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7023100" cy="9309100"/>
  <p:embeddedFontLst>
    <p:embeddedFont>
      <p:font typeface="Helvetica Neue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jj7HLNscGjxuEQRnFm9QmrCKCk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7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6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3300" lIns="93300" spcFirstLastPara="1" rIns="93300" wrap="square" tIns="93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 were able to rely on EOSDIS rich history of distribution metrics to identify popular products, but the initial list needed subject matter experts to scrub it.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7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 regularly measured progress and reported status up and down the organization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 txBox="1"/>
          <p:nvPr>
            <p:ph idx="1" type="body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9:notes"/>
          <p:cNvSpPr/>
          <p:nvPr>
            <p:ph idx="2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34495E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b="1" i="0" sz="44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685800" y="4009490"/>
            <a:ext cx="7086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98989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9898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pic>
        <p:nvPicPr>
          <p:cNvPr descr="eosdis-logo-white.png" id="12" name="Google Shape;1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5799" y="480830"/>
            <a:ext cx="4546863" cy="1282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osdis-logo.png" id="14" name="Google Shape;14;p14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457200" y="6239927"/>
            <a:ext cx="1842603" cy="51904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4"/>
          <p:cNvSpPr txBox="1"/>
          <p:nvPr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14"/>
          <p:cNvSpPr txBox="1"/>
          <p:nvPr>
            <p:ph idx="1" type="body"/>
          </p:nvPr>
        </p:nvSpPr>
        <p:spPr>
          <a:xfrm>
            <a:off x="457200" y="1284270"/>
            <a:ext cx="8229600" cy="4742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  <a:defRPr b="0" i="0" sz="4400" u="none" cap="none" strike="noStrike">
                <a:solidFill>
                  <a:srgbClr val="34495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osdis-logo.png" id="19" name="Google Shape;19;p15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457200" y="6239927"/>
            <a:ext cx="1842603" cy="51904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5"/>
          <p:cNvSpPr txBox="1"/>
          <p:nvPr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Google Shape;21;p15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  <a:defRPr b="0" i="0" sz="4400" u="none" cap="none" strike="noStrike">
                <a:solidFill>
                  <a:srgbClr val="34495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34495E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  <a:defRPr b="1" i="0" sz="4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FBFB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8989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idx="11" type="ftr"/>
          </p:nvPr>
        </p:nvSpPr>
        <p:spPr>
          <a:xfrm>
            <a:off x="2727122" y="6356350"/>
            <a:ext cx="3687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eosdis-logo.png" id="27" name="Google Shape;27;p17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457200" y="6239927"/>
            <a:ext cx="1842603" cy="51904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7"/>
          <p:cNvSpPr txBox="1"/>
          <p:nvPr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  <a:defRPr b="0" i="0" sz="4400" u="none" cap="none" strike="noStrike">
                <a:solidFill>
                  <a:srgbClr val="34495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57200" y="1290406"/>
            <a:ext cx="8229600" cy="48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93939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93939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A8A8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A8A8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A8A8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2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arthdata.nasa.gov/sites/default/files/2022-02/FY21AnnualReport_v1.pptx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>
            <p:ph type="ctrTitle"/>
          </p:nvPr>
        </p:nvSpPr>
        <p:spPr>
          <a:xfrm>
            <a:off x="685800" y="2130425"/>
            <a:ext cx="7772400" cy="1098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lvetica Neue"/>
              <a:buNone/>
            </a:pPr>
            <a:r>
              <a:rPr b="0" lang="en-US" sz="4000">
                <a:latin typeface="Helvetica Neue"/>
                <a:ea typeface="Helvetica Neue"/>
                <a:cs typeface="Helvetica Neue"/>
                <a:sym typeface="Helvetica Neue"/>
              </a:rPr>
              <a:t>Enabling Open Science with NASA's Earthdata in the Cloud</a:t>
            </a:r>
            <a:endParaRPr b="0" sz="4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" name="Google Shape;34;p1"/>
          <p:cNvSpPr txBox="1"/>
          <p:nvPr>
            <p:ph idx="1" type="subTitle"/>
          </p:nvPr>
        </p:nvSpPr>
        <p:spPr>
          <a:xfrm>
            <a:off x="751930" y="3292454"/>
            <a:ext cx="7086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rPr lang="en-US"/>
              <a:t>Winter ESIP 2023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BFBF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393700" y="5984977"/>
            <a:ext cx="814732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was supported by NASA/GSFC under Raytheon Technologies contract number 80GSFC21CA001.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C4C4C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cap="none" strike="noStrike">
                <a:solidFill>
                  <a:srgbClr val="C4C4C4"/>
                </a:solidFill>
                <a:latin typeface="Arial"/>
                <a:ea typeface="Arial"/>
                <a:cs typeface="Arial"/>
                <a:sym typeface="Arial"/>
              </a:rPr>
              <a:t>This document does not contain technology or Technical Data controlled under either the U.S. International Traffic in Arms Regulations or the U.S. Export Administration Regulations. © 2023 Raytheon Company. All rights reserved.</a:t>
            </a:r>
            <a:b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200" u="none" cap="none" strike="noStrike">
              <a:solidFill>
                <a:srgbClr val="C4C4C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36;p1"/>
          <p:cNvSpPr txBox="1"/>
          <p:nvPr>
            <p:ph idx="1" type="subTitle"/>
          </p:nvPr>
        </p:nvSpPr>
        <p:spPr>
          <a:xfrm>
            <a:off x="6272375" y="4671611"/>
            <a:ext cx="27306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rPr b="0" i="0" lang="en-US" sz="1400" u="none" cap="none" strike="noStrik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Dana Shum</a:t>
            </a:r>
            <a:r>
              <a:rPr lang="en-US" sz="1400"/>
              <a:t> 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rPr b="0" i="0" lang="en-US" sz="1400" u="none" cap="none" strike="noStrik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EED-3 Mission </a:t>
            </a:r>
            <a:r>
              <a:rPr lang="en-US" sz="1400"/>
              <a:t>Engineer </a:t>
            </a:r>
            <a:r>
              <a:rPr i="1" lang="en-US" sz="1400" u="sng">
                <a:solidFill>
                  <a:schemeClr val="hlink"/>
                </a:solidFill>
              </a:rPr>
              <a:t>dana.l.shum@nasa.gov</a:t>
            </a:r>
            <a:endParaRPr i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BFBF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"/>
          <p:cNvSpPr txBox="1"/>
          <p:nvPr>
            <p:ph idx="1" type="body"/>
          </p:nvPr>
        </p:nvSpPr>
        <p:spPr>
          <a:xfrm>
            <a:off x="457200" y="1057742"/>
            <a:ext cx="8229600" cy="4742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ow to discover NASA's cloud holdings via STAC and the Earthdata Search application 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ow to use NASA's cloud holdings via direct access in the cloud 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b="0" i="0" lang="en-U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use cloud native transformation services to reduce the post processing needed 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-U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essons learned and pain points we are still working through 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Conversation</a:t>
            </a:r>
            <a:endParaRPr sz="2800"/>
          </a:p>
        </p:txBody>
      </p:sp>
      <p:sp>
        <p:nvSpPr>
          <p:cNvPr id="116" name="Google Shape;116;p10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Up Next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/>
        </p:nvSpPr>
        <p:spPr>
          <a:xfrm>
            <a:off x="547545" y="255361"/>
            <a:ext cx="7769963" cy="1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was supported by NASA/GSFC under Raytheon Technologies contract number 80GSFC21CA001.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>
            <p:ph idx="1" type="body"/>
          </p:nvPr>
        </p:nvSpPr>
        <p:spPr>
          <a:xfrm>
            <a:off x="457200" y="1284270"/>
            <a:ext cx="8229600" cy="4742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Brief History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Our 2022 Goal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Process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Results</a:t>
            </a:r>
            <a:endParaRPr/>
          </a:p>
        </p:txBody>
      </p:sp>
      <p:sp>
        <p:nvSpPr>
          <p:cNvPr id="42" name="Google Shape;42;p2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2022 Year in Review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The Early Years </a:t>
            </a:r>
            <a:endParaRPr/>
          </a:p>
        </p:txBody>
      </p:sp>
      <p:grpSp>
        <p:nvGrpSpPr>
          <p:cNvPr id="48" name="Google Shape;48;p3"/>
          <p:cNvGrpSpPr/>
          <p:nvPr/>
        </p:nvGrpSpPr>
        <p:grpSpPr>
          <a:xfrm>
            <a:off x="259824" y="1290436"/>
            <a:ext cx="3293450" cy="1175923"/>
            <a:chOff x="486862" y="1608082"/>
            <a:chExt cx="5871897" cy="1175923"/>
          </a:xfrm>
        </p:grpSpPr>
        <p:sp>
          <p:nvSpPr>
            <p:cNvPr id="49" name="Google Shape;49;p3"/>
            <p:cNvSpPr/>
            <p:nvPr/>
          </p:nvSpPr>
          <p:spPr>
            <a:xfrm rot="-8642017">
              <a:off x="590369" y="2216498"/>
              <a:ext cx="423333" cy="489889"/>
            </a:xfrm>
            <a:custGeom>
              <a:rect b="b" l="l" r="r" t="t"/>
              <a:pathLst>
                <a:path extrusionOk="0" h="489889" w="423333">
                  <a:moveTo>
                    <a:pt x="0" y="379149"/>
                  </a:moveTo>
                  <a:lnTo>
                    <a:pt x="228341" y="0"/>
                  </a:lnTo>
                  <a:cubicBezTo>
                    <a:pt x="255423" y="212453"/>
                    <a:pt x="250963" y="291963"/>
                    <a:pt x="423333" y="489889"/>
                  </a:cubicBezTo>
                  <a:lnTo>
                    <a:pt x="0" y="37914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756745" y="1608082"/>
              <a:ext cx="5602014" cy="935420"/>
            </a:xfrm>
            <a:prstGeom prst="roundRect">
              <a:avLst>
                <a:gd fmla="val 50000" name="adj"/>
              </a:avLst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2D2D2D"/>
                  </a:solidFill>
                  <a:latin typeface="Arial"/>
                  <a:ea typeface="Arial"/>
                  <a:cs typeface="Arial"/>
                  <a:sym typeface="Arial"/>
                </a:rPr>
                <a:t>Go to the cloud!</a:t>
              </a:r>
              <a:endParaRPr/>
            </a:p>
          </p:txBody>
        </p:sp>
      </p:grpSp>
      <p:grpSp>
        <p:nvGrpSpPr>
          <p:cNvPr id="51" name="Google Shape;51;p3"/>
          <p:cNvGrpSpPr/>
          <p:nvPr/>
        </p:nvGrpSpPr>
        <p:grpSpPr>
          <a:xfrm>
            <a:off x="4136614" y="1989405"/>
            <a:ext cx="4874516" cy="1544300"/>
            <a:chOff x="3812284" y="3048509"/>
            <a:chExt cx="4874516" cy="1107823"/>
          </a:xfrm>
        </p:grpSpPr>
        <p:sp>
          <p:nvSpPr>
            <p:cNvPr id="52" name="Google Shape;52;p3"/>
            <p:cNvSpPr/>
            <p:nvPr/>
          </p:nvSpPr>
          <p:spPr>
            <a:xfrm>
              <a:off x="3812284" y="3048509"/>
              <a:ext cx="4556235" cy="935420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 should we move? Where should it go? How should a user discover and use the data once it’s there? When do you need it by?</a:t>
              </a: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 rot="8212801">
              <a:off x="8161849" y="3591331"/>
              <a:ext cx="413341" cy="489889"/>
            </a:xfrm>
            <a:custGeom>
              <a:rect b="b" l="l" r="r" t="t"/>
              <a:pathLst>
                <a:path extrusionOk="0" h="489889" w="423333">
                  <a:moveTo>
                    <a:pt x="0" y="379149"/>
                  </a:moveTo>
                  <a:lnTo>
                    <a:pt x="228341" y="0"/>
                  </a:lnTo>
                  <a:cubicBezTo>
                    <a:pt x="255423" y="212453"/>
                    <a:pt x="250963" y="291963"/>
                    <a:pt x="423333" y="489889"/>
                  </a:cubicBezTo>
                  <a:lnTo>
                    <a:pt x="0" y="379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" name="Google Shape;54;p3"/>
          <p:cNvGrpSpPr/>
          <p:nvPr/>
        </p:nvGrpSpPr>
        <p:grpSpPr>
          <a:xfrm>
            <a:off x="234502" y="3087548"/>
            <a:ext cx="3964963" cy="1175923"/>
            <a:chOff x="486862" y="1608082"/>
            <a:chExt cx="5871897" cy="1175923"/>
          </a:xfrm>
        </p:grpSpPr>
        <p:sp>
          <p:nvSpPr>
            <p:cNvPr id="55" name="Google Shape;55;p3"/>
            <p:cNvSpPr/>
            <p:nvPr/>
          </p:nvSpPr>
          <p:spPr>
            <a:xfrm rot="-8642017">
              <a:off x="590369" y="2216498"/>
              <a:ext cx="423333" cy="489889"/>
            </a:xfrm>
            <a:custGeom>
              <a:rect b="b" l="l" r="r" t="t"/>
              <a:pathLst>
                <a:path extrusionOk="0" h="489889" w="423333">
                  <a:moveTo>
                    <a:pt x="0" y="379149"/>
                  </a:moveTo>
                  <a:lnTo>
                    <a:pt x="228341" y="0"/>
                  </a:lnTo>
                  <a:cubicBezTo>
                    <a:pt x="255423" y="212453"/>
                    <a:pt x="250963" y="291963"/>
                    <a:pt x="423333" y="489889"/>
                  </a:cubicBezTo>
                  <a:lnTo>
                    <a:pt x="0" y="37914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56745" y="1608082"/>
              <a:ext cx="5602014" cy="935420"/>
            </a:xfrm>
            <a:prstGeom prst="roundRect">
              <a:avLst>
                <a:gd fmla="val 50000" name="adj"/>
              </a:avLst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2D2D2D"/>
                  </a:solidFill>
                  <a:latin typeface="Arial"/>
                  <a:ea typeface="Arial"/>
                  <a:cs typeface="Arial"/>
                  <a:sym typeface="Arial"/>
                </a:rPr>
                <a:t>We trust you, go figure it out.</a:t>
              </a:r>
              <a:endParaRPr/>
            </a:p>
          </p:txBody>
        </p:sp>
      </p:grpSp>
      <p:grpSp>
        <p:nvGrpSpPr>
          <p:cNvPr id="57" name="Google Shape;57;p3"/>
          <p:cNvGrpSpPr/>
          <p:nvPr/>
        </p:nvGrpSpPr>
        <p:grpSpPr>
          <a:xfrm>
            <a:off x="4189376" y="3946576"/>
            <a:ext cx="4874516" cy="1261445"/>
            <a:chOff x="3812284" y="3048509"/>
            <a:chExt cx="4874516" cy="1107823"/>
          </a:xfrm>
        </p:grpSpPr>
        <p:sp>
          <p:nvSpPr>
            <p:cNvPr id="58" name="Google Shape;58;p3"/>
            <p:cNvSpPr/>
            <p:nvPr/>
          </p:nvSpPr>
          <p:spPr>
            <a:xfrm>
              <a:off x="3812284" y="3048509"/>
              <a:ext cx="4556235" cy="935420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Ok, moving the data!</a:t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flipH="1" rot="8212801">
              <a:off x="8161849" y="3591331"/>
              <a:ext cx="413341" cy="489889"/>
            </a:xfrm>
            <a:custGeom>
              <a:rect b="b" l="l" r="r" t="t"/>
              <a:pathLst>
                <a:path extrusionOk="0" h="489889" w="423333">
                  <a:moveTo>
                    <a:pt x="0" y="379149"/>
                  </a:moveTo>
                  <a:lnTo>
                    <a:pt x="228341" y="0"/>
                  </a:lnTo>
                  <a:cubicBezTo>
                    <a:pt x="255423" y="212453"/>
                    <a:pt x="250963" y="291963"/>
                    <a:pt x="423333" y="489889"/>
                  </a:cubicBezTo>
                  <a:lnTo>
                    <a:pt x="0" y="379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60;p3"/>
          <p:cNvGrpSpPr/>
          <p:nvPr/>
        </p:nvGrpSpPr>
        <p:grpSpPr>
          <a:xfrm>
            <a:off x="224413" y="5021519"/>
            <a:ext cx="3964963" cy="1175923"/>
            <a:chOff x="486862" y="1608082"/>
            <a:chExt cx="5871897" cy="1175923"/>
          </a:xfrm>
        </p:grpSpPr>
        <p:sp>
          <p:nvSpPr>
            <p:cNvPr id="61" name="Google Shape;61;p3"/>
            <p:cNvSpPr/>
            <p:nvPr/>
          </p:nvSpPr>
          <p:spPr>
            <a:xfrm rot="-8642017">
              <a:off x="590369" y="2216498"/>
              <a:ext cx="423333" cy="489889"/>
            </a:xfrm>
            <a:custGeom>
              <a:rect b="b" l="l" r="r" t="t"/>
              <a:pathLst>
                <a:path extrusionOk="0" h="489889" w="423333">
                  <a:moveTo>
                    <a:pt x="0" y="379149"/>
                  </a:moveTo>
                  <a:lnTo>
                    <a:pt x="228341" y="0"/>
                  </a:lnTo>
                  <a:cubicBezTo>
                    <a:pt x="255423" y="212453"/>
                    <a:pt x="250963" y="291963"/>
                    <a:pt x="423333" y="489889"/>
                  </a:cubicBezTo>
                  <a:lnTo>
                    <a:pt x="0" y="37914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756745" y="1608082"/>
              <a:ext cx="5602014" cy="935420"/>
            </a:xfrm>
            <a:prstGeom prst="roundRect">
              <a:avLst>
                <a:gd fmla="val 50000" name="adj"/>
              </a:avLst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2D2D2D"/>
                  </a:solidFill>
                  <a:latin typeface="Arial"/>
                  <a:ea typeface="Arial"/>
                  <a:cs typeface="Arial"/>
                  <a:sym typeface="Arial"/>
                </a:rPr>
                <a:t>Given recent events, that was the wrong stuff, and it was too slow.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idx="1" type="body"/>
          </p:nvPr>
        </p:nvSpPr>
        <p:spPr>
          <a:xfrm>
            <a:off x="457200" y="2025050"/>
            <a:ext cx="8229600" cy="3009938"/>
          </a:xfrm>
          <a:prstGeom prst="rect">
            <a:avLst/>
          </a:prstGeom>
          <a:gradFill>
            <a:gsLst>
              <a:gs pos="0">
                <a:srgbClr val="95FFE2"/>
              </a:gs>
              <a:gs pos="35000">
                <a:srgbClr val="B5FFE8"/>
              </a:gs>
              <a:gs pos="100000">
                <a:srgbClr val="E1FFF6"/>
              </a:gs>
            </a:gsLst>
            <a:lin ang="16200000" scaled="0"/>
          </a:gradFill>
          <a:ln cap="flat" cmpd="sng" w="9525">
            <a:solidFill>
              <a:srgbClr val="15BA9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254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 the Top 50 datasets (</a:t>
            </a:r>
            <a:r>
              <a:rPr i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75 if you can get there</a:t>
            </a: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by the end of 2022 so that NASA is ready to launch the ‘Year of Open Science’ in 2023.</a:t>
            </a:r>
            <a:endParaRPr/>
          </a:p>
        </p:txBody>
      </p:sp>
      <p:sp>
        <p:nvSpPr>
          <p:cNvPr id="68" name="Google Shape;68;p4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Enter 2022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Step 1 – What data?</a:t>
            </a:r>
            <a:endParaRPr/>
          </a:p>
        </p:txBody>
      </p:sp>
      <p:sp>
        <p:nvSpPr>
          <p:cNvPr id="74" name="Google Shape;74;p5"/>
          <p:cNvSpPr txBox="1"/>
          <p:nvPr/>
        </p:nvSpPr>
        <p:spPr>
          <a:xfrm>
            <a:off x="272003" y="5972330"/>
            <a:ext cx="8790974" cy="11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source: NASA / GSFC (</a:t>
            </a: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https://www.earthdata.nasa.gov/sites/default/files/2022-02/FY21AnnualReport_v1.pptx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Slide 20)</a:t>
            </a:r>
            <a:endParaRPr/>
          </a:p>
        </p:txBody>
      </p:sp>
      <p:pic>
        <p:nvPicPr>
          <p:cNvPr id="75" name="Google Shape;75;p5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00079" y="1150706"/>
            <a:ext cx="6343842" cy="4741862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idx="1" type="body"/>
          </p:nvPr>
        </p:nvSpPr>
        <p:spPr>
          <a:xfrm>
            <a:off x="457200" y="1087495"/>
            <a:ext cx="8229600" cy="53248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5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2200"/>
              <a:t>Final agreed upon acceptance criteria:</a:t>
            </a:r>
            <a:endParaRPr sz="2600"/>
          </a:p>
          <a:p>
            <a:pPr indent="-3492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is publicly available and discoverable</a:t>
            </a:r>
            <a:endParaRPr b="0" i="0" sz="19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forward streaming datasets, migration of the forward processing is the minimum capability, and the historical data is secondary.</a:t>
            </a:r>
            <a:endParaRPr sz="33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will live in Earthdata Cloud, specifically AWS (Amazon Web Services) us-west-2 region</a:t>
            </a:r>
            <a:endParaRPr sz="33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requires Earthdata Login profile for access to ensure all End User License Agreements are signed and metrics are collected</a:t>
            </a:r>
            <a:endParaRPr sz="33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is accessible with both s3:// and https://</a:t>
            </a:r>
            <a:endParaRPr sz="33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distribution is behind an egress throttle to prevent run away costs</a:t>
            </a:r>
            <a:endParaRPr sz="33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Metadata about the data is published to the Common Metadata Repository (CMR)</a:t>
            </a:r>
            <a:endParaRPr sz="3300"/>
          </a:p>
          <a:p>
            <a:pPr indent="-3492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–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S3 locations are discoverable in the collection and granule metadata</a:t>
            </a:r>
            <a:endParaRPr sz="2900"/>
          </a:p>
          <a:p>
            <a:pPr indent="-3492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–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Metadata is compliant with Spatio-Temporal Asset Catalog (STAC)</a:t>
            </a:r>
            <a:endParaRPr sz="2900"/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ingest and distribution mechanisms are logged in the metrics system</a:t>
            </a:r>
            <a:endParaRPr sz="3300"/>
          </a:p>
          <a:p>
            <a:pPr indent="-107950" lvl="1" marL="7683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6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Step 2 – Define ”done”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/>
          <p:nvPr/>
        </p:nvSpPr>
        <p:spPr>
          <a:xfrm>
            <a:off x="1822174" y="1150706"/>
            <a:ext cx="5559287" cy="4492487"/>
          </a:xfrm>
          <a:prstGeom prst="rect">
            <a:avLst/>
          </a:prstGeom>
          <a:gradFill>
            <a:gsLst>
              <a:gs pos="0">
                <a:srgbClr val="8CCEFF"/>
              </a:gs>
              <a:gs pos="35000">
                <a:srgbClr val="AEDEFF"/>
              </a:gs>
              <a:gs pos="100000">
                <a:srgbClr val="DCF1FF"/>
              </a:gs>
            </a:gsLst>
            <a:lin ang="16200000" scaled="0"/>
          </a:gradFill>
          <a:ln cap="flat" cmpd="sng" w="28575">
            <a:solidFill>
              <a:srgbClr val="2D94D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75 Dataset Migration Progress </a:t>
            </a:r>
            <a:endParaRPr/>
          </a:p>
        </p:txBody>
      </p:sp>
      <p:sp>
        <p:nvSpPr>
          <p:cNvPr id="87" name="Google Shape;87;p7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Step 3 – Execute &amp; Monitor!</a:t>
            </a:r>
            <a:endParaRPr/>
          </a:p>
        </p:txBody>
      </p:sp>
      <p:sp>
        <p:nvSpPr>
          <p:cNvPr id="88" name="Google Shape;88;p7"/>
          <p:cNvSpPr txBox="1"/>
          <p:nvPr/>
        </p:nvSpPr>
        <p:spPr>
          <a:xfrm>
            <a:off x="2728730" y="5749148"/>
            <a:ext cx="368653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source: NASA / GSFC Robert L. Harberts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3287" y="1733946"/>
            <a:ext cx="1855028" cy="378005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7"/>
          <p:cNvSpPr txBox="1"/>
          <p:nvPr/>
        </p:nvSpPr>
        <p:spPr>
          <a:xfrm>
            <a:off x="5349995" y="2220909"/>
            <a:ext cx="1854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←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25/25 stretch goal datasets in EDC verified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7"/>
          <p:cNvSpPr txBox="1"/>
          <p:nvPr/>
        </p:nvSpPr>
        <p:spPr>
          <a:xfrm>
            <a:off x="5349995" y="3051461"/>
            <a:ext cx="210796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←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50/50 datasets in EDC verified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/>
              <a:t>Step 4 – Measure &amp; Improve</a:t>
            </a:r>
            <a:endParaRPr/>
          </a:p>
        </p:txBody>
      </p:sp>
      <p:sp>
        <p:nvSpPr>
          <p:cNvPr id="97" name="Google Shape;97;p8"/>
          <p:cNvSpPr/>
          <p:nvPr/>
        </p:nvSpPr>
        <p:spPr>
          <a:xfrm>
            <a:off x="237282" y="2025564"/>
            <a:ext cx="2756704" cy="283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256E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2.8 PB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 of Region or to Internet</a:t>
            </a:r>
            <a:endParaRPr/>
          </a:p>
        </p:txBody>
      </p:sp>
      <p:sp>
        <p:nvSpPr>
          <p:cNvPr id="98" name="Google Shape;98;p8"/>
          <p:cNvSpPr/>
          <p:nvPr/>
        </p:nvSpPr>
        <p:spPr>
          <a:xfrm>
            <a:off x="3156031" y="2025564"/>
            <a:ext cx="2756704" cy="283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256E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1.5 PB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 Access In Region</a:t>
            </a:r>
            <a:endParaRPr/>
          </a:p>
        </p:txBody>
      </p:sp>
      <p:sp>
        <p:nvSpPr>
          <p:cNvPr id="99" name="Google Shape;99;p8"/>
          <p:cNvSpPr/>
          <p:nvPr/>
        </p:nvSpPr>
        <p:spPr>
          <a:xfrm>
            <a:off x="6074780" y="2025564"/>
            <a:ext cx="2756704" cy="283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256E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2.5 TB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 S3 Access In Region</a:t>
            </a:r>
            <a:endParaRPr/>
          </a:p>
        </p:txBody>
      </p:sp>
      <p:sp>
        <p:nvSpPr>
          <p:cNvPr id="100" name="Google Shape;100;p8"/>
          <p:cNvSpPr txBox="1"/>
          <p:nvPr>
            <p:ph idx="1" type="body"/>
          </p:nvPr>
        </p:nvSpPr>
        <p:spPr>
          <a:xfrm>
            <a:off x="237282" y="1340682"/>
            <a:ext cx="8229600" cy="733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5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2400"/>
              <a:t>30 Days of Distribution Metrics:</a:t>
            </a:r>
            <a:endParaRPr/>
          </a:p>
        </p:txBody>
      </p:sp>
      <p:sp>
        <p:nvSpPr>
          <p:cNvPr id="101" name="Google Shape;101;p8"/>
          <p:cNvSpPr txBox="1"/>
          <p:nvPr/>
        </p:nvSpPr>
        <p:spPr>
          <a:xfrm>
            <a:off x="457200" y="5179658"/>
            <a:ext cx="8229600" cy="733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54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93939"/>
              </a:buClr>
              <a:buSzPts val="3200"/>
              <a:buFont typeface="Arial"/>
              <a:buNone/>
            </a:pPr>
            <a:r>
              <a:rPr b="0" i="0" lang="en-US" sz="1800" u="none" cap="none" strike="noStrik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users behaving as we hoped? What needs to change next?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>
            <p:ph type="title"/>
          </p:nvPr>
        </p:nvSpPr>
        <p:spPr>
          <a:xfrm>
            <a:off x="457200" y="274638"/>
            <a:ext cx="8229600" cy="87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495E"/>
              </a:buClr>
              <a:buSzPts val="4400"/>
              <a:buFont typeface="Avenir"/>
              <a:buNone/>
            </a:pPr>
            <a:r>
              <a:rPr lang="en-US" sz="4000"/>
              <a:t>Step 5 – Overachieve &amp; Celebrate</a:t>
            </a:r>
            <a:endParaRPr/>
          </a:p>
        </p:txBody>
      </p:sp>
      <p:sp>
        <p:nvSpPr>
          <p:cNvPr id="107" name="Google Shape;107;p9"/>
          <p:cNvSpPr txBox="1"/>
          <p:nvPr/>
        </p:nvSpPr>
        <p:spPr>
          <a:xfrm>
            <a:off x="5309885" y="5425516"/>
            <a:ext cx="368653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source: NASA / GSFC Dana L. Shum</a:t>
            </a:r>
            <a:endParaRPr/>
          </a:p>
        </p:txBody>
      </p:sp>
      <p:sp>
        <p:nvSpPr>
          <p:cNvPr id="108" name="Google Shape;108;p9"/>
          <p:cNvSpPr txBox="1"/>
          <p:nvPr/>
        </p:nvSpPr>
        <p:spPr>
          <a:xfrm>
            <a:off x="0" y="5734848"/>
            <a:ext cx="9144000" cy="503184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93939"/>
                </a:solidFill>
                <a:latin typeface="Avenir"/>
                <a:ea typeface="Avenir"/>
                <a:cs typeface="Avenir"/>
                <a:sym typeface="Avenir"/>
              </a:rPr>
              <a:t>Over 2,050 datasets and 160M granules publicly available in the cloud!</a:t>
            </a:r>
            <a:endParaRPr b="0" i="0" sz="1800" u="none" cap="none" strike="noStrike">
              <a:solidFill>
                <a:srgbClr val="39393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9" name="Google Shape;109;p9"/>
          <p:cNvSpPr txBox="1"/>
          <p:nvPr/>
        </p:nvSpPr>
        <p:spPr>
          <a:xfrm>
            <a:off x="2198383" y="6304348"/>
            <a:ext cx="5973343" cy="5539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gathered from https://cmr.earthdata.nasa.gov inventory on 1/10/23.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Includes only publicly discoverable data in Earthdata Cloud.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4156" y="1011625"/>
            <a:ext cx="7235687" cy="445949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OSDIS-EED">
  <a:themeElements>
    <a:clrScheme name="EOSDIS">
      <a:dk1>
        <a:srgbClr val="171717"/>
      </a:dk1>
      <a:lt1>
        <a:srgbClr val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Dana Shum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796b8ba6-a9b0-4605-9a3e-9cd06ed7a057</vt:lpwstr>
  </property>
  <property fmtid="{D5CDD505-2E9C-101B-9397-08002B2CF9AE}" pid="3" name="bjSaver">
    <vt:lpwstr>U7h71aia8FOFLJNxzT1eRROYUDZl41YD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5" name="bjDocumentLabelXML-0">
    <vt:lpwstr>ames.com/2008/01/sie/internal/label"&gt;&lt;element uid="dececbd6-da3b-46fe-8f00-f9d9deea2ee1" value="" /&gt;&lt;element uid="bbbf7bf4-4f4f-4189-9c5e-65015de8a6ad" value="" /&gt;&lt;element uid="bba94c65-ac3d-4f34-b2e1-8de11ef6f01c" value="" /&gt;&lt;element uid="bc2b7c01-6db1-4</vt:lpwstr>
  </property>
  <property fmtid="{D5CDD505-2E9C-101B-9397-08002B2CF9AE}" pid="6" name="bjDocumentLabelXML-1">
    <vt:lpwstr>e7d-88d1-fc61674f86fd" value="" /&gt;&lt;element uid="92e993a3-af32-4afb-aa19-3a49cdb82c7a" value="" /&gt;&lt;/sisl&gt;</vt:lpwstr>
  </property>
  <property fmtid="{D5CDD505-2E9C-101B-9397-08002B2CF9AE}" pid="7" name="bjLabelHistoryID">
    <vt:lpwstr>{49D24783-1A73-4953-A251-03BC9F51BED6}</vt:lpwstr>
  </property>
  <property fmtid="{D5CDD505-2E9C-101B-9397-08002B2CF9AE}" pid="8" name="ContentTypeId">
    <vt:lpwstr>0x010100E9DB6D9FC5E73544AFB130023D3F5BEB007329FAAA20657F418E761A5BE9E4B0ED</vt:lpwstr>
  </property>
  <property fmtid="{D5CDD505-2E9C-101B-9397-08002B2CF9AE}" pid="9" name="Work Product">
    <vt:lpwstr>1;#Work In Progress|c1d885b6-a307-4881-8ac3-0fa4069098db</vt:lpwstr>
  </property>
  <property fmtid="{D5CDD505-2E9C-101B-9397-08002B2CF9AE}" pid="10" name="TaxKeyword">
    <vt:lpwstr/>
  </property>
  <property fmtid="{D5CDD505-2E9C-101B-9397-08002B2CF9AE}" pid="11" name="bjDocumentSecurityLabel">
    <vt:lpwstr>Origin Jurisdiction: US  | Unrestricted Content | No marking applied by this tool | Other Information (Not Requiring an Export Control Marking) | No marking applied by the tool</vt:lpwstr>
  </property>
  <property fmtid="{D5CDD505-2E9C-101B-9397-08002B2CF9AE}" pid="12" name="rtnLocale">
    <vt:lpwstr/>
  </property>
  <property fmtid="{D5CDD505-2E9C-101B-9397-08002B2CF9AE}" pid="13" name="rtnDocumentType">
    <vt:lpwstr/>
  </property>
  <property fmtid="{D5CDD505-2E9C-101B-9397-08002B2CF9AE}" pid="14" name="Business">
    <vt:lpwstr/>
  </property>
  <property fmtid="{D5CDD505-2E9C-101B-9397-08002B2CF9AE}" pid="15" name="Function">
    <vt:lpwstr/>
  </property>
  <property fmtid="{D5CDD505-2E9C-101B-9397-08002B2CF9AE}" pid="16" name="ExportControl">
    <vt:lpwstr/>
  </property>
  <property fmtid="{D5CDD505-2E9C-101B-9397-08002B2CF9AE}" pid="17" name="bjClsUserRVM">
    <vt:lpwstr>[]</vt:lpwstr>
  </property>
  <property fmtid="{D5CDD505-2E9C-101B-9397-08002B2CF9AE}" pid="18" name="_dlc_policyId">
    <vt:lpwstr>0x010100E9DB6D9FC5E73544AFB130023D3F5BEB|-756479664</vt:lpwstr>
  </property>
  <property fmtid="{D5CDD505-2E9C-101B-9397-08002B2CF9AE}" pid="19" name="ItemRetentionFormula">
    <vt:lpwstr>&lt;formula id="Microsoft.Office.RecordsManagement.PolicyFeatures.Expiration.Formula.BuiltIn"&gt;&lt;number&gt;0&lt;/number&gt;&lt;property&gt;_vti_ItemDeclaredRecord&lt;/property&gt;&lt;propertyId&gt;f9a44731-84eb-43a4-9973-cd2953ad8646&lt;/propertyId&gt;&lt;period&gt;days&lt;/period&gt;&lt;/formula&gt;</vt:lpwstr>
  </property>
  <property fmtid="{D5CDD505-2E9C-101B-9397-08002B2CF9AE}" pid="20" name="rtxCustomDocumentProperties">
    <vt:lpwstr>rtnipcontrolcode:unrestricted|rtnipcontrolcodevm:noipvm|rtnexportcontrolcountry:usa|rtnexportcontrolcode:otherinfo|rtnexportcontrolcodevm:nousecvm|</vt:lpwstr>
  </property>
</Properties>
</file>