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7548800" cy="475488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976" userDrawn="1">
          <p15:clr>
            <a:srgbClr val="A4A3A4"/>
          </p15:clr>
        </p15:guide>
        <p15:guide id="2" pos="14976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Bszxjx+e6z7TTyiPOIitw5naT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681"/>
  </p:normalViewPr>
  <p:slideViewPr>
    <p:cSldViewPr snapToGrid="0">
      <p:cViewPr>
        <p:scale>
          <a:sx n="75" d="100"/>
          <a:sy n="75" d="100"/>
        </p:scale>
        <p:origin x="-2584" y="-2968"/>
      </p:cViewPr>
      <p:guideLst>
        <p:guide orient="horz" pos="14976"/>
        <p:guide pos="14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4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377440" y="1904157"/>
            <a:ext cx="42793921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8084396" y="5387810"/>
            <a:ext cx="31380010" cy="4279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48899" lvl="1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3349" lvl="2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97799" lvl="3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22248" lvl="4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46698" lvl="5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71155" lvl="6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95604" lvl="7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20054" lvl="8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19536835" y="16840207"/>
            <a:ext cx="40570573" cy="1069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2256367" y="6537973"/>
            <a:ext cx="40570573" cy="3130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48899" lvl="1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3349" lvl="2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97799" lvl="3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22248" lvl="4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46698" lvl="5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71155" lvl="6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95604" lvl="7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20054" lvl="8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566160" y="14770957"/>
            <a:ext cx="40416480" cy="101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7132320" y="26944320"/>
            <a:ext cx="33284161" cy="1215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lvl="0" algn="ctr">
              <a:spcBef>
                <a:spcPts val="3529"/>
              </a:spcBef>
              <a:spcAft>
                <a:spcPts val="0"/>
              </a:spcAft>
              <a:buClr>
                <a:srgbClr val="888888"/>
              </a:buClr>
              <a:buSzPts val="190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85"/>
              </a:spcBef>
              <a:spcAft>
                <a:spcPts val="0"/>
              </a:spcAft>
              <a:buClr>
                <a:srgbClr val="888888"/>
              </a:buClr>
              <a:buSzPts val="16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655"/>
              </a:spcBef>
              <a:spcAft>
                <a:spcPts val="0"/>
              </a:spcAft>
              <a:buClr>
                <a:srgbClr val="888888"/>
              </a:buClr>
              <a:buSzPts val="14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212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212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212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212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212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212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377440" y="1904157"/>
            <a:ext cx="42793921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377440" y="11094765"/>
            <a:ext cx="42793921" cy="313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48899" lvl="1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3349" lvl="2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97799" lvl="3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22248" lvl="4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46698" lvl="5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71155" lvl="6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95604" lvl="7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20054" lvl="8" indent="-318336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756028" y="30554510"/>
            <a:ext cx="40416480" cy="944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0"/>
              <a:buFont typeface="Calibri"/>
              <a:buNone/>
              <a:defRPr sz="22096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756028" y="20153255"/>
            <a:ext cx="40416480" cy="1040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b" anchorCtr="0">
            <a:normAutofit/>
          </a:bodyPr>
          <a:lstStyle>
            <a:lvl1pPr marL="424450" lvl="0" indent="-212228" algn="l">
              <a:spcBef>
                <a:spcPts val="2212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 sz="11045">
                <a:solidFill>
                  <a:srgbClr val="888888"/>
                </a:solidFill>
              </a:defRPr>
            </a:lvl1pPr>
            <a:lvl2pPr marL="848899" lvl="1" indent="-212228" algn="l">
              <a:spcBef>
                <a:spcPts val="1990"/>
              </a:spcBef>
              <a:spcAft>
                <a:spcPts val="0"/>
              </a:spcAft>
              <a:buClr>
                <a:srgbClr val="888888"/>
              </a:buClr>
              <a:buSzPts val="10700"/>
              <a:buNone/>
              <a:defRPr sz="9935">
                <a:solidFill>
                  <a:srgbClr val="888888"/>
                </a:solidFill>
              </a:defRPr>
            </a:lvl2pPr>
            <a:lvl3pPr marL="1273349" lvl="2" indent="-212228" algn="l">
              <a:spcBef>
                <a:spcPts val="1761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8819">
                <a:solidFill>
                  <a:srgbClr val="888888"/>
                </a:solidFill>
              </a:defRPr>
            </a:lvl3pPr>
            <a:lvl4pPr marL="1697799" lvl="3" indent="-212228" algn="l">
              <a:spcBef>
                <a:spcPts val="1539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7703">
                <a:solidFill>
                  <a:srgbClr val="888888"/>
                </a:solidFill>
              </a:defRPr>
            </a:lvl4pPr>
            <a:lvl5pPr marL="2122248" lvl="4" indent="-212228" algn="l">
              <a:spcBef>
                <a:spcPts val="1539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7703">
                <a:solidFill>
                  <a:srgbClr val="888888"/>
                </a:solidFill>
              </a:defRPr>
            </a:lvl5pPr>
            <a:lvl6pPr marL="2546698" lvl="5" indent="-212228" algn="l">
              <a:spcBef>
                <a:spcPts val="1539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7703">
                <a:solidFill>
                  <a:srgbClr val="888888"/>
                </a:solidFill>
              </a:defRPr>
            </a:lvl6pPr>
            <a:lvl7pPr marL="2971155" lvl="6" indent="-212228" algn="l">
              <a:spcBef>
                <a:spcPts val="1539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7703">
                <a:solidFill>
                  <a:srgbClr val="888888"/>
                </a:solidFill>
              </a:defRPr>
            </a:lvl7pPr>
            <a:lvl8pPr marL="3395604" lvl="7" indent="-212228" algn="l">
              <a:spcBef>
                <a:spcPts val="1539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7703">
                <a:solidFill>
                  <a:srgbClr val="888888"/>
                </a:solidFill>
              </a:defRPr>
            </a:lvl8pPr>
            <a:lvl9pPr marL="3820054" lvl="8" indent="-212228" algn="l">
              <a:spcBef>
                <a:spcPts val="1539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770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377440" y="1904157"/>
            <a:ext cx="42793921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2377440" y="11094765"/>
            <a:ext cx="21000720" cy="313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1190822" algn="l">
              <a:spcBef>
                <a:spcPts val="3085"/>
              </a:spcBef>
              <a:spcAft>
                <a:spcPts val="0"/>
              </a:spcAft>
              <a:buClr>
                <a:schemeClr val="dk1"/>
              </a:buClr>
              <a:buSzPts val="16600"/>
              <a:buChar char="•"/>
              <a:defRPr sz="15413"/>
            </a:lvl1pPr>
            <a:lvl2pPr marL="848899" lvl="1" indent="-1055227" algn="l">
              <a:spcBef>
                <a:spcPts val="2655"/>
              </a:spcBef>
              <a:spcAft>
                <a:spcPts val="0"/>
              </a:spcAft>
              <a:buClr>
                <a:schemeClr val="dk1"/>
              </a:buClr>
              <a:buSzPts val="14300"/>
              <a:buChar char="–"/>
              <a:defRPr sz="13277"/>
            </a:lvl2pPr>
            <a:lvl3pPr marL="1273349" lvl="2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045"/>
            </a:lvl3pPr>
            <a:lvl4pPr marL="1697799" lvl="3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–"/>
              <a:defRPr sz="9935"/>
            </a:lvl4pPr>
            <a:lvl5pPr marL="2122248" lvl="4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»"/>
              <a:defRPr sz="9935"/>
            </a:lvl5pPr>
            <a:lvl6pPr marL="2546698" lvl="5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6pPr>
            <a:lvl7pPr marL="2971155" lvl="6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7pPr>
            <a:lvl8pPr marL="3395604" lvl="7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8pPr>
            <a:lvl9pPr marL="3820054" lvl="8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4170640" y="11094765"/>
            <a:ext cx="21000720" cy="313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1190822" algn="l">
              <a:spcBef>
                <a:spcPts val="3085"/>
              </a:spcBef>
              <a:spcAft>
                <a:spcPts val="0"/>
              </a:spcAft>
              <a:buClr>
                <a:schemeClr val="dk1"/>
              </a:buClr>
              <a:buSzPts val="16600"/>
              <a:buChar char="•"/>
              <a:defRPr sz="15413"/>
            </a:lvl1pPr>
            <a:lvl2pPr marL="848899" lvl="1" indent="-1055227" algn="l">
              <a:spcBef>
                <a:spcPts val="2655"/>
              </a:spcBef>
              <a:spcAft>
                <a:spcPts val="0"/>
              </a:spcAft>
              <a:buClr>
                <a:schemeClr val="dk1"/>
              </a:buClr>
              <a:buSzPts val="14300"/>
              <a:buChar char="–"/>
              <a:defRPr sz="13277"/>
            </a:lvl2pPr>
            <a:lvl3pPr marL="1273349" lvl="2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045"/>
            </a:lvl3pPr>
            <a:lvl4pPr marL="1697799" lvl="3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–"/>
              <a:defRPr sz="9935"/>
            </a:lvl4pPr>
            <a:lvl5pPr marL="2122248" lvl="4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»"/>
              <a:defRPr sz="9935"/>
            </a:lvl5pPr>
            <a:lvl6pPr marL="2546698" lvl="5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6pPr>
            <a:lvl7pPr marL="2971155" lvl="6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7pPr>
            <a:lvl8pPr marL="3395604" lvl="7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8pPr>
            <a:lvl9pPr marL="3820054" lvl="8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377440" y="1904157"/>
            <a:ext cx="42793921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377442" y="10643450"/>
            <a:ext cx="21008977" cy="443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b" anchorCtr="0">
            <a:normAutofit/>
          </a:bodyPr>
          <a:lstStyle>
            <a:lvl1pPr marL="424450" lvl="0" indent="-212228" algn="l">
              <a:spcBef>
                <a:spcPts val="2655"/>
              </a:spcBef>
              <a:spcAft>
                <a:spcPts val="0"/>
              </a:spcAft>
              <a:buClr>
                <a:schemeClr val="dk1"/>
              </a:buClr>
              <a:buSzPts val="14300"/>
              <a:buNone/>
              <a:defRPr sz="13277" b="1"/>
            </a:lvl1pPr>
            <a:lvl2pPr marL="848899" lvl="1" indent="-212228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045" b="1"/>
            </a:lvl2pPr>
            <a:lvl3pPr marL="1273349" lvl="2" indent="-212228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9935" b="1"/>
            </a:lvl3pPr>
            <a:lvl4pPr marL="1697799" lvl="3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4pPr>
            <a:lvl5pPr marL="2122248" lvl="4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5pPr>
            <a:lvl6pPr marL="2546698" lvl="5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6pPr>
            <a:lvl7pPr marL="2971155" lvl="6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7pPr>
            <a:lvl8pPr marL="3395604" lvl="7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8pPr>
            <a:lvl9pPr marL="3820054" lvl="8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2377442" y="15079133"/>
            <a:ext cx="21008977" cy="2739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1055227" algn="l">
              <a:spcBef>
                <a:spcPts val="2655"/>
              </a:spcBef>
              <a:spcAft>
                <a:spcPts val="0"/>
              </a:spcAft>
              <a:buClr>
                <a:schemeClr val="dk1"/>
              </a:buClr>
              <a:buSzPts val="14300"/>
              <a:buChar char="•"/>
              <a:defRPr sz="13277"/>
            </a:lvl1pPr>
            <a:lvl2pPr marL="848899" lvl="1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–"/>
              <a:defRPr sz="11045"/>
            </a:lvl2pPr>
            <a:lvl3pPr marL="1273349" lvl="2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3pPr>
            <a:lvl4pPr marL="1697799" lvl="3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19"/>
            </a:lvl4pPr>
            <a:lvl5pPr marL="2122248" lvl="4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8819"/>
            </a:lvl5pPr>
            <a:lvl6pPr marL="2546698" lvl="5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19"/>
            </a:lvl6pPr>
            <a:lvl7pPr marL="2971155" lvl="6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19"/>
            </a:lvl7pPr>
            <a:lvl8pPr marL="3395604" lvl="7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19"/>
            </a:lvl8pPr>
            <a:lvl9pPr marL="3820054" lvl="8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19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24154137" y="10643450"/>
            <a:ext cx="21017230" cy="443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b" anchorCtr="0">
            <a:normAutofit/>
          </a:bodyPr>
          <a:lstStyle>
            <a:lvl1pPr marL="424450" lvl="0" indent="-212228" algn="l">
              <a:spcBef>
                <a:spcPts val="2655"/>
              </a:spcBef>
              <a:spcAft>
                <a:spcPts val="0"/>
              </a:spcAft>
              <a:buClr>
                <a:schemeClr val="dk1"/>
              </a:buClr>
              <a:buSzPts val="14300"/>
              <a:buNone/>
              <a:defRPr sz="13277" b="1"/>
            </a:lvl1pPr>
            <a:lvl2pPr marL="848899" lvl="1" indent="-212228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045" b="1"/>
            </a:lvl2pPr>
            <a:lvl3pPr marL="1273349" lvl="2" indent="-212228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9935" b="1"/>
            </a:lvl3pPr>
            <a:lvl4pPr marL="1697799" lvl="3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4pPr>
            <a:lvl5pPr marL="2122248" lvl="4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5pPr>
            <a:lvl6pPr marL="2546698" lvl="5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6pPr>
            <a:lvl7pPr marL="2971155" lvl="6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7pPr>
            <a:lvl8pPr marL="3395604" lvl="7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8pPr>
            <a:lvl9pPr marL="3820054" lvl="8" indent="-212228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19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24154137" y="15079133"/>
            <a:ext cx="21017230" cy="2739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1055227" algn="l">
              <a:spcBef>
                <a:spcPts val="2655"/>
              </a:spcBef>
              <a:spcAft>
                <a:spcPts val="0"/>
              </a:spcAft>
              <a:buClr>
                <a:schemeClr val="dk1"/>
              </a:buClr>
              <a:buSzPts val="14300"/>
              <a:buChar char="•"/>
              <a:defRPr sz="13277"/>
            </a:lvl1pPr>
            <a:lvl2pPr marL="848899" lvl="1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–"/>
              <a:defRPr sz="11045"/>
            </a:lvl2pPr>
            <a:lvl3pPr marL="1273349" lvl="2" indent="-843006" algn="l">
              <a:spcBef>
                <a:spcPts val="199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9935"/>
            </a:lvl3pPr>
            <a:lvl4pPr marL="1697799" lvl="3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19"/>
            </a:lvl4pPr>
            <a:lvl5pPr marL="2122248" lvl="4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8819"/>
            </a:lvl5pPr>
            <a:lvl6pPr marL="2546698" lvl="5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19"/>
            </a:lvl6pPr>
            <a:lvl7pPr marL="2971155" lvl="6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19"/>
            </a:lvl7pPr>
            <a:lvl8pPr marL="3395604" lvl="7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19"/>
            </a:lvl8pPr>
            <a:lvl9pPr marL="3820054" lvl="8" indent="-772266" algn="l">
              <a:spcBef>
                <a:spcPts val="1761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19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377440" y="1904157"/>
            <a:ext cx="42793921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377470" y="1893147"/>
            <a:ext cx="15643228" cy="805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Calibri"/>
              <a:buNone/>
              <a:defRPr sz="1104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8590261" y="1893192"/>
            <a:ext cx="26581099" cy="405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1332303" algn="l">
              <a:spcBef>
                <a:spcPts val="3529"/>
              </a:spcBef>
              <a:spcAft>
                <a:spcPts val="0"/>
              </a:spcAft>
              <a:buClr>
                <a:schemeClr val="dk1"/>
              </a:buClr>
              <a:buSzPts val="19000"/>
              <a:buChar char="•"/>
              <a:defRPr sz="17638"/>
            </a:lvl1pPr>
            <a:lvl2pPr marL="848899" lvl="1" indent="-1190822" algn="l">
              <a:spcBef>
                <a:spcPts val="3085"/>
              </a:spcBef>
              <a:spcAft>
                <a:spcPts val="0"/>
              </a:spcAft>
              <a:buClr>
                <a:schemeClr val="dk1"/>
              </a:buClr>
              <a:buSzPts val="16600"/>
              <a:buChar char="–"/>
              <a:defRPr sz="15413"/>
            </a:lvl2pPr>
            <a:lvl3pPr marL="1273349" lvl="2" indent="-1055227" algn="l">
              <a:spcBef>
                <a:spcPts val="2655"/>
              </a:spcBef>
              <a:spcAft>
                <a:spcPts val="0"/>
              </a:spcAft>
              <a:buClr>
                <a:schemeClr val="dk1"/>
              </a:buClr>
              <a:buSzPts val="14300"/>
              <a:buChar char="•"/>
              <a:defRPr sz="13277"/>
            </a:lvl3pPr>
            <a:lvl4pPr marL="1697799" lvl="3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–"/>
              <a:defRPr sz="11045"/>
            </a:lvl4pPr>
            <a:lvl5pPr marL="2122248" lvl="4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»"/>
              <a:defRPr sz="11045"/>
            </a:lvl5pPr>
            <a:lvl6pPr marL="2546698" lvl="5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045"/>
            </a:lvl6pPr>
            <a:lvl7pPr marL="2971155" lvl="6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045"/>
            </a:lvl7pPr>
            <a:lvl8pPr marL="3395604" lvl="7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045"/>
            </a:lvl8pPr>
            <a:lvl9pPr marL="3820054" lvl="8" indent="-913747" algn="l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045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377470" y="9950072"/>
            <a:ext cx="15643228" cy="32524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212228" algn="l">
              <a:spcBef>
                <a:spcPts val="1539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sz="7703"/>
            </a:lvl1pPr>
            <a:lvl2pPr marL="848899" lvl="1" indent="-212228" algn="l">
              <a:spcBef>
                <a:spcPts val="1317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6594"/>
            </a:lvl2pPr>
            <a:lvl3pPr marL="1273349" lvl="2" indent="-212228" algn="l">
              <a:spcBef>
                <a:spcPts val="1095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477"/>
            </a:lvl3pPr>
            <a:lvl4pPr marL="1697799" lvl="3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4pPr>
            <a:lvl5pPr marL="2122248" lvl="4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5pPr>
            <a:lvl6pPr marL="2546698" lvl="5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6pPr>
            <a:lvl7pPr marL="2971155" lvl="6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7pPr>
            <a:lvl8pPr marL="3395604" lvl="7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8pPr>
            <a:lvl9pPr marL="3820054" lvl="8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9319899" y="33284160"/>
            <a:ext cx="28529279" cy="392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Calibri"/>
              <a:buNone/>
              <a:defRPr sz="1104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9319899" y="4248573"/>
            <a:ext cx="28529279" cy="2852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R="0" lvl="0" algn="l" rtl="0">
              <a:spcBef>
                <a:spcPts val="3529"/>
              </a:spcBef>
              <a:spcAft>
                <a:spcPts val="0"/>
              </a:spcAft>
              <a:buClr>
                <a:schemeClr val="dk1"/>
              </a:buClr>
              <a:buSzPts val="19000"/>
              <a:buFont typeface="Arial"/>
              <a:buNone/>
              <a:defRPr sz="176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085"/>
              </a:spcBef>
              <a:spcAft>
                <a:spcPts val="0"/>
              </a:spcAft>
              <a:buClr>
                <a:schemeClr val="dk1"/>
              </a:buClr>
              <a:buSzPts val="16600"/>
              <a:buFont typeface="Arial"/>
              <a:buNone/>
              <a:defRPr sz="15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655"/>
              </a:spcBef>
              <a:spcAft>
                <a:spcPts val="0"/>
              </a:spcAft>
              <a:buClr>
                <a:schemeClr val="dk1"/>
              </a:buClr>
              <a:buSzPts val="14300"/>
              <a:buFont typeface="Arial"/>
              <a:buNone/>
              <a:defRPr sz="132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None/>
              <a:defRPr sz="11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None/>
              <a:defRPr sz="11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None/>
              <a:defRPr sz="11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None/>
              <a:defRPr sz="11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None/>
              <a:defRPr sz="11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212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None/>
              <a:defRPr sz="11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9319899" y="37213543"/>
            <a:ext cx="28529279" cy="558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24450" lvl="0" indent="-212228" algn="l">
              <a:spcBef>
                <a:spcPts val="1539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sz="7703"/>
            </a:lvl1pPr>
            <a:lvl2pPr marL="848899" lvl="1" indent="-212228" algn="l">
              <a:spcBef>
                <a:spcPts val="1317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6594"/>
            </a:lvl2pPr>
            <a:lvl3pPr marL="1273349" lvl="2" indent="-212228" algn="l">
              <a:spcBef>
                <a:spcPts val="1095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477"/>
            </a:lvl3pPr>
            <a:lvl4pPr marL="1697799" lvl="3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4pPr>
            <a:lvl5pPr marL="2122248" lvl="4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5pPr>
            <a:lvl6pPr marL="2546698" lvl="5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6pPr>
            <a:lvl7pPr marL="2971155" lvl="6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7pPr>
            <a:lvl8pPr marL="3395604" lvl="7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8pPr>
            <a:lvl9pPr marL="3820054" lvl="8" indent="-212228" algn="l"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492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377440" y="1904157"/>
            <a:ext cx="42793921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00"/>
              <a:buFont typeface="Calibri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377440" y="11094765"/>
            <a:ext cx="42793921" cy="313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t" anchorCtr="0">
            <a:normAutofit/>
          </a:bodyPr>
          <a:lstStyle>
            <a:lvl1pPr marL="457200" marR="0" lvl="0" indent="-1435100" algn="l" rtl="0"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SzPts val="19000"/>
              <a:buFont typeface="Arial"/>
              <a:buChar char="•"/>
              <a:defRPr sz="1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82700" algn="l" rtl="0">
              <a:spcBef>
                <a:spcPts val="3320"/>
              </a:spcBef>
              <a:spcAft>
                <a:spcPts val="0"/>
              </a:spcAft>
              <a:buClr>
                <a:schemeClr val="dk1"/>
              </a:buClr>
              <a:buSzPts val="16600"/>
              <a:buFont typeface="Arial"/>
              <a:buChar char="–"/>
              <a:defRPr sz="1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136650" algn="l" rtl="0">
              <a:spcBef>
                <a:spcPts val="2860"/>
              </a:spcBef>
              <a:spcAft>
                <a:spcPts val="0"/>
              </a:spcAft>
              <a:buClr>
                <a:schemeClr val="dk1"/>
              </a:buClr>
              <a:buSzPts val="14300"/>
              <a:buFont typeface="Arial"/>
              <a:buChar char="•"/>
              <a:defRPr sz="1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–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»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•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•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•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•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377440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6245840" y="44070704"/>
            <a:ext cx="150571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4076639" y="44070704"/>
            <a:ext cx="1109472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75" tIns="271125" rIns="542275" bIns="2711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5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553242" y="6686548"/>
            <a:ext cx="46336195" cy="40646212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4892" tIns="42439" rIns="84892" bIns="42439" anchor="ctr" anchorCtr="0">
            <a:noAutofit/>
          </a:bodyPr>
          <a:lstStyle/>
          <a:p>
            <a:pPr algn="ctr"/>
            <a:endParaRPr sz="993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53242" y="212275"/>
            <a:ext cx="46336195" cy="604694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4892" tIns="42439" rIns="84892" bIns="42439" anchor="ctr" anchorCtr="0">
            <a:noAutofit/>
          </a:bodyPr>
          <a:lstStyle/>
          <a:p>
            <a:pPr algn="ctr"/>
            <a:endParaRPr sz="993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2299095" y="381812"/>
            <a:ext cx="25207229" cy="161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92" tIns="42439" rIns="84892" bIns="42439" anchor="t" anchorCtr="0">
            <a:spAutoFit/>
          </a:bodyPr>
          <a:lstStyle/>
          <a:p>
            <a:r>
              <a:rPr lang="en-US" sz="993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AMP: AN AUTOMATED METADATA PIPELINE</a:t>
            </a:r>
            <a:endParaRPr sz="693"/>
          </a:p>
        </p:txBody>
      </p:sp>
      <p:sp>
        <p:nvSpPr>
          <p:cNvPr id="94" name="Google Shape;94;p1"/>
          <p:cNvSpPr txBox="1"/>
          <p:nvPr/>
        </p:nvSpPr>
        <p:spPr>
          <a:xfrm>
            <a:off x="9115042" y="2403218"/>
            <a:ext cx="30308630" cy="351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92" tIns="42439" rIns="84892" bIns="42439" anchor="t" anchorCtr="0">
            <a:spAutoFit/>
          </a:bodyPr>
          <a:lstStyle/>
          <a:p>
            <a:pPr algn="ctr"/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Huffer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Damian Gessler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Simon Handley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Christina Babcock Gessler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Ken Bagstad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Ferdinando Villa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Jennifer Wei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93"/>
          </a:p>
          <a:p>
            <a:pPr algn="ctr"/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Lingua Logica, 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USGS, 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Basque Center for Climate Change, </a:t>
            </a:r>
            <a:r>
              <a:rPr lang="en-US" sz="7426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74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</a:t>
            </a:r>
            <a:endParaRPr sz="7426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069635" y="45797607"/>
            <a:ext cx="17751765" cy="131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92" tIns="42439" rIns="84892" bIns="42439" anchor="t" anchorCtr="0">
            <a:spAutoFit/>
          </a:bodyPr>
          <a:lstStyle/>
          <a:p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is supported by NASA’s Earth Science Technology Office, Advanced Information Technology Systems Program, Grant No. 80NSSC20K0209</a:t>
            </a:r>
            <a:endParaRPr sz="4000" dirty="0"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331" y="3527462"/>
            <a:ext cx="2488879" cy="248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NASA-logo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535" y="582965"/>
            <a:ext cx="3016825" cy="248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22049" y="3421323"/>
            <a:ext cx="2559052" cy="255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90661" y="649002"/>
            <a:ext cx="4481284" cy="2240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B92525-BC30-5E45-A013-FA2F73B54B6C}"/>
              </a:ext>
            </a:extLst>
          </p:cNvPr>
          <p:cNvSpPr/>
          <p:nvPr/>
        </p:nvSpPr>
        <p:spPr>
          <a:xfrm>
            <a:off x="20116800" y="7231983"/>
            <a:ext cx="26362365" cy="1477705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oogle Shape;104;p1">
            <a:extLst>
              <a:ext uri="{FF2B5EF4-FFF2-40B4-BE49-F238E27FC236}">
                <a16:creationId xmlns:a16="http://schemas.microsoft.com/office/drawing/2014/main" id="{C9108435-B0CA-9D4B-BBE9-DE45D44E29B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14260" y="7810676"/>
            <a:ext cx="24872916" cy="1358599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D16BA1F9-F9AC-914C-84E2-BCA6F90C6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635" y="7320943"/>
            <a:ext cx="19047165" cy="1402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6400" b="1" u="sng" dirty="0">
                <a:solidFill>
                  <a:schemeClr val="tx1"/>
                </a:solidFill>
                <a:ea typeface="Arial" charset="0"/>
                <a:cs typeface="Arial" charset="0"/>
              </a:rPr>
              <a:t>Objectives</a:t>
            </a:r>
            <a:endParaRPr lang="en-US" altLang="en-US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 automated metadata pipeline (AMP) to create accurate, robust metadata that will facilitate data discovery and interoperability across Earth science data sources</a:t>
            </a:r>
          </a:p>
          <a:p>
            <a:pPr marL="171450" indent="-171450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Machine Learning (ML) techniques to classify datasets ontologically and find related data</a:t>
            </a:r>
          </a:p>
          <a:p>
            <a:pPr marL="171450" indent="-171450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NASA Earth science data easily discoverable and accessible</a:t>
            </a:r>
          </a:p>
          <a:p>
            <a:pPr marL="171450" indent="-171450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AMP with Goddard Earth Science Data and Information Services Center (GES DISC) data distribution services</a:t>
            </a:r>
          </a:p>
          <a:p>
            <a:pPr marL="171450" indent="-171450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usability of metadata and data services with the </a:t>
            </a:r>
            <a:r>
              <a:rPr lang="en-US" altLang="en-US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Intelligence for Ecosystem Services (ARIES) modeling platform to demonstrate the value of semantics in improving usability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1E6ED4-CC86-024E-B5C8-645A937C2050}"/>
              </a:ext>
            </a:extLst>
          </p:cNvPr>
          <p:cNvSpPr/>
          <p:nvPr/>
        </p:nvSpPr>
        <p:spPr>
          <a:xfrm>
            <a:off x="1069637" y="22098000"/>
            <a:ext cx="19844623" cy="114066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Google Shape;96;p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7E81F7-C8B1-8F4E-B564-B81FC9EC161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27747" y="22595049"/>
            <a:ext cx="18012853" cy="1036657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CAD8763-FF6B-FB41-BECA-846CB8EC1EDB}"/>
              </a:ext>
            </a:extLst>
          </p:cNvPr>
          <p:cNvSpPr/>
          <p:nvPr/>
        </p:nvSpPr>
        <p:spPr>
          <a:xfrm>
            <a:off x="22326600" y="22174802"/>
            <a:ext cx="22704763" cy="1298031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7C6491-E812-FF4B-BDA6-C1CF0EE788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99433" y="22436372"/>
            <a:ext cx="20133736" cy="1199658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52A4960-E6CC-ED46-9E55-BAA7B82538F0}"/>
              </a:ext>
            </a:extLst>
          </p:cNvPr>
          <p:cNvSpPr/>
          <p:nvPr/>
        </p:nvSpPr>
        <p:spPr>
          <a:xfrm>
            <a:off x="23876338" y="34883591"/>
            <a:ext cx="22704763" cy="124491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B67465-F461-DD48-936C-F8EA105C81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23433" y="35155119"/>
            <a:ext cx="20133735" cy="1174467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AEFE600-9477-584A-888B-128010BD7CE7}"/>
              </a:ext>
            </a:extLst>
          </p:cNvPr>
          <p:cNvSpPr/>
          <p:nvPr/>
        </p:nvSpPr>
        <p:spPr>
          <a:xfrm>
            <a:off x="759110" y="33534877"/>
            <a:ext cx="22704763" cy="120326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Google Shape;105;p1">
            <a:extLst>
              <a:ext uri="{FF2B5EF4-FFF2-40B4-BE49-F238E27FC236}">
                <a16:creationId xmlns:a16="http://schemas.microsoft.com/office/drawing/2014/main" id="{918D33DA-09C1-384C-B030-17FBD8EAFDF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964950" y="34477380"/>
            <a:ext cx="13085689" cy="10753857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pic>
        <p:nvPicPr>
          <p:cNvPr id="42" name="Google Shape;106;p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E8D8983-7614-7740-9B40-72CD6FE6A5A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9635" y="33911384"/>
            <a:ext cx="12363938" cy="631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158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Beth Huffer</dc:creator>
  <cp:keywords/>
  <dc:description/>
  <cp:lastModifiedBy>Beth Huffer</cp:lastModifiedBy>
  <cp:revision>4</cp:revision>
  <dcterms:created xsi:type="dcterms:W3CDTF">2012-11-24T17:21:45Z</dcterms:created>
  <dcterms:modified xsi:type="dcterms:W3CDTF">2021-02-12T14:18:27Z</dcterms:modified>
  <cp:category/>
</cp:coreProperties>
</file>