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handoutMasterIdLst>
    <p:handoutMasterId r:id="rId13"/>
  </p:handoutMasterIdLst>
  <p:sldIdLst>
    <p:sldId id="256" r:id="rId4"/>
    <p:sldId id="296" r:id="rId5"/>
    <p:sldId id="320" r:id="rId6"/>
    <p:sldId id="316" r:id="rId7"/>
    <p:sldId id="317" r:id="rId8"/>
    <p:sldId id="318" r:id="rId9"/>
    <p:sldId id="319" r:id="rId10"/>
    <p:sldId id="315"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521"/>
  </p:normalViewPr>
  <p:slideViewPr>
    <p:cSldViewPr>
      <p:cViewPr varScale="1">
        <p:scale>
          <a:sx n="107" d="100"/>
          <a:sy n="107" d="100"/>
        </p:scale>
        <p:origin x="528" y="16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12372E2-016E-44A6-8B5F-60BF1C52915D}" type="datetimeFigureOut">
              <a:rPr lang="en-US" smtClean="0"/>
              <a:t>6/15/21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B6DF3FC-631D-448F-8B30-240698952549}" type="slidenum">
              <a:rPr lang="en-US" smtClean="0"/>
              <a:t>‹#›</a:t>
            </a:fld>
            <a:endParaRPr lang="en-US"/>
          </a:p>
        </p:txBody>
      </p:sp>
    </p:spTree>
    <p:extLst>
      <p:ext uri="{BB962C8B-B14F-4D97-AF65-F5344CB8AC3E}">
        <p14:creationId xmlns:p14="http://schemas.microsoft.com/office/powerpoint/2010/main" val="2751046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C0CF4D0-F222-4070-B086-FA635ABBB431}" type="datetimeFigureOut">
              <a:rPr lang="en-US" smtClean="0"/>
              <a:t>6/15/21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8957DFB-57EE-46AB-95E2-37CE13B13890}" type="slidenum">
              <a:rPr lang="en-US" smtClean="0"/>
              <a:t>‹#›</a:t>
            </a:fld>
            <a:endParaRPr lang="en-US"/>
          </a:p>
        </p:txBody>
      </p:sp>
    </p:spTree>
    <p:extLst>
      <p:ext uri="{BB962C8B-B14F-4D97-AF65-F5344CB8AC3E}">
        <p14:creationId xmlns:p14="http://schemas.microsoft.com/office/powerpoint/2010/main" val="63536960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57DFB-57EE-46AB-95E2-37CE13B13890}" type="slidenum">
              <a:rPr lang="en-US" smtClean="0"/>
              <a:t>1</a:t>
            </a:fld>
            <a:endParaRPr lang="en-US"/>
          </a:p>
        </p:txBody>
      </p:sp>
    </p:spTree>
    <p:extLst>
      <p:ext uri="{BB962C8B-B14F-4D97-AF65-F5344CB8AC3E}">
        <p14:creationId xmlns:p14="http://schemas.microsoft.com/office/powerpoint/2010/main" val="2052984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lgn="l">
              <a:lnSpc>
                <a:spcPct val="100000"/>
              </a:lnSpc>
              <a:spcAft>
                <a:spcPts val="0"/>
              </a:spcAft>
              <a:defRPr b="1" i="0">
                <a:solidFill>
                  <a:schemeClr val="bg1"/>
                </a:solidFill>
              </a:defRPr>
            </a:lvl1pPr>
          </a:lstStyle>
          <a:p>
            <a:r>
              <a:rPr lang="en-US" dirty="0"/>
              <a:t>Click to edit Master title style and maybe more</a:t>
            </a:r>
          </a:p>
        </p:txBody>
      </p:sp>
      <p:sp>
        <p:nvSpPr>
          <p:cNvPr id="3" name="Subtitle 2"/>
          <p:cNvSpPr>
            <a:spLocks noGrp="1"/>
          </p:cNvSpPr>
          <p:nvPr>
            <p:ph type="subTitle" idx="1"/>
          </p:nvPr>
        </p:nvSpPr>
        <p:spPr>
          <a:xfrm>
            <a:off x="914400" y="4009490"/>
            <a:ext cx="9448800" cy="1752600"/>
          </a:xfrm>
        </p:spPr>
        <p:txBody>
          <a:bodyPr>
            <a:norm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eosdis-logo-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480831"/>
            <a:ext cx="4533900" cy="1270000"/>
          </a:xfrm>
          <a:prstGeom prst="rect">
            <a:avLst/>
          </a:prstGeom>
        </p:spPr>
      </p:pic>
    </p:spTree>
    <p:extLst>
      <p:ext uri="{BB962C8B-B14F-4D97-AF65-F5344CB8AC3E}">
        <p14:creationId xmlns:p14="http://schemas.microsoft.com/office/powerpoint/2010/main" val="32388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eosdis-logo.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609601" y="6239928"/>
            <a:ext cx="1752599" cy="495084"/>
          </a:xfrm>
          <a:prstGeom prst="rect">
            <a:avLst/>
          </a:prstGeom>
        </p:spPr>
      </p:pic>
      <p:sp>
        <p:nvSpPr>
          <p:cNvPr id="5" name="TextBox 4"/>
          <p:cNvSpPr txBox="1"/>
          <p:nvPr/>
        </p:nvSpPr>
        <p:spPr>
          <a:xfrm>
            <a:off x="11146050" y="6381548"/>
            <a:ext cx="705855"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706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315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p:nvSpPr>
        <p:spPr>
          <a:xfrm>
            <a:off x="11146050" y="6381548"/>
            <a:ext cx="705855"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pic>
        <p:nvPicPr>
          <p:cNvPr id="5" name="Picture 4" descr="eosdis-logo.png">
            <a:extLst>
              <a:ext uri="{FF2B5EF4-FFF2-40B4-BE49-F238E27FC236}">
                <a16:creationId xmlns:a16="http://schemas.microsoft.com/office/drawing/2014/main" id="{9ADDE1E2-888C-4D4A-AA8F-5827D8669CE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09601" y="6239928"/>
            <a:ext cx="1752599" cy="495084"/>
          </a:xfrm>
          <a:prstGeom prst="rect">
            <a:avLst/>
          </a:prstGeom>
        </p:spPr>
      </p:pic>
    </p:spTree>
    <p:extLst>
      <p:ext uri="{BB962C8B-B14F-4D97-AF65-F5344CB8AC3E}">
        <p14:creationId xmlns:p14="http://schemas.microsoft.com/office/powerpoint/2010/main" val="310474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36163" y="6356351"/>
            <a:ext cx="4916960" cy="365125"/>
          </a:xfrm>
          <a:prstGeom prst="rect">
            <a:avLst/>
          </a:prstGeom>
        </p:spPr>
        <p:txBody>
          <a:bodyPr/>
          <a:lstStyle>
            <a:lvl1pPr algn="ctr">
              <a:defRPr/>
            </a:lvl1pPr>
          </a:lstStyle>
          <a:p>
            <a:endParaRPr lang="en-US"/>
          </a:p>
        </p:txBody>
      </p:sp>
      <p:sp>
        <p:nvSpPr>
          <p:cNvPr id="4" name="TextBox 3"/>
          <p:cNvSpPr txBox="1"/>
          <p:nvPr/>
        </p:nvSpPr>
        <p:spPr>
          <a:xfrm>
            <a:off x="11146050" y="6381548"/>
            <a:ext cx="705855"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3858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2197068" cy="134938"/>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0782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spcBef>
          <a:spcPct val="0"/>
        </a:spcBef>
        <a:buNone/>
        <a:defRPr sz="4400" kern="1200">
          <a:solidFill>
            <a:srgbClr val="34495E"/>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ontributing.ropensci.org/index.html" TargetMode="External"/><Relationship Id="rId13" Type="http://schemas.openxmlformats.org/officeDocument/2006/relationships/hyperlink" Target="http://users.ece.utexas.edu/~perry/education/382v-s08/papers/raymond.pdf" TargetMode="External"/><Relationship Id="rId3" Type="http://schemas.openxmlformats.org/officeDocument/2006/relationships/hyperlink" Target="https://docs.github.com/en/github/building-a-strong-community" TargetMode="External"/><Relationship Id="rId7" Type="http://schemas.openxmlformats.org/officeDocument/2006/relationships/hyperlink" Target="https://www.contributor-covenant.org/" TargetMode="External"/><Relationship Id="rId12" Type="http://schemas.openxmlformats.org/officeDocument/2006/relationships/hyperlink" Target="https://gettogether.world/" TargetMode="External"/><Relationship Id="rId2" Type="http://schemas.openxmlformats.org/officeDocument/2006/relationships/hyperlink" Target="https://orbit.love/blog/a-tactical-guide-to-kickstarting-your-community/" TargetMode="External"/><Relationship Id="rId1" Type="http://schemas.openxmlformats.org/officeDocument/2006/relationships/slideLayout" Target="../slideLayouts/slideLayout2.xml"/><Relationship Id="rId6" Type="http://schemas.openxmlformats.org/officeDocument/2006/relationships/hyperlink" Target="https://mozilla.github.io/open-leadership-training-series/articles/building-communities-of-contributors/" TargetMode="External"/><Relationship Id="rId11" Type="http://schemas.openxmlformats.org/officeDocument/2006/relationships/hyperlink" Target="https://www.people-and.com/" TargetMode="External"/><Relationship Id="rId5" Type="http://schemas.openxmlformats.org/officeDocument/2006/relationships/hyperlink" Target="https://incubator.apache.org/guides/community.html" TargetMode="External"/><Relationship Id="rId10" Type="http://schemas.openxmlformats.org/officeDocument/2006/relationships/hyperlink" Target="https://devguide.ropensci.org/" TargetMode="External"/><Relationship Id="rId4" Type="http://schemas.openxmlformats.org/officeDocument/2006/relationships/hyperlink" Target="https://opensource.guide/building-community/" TargetMode="External"/><Relationship Id="rId9" Type="http://schemas.openxmlformats.org/officeDocument/2006/relationships/hyperlink" Target="https://ropenscilabs.github.io/statistical-software-review-book/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hyperlink" Target="https://esipfed.github.io/esds-community-guide/CODE_OF_CONDUCT" TargetMode="External"/><Relationship Id="rId4" Type="http://schemas.openxmlformats.org/officeDocument/2006/relationships/hyperlink" Target="https://github.com/ESIPFed/esds-community-guid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sipfed.github.io/esds-community-gui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iki.earthdata.nasa.gov/display/ESDSWG/Community+Development+Best+Practices+Working+Group" TargetMode="External"/><Relationship Id="rId2" Type="http://schemas.openxmlformats.org/officeDocument/2006/relationships/hyperlink" Target="mailto:esdswg-community-guide@lists.na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78744"/>
            <a:ext cx="10363200" cy="1507456"/>
          </a:xfrm>
        </p:spPr>
        <p:txBody>
          <a:bodyPr>
            <a:normAutofit/>
          </a:bodyPr>
          <a:lstStyle/>
          <a:p>
            <a:r>
              <a:rPr lang="en-US" dirty="0"/>
              <a:t>Community Guide Progress: Forum and Feedback</a:t>
            </a:r>
          </a:p>
        </p:txBody>
      </p:sp>
      <p:sp>
        <p:nvSpPr>
          <p:cNvPr id="3" name="Subtitle 2"/>
          <p:cNvSpPr>
            <a:spLocks noGrp="1"/>
          </p:cNvSpPr>
          <p:nvPr>
            <p:ph type="subTitle" idx="1"/>
          </p:nvPr>
        </p:nvSpPr>
        <p:spPr>
          <a:xfrm>
            <a:off x="941294" y="1981200"/>
            <a:ext cx="10183906" cy="509855"/>
          </a:xfrm>
        </p:spPr>
        <p:txBody>
          <a:bodyPr anchor="ctr">
            <a:normAutofit/>
          </a:bodyPr>
          <a:lstStyle/>
          <a:p>
            <a:r>
              <a:rPr lang="en-US" sz="2000" b="1" dirty="0"/>
              <a:t>ESDSWG COMMUNITY DEVELOPMENT BEST PRACTICES WORKING GROUP</a:t>
            </a:r>
          </a:p>
        </p:txBody>
      </p:sp>
      <p:sp>
        <p:nvSpPr>
          <p:cNvPr id="5" name="Subtitle 2">
            <a:extLst>
              <a:ext uri="{FF2B5EF4-FFF2-40B4-BE49-F238E27FC236}">
                <a16:creationId xmlns:a16="http://schemas.microsoft.com/office/drawing/2014/main" id="{C2BB7726-3226-F14B-BFC7-BA39FFE34101}"/>
              </a:ext>
            </a:extLst>
          </p:cNvPr>
          <p:cNvSpPr txBox="1">
            <a:spLocks/>
          </p:cNvSpPr>
          <p:nvPr/>
        </p:nvSpPr>
        <p:spPr>
          <a:xfrm>
            <a:off x="914400" y="5105400"/>
            <a:ext cx="9448800" cy="10668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i="0" kern="1200">
                <a:solidFill>
                  <a:schemeClr val="bg1">
                    <a:lumMod val="75000"/>
                  </a:schemeClr>
                </a:solidFill>
                <a:latin typeface="Helvetica Neue"/>
                <a:ea typeface="+mn-ea"/>
                <a:cs typeface="Helvetica Neue"/>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Helvetica Neue"/>
                <a:ea typeface="+mn-ea"/>
                <a:cs typeface="Helvetica Neue"/>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Helvetica Neue"/>
                <a:ea typeface="+mn-ea"/>
                <a:cs typeface="Helvetica Neue"/>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Helvetica Neue"/>
                <a:ea typeface="+mn-ea"/>
                <a:cs typeface="Helvetica Neue"/>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Helvetica Neue"/>
                <a:ea typeface="+mn-ea"/>
                <a:cs typeface="Helvetica Neue"/>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a:t>Jeff Siarto – NASA/EED2 UI/UX Lead</a:t>
            </a:r>
          </a:p>
          <a:p>
            <a:r>
              <a:rPr lang="en-US" sz="1800" dirty="0"/>
              <a:t>jeff@element84.com</a:t>
            </a:r>
          </a:p>
          <a:p>
            <a:r>
              <a:rPr lang="en-US" sz="1800" dirty="0"/>
              <a:t>ESIP Summer Meeting 2021</a:t>
            </a:r>
          </a:p>
        </p:txBody>
      </p:sp>
    </p:spTree>
    <p:extLst>
      <p:ext uri="{BB962C8B-B14F-4D97-AF65-F5344CB8AC3E}">
        <p14:creationId xmlns:p14="http://schemas.microsoft.com/office/powerpoint/2010/main" val="41724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Community Guide?</a:t>
            </a:r>
          </a:p>
        </p:txBody>
      </p:sp>
      <p:sp>
        <p:nvSpPr>
          <p:cNvPr id="3" name="Content Placeholder 2"/>
          <p:cNvSpPr>
            <a:spLocks noGrp="1"/>
          </p:cNvSpPr>
          <p:nvPr>
            <p:ph idx="1"/>
          </p:nvPr>
        </p:nvSpPr>
        <p:spPr/>
        <p:txBody>
          <a:bodyPr>
            <a:normAutofit fontScale="62500" lnSpcReduction="20000"/>
          </a:bodyPr>
          <a:lstStyle/>
          <a:p>
            <a:pPr>
              <a:lnSpc>
                <a:spcPct val="140000"/>
              </a:lnSpc>
            </a:pPr>
            <a:r>
              <a:rPr lang="en-US" dirty="0"/>
              <a:t>The Community Development Best Practices Working Group (CDBP) aims to promulgate best practices for fostering community for the development of open-source toolsets and packages especially within the NASA Earth Science community.</a:t>
            </a:r>
          </a:p>
          <a:p>
            <a:pPr>
              <a:lnSpc>
                <a:spcPct val="140000"/>
              </a:lnSpc>
            </a:pPr>
            <a:r>
              <a:rPr lang="en-US" dirty="0"/>
              <a:t>CDBP will continue and refine the work on the EOSDIS (Earth Observing System Data and Information System) General Open Source Software Collaboration and Contribution Process guide and add sections on community development best-practices</a:t>
            </a:r>
          </a:p>
          <a:p>
            <a:pPr>
              <a:lnSpc>
                <a:spcPct val="140000"/>
              </a:lnSpc>
            </a:pPr>
            <a:r>
              <a:rPr lang="en-US" dirty="0"/>
              <a:t>A repository of templates (pull requests, marketing copy, community contacts) to help ESDS (Earth Science Data Systems) open-source projects engage with (and develop a community around) their project.</a:t>
            </a:r>
          </a:p>
          <a:p>
            <a:endParaRPr lang="en-US" dirty="0"/>
          </a:p>
          <a:p>
            <a:pPr lvl="1"/>
            <a:endParaRPr lang="en-US" dirty="0"/>
          </a:p>
        </p:txBody>
      </p:sp>
    </p:spTree>
    <p:extLst>
      <p:ext uri="{BB962C8B-B14F-4D97-AF65-F5344CB8AC3E}">
        <p14:creationId xmlns:p14="http://schemas.microsoft.com/office/powerpoint/2010/main" val="148654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Prior Art</a:t>
            </a:r>
          </a:p>
        </p:txBody>
      </p:sp>
      <p:sp>
        <p:nvSpPr>
          <p:cNvPr id="3" name="Content Placeholder 2"/>
          <p:cNvSpPr>
            <a:spLocks noGrp="1"/>
          </p:cNvSpPr>
          <p:nvPr>
            <p:ph idx="1"/>
          </p:nvPr>
        </p:nvSpPr>
        <p:spPr/>
        <p:txBody>
          <a:bodyPr>
            <a:normAutofit fontScale="55000" lnSpcReduction="20000"/>
          </a:bodyPr>
          <a:lstStyle/>
          <a:p>
            <a:pPr>
              <a:lnSpc>
                <a:spcPct val="140000"/>
              </a:lnSpc>
            </a:pPr>
            <a:r>
              <a:rPr lang="en-US" dirty="0">
                <a:hlinkClick r:id="rId2"/>
              </a:rPr>
              <a:t>Orbit: A tactical guide to kickstarting your community</a:t>
            </a:r>
            <a:endParaRPr lang="en-US" dirty="0"/>
          </a:p>
          <a:p>
            <a:pPr>
              <a:lnSpc>
                <a:spcPct val="140000"/>
              </a:lnSpc>
            </a:pPr>
            <a:r>
              <a:rPr lang="en-US" dirty="0">
                <a:hlinkClick r:id="rId3"/>
              </a:rPr>
              <a:t>GitHub: Building a Strong Community</a:t>
            </a:r>
            <a:endParaRPr lang="en-US" dirty="0"/>
          </a:p>
          <a:p>
            <a:pPr>
              <a:lnSpc>
                <a:spcPct val="140000"/>
              </a:lnSpc>
            </a:pPr>
            <a:r>
              <a:rPr lang="en-US" dirty="0">
                <a:hlinkClick r:id="rId4"/>
              </a:rPr>
              <a:t>Open Source Guides: Building Welcoming Communities</a:t>
            </a:r>
            <a:endParaRPr lang="en-US" dirty="0"/>
          </a:p>
          <a:p>
            <a:pPr>
              <a:lnSpc>
                <a:spcPct val="140000"/>
              </a:lnSpc>
            </a:pPr>
            <a:r>
              <a:rPr lang="en-US" dirty="0">
                <a:hlinkClick r:id="rId5"/>
              </a:rPr>
              <a:t>Apache Incubator: Guide to Successful Community Building</a:t>
            </a:r>
            <a:endParaRPr lang="en-US" dirty="0"/>
          </a:p>
          <a:p>
            <a:pPr>
              <a:lnSpc>
                <a:spcPct val="140000"/>
              </a:lnSpc>
            </a:pPr>
            <a:r>
              <a:rPr lang="en-US" dirty="0">
                <a:hlinkClick r:id="rId6"/>
              </a:rPr>
              <a:t>Mozilla Open Leadership Training Series: Building Communities</a:t>
            </a:r>
            <a:endParaRPr lang="en-US" dirty="0"/>
          </a:p>
          <a:p>
            <a:pPr>
              <a:lnSpc>
                <a:spcPct val="140000"/>
              </a:lnSpc>
            </a:pPr>
            <a:r>
              <a:rPr lang="en-US" dirty="0">
                <a:hlinkClick r:id="rId7"/>
              </a:rPr>
              <a:t>Contributor Covenant: A Code of Conduct for Open Source Communities</a:t>
            </a:r>
            <a:endParaRPr lang="en-US" dirty="0"/>
          </a:p>
          <a:p>
            <a:pPr>
              <a:lnSpc>
                <a:spcPct val="140000"/>
              </a:lnSpc>
            </a:pPr>
            <a:r>
              <a:rPr lang="en-US" dirty="0">
                <a:hlinkClick r:id="rId8"/>
              </a:rPr>
              <a:t>rOpenSci: Community Contribution Guide</a:t>
            </a:r>
            <a:endParaRPr lang="en-US" dirty="0"/>
          </a:p>
          <a:p>
            <a:pPr lvl="1">
              <a:lnSpc>
                <a:spcPct val="140000"/>
              </a:lnSpc>
            </a:pPr>
            <a:r>
              <a:rPr lang="en-US" dirty="0">
                <a:hlinkClick r:id="rId9"/>
              </a:rPr>
              <a:t>https://ropenscilabs.github.io/statistical-software-review-book/index.html</a:t>
            </a:r>
            <a:endParaRPr lang="en-US" dirty="0"/>
          </a:p>
          <a:p>
            <a:pPr lvl="1">
              <a:lnSpc>
                <a:spcPct val="140000"/>
              </a:lnSpc>
            </a:pPr>
            <a:r>
              <a:rPr lang="en-US" dirty="0">
                <a:hlinkClick r:id="rId10"/>
              </a:rPr>
              <a:t>https://devguide.ropensci.org</a:t>
            </a:r>
            <a:endParaRPr lang="en-US" dirty="0"/>
          </a:p>
          <a:p>
            <a:pPr>
              <a:lnSpc>
                <a:spcPct val="140000"/>
              </a:lnSpc>
            </a:pPr>
            <a:r>
              <a:rPr lang="en-US" dirty="0">
                <a:hlinkClick r:id="rId11"/>
              </a:rPr>
              <a:t>Get Together Book</a:t>
            </a:r>
            <a:endParaRPr lang="en-US" dirty="0"/>
          </a:p>
          <a:p>
            <a:pPr lvl="1">
              <a:lnSpc>
                <a:spcPct val="140000"/>
              </a:lnSpc>
            </a:pPr>
            <a:r>
              <a:rPr lang="en-US" dirty="0">
                <a:hlinkClick r:id="rId12"/>
              </a:rPr>
              <a:t>https://gettogether.world</a:t>
            </a:r>
            <a:endParaRPr lang="en-US" dirty="0"/>
          </a:p>
          <a:p>
            <a:pPr>
              <a:lnSpc>
                <a:spcPct val="140000"/>
              </a:lnSpc>
            </a:pPr>
            <a:r>
              <a:rPr lang="en-US" dirty="0">
                <a:hlinkClick r:id="rId13"/>
              </a:rPr>
              <a:t>The Cathedral and the Bazaar</a:t>
            </a:r>
            <a:endParaRPr lang="en-US" dirty="0"/>
          </a:p>
          <a:p>
            <a:pPr marL="0" indent="0">
              <a:lnSpc>
                <a:spcPct val="140000"/>
              </a:lnSpc>
              <a:buNone/>
            </a:pPr>
            <a:endParaRPr lang="en-US" dirty="0"/>
          </a:p>
          <a:p>
            <a:pPr lvl="1"/>
            <a:endParaRPr lang="en-US" dirty="0"/>
          </a:p>
        </p:txBody>
      </p:sp>
    </p:spTree>
    <p:extLst>
      <p:ext uri="{BB962C8B-B14F-4D97-AF65-F5344CB8AC3E}">
        <p14:creationId xmlns:p14="http://schemas.microsoft.com/office/powerpoint/2010/main" val="177586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3C7F45DC-1E1E-5243-8860-AFEEEEAF9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5936792" cy="549827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32B374C9-A646-2946-A2FB-F5EC37AE7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756745"/>
            <a:ext cx="5936792" cy="5498279"/>
          </a:xfrm>
          <a:prstGeom prst="rect">
            <a:avLst/>
          </a:prstGeom>
        </p:spPr>
      </p:pic>
      <p:sp>
        <p:nvSpPr>
          <p:cNvPr id="2" name="Rectangle 1">
            <a:extLst>
              <a:ext uri="{FF2B5EF4-FFF2-40B4-BE49-F238E27FC236}">
                <a16:creationId xmlns:a16="http://schemas.microsoft.com/office/drawing/2014/main" id="{7AE0E6DC-076B-1D40-91B9-A23C3EAE3683}"/>
              </a:ext>
            </a:extLst>
          </p:cNvPr>
          <p:cNvSpPr/>
          <p:nvPr/>
        </p:nvSpPr>
        <p:spPr>
          <a:xfrm>
            <a:off x="1144543" y="6119751"/>
            <a:ext cx="4104905" cy="359842"/>
          </a:xfrm>
          <a:prstGeom prst="rect">
            <a:avLst/>
          </a:prstGeom>
        </p:spPr>
        <p:txBody>
          <a:bodyPr wrap="none">
            <a:spAutoFit/>
          </a:bodyPr>
          <a:lstStyle/>
          <a:p>
            <a:pPr algn="ctr">
              <a:lnSpc>
                <a:spcPct val="140000"/>
              </a:lnSpc>
            </a:pPr>
            <a:r>
              <a:rPr lang="en-US" sz="1400" dirty="0">
                <a:hlinkClick r:id="rId4"/>
              </a:rPr>
              <a:t>https://github.com/ESIPFed/esds-community-guide</a:t>
            </a:r>
            <a:endParaRPr lang="en-US" sz="1400" dirty="0"/>
          </a:p>
        </p:txBody>
      </p:sp>
      <p:sp>
        <p:nvSpPr>
          <p:cNvPr id="5" name="Rectangle 4">
            <a:extLst>
              <a:ext uri="{FF2B5EF4-FFF2-40B4-BE49-F238E27FC236}">
                <a16:creationId xmlns:a16="http://schemas.microsoft.com/office/drawing/2014/main" id="{1883A247-6D1B-214B-8326-856572B53C54}"/>
              </a:ext>
            </a:extLst>
          </p:cNvPr>
          <p:cNvSpPr/>
          <p:nvPr/>
        </p:nvSpPr>
        <p:spPr>
          <a:xfrm>
            <a:off x="6141046" y="6080700"/>
            <a:ext cx="5541902" cy="359842"/>
          </a:xfrm>
          <a:prstGeom prst="rect">
            <a:avLst/>
          </a:prstGeom>
        </p:spPr>
        <p:txBody>
          <a:bodyPr wrap="none">
            <a:spAutoFit/>
          </a:bodyPr>
          <a:lstStyle/>
          <a:p>
            <a:pPr algn="ctr">
              <a:lnSpc>
                <a:spcPct val="140000"/>
              </a:lnSpc>
            </a:pPr>
            <a:r>
              <a:rPr lang="en-US" sz="1400" dirty="0">
                <a:hlinkClick r:id="rId5"/>
              </a:rPr>
              <a:t>https://</a:t>
            </a:r>
            <a:r>
              <a:rPr lang="en-US" sz="1400" dirty="0" err="1">
                <a:hlinkClick r:id="rId5"/>
              </a:rPr>
              <a:t>esipfed.github.io</a:t>
            </a:r>
            <a:r>
              <a:rPr lang="en-US" sz="1400" dirty="0">
                <a:hlinkClick r:id="rId5"/>
              </a:rPr>
              <a:t>/</a:t>
            </a:r>
            <a:r>
              <a:rPr lang="en-US" sz="1400" dirty="0" err="1">
                <a:hlinkClick r:id="rId5"/>
              </a:rPr>
              <a:t>esds</a:t>
            </a:r>
            <a:r>
              <a:rPr lang="en-US" sz="1400" dirty="0">
                <a:hlinkClick r:id="rId5"/>
              </a:rPr>
              <a:t>-community-guide/CODE_OF_CONDUCT</a:t>
            </a:r>
            <a:endParaRPr lang="en-US" sz="1400" dirty="0"/>
          </a:p>
        </p:txBody>
      </p:sp>
    </p:spTree>
    <p:extLst>
      <p:ext uri="{BB962C8B-B14F-4D97-AF65-F5344CB8AC3E}">
        <p14:creationId xmlns:p14="http://schemas.microsoft.com/office/powerpoint/2010/main" val="117035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it live?</a:t>
            </a:r>
          </a:p>
        </p:txBody>
      </p:sp>
      <p:sp>
        <p:nvSpPr>
          <p:cNvPr id="3" name="Content Placeholder 2"/>
          <p:cNvSpPr>
            <a:spLocks noGrp="1"/>
          </p:cNvSpPr>
          <p:nvPr>
            <p:ph idx="1"/>
          </p:nvPr>
        </p:nvSpPr>
        <p:spPr/>
        <p:txBody>
          <a:bodyPr>
            <a:normAutofit/>
          </a:bodyPr>
          <a:lstStyle/>
          <a:p>
            <a:r>
              <a:rPr lang="en-US" dirty="0">
                <a:hlinkClick r:id="rId2"/>
              </a:rPr>
              <a:t>https://github.com/ESIPFed/esds-community-guide/</a:t>
            </a:r>
          </a:p>
          <a:p>
            <a:r>
              <a:rPr lang="en-US" dirty="0">
                <a:hlinkClick r:id="rId2"/>
              </a:rPr>
              <a:t>https://esipfed.github.io/esds-community-guide</a:t>
            </a:r>
            <a:endParaRPr lang="en-US" dirty="0"/>
          </a:p>
          <a:p>
            <a:endParaRPr lang="en-US" dirty="0"/>
          </a:p>
          <a:p>
            <a:pPr lvl="1"/>
            <a:endParaRPr lang="en-US" dirty="0"/>
          </a:p>
        </p:txBody>
      </p:sp>
    </p:spTree>
    <p:extLst>
      <p:ext uri="{BB962C8B-B14F-4D97-AF65-F5344CB8AC3E}">
        <p14:creationId xmlns:p14="http://schemas.microsoft.com/office/powerpoint/2010/main" val="16335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Contributing</a:t>
            </a:r>
          </a:p>
        </p:txBody>
      </p:sp>
      <p:sp>
        <p:nvSpPr>
          <p:cNvPr id="3" name="Content Placeholder 2"/>
          <p:cNvSpPr>
            <a:spLocks noGrp="1"/>
          </p:cNvSpPr>
          <p:nvPr>
            <p:ph idx="1"/>
          </p:nvPr>
        </p:nvSpPr>
        <p:spPr/>
        <p:txBody>
          <a:bodyPr>
            <a:normAutofit/>
          </a:bodyPr>
          <a:lstStyle/>
          <a:p>
            <a:pPr>
              <a:lnSpc>
                <a:spcPct val="110000"/>
              </a:lnSpc>
            </a:pPr>
            <a:r>
              <a:rPr lang="en-US" dirty="0">
                <a:hlinkClick r:id="rId2"/>
              </a:rPr>
              <a:t>esdswg-community-guide@lists.nasa.gov</a:t>
            </a:r>
            <a:endParaRPr lang="en-US" dirty="0"/>
          </a:p>
          <a:p>
            <a:pPr>
              <a:lnSpc>
                <a:spcPct val="120000"/>
              </a:lnSpc>
            </a:pPr>
            <a:r>
              <a:rPr lang="en-US" dirty="0">
                <a:hlinkClick r:id="rId3"/>
              </a:rPr>
              <a:t>https://wiki.earthdata.nasa.gov/display/ESDSWG/Community+Development+Best+Practices+Working+Group</a:t>
            </a:r>
            <a:endParaRPr lang="en-US" dirty="0"/>
          </a:p>
          <a:p>
            <a:pPr>
              <a:lnSpc>
                <a:spcPct val="140000"/>
              </a:lnSpc>
            </a:pPr>
            <a:r>
              <a:rPr lang="en-US" dirty="0"/>
              <a:t>Monthly Meetings (Last Friday at 2pm ET)</a:t>
            </a:r>
          </a:p>
        </p:txBody>
      </p:sp>
    </p:spTree>
    <p:extLst>
      <p:ext uri="{BB962C8B-B14F-4D97-AF65-F5344CB8AC3E}">
        <p14:creationId xmlns:p14="http://schemas.microsoft.com/office/powerpoint/2010/main" val="133225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Sections and Topics</a:t>
            </a:r>
          </a:p>
        </p:txBody>
      </p:sp>
      <p:sp>
        <p:nvSpPr>
          <p:cNvPr id="3" name="Content Placeholder 2"/>
          <p:cNvSpPr>
            <a:spLocks noGrp="1"/>
          </p:cNvSpPr>
          <p:nvPr>
            <p:ph idx="1"/>
          </p:nvPr>
        </p:nvSpPr>
        <p:spPr/>
        <p:txBody>
          <a:bodyPr>
            <a:normAutofit fontScale="92500" lnSpcReduction="20000"/>
          </a:bodyPr>
          <a:lstStyle/>
          <a:p>
            <a:pPr>
              <a:lnSpc>
                <a:spcPct val="140000"/>
              </a:lnSpc>
            </a:pPr>
            <a:r>
              <a:rPr lang="en-US" dirty="0"/>
              <a:t>Community Flywheel (Getting started)</a:t>
            </a:r>
          </a:p>
          <a:p>
            <a:pPr>
              <a:lnSpc>
                <a:spcPct val="140000"/>
              </a:lnSpc>
            </a:pPr>
            <a:r>
              <a:rPr lang="en-US" dirty="0"/>
              <a:t>Events and Rituals</a:t>
            </a:r>
          </a:p>
          <a:p>
            <a:pPr>
              <a:lnSpc>
                <a:spcPct val="140000"/>
              </a:lnSpc>
            </a:pPr>
            <a:r>
              <a:rPr lang="en-US" dirty="0"/>
              <a:t>Leadership and Mentoring</a:t>
            </a:r>
          </a:p>
          <a:p>
            <a:pPr>
              <a:lnSpc>
                <a:spcPct val="140000"/>
              </a:lnSpc>
            </a:pPr>
            <a:r>
              <a:rPr lang="en-US" dirty="0"/>
              <a:t>Resolving Conflicts</a:t>
            </a:r>
          </a:p>
          <a:p>
            <a:pPr>
              <a:lnSpc>
                <a:spcPct val="140000"/>
              </a:lnSpc>
            </a:pPr>
            <a:r>
              <a:rPr lang="en-US" dirty="0"/>
              <a:t>Metrics</a:t>
            </a:r>
          </a:p>
          <a:p>
            <a:pPr>
              <a:lnSpc>
                <a:spcPct val="140000"/>
              </a:lnSpc>
            </a:pPr>
            <a:r>
              <a:rPr lang="en-US" dirty="0"/>
              <a:t>Tools</a:t>
            </a:r>
          </a:p>
          <a:p>
            <a:pPr>
              <a:lnSpc>
                <a:spcPct val="140000"/>
              </a:lnSpc>
            </a:pPr>
            <a:r>
              <a:rPr lang="en-US" dirty="0"/>
              <a:t>Templates</a:t>
            </a:r>
          </a:p>
          <a:p>
            <a:endParaRPr lang="en-US" dirty="0"/>
          </a:p>
          <a:p>
            <a:pPr lvl="1"/>
            <a:endParaRPr lang="en-US" dirty="0"/>
          </a:p>
        </p:txBody>
      </p:sp>
    </p:spTree>
    <p:extLst>
      <p:ext uri="{BB962C8B-B14F-4D97-AF65-F5344CB8AC3E}">
        <p14:creationId xmlns:p14="http://schemas.microsoft.com/office/powerpoint/2010/main" val="90382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80B9-7495-104C-B557-BF1A21EB5D7E}"/>
              </a:ext>
            </a:extLst>
          </p:cNvPr>
          <p:cNvSpPr>
            <a:spLocks noGrp="1"/>
          </p:cNvSpPr>
          <p:nvPr>
            <p:ph type="title"/>
          </p:nvPr>
        </p:nvSpPr>
        <p:spPr/>
        <p:txBody>
          <a:bodyPr/>
          <a:lstStyle/>
          <a:p>
            <a:r>
              <a:rPr lang="en-US" dirty="0"/>
              <a:t>Open DISCUSSION and Q&amp;A</a:t>
            </a:r>
          </a:p>
        </p:txBody>
      </p:sp>
      <p:sp>
        <p:nvSpPr>
          <p:cNvPr id="3" name="Text Placeholder 2">
            <a:extLst>
              <a:ext uri="{FF2B5EF4-FFF2-40B4-BE49-F238E27FC236}">
                <a16:creationId xmlns:a16="http://schemas.microsoft.com/office/drawing/2014/main" id="{30F2BEBB-2104-D241-8173-AFAA80944AAF}"/>
              </a:ext>
            </a:extLst>
          </p:cNvPr>
          <p:cNvSpPr>
            <a:spLocks noGrp="1"/>
          </p:cNvSpPr>
          <p:nvPr>
            <p:ph type="body" idx="1"/>
          </p:nvPr>
        </p:nvSpPr>
        <p:spPr/>
        <p:txBody>
          <a:bodyPr/>
          <a:lstStyle/>
          <a:p>
            <a:r>
              <a:rPr lang="en-US" dirty="0"/>
              <a:t>Community Guide</a:t>
            </a:r>
          </a:p>
        </p:txBody>
      </p:sp>
    </p:spTree>
    <p:extLst>
      <p:ext uri="{BB962C8B-B14F-4D97-AF65-F5344CB8AC3E}">
        <p14:creationId xmlns:p14="http://schemas.microsoft.com/office/powerpoint/2010/main" val="1540828406"/>
      </p:ext>
    </p:extLst>
  </p:cSld>
  <p:clrMapOvr>
    <a:masterClrMapping/>
  </p:clrMapOvr>
</p:sld>
</file>

<file path=ppt/theme/theme1.xml><?xml version="1.0" encoding="utf-8"?>
<a:theme xmlns:a="http://schemas.openxmlformats.org/drawingml/2006/main" name="EOSDIS-EED">
  <a:themeElements>
    <a:clrScheme name="EOSDIS">
      <a:dk1>
        <a:srgbClr val="171717"/>
      </a:dk1>
      <a:lt1>
        <a:sysClr val="window" lastClr="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w="19050" cap="flat">
          <a:solidFill>
            <a:srgbClr val="000000"/>
          </a:solidFill>
          <a:prstDash val="solid"/>
          <a:round/>
          <a:headEnd type="none" w="lg" len="lg"/>
          <a:tailEnd type="triangle" w="lg" len="lg"/>
        </a:ln>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j48ZWxlbWVudCB1aWQ9ImRlY2VjYmQ2LWRhM2ItNDZmZS04ZjAwLWY5ZDlkZWVhMmVlMSIgdmFsdWU9IiIgeG1sbnM9Imh0dHA6Ly93d3cuYm9sZG9uamFtZXMuY29tLzIwMDgvMDEvc2llL2ludGVybmFsL2xhYmVsIiAvPjxlbGVtZW50IHVpZD0iYmJiZjdiZjQtNGY0Zi00MTg5LTljNWUtNjUwMTVkZThhNmFkIiB2YWx1ZT0iIiB4bWxucz0iaHR0cDovL3d3dy5ib2xkb25qYW1lcy5jb20vMjAwOC8wMS9zaWUvaW50ZXJuYWwvbGFiZWwiIC8+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C9zaXNsPjxVc2VyTmFtZT5VU1xISVRONzg0MjwvVXNlck5hbWU+PERhdGVUaW1lPjUvMS8yMDE4IDg6MzY6MDAgUE08L0RhdGVUaW1lPjxMYWJlbFN0cmluZz5PcmlnaW4gSnVyaXNkaWN0aW9uOiBVUyAgfCBVbnJlc3RyaWN0ZWQgQ29udGVudCB8IE5vIG1hcmtpbmcgYXBwbGllZCBieSB0aGUgdG9vbCB8IE90aGVyIEluZm9ybWF0aW9uIChOb3QgUmVxdWlyaW5nIGFuIEV4cG9ydCBDb250cm9sIE1hcmtpbmcpIHwgTm8gbWFya2luZyBhcHBsaWVkIGJ5IHRoZSB0b29sPC9MYWJlbFN0cmluZz48L2l0ZW0+PC9sYWJlbEhpc3Rvcnk+</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303D9001-57AB-441A-BC26-217DA811BB66}">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C6A58B96-7215-4A75-8E32-2022397504D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EOSDIS External Template</Template>
  <TotalTime>20454</TotalTime>
  <Words>356</Words>
  <Application>Microsoft Macintosh PowerPoint</Application>
  <PresentationFormat>Widescreen</PresentationFormat>
  <Paragraphs>42</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Heavy</vt:lpstr>
      <vt:lpstr>Calibri</vt:lpstr>
      <vt:lpstr>Franklin Gothic Book</vt:lpstr>
      <vt:lpstr>Helvetica Neue</vt:lpstr>
      <vt:lpstr>Verdana</vt:lpstr>
      <vt:lpstr>EOSDIS-EED</vt:lpstr>
      <vt:lpstr>Community Guide Progress: Forum and Feedback</vt:lpstr>
      <vt:lpstr>What is the Community Guide?</vt:lpstr>
      <vt:lpstr>References and Prior Art</vt:lpstr>
      <vt:lpstr>PowerPoint Presentation</vt:lpstr>
      <vt:lpstr>Where does it live?</vt:lpstr>
      <vt:lpstr>Contributing</vt:lpstr>
      <vt:lpstr>Proposed Sections and Topics</vt:lpstr>
      <vt:lpstr>Open DISCUSSION and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EED-2 Overview</dc:title>
  <dc:subject>[rtnipcontrolcode:unrestricted|rtnipcontrolcodevm:noipvm|rtnexportcontrolcountry:usa|rtnexportcontrolcode:otherinfo|rtnexportcontrolcodevm:nousecvm|]</dc:subject>
  <dc:creator>Dana L Shum</dc:creator>
  <cp:lastModifiedBy>Jeff Siarto</cp:lastModifiedBy>
  <cp:revision>445</cp:revision>
  <cp:lastPrinted>2016-07-12T18:42:08Z</cp:lastPrinted>
  <dcterms:created xsi:type="dcterms:W3CDTF">2006-08-16T00:00:00Z</dcterms:created>
  <dcterms:modified xsi:type="dcterms:W3CDTF">2021-06-15T15:50:03Z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c6d7e648-13aa-49c9-848c-d9b95af5246a</vt:lpwstr>
  </property>
  <property fmtid="{D5CDD505-2E9C-101B-9397-08002B2CF9AE}" pid="3"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4"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5" name="bjDocumentLabelXML-1">
    <vt:lpwstr>e7d-88d1-fc61674f86fd" value="" /&gt;&lt;element uid="92e993a3-af32-4afb-aa19-3a49cdb82c7a" value="" /&gt;&lt;/sisl&gt;</vt:lpwstr>
  </property>
  <property fmtid="{D5CDD505-2E9C-101B-9397-08002B2CF9AE}" pid="6" name="bjDocumentSecurityLabel">
    <vt:lpwstr>Origin Jurisdiction: US  | Unrestricted Content | No marking applied by the tool | Other Information (Not Requiring an Export Control Marking) | No marking applied by the tool</vt:lpwstr>
  </property>
  <property fmtid="{D5CDD505-2E9C-101B-9397-08002B2CF9AE}" pid="7" name="rtnipcontrolcode">
    <vt:lpwstr>unrestricted</vt:lpwstr>
  </property>
  <property fmtid="{D5CDD505-2E9C-101B-9397-08002B2CF9AE}" pid="8" name="rtnipcontrolcodevm">
    <vt:lpwstr>noipvm</vt:lpwstr>
  </property>
  <property fmtid="{D5CDD505-2E9C-101B-9397-08002B2CF9AE}" pid="9" name="rtnexportcontrolcountry">
    <vt:lpwstr>usa</vt:lpwstr>
  </property>
  <property fmtid="{D5CDD505-2E9C-101B-9397-08002B2CF9AE}" pid="10" name="rtnexportcontrolcode">
    <vt:lpwstr>otherinfo</vt:lpwstr>
  </property>
  <property fmtid="{D5CDD505-2E9C-101B-9397-08002B2CF9AE}" pid="11" name="rtnexportcontrolcodevm">
    <vt:lpwstr>nousecvm</vt:lpwstr>
  </property>
  <property fmtid="{D5CDD505-2E9C-101B-9397-08002B2CF9AE}" pid="12" name="bjSaver">
    <vt:lpwstr>s22hzGotrbmF/rh+eZ4MdlTZlr0fBZs0</vt:lpwstr>
  </property>
  <property fmtid="{D5CDD505-2E9C-101B-9397-08002B2CF9AE}" pid="13" name="bjLabelHistoryID">
    <vt:lpwstr>{303D9001-57AB-441A-BC26-217DA811BB66}</vt:lpwstr>
  </property>
</Properties>
</file>