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08788" cy="8086725"/>
  <p:embeddedFontLst>
    <p:embeddedFont>
      <p:font typeface="Domine" panose="02010600030101010101" charset="0"/>
      <p:regular r:id="rId4"/>
    </p:embeddedFont>
    <p:embeddedFont>
      <p:font typeface="Franklin Gothic Heavy" panose="020B0903020102020204" pitchFamily="34" charset="0"/>
      <p:regular r:id="rId5"/>
      <p:italic r:id="rId6"/>
    </p:embeddedFont>
    <p:embeddedFont>
      <p:font typeface="Montserrat Semi Bold" panose="02010600030101010101" charset="0"/>
      <p:bold r:id="rId7"/>
    </p:embeddedFont>
  </p:embeddedFontLst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988"/>
    <a:srgbClr val="5D8FA1"/>
    <a:srgbClr val="A0BEC8"/>
    <a:srgbClr val="235078"/>
    <a:srgbClr val="1482A5"/>
    <a:srgbClr val="BEBEBE"/>
    <a:srgbClr val="F59696"/>
    <a:srgbClr val="DCDCDC"/>
    <a:srgbClr val="DCE1C8"/>
    <a:srgbClr val="C0E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2438" autoAdjust="0"/>
  </p:normalViewPr>
  <p:slideViewPr>
    <p:cSldViewPr snapToGrid="0">
      <p:cViewPr varScale="1">
        <p:scale>
          <a:sx n="19" d="100"/>
          <a:sy n="19" d="100"/>
        </p:scale>
        <p:origin x="1301" y="1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4300" y="606425"/>
            <a:ext cx="4040188" cy="303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3841750"/>
            <a:ext cx="54467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680325"/>
            <a:ext cx="29511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7680325"/>
            <a:ext cx="2951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D68BA3D-49E0-46A5-97E9-F72E8ED8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4300" y="606425"/>
            <a:ext cx="404018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115" y="10225769"/>
            <a:ext cx="37308972" cy="7056664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044" y="18654033"/>
            <a:ext cx="30723114" cy="8411936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A95BE68-8CCE-46D6-825E-4C893111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3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B474208-0198-4A25-8E49-9981AE94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23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2572" y="1319893"/>
            <a:ext cx="9875158" cy="2808650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286" y="1319893"/>
            <a:ext cx="29453114" cy="2808650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C450EB3-2DBF-480F-84FE-E177DB3F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0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AA1885A-9E93-4209-AD0F-62A47E16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3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665"/>
            <a:ext cx="37307158" cy="6536871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34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764"/>
            <a:ext cx="3730715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714"/>
            </a:lvl1pPr>
            <a:lvl2pPr marL="391866" indent="0">
              <a:buNone/>
              <a:defRPr sz="1543"/>
            </a:lvl2pPr>
            <a:lvl3pPr marL="783732" indent="0">
              <a:buNone/>
              <a:defRPr sz="1371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D8E578A-D0F8-4058-94E3-8546EF85F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5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286" y="7682593"/>
            <a:ext cx="19663229" cy="21723804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2686" y="7682593"/>
            <a:ext cx="19665042" cy="21723804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AD92783-880D-4EF9-AAA3-035310173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01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86" y="1318533"/>
            <a:ext cx="39500628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285" y="7368269"/>
            <a:ext cx="19392902" cy="307113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285" y="10439400"/>
            <a:ext cx="19392902" cy="18965636"/>
          </a:xfrm>
        </p:spPr>
        <p:txBody>
          <a:bodyPr/>
          <a:lstStyle>
            <a:defPPr>
              <a:defRPr kern="1200" smtId="4294967295"/>
            </a:defPPr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758" y="7368269"/>
            <a:ext cx="19400158" cy="307113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758" y="10439400"/>
            <a:ext cx="19400158" cy="18965636"/>
          </a:xfrm>
        </p:spPr>
        <p:txBody>
          <a:bodyPr/>
          <a:lstStyle>
            <a:defPPr>
              <a:defRPr kern="1200" smtId="4294967295"/>
            </a:defPPr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278D30F0-36CE-423B-87E3-3336EA73C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1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3C68488-87DD-4EF1-ADE4-C23BB20DA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04324FF-B463-45BE-A8A2-637C431B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75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86" y="1310369"/>
            <a:ext cx="14439902" cy="557756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514" y="1310369"/>
            <a:ext cx="24536400" cy="28094667"/>
          </a:xfrm>
        </p:spPr>
        <p:txBody>
          <a:bodyPr/>
          <a:lstStyle>
            <a:defPPr>
              <a:defRPr kern="1200" smtId="4294967295"/>
            </a:defPPr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286" y="6887936"/>
            <a:ext cx="14439902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69AF8B2-148F-4F0B-8BF4-12161EC2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20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43" y="23042336"/>
            <a:ext cx="26334358" cy="2721429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43" y="2941865"/>
            <a:ext cx="26334358" cy="1975076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43" y="25763765"/>
            <a:ext cx="26334358" cy="386306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94B4100-3FB4-4EE7-9A6A-3BB0409A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286" y="1319893"/>
            <a:ext cx="3950244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286" y="7682593"/>
            <a:ext cx="39502442" cy="217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286" y="29977897"/>
            <a:ext cx="102416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886" y="29977897"/>
            <a:ext cx="138992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086" y="29977897"/>
            <a:ext cx="102416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fld id="{0B35A14E-1105-4CD0-847A-A3FB94D0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205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205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205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introspectiveporpoise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+mj-lt"/>
          <a:ea typeface="+mj-ea"/>
          <a:cs typeface="+mj-cs"/>
        </a:defRPr>
      </a:lvl1pPr>
      <a:lvl2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2pPr>
      <a:lvl3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3pPr>
      <a:lvl4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4pPr>
      <a:lvl5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5pPr>
      <a:lvl6pPr marL="391866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6pPr>
      <a:lvl7pPr marL="783732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7pPr>
      <a:lvl8pPr marL="1175598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8pPr>
      <a:lvl9pPr marL="1567464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9pPr>
    </p:titleStyle>
    <p:bodyStyle>
      <a:defPPr>
        <a:defRPr kern="1200" smtId="4294967295"/>
      </a:defPPr>
      <a:lvl1pPr marL="1513039" indent="-1513039" algn="l" defTabSz="4031595" rtl="0" eaLnBrk="0" fontAlgn="base" hangingPunct="0">
        <a:spcBef>
          <a:spcPct val="20000"/>
        </a:spcBef>
        <a:spcAft>
          <a:spcPct val="0"/>
        </a:spcAft>
        <a:buChar char="•"/>
        <a:defRPr sz="14142">
          <a:solidFill>
            <a:schemeClr val="tx1"/>
          </a:solidFill>
          <a:latin typeface="+mn-lt"/>
          <a:ea typeface="+mn-ea"/>
          <a:cs typeface="+mn-cs"/>
        </a:defRPr>
      </a:lvl1pPr>
      <a:lvl2pPr marL="3276436" indent="-1261320" algn="l" defTabSz="4031595" rtl="0" eaLnBrk="0" fontAlgn="base" hangingPunct="0">
        <a:spcBef>
          <a:spcPct val="20000"/>
        </a:spcBef>
        <a:spcAft>
          <a:spcPct val="0"/>
        </a:spcAft>
        <a:buChar char="–"/>
        <a:defRPr sz="12342">
          <a:solidFill>
            <a:schemeClr val="tx1"/>
          </a:solidFill>
          <a:latin typeface="+mn-lt"/>
        </a:defRPr>
      </a:lvl2pPr>
      <a:lvl3pPr marL="5039834" indent="-1008239" algn="l" defTabSz="4031595" rtl="0" eaLnBrk="0" fontAlgn="base" hangingPunct="0">
        <a:spcBef>
          <a:spcPct val="20000"/>
        </a:spcBef>
        <a:spcAft>
          <a:spcPct val="0"/>
        </a:spcAft>
        <a:buChar char="•"/>
        <a:defRPr sz="10542">
          <a:solidFill>
            <a:schemeClr val="tx1"/>
          </a:solidFill>
          <a:latin typeface="+mn-lt"/>
        </a:defRPr>
      </a:lvl3pPr>
      <a:lvl4pPr marL="7053590" indent="-1008239" algn="l" defTabSz="4031595" rtl="0" eaLnBrk="0" fontAlgn="base" hangingPunct="0">
        <a:spcBef>
          <a:spcPct val="20000"/>
        </a:spcBef>
        <a:spcAft>
          <a:spcPct val="0"/>
        </a:spcAft>
        <a:buChar char="–"/>
        <a:defRPr sz="8914">
          <a:solidFill>
            <a:schemeClr val="tx1"/>
          </a:solidFill>
          <a:latin typeface="+mn-lt"/>
        </a:defRPr>
      </a:lvl4pPr>
      <a:lvl5pPr marL="9068708" indent="-1006878" algn="l" defTabSz="4031595" rtl="0" eaLnBrk="0" fontAlgn="base" hangingPunct="0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5pPr>
      <a:lvl6pPr marL="9460574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6pPr>
      <a:lvl7pPr marL="9852440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7pPr>
      <a:lvl8pPr marL="10244306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8pPr>
      <a:lvl9pPr marL="10636172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hyperlink" Target="mailto:zsun@gmu.edu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github.com/ESIPFed/Geowea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A74DCF-D87A-47FC-902A-7E6CE4E78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02" y="16386167"/>
            <a:ext cx="17235323" cy="8429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C9F0FB83-488F-43C8-B1A0-315CFB5D3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57" y="5012964"/>
            <a:ext cx="16881716" cy="8429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Picture 25" descr="A picture containing text, screenshot, indoor&#10;&#10;Description automatically generated">
            <a:extLst>
              <a:ext uri="{FF2B5EF4-FFF2-40B4-BE49-F238E27FC236}">
                <a16:creationId xmlns:a16="http://schemas.microsoft.com/office/drawing/2014/main" id="{44FAC7DC-EC11-418E-9240-2A3FDAFE5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344" y="6023205"/>
            <a:ext cx="17245036" cy="84562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Picture 2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CE3625-547C-47B2-A0CC-3E7A399B1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02" y="17531866"/>
            <a:ext cx="17235323" cy="8429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638568" y="350741"/>
            <a:ext cx="42298376" cy="4318497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68E529-8A16-411A-BDAA-E2A35F304B7D}"/>
              </a:ext>
            </a:extLst>
          </p:cNvPr>
          <p:cNvSpPr txBox="1"/>
          <p:nvPr/>
        </p:nvSpPr>
        <p:spPr>
          <a:xfrm>
            <a:off x="5747656" y="1142085"/>
            <a:ext cx="32080200" cy="21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000" dirty="0" err="1"/>
              <a:t>Geoweaver</a:t>
            </a:r>
            <a:r>
              <a:rPr lang="en-US" sz="8000" dirty="0"/>
              <a:t> Tutorial: Resilient Workflow Management in One Place</a:t>
            </a:r>
            <a:endParaRPr lang="en-US" sz="8000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A1A3D7F-B117-4409-BE6B-6787C15E6108}"/>
              </a:ext>
            </a:extLst>
          </p:cNvPr>
          <p:cNvSpPr txBox="1"/>
          <p:nvPr/>
        </p:nvSpPr>
        <p:spPr>
          <a:xfrm>
            <a:off x="3598607" y="2791457"/>
            <a:ext cx="36576000" cy="14896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Ziheng Sun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, Annie Burgess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, Nicoleta Cristea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, Daniel Tong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, Marshall Ma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4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, Ahmed Alnaim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1</a:t>
            </a:r>
          </a:p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1 George Mason University; 2 ESIP; 3 University of Washington; 4 University of Idaho</a:t>
            </a:r>
          </a:p>
        </p:txBody>
      </p:sp>
      <p:pic>
        <p:nvPicPr>
          <p:cNvPr id="1030" name="Picture 6" descr="Image result for gmu icon">
            <a:extLst>
              <a:ext uri="{FF2B5EF4-FFF2-40B4-BE49-F238E27FC236}">
                <a16:creationId xmlns:a16="http://schemas.microsoft.com/office/drawing/2014/main" id="{C7AFE66D-3477-4EAE-B3FC-8D2E4149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997" y="307844"/>
            <a:ext cx="3695933" cy="23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B0FAF10-611B-4542-A35F-7ABA3FEE361A}"/>
              </a:ext>
            </a:extLst>
          </p:cNvPr>
          <p:cNvSpPr txBox="1"/>
          <p:nvPr/>
        </p:nvSpPr>
        <p:spPr>
          <a:xfrm>
            <a:off x="41095930" y="25909927"/>
            <a:ext cx="2005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 Aug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332DC7D-A2DC-4B47-BAAC-C613B831B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0" y="646265"/>
            <a:ext cx="3027301" cy="15491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588AA4-EBEE-4130-BD68-0C1A77F51056}"/>
              </a:ext>
            </a:extLst>
          </p:cNvPr>
          <p:cNvSpPr txBox="1"/>
          <p:nvPr/>
        </p:nvSpPr>
        <p:spPr>
          <a:xfrm>
            <a:off x="1865484" y="26895195"/>
            <a:ext cx="37712385" cy="531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Domine" panose="02040503040403060204" pitchFamily="18" charset="0"/>
              </a:rPr>
              <a:t>Geoweaver</a:t>
            </a:r>
            <a:r>
              <a:rPr lang="en-US" sz="4400" dirty="0">
                <a:latin typeface="Domine" panose="02040503040403060204" pitchFamily="18" charset="0"/>
              </a:rPr>
              <a:t> is a</a:t>
            </a:r>
            <a:r>
              <a:rPr lang="en-US" altLang="zh-CN" sz="4400" dirty="0">
                <a:latin typeface="Domine" panose="02040503040403060204" pitchFamily="18" charset="0"/>
              </a:rPr>
              <a:t>n</a:t>
            </a:r>
            <a:r>
              <a:rPr lang="en-US" sz="4400" dirty="0">
                <a:latin typeface="Domine" panose="02040503040403060204" pitchFamily="18" charset="0"/>
              </a:rPr>
              <a:t> open-source project on </a:t>
            </a:r>
            <a:r>
              <a:rPr lang="en-US" sz="4400" dirty="0" err="1">
                <a:latin typeface="Domine" panose="02040503040403060204" pitchFamily="18" charset="0"/>
              </a:rPr>
              <a:t>Github</a:t>
            </a:r>
            <a:r>
              <a:rPr lang="en-US" sz="4400" dirty="0">
                <a:latin typeface="Domine" panose="02040503040403060204" pitchFamily="18" charset="0"/>
              </a:rPr>
              <a:t>: </a:t>
            </a:r>
            <a:r>
              <a:rPr lang="en-US" sz="4400" dirty="0">
                <a:latin typeface="Domine" panose="02040503040403060204" pitchFamily="18" charset="0"/>
                <a:hlinkClick r:id="rId9"/>
              </a:rPr>
              <a:t>http://github.com/ESIPFed/Geoweaver</a:t>
            </a:r>
            <a:endParaRPr lang="en-US" sz="4400" dirty="0">
              <a:latin typeface="Domine" panose="020405030404030602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latin typeface="Domine" panose="02040503040403060204" pitchFamily="18" charset="0"/>
              </a:rPr>
              <a:t>Work on Windows, Linux, and Mac.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latin typeface="Domine" panose="02040503040403060204" pitchFamily="18" charset="0"/>
              </a:rPr>
              <a:t>This work is </a:t>
            </a:r>
            <a:r>
              <a:rPr lang="en-US" altLang="zh-CN" sz="4400" dirty="0">
                <a:latin typeface="Domine" panose="02040503040403060204" pitchFamily="18" charset="0"/>
              </a:rPr>
              <a:t>funded</a:t>
            </a:r>
            <a:r>
              <a:rPr lang="en-US" sz="4400" dirty="0">
                <a:latin typeface="Domine" panose="02040503040403060204" pitchFamily="18" charset="0"/>
              </a:rPr>
              <a:t> by NASA ACCESS#80NSSC21M0028; NSF EAR#1947875, #1947893, </a:t>
            </a:r>
            <a:r>
              <a:rPr lang="en-US" sz="4400" dirty="0" err="1">
                <a:latin typeface="Domine" panose="02040503040403060204" pitchFamily="18" charset="0"/>
              </a:rPr>
              <a:t>ESIPLab</a:t>
            </a:r>
            <a:r>
              <a:rPr lang="en-US" sz="4400" dirty="0">
                <a:latin typeface="Domine" panose="02040503040403060204" pitchFamily="18" charset="0"/>
              </a:rPr>
              <a:t> </a:t>
            </a:r>
            <a:r>
              <a:rPr lang="en-US" sz="4400" dirty="0" err="1">
                <a:latin typeface="Domine" panose="02040503040403060204" pitchFamily="18" charset="0"/>
              </a:rPr>
              <a:t>Geoweaver</a:t>
            </a:r>
            <a:r>
              <a:rPr lang="en-US" sz="4400" dirty="0">
                <a:latin typeface="Domine" panose="02040503040403060204" pitchFamily="18" charset="0"/>
              </a:rPr>
              <a:t> project.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latin typeface="Domine" panose="02040503040403060204" pitchFamily="18" charset="0"/>
              </a:rPr>
              <a:t>Contact: Dr. Ziheng Sun (</a:t>
            </a:r>
            <a:r>
              <a:rPr lang="en-US" sz="4400" dirty="0">
                <a:latin typeface="Domine" panose="02040503040403060204" pitchFamily="18" charset="0"/>
                <a:hlinkClick r:id="rId10"/>
              </a:rPr>
              <a:t>zsun@gmu.edu</a:t>
            </a:r>
            <a:r>
              <a:rPr lang="en-US" sz="4400" dirty="0">
                <a:latin typeface="Domine" panose="02040503040403060204" pitchFamily="18" charset="0"/>
              </a:rPr>
              <a:t>)</a:t>
            </a:r>
          </a:p>
        </p:txBody>
      </p:sp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ECE409F8-9D7D-4197-8C0D-DE80BF2E72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995" y="8069646"/>
            <a:ext cx="17245036" cy="8451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536B7D-3384-4EA9-9353-C14434ABD703}"/>
              </a:ext>
            </a:extLst>
          </p:cNvPr>
          <p:cNvSpPr txBox="1"/>
          <p:nvPr/>
        </p:nvSpPr>
        <p:spPr>
          <a:xfrm>
            <a:off x="2703044" y="10985802"/>
            <a:ext cx="6089224" cy="19833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Step 1: Create a host </a:t>
            </a:r>
            <a:r>
              <a:rPr lang="en-US" b="1" dirty="0"/>
              <a:t>(where you want to run workflow)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2CEE8E-1BFE-488A-ACCA-19D7793358F8}"/>
              </a:ext>
            </a:extLst>
          </p:cNvPr>
          <p:cNvSpPr txBox="1"/>
          <p:nvPr/>
        </p:nvSpPr>
        <p:spPr>
          <a:xfrm>
            <a:off x="15122238" y="12546510"/>
            <a:ext cx="5918649" cy="25545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Step 2: Create process </a:t>
            </a:r>
            <a:r>
              <a:rPr lang="en-US" b="1" dirty="0"/>
              <a:t>(what you want to run, python/shell/notebook/</a:t>
            </a:r>
            <a:r>
              <a:rPr lang="en-US" b="1" dirty="0" err="1"/>
              <a:t>builtin</a:t>
            </a:r>
            <a:r>
              <a:rPr lang="en-US" b="1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8E7166-DF02-4632-B291-8185B42B5CEC}"/>
              </a:ext>
            </a:extLst>
          </p:cNvPr>
          <p:cNvSpPr txBox="1"/>
          <p:nvPr/>
        </p:nvSpPr>
        <p:spPr>
          <a:xfrm>
            <a:off x="26075320" y="14265818"/>
            <a:ext cx="7080265" cy="1938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Step 3: Create workflow and Run </a:t>
            </a:r>
            <a:r>
              <a:rPr lang="en-US" b="1" dirty="0"/>
              <a:t>(how you want to run, D</a:t>
            </a:r>
            <a:r>
              <a:rPr lang="en-US" altLang="zh-CN" b="1" dirty="0"/>
              <a:t>irected Acyclic Graph</a:t>
            </a:r>
            <a:r>
              <a:rPr lang="en-US" b="1" dirty="0"/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CE6040-51FD-4E38-9335-DC2B96431194}"/>
              </a:ext>
            </a:extLst>
          </p:cNvPr>
          <p:cNvSpPr txBox="1"/>
          <p:nvPr/>
        </p:nvSpPr>
        <p:spPr>
          <a:xfrm>
            <a:off x="14952791" y="24078346"/>
            <a:ext cx="6089224" cy="13234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Step 5: Check history </a:t>
            </a:r>
            <a:r>
              <a:rPr lang="en-US" b="1" dirty="0"/>
              <a:t>(find out the results)</a:t>
            </a:r>
          </a:p>
        </p:txBody>
      </p:sp>
      <p:pic>
        <p:nvPicPr>
          <p:cNvPr id="33" name="Picture 3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CFD9AA9-6E9B-496E-B28F-440AA8F6C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480" y="19257203"/>
            <a:ext cx="17272764" cy="84518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4E918B8-A540-40EB-AA9A-A69D924AF6E8}"/>
              </a:ext>
            </a:extLst>
          </p:cNvPr>
          <p:cNvSpPr txBox="1"/>
          <p:nvPr/>
        </p:nvSpPr>
        <p:spPr>
          <a:xfrm>
            <a:off x="27235637" y="25796164"/>
            <a:ext cx="7069908" cy="13234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Step 6: Download Result Files </a:t>
            </a:r>
            <a:r>
              <a:rPr lang="en-US" b="1" dirty="0"/>
              <a:t>(retrieve the results)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A1A3E7-124B-4336-BDA0-DD522314181C}"/>
              </a:ext>
            </a:extLst>
          </p:cNvPr>
          <p:cNvSpPr txBox="1"/>
          <p:nvPr/>
        </p:nvSpPr>
        <p:spPr>
          <a:xfrm>
            <a:off x="2652988" y="22832635"/>
            <a:ext cx="6089224" cy="13234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Step 4: Monitor Status </a:t>
            </a:r>
            <a:r>
              <a:rPr lang="en-US" b="1" dirty="0"/>
              <a:t>(trace progress)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trospectiveporpoise|09-20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Franklin Gothic Heavy</vt:lpstr>
      <vt:lpstr>Montserrat Semi Bold</vt:lpstr>
      <vt:lpstr>Domine</vt:lpstr>
      <vt:lpstr>Wingdings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Ziheng Sun</cp:lastModifiedBy>
  <cp:revision>452</cp:revision>
  <dcterms:modified xsi:type="dcterms:W3CDTF">2021-07-15T20:41:21Z</dcterms:modified>
  <cp:category>science research poster</cp:category>
</cp:coreProperties>
</file>