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7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233"/>
    <a:srgbClr val="76D6FF"/>
    <a:srgbClr val="021D3D"/>
    <a:srgbClr val="0432FF"/>
    <a:srgbClr val="E74475"/>
    <a:srgbClr val="4CB1D6"/>
    <a:srgbClr val="46A1B9"/>
    <a:srgbClr val="021B37"/>
    <a:srgbClr val="032141"/>
    <a:srgbClr val="0422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67"/>
    <p:restoredTop sz="95982"/>
  </p:normalViewPr>
  <p:slideViewPr>
    <p:cSldViewPr snapToGrid="0" snapToObjects="1">
      <p:cViewPr>
        <p:scale>
          <a:sx n="32" d="100"/>
          <a:sy n="32" d="100"/>
        </p:scale>
        <p:origin x="1760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62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35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7589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57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674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31085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923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416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787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2147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09822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432B5-E00B-DE4F-9CD6-F88D97BC43AB}" type="datetimeFigureOut">
              <a:rPr lang="en-US" smtClean="0"/>
              <a:t>7/8/21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D1F7EB-1FDF-944B-B14F-C314C46C4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574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nci.org.au/" TargetMode="External"/><Relationship Id="rId13" Type="http://schemas.openxmlformats.org/officeDocument/2006/relationships/image" Target="../media/image7.png"/><Relationship Id="rId18" Type="http://schemas.openxmlformats.org/officeDocument/2006/relationships/hyperlink" Target="https://www.ga.gov.au/" TargetMode="External"/><Relationship Id="rId3" Type="http://schemas.openxmlformats.org/officeDocument/2006/relationships/hyperlink" Target="https://forms.gle/6mH1cpqwVNejbdXm8" TargetMode="External"/><Relationship Id="rId21" Type="http://schemas.openxmlformats.org/officeDocument/2006/relationships/image" Target="../media/image11.png"/><Relationship Id="rId7" Type="http://schemas.openxmlformats.org/officeDocument/2006/relationships/image" Target="../media/image4.png"/><Relationship Id="rId12" Type="http://schemas.openxmlformats.org/officeDocument/2006/relationships/hyperlink" Target="https://www.tern.org.au/" TargetMode="External"/><Relationship Id="rId17" Type="http://schemas.openxmlformats.org/officeDocument/2006/relationships/image" Target="../media/image9.png"/><Relationship Id="rId2" Type="http://schemas.openxmlformats.org/officeDocument/2006/relationships/image" Target="../media/image1.png"/><Relationship Id="rId16" Type="http://schemas.openxmlformats.org/officeDocument/2006/relationships/hyperlink" Target="https://www.csiro.au/en/" TargetMode="External"/><Relationship Id="rId20" Type="http://schemas.openxmlformats.org/officeDocument/2006/relationships/hyperlink" Target="https://www.landcareresearch.co.nz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6.png"/><Relationship Id="rId5" Type="http://schemas.openxmlformats.org/officeDocument/2006/relationships/image" Target="../media/image2.png"/><Relationship Id="rId15" Type="http://schemas.openxmlformats.org/officeDocument/2006/relationships/image" Target="../media/image8.png"/><Relationship Id="rId10" Type="http://schemas.openxmlformats.org/officeDocument/2006/relationships/hyperlink" Target="https://imos.org.au/" TargetMode="External"/><Relationship Id="rId19" Type="http://schemas.openxmlformats.org/officeDocument/2006/relationships/image" Target="../media/image10.png"/><Relationship Id="rId4" Type="http://schemas.openxmlformats.org/officeDocument/2006/relationships/hyperlink" Target="https://ardc.edu.au/" TargetMode="External"/><Relationship Id="rId9" Type="http://schemas.openxmlformats.org/officeDocument/2006/relationships/image" Target="../media/image5.png"/><Relationship Id="rId14" Type="http://schemas.openxmlformats.org/officeDocument/2006/relationships/hyperlink" Target="https://www.auscope.org.au/" TargetMode="External"/><Relationship Id="rId22" Type="http://schemas.openxmlformats.org/officeDocument/2006/relationships/hyperlink" Target="http://bit.ly/E2SI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21B37"/>
            </a:gs>
            <a:gs pos="74000">
              <a:srgbClr val="032141"/>
            </a:gs>
            <a:gs pos="83000">
              <a:srgbClr val="042243"/>
            </a:gs>
            <a:gs pos="100000">
              <a:srgbClr val="031F3F"/>
            </a:gs>
          </a:gsLst>
          <a:lin ang="189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Picture 2" descr="Home - ARDC">
            <a:extLst>
              <a:ext uri="{FF2B5EF4-FFF2-40B4-BE49-F238E27FC236}">
                <a16:creationId xmlns:a16="http://schemas.microsoft.com/office/drawing/2014/main" id="{A268CE6B-5520-4D42-A276-4A3E6090EC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45" t="29752" r="41027" b="15312"/>
          <a:stretch/>
        </p:blipFill>
        <p:spPr bwMode="auto">
          <a:xfrm>
            <a:off x="10726640" y="0"/>
            <a:ext cx="19527839" cy="31521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5FF4D02-D505-2D46-9329-27265EBD9583}"/>
              </a:ext>
            </a:extLst>
          </p:cNvPr>
          <p:cNvSpPr txBox="1"/>
          <p:nvPr/>
        </p:nvSpPr>
        <p:spPr>
          <a:xfrm>
            <a:off x="878122" y="819568"/>
            <a:ext cx="27494839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800" dirty="0">
                <a:solidFill>
                  <a:srgbClr val="46A1B9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Advancing the ESIP-E2SIP partnership: Australasian Earth and Environmental Science Information Partners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Clare Murdoch</a:t>
            </a:r>
            <a:r>
              <a:rPr lang="en-US" sz="5000" baseline="30000" dirty="0">
                <a:solidFill>
                  <a:schemeClr val="bg1"/>
                </a:solidFill>
              </a:rPr>
              <a:t>1</a:t>
            </a:r>
            <a:r>
              <a:rPr lang="en-US" sz="5000" dirty="0">
                <a:solidFill>
                  <a:schemeClr val="bg1"/>
                </a:solidFill>
              </a:rPr>
              <a:t>, Lesley Wyborn</a:t>
            </a:r>
            <a:r>
              <a:rPr lang="en-US" sz="5000" baseline="30000" dirty="0">
                <a:solidFill>
                  <a:schemeClr val="bg1"/>
                </a:solidFill>
              </a:rPr>
              <a:t>2</a:t>
            </a:r>
            <a:r>
              <a:rPr lang="en-US" sz="5000" dirty="0">
                <a:solidFill>
                  <a:schemeClr val="bg1"/>
                </a:solidFill>
              </a:rPr>
              <a:t>, Natasha Simons</a:t>
            </a:r>
            <a:r>
              <a:rPr lang="en-US" sz="5000" baseline="30000" dirty="0">
                <a:solidFill>
                  <a:schemeClr val="bg1"/>
                </a:solidFill>
              </a:rPr>
              <a:t>3</a:t>
            </a:r>
            <a:r>
              <a:rPr lang="en-US" sz="5000" dirty="0">
                <a:solidFill>
                  <a:schemeClr val="bg1"/>
                </a:solidFill>
              </a:rPr>
              <a:t>, Simon Cox</a:t>
            </a:r>
            <a:r>
              <a:rPr lang="en-US" sz="5000" baseline="30000" dirty="0">
                <a:solidFill>
                  <a:schemeClr val="bg1"/>
                </a:solidFill>
              </a:rPr>
              <a:t>4</a:t>
            </a:r>
            <a:r>
              <a:rPr lang="en-US" sz="5000" dirty="0">
                <a:solidFill>
                  <a:schemeClr val="bg1"/>
                </a:solidFill>
              </a:rPr>
              <a:t>, Tim Rawling</a:t>
            </a:r>
            <a:r>
              <a:rPr lang="en-US" sz="5000" baseline="30000" dirty="0">
                <a:solidFill>
                  <a:schemeClr val="bg1"/>
                </a:solidFill>
              </a:rPr>
              <a:t>5</a:t>
            </a:r>
            <a:r>
              <a:rPr lang="en-US" sz="5000" dirty="0">
                <a:solidFill>
                  <a:schemeClr val="bg1"/>
                </a:solidFill>
              </a:rPr>
              <a:t>, </a:t>
            </a:r>
            <a:br>
              <a:rPr lang="en-US" sz="5000" dirty="0">
                <a:solidFill>
                  <a:schemeClr val="bg1"/>
                </a:solidFill>
              </a:rPr>
            </a:br>
            <a:r>
              <a:rPr lang="en-US" sz="5000" dirty="0">
                <a:solidFill>
                  <a:schemeClr val="bg1"/>
                </a:solidFill>
              </a:rPr>
              <a:t>Adrian Burton</a:t>
            </a:r>
            <a:r>
              <a:rPr lang="en-US" sz="5000" baseline="30000" dirty="0">
                <a:solidFill>
                  <a:schemeClr val="bg1"/>
                </a:solidFill>
              </a:rPr>
              <a:t>3</a:t>
            </a:r>
            <a:r>
              <a:rPr lang="en-US" sz="5000" dirty="0">
                <a:solidFill>
                  <a:schemeClr val="bg1"/>
                </a:solidFill>
              </a:rPr>
              <a:t> and Jens Klump</a:t>
            </a:r>
            <a:r>
              <a:rPr lang="en-US" sz="5000" baseline="30000" dirty="0">
                <a:solidFill>
                  <a:schemeClr val="bg1"/>
                </a:solidFill>
              </a:rPr>
              <a:t>6</a:t>
            </a:r>
          </a:p>
          <a:p>
            <a:pPr algn="ctr"/>
            <a:endParaRPr lang="en-US" sz="1600" dirty="0">
              <a:solidFill>
                <a:schemeClr val="bg1"/>
              </a:solidFill>
            </a:endParaRPr>
          </a:p>
          <a:p>
            <a:r>
              <a:rPr lang="en-US" sz="3600" baseline="30000" dirty="0">
                <a:solidFill>
                  <a:schemeClr val="bg1"/>
                </a:solidFill>
              </a:rPr>
              <a:t>1</a:t>
            </a:r>
            <a:r>
              <a:rPr lang="en-US" sz="3600" dirty="0">
                <a:solidFill>
                  <a:schemeClr val="bg1"/>
                </a:solidFill>
              </a:rPr>
              <a:t>School of Information Studies, Charles Sturt University; </a:t>
            </a:r>
            <a:r>
              <a:rPr lang="en-US" sz="3600" baseline="30000" dirty="0">
                <a:solidFill>
                  <a:schemeClr val="bg1"/>
                </a:solidFill>
              </a:rPr>
              <a:t>2</a:t>
            </a:r>
            <a:r>
              <a:rPr lang="en-US" sz="3600" dirty="0">
                <a:solidFill>
                  <a:schemeClr val="bg1"/>
                </a:solidFill>
              </a:rPr>
              <a:t>Australian National University; </a:t>
            </a:r>
          </a:p>
          <a:p>
            <a:r>
              <a:rPr lang="en-US" sz="3600" baseline="30000" dirty="0">
                <a:solidFill>
                  <a:schemeClr val="bg1"/>
                </a:solidFill>
              </a:rPr>
              <a:t>3</a:t>
            </a:r>
            <a:r>
              <a:rPr lang="en-US" sz="3600" dirty="0">
                <a:solidFill>
                  <a:schemeClr val="bg1"/>
                </a:solidFill>
              </a:rPr>
              <a:t>Australian Research Data Commons; </a:t>
            </a:r>
            <a:r>
              <a:rPr lang="en-US" sz="3600" baseline="30000" dirty="0">
                <a:solidFill>
                  <a:schemeClr val="bg1"/>
                </a:solidFill>
              </a:rPr>
              <a:t>4</a:t>
            </a:r>
            <a:r>
              <a:rPr lang="en-US" sz="3600" dirty="0">
                <a:solidFill>
                  <a:schemeClr val="bg1"/>
                </a:solidFill>
              </a:rPr>
              <a:t>CSIRO Land and Water;</a:t>
            </a:r>
          </a:p>
          <a:p>
            <a:r>
              <a:rPr lang="en-US" sz="3600" baseline="30000" dirty="0">
                <a:solidFill>
                  <a:schemeClr val="bg1"/>
                </a:solidFill>
              </a:rPr>
              <a:t>5</a:t>
            </a:r>
            <a:r>
              <a:rPr lang="en-US" sz="3600" dirty="0">
                <a:solidFill>
                  <a:schemeClr val="bg1"/>
                </a:solidFill>
              </a:rPr>
              <a:t>AuScope; </a:t>
            </a:r>
            <a:r>
              <a:rPr lang="en-US" sz="3600" baseline="30000" dirty="0">
                <a:solidFill>
                  <a:schemeClr val="bg1"/>
                </a:solidFill>
              </a:rPr>
              <a:t>6</a:t>
            </a:r>
            <a:r>
              <a:rPr lang="en-US" sz="3600" dirty="0">
                <a:solidFill>
                  <a:schemeClr val="bg1"/>
                </a:solidFill>
              </a:rPr>
              <a:t>CSIRO Mineral Resources</a:t>
            </a:r>
          </a:p>
        </p:txBody>
      </p:sp>
      <p:pic>
        <p:nvPicPr>
          <p:cNvPr id="58" name="Picture 2" descr="Home - ARDC">
            <a:extLst>
              <a:ext uri="{FF2B5EF4-FFF2-40B4-BE49-F238E27FC236}">
                <a16:creationId xmlns:a16="http://schemas.microsoft.com/office/drawing/2014/main" id="{6E1DB9C0-4F50-3145-A1EF-4899FF41110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8859" t="27860" r="1001" b="22401"/>
          <a:stretch/>
        </p:blipFill>
        <p:spPr bwMode="auto">
          <a:xfrm>
            <a:off x="20734" y="14263364"/>
            <a:ext cx="13089300" cy="2854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>
            <a:extLst>
              <a:ext uri="{FF2B5EF4-FFF2-40B4-BE49-F238E27FC236}">
                <a16:creationId xmlns:a16="http://schemas.microsoft.com/office/drawing/2014/main" id="{916A8531-2B0B-B148-8AE1-59C0C8AB9A49}"/>
              </a:ext>
            </a:extLst>
          </p:cNvPr>
          <p:cNvSpPr/>
          <p:nvPr/>
        </p:nvSpPr>
        <p:spPr>
          <a:xfrm flipH="1">
            <a:off x="3924543" y="37940424"/>
            <a:ext cx="698519" cy="698519"/>
          </a:xfrm>
          <a:prstGeom prst="ellipse">
            <a:avLst/>
          </a:prstGeom>
          <a:solidFill>
            <a:srgbClr val="F5B2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0E6DA56B-EAD3-E24A-953D-B6FF7FEDD964}"/>
              </a:ext>
            </a:extLst>
          </p:cNvPr>
          <p:cNvSpPr/>
          <p:nvPr/>
        </p:nvSpPr>
        <p:spPr>
          <a:xfrm flipH="1">
            <a:off x="22673228" y="11982344"/>
            <a:ext cx="698519" cy="698519"/>
          </a:xfrm>
          <a:prstGeom prst="ellipse">
            <a:avLst/>
          </a:prstGeom>
          <a:solidFill>
            <a:srgbClr val="E744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5" name="Straight Connector 74">
            <a:extLst>
              <a:ext uri="{FF2B5EF4-FFF2-40B4-BE49-F238E27FC236}">
                <a16:creationId xmlns:a16="http://schemas.microsoft.com/office/drawing/2014/main" id="{CA793DAE-FE5D-6348-B81A-55EA7D8F6073}"/>
              </a:ext>
            </a:extLst>
          </p:cNvPr>
          <p:cNvCxnSpPr>
            <a:cxnSpLocks/>
          </p:cNvCxnSpPr>
          <p:nvPr/>
        </p:nvCxnSpPr>
        <p:spPr>
          <a:xfrm flipH="1">
            <a:off x="4446056" y="12833131"/>
            <a:ext cx="18256289" cy="24978917"/>
          </a:xfrm>
          <a:prstGeom prst="line">
            <a:avLst/>
          </a:prstGeom>
          <a:ln w="127000" cmpd="sng">
            <a:solidFill>
              <a:srgbClr val="E74475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>
            <a:extLst>
              <a:ext uri="{FF2B5EF4-FFF2-40B4-BE49-F238E27FC236}">
                <a16:creationId xmlns:a16="http://schemas.microsoft.com/office/drawing/2014/main" id="{24320709-ECAC-214C-BA0B-5D432FB56A72}"/>
              </a:ext>
            </a:extLst>
          </p:cNvPr>
          <p:cNvSpPr txBox="1"/>
          <p:nvPr/>
        </p:nvSpPr>
        <p:spPr>
          <a:xfrm>
            <a:off x="862826" y="21459822"/>
            <a:ext cx="13914000" cy="11376000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180000" tIns="180000" rIns="180000" bIns="288000" rtlCol="0">
            <a:spAutoFit/>
          </a:bodyPr>
          <a:lstStyle/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4400" dirty="0">
                <a:solidFill>
                  <a:schemeClr val="bg1"/>
                </a:solidFill>
              </a:rPr>
              <a:t>Current E2SIP community mainly draws on those organisations with ESIP connections.</a:t>
            </a:r>
            <a:endParaRPr lang="en-US" sz="4400" dirty="0">
              <a:solidFill>
                <a:schemeClr val="bg1"/>
              </a:solidFill>
            </a:endParaRPr>
          </a:p>
          <a:p>
            <a:pPr>
              <a:spcAft>
                <a:spcPts val="1000"/>
              </a:spcAft>
            </a:pPr>
            <a:r>
              <a:rPr lang="en-AU" sz="4400" u="sng" dirty="0">
                <a:solidFill>
                  <a:schemeClr val="bg1"/>
                </a:solidFill>
              </a:rPr>
              <a:t>7 Australasian ESIP partners																</a:t>
            </a:r>
          </a:p>
          <a:p>
            <a:pPr>
              <a:spcAft>
                <a:spcPts val="1000"/>
              </a:spcAft>
            </a:pPr>
            <a:endParaRPr lang="en-AU" sz="4400" dirty="0">
              <a:solidFill>
                <a:schemeClr val="bg1"/>
              </a:solidFill>
            </a:endParaRPr>
          </a:p>
          <a:p>
            <a:pPr>
              <a:spcAft>
                <a:spcPts val="1000"/>
              </a:spcAft>
            </a:pPr>
            <a:endParaRPr lang="en-AU" sz="4400" dirty="0">
              <a:solidFill>
                <a:schemeClr val="bg1"/>
              </a:solidFill>
            </a:endParaRPr>
          </a:p>
          <a:p>
            <a:pPr>
              <a:spcAft>
                <a:spcPts val="1000"/>
              </a:spcAft>
            </a:pPr>
            <a:endParaRPr lang="en-AU" sz="4400" dirty="0">
              <a:solidFill>
                <a:schemeClr val="bg1"/>
              </a:solidFill>
            </a:endParaRPr>
          </a:p>
          <a:p>
            <a:pPr>
              <a:spcAft>
                <a:spcPts val="1000"/>
              </a:spcAft>
            </a:pPr>
            <a:endParaRPr lang="en-AU" sz="4400" dirty="0">
              <a:solidFill>
                <a:schemeClr val="bg1"/>
              </a:solidFill>
            </a:endParaRPr>
          </a:p>
          <a:p>
            <a:pPr>
              <a:spcAft>
                <a:spcPts val="1000"/>
              </a:spcAft>
            </a:pPr>
            <a:endParaRPr lang="en-AU" sz="4400" dirty="0">
              <a:solidFill>
                <a:schemeClr val="bg1"/>
              </a:solidFill>
            </a:endParaRPr>
          </a:p>
          <a:p>
            <a:pPr>
              <a:spcAft>
                <a:spcPts val="1000"/>
              </a:spcAft>
            </a:pPr>
            <a:endParaRPr lang="en-AU" sz="4400" dirty="0">
              <a:solidFill>
                <a:schemeClr val="bg1"/>
              </a:solidFill>
            </a:endParaRPr>
          </a:p>
          <a:p>
            <a:pPr>
              <a:spcAft>
                <a:spcPts val="1000"/>
              </a:spcAft>
            </a:pPr>
            <a:endParaRPr lang="en-AU" sz="1500" dirty="0">
              <a:solidFill>
                <a:schemeClr val="bg1"/>
              </a:solidFill>
            </a:endParaRPr>
          </a:p>
          <a:p>
            <a:pPr>
              <a:spcAft>
                <a:spcPts val="1000"/>
              </a:spcAft>
            </a:pPr>
            <a:endParaRPr lang="en-AU" sz="4400" dirty="0">
              <a:solidFill>
                <a:schemeClr val="bg1"/>
              </a:solidFill>
            </a:endParaRPr>
          </a:p>
          <a:p>
            <a:pPr>
              <a:spcAft>
                <a:spcPts val="1000"/>
              </a:spcAft>
            </a:pPr>
            <a:r>
              <a:rPr lang="en-AU" sz="4400" u="sng" dirty="0">
                <a:solidFill>
                  <a:schemeClr val="bg1"/>
                </a:solidFill>
              </a:rPr>
              <a:t>1 Australasian ESIP collaborator														</a:t>
            </a:r>
          </a:p>
          <a:p>
            <a:pPr>
              <a:spcAft>
                <a:spcPts val="1000"/>
              </a:spcAft>
            </a:pPr>
            <a:endParaRPr lang="en-AU" sz="4400" dirty="0">
              <a:solidFill>
                <a:schemeClr val="bg1"/>
              </a:solidFill>
            </a:endParaRPr>
          </a:p>
          <a:p>
            <a:pPr>
              <a:spcAft>
                <a:spcPts val="1000"/>
              </a:spcAft>
            </a:pPr>
            <a:endParaRPr lang="en-AU" sz="4400" dirty="0">
              <a:solidFill>
                <a:schemeClr val="bg1"/>
              </a:solidFill>
            </a:endParaRPr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D395A218-3C60-FE48-97D2-D733FFD12186}"/>
              </a:ext>
            </a:extLst>
          </p:cNvPr>
          <p:cNvCxnSpPr>
            <a:cxnSpLocks/>
          </p:cNvCxnSpPr>
          <p:nvPr/>
        </p:nvCxnSpPr>
        <p:spPr>
          <a:xfrm flipH="1">
            <a:off x="4702263" y="12833130"/>
            <a:ext cx="18256289" cy="24978917"/>
          </a:xfrm>
          <a:prstGeom prst="line">
            <a:avLst/>
          </a:prstGeom>
          <a:ln w="127000" cmpd="sng">
            <a:solidFill>
              <a:srgbClr val="F5B233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8" name="TextBox 97">
            <a:extLst>
              <a:ext uri="{FF2B5EF4-FFF2-40B4-BE49-F238E27FC236}">
                <a16:creationId xmlns:a16="http://schemas.microsoft.com/office/drawing/2014/main" id="{99E2B60C-6B38-6C4C-B3E0-CF8AC6B26251}"/>
              </a:ext>
            </a:extLst>
          </p:cNvPr>
          <p:cNvSpPr txBox="1"/>
          <p:nvPr/>
        </p:nvSpPr>
        <p:spPr>
          <a:xfrm>
            <a:off x="15498387" y="16106400"/>
            <a:ext cx="13914000" cy="6951267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180000" tIns="180000" rIns="180000" bIns="288000" rtlCol="0">
            <a:spAutoFit/>
          </a:bodyPr>
          <a:lstStyle/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</a:rPr>
              <a:t>Key focus of E2SIP’s strategy to exchange knowledge between the Australasian and international 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communities = engagement with ESIP clusters.</a:t>
            </a:r>
          </a:p>
          <a:p>
            <a:pPr marL="1028700" lvl="1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</a:rPr>
              <a:t>Enables E2SIP members to provide a valuable contribution to US ESIP clusters.</a:t>
            </a:r>
          </a:p>
          <a:p>
            <a:pPr marL="1028700" lvl="1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</a:rPr>
              <a:t>Improved international coordination on conventions, practices and standards for Australasian community.</a:t>
            </a: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US" sz="4400" dirty="0">
                <a:solidFill>
                  <a:schemeClr val="bg1"/>
                </a:solidFill>
              </a:rPr>
              <a:t>Time difference between US and Australia/NZ one of the biggest challenges for E2SIP engagement.</a:t>
            </a:r>
            <a:endParaRPr lang="en-AU" sz="4400" dirty="0">
              <a:solidFill>
                <a:schemeClr val="bg1"/>
              </a:solidFill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0D3F5D4-A1E2-7B49-BB44-EEB48DC9C405}"/>
              </a:ext>
            </a:extLst>
          </p:cNvPr>
          <p:cNvSpPr txBox="1"/>
          <p:nvPr/>
        </p:nvSpPr>
        <p:spPr>
          <a:xfrm>
            <a:off x="862826" y="8769824"/>
            <a:ext cx="13914000" cy="4663461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180000" tIns="180000" rIns="180000" bIns="288000" rtlCol="0">
            <a:spAutoFit/>
          </a:bodyPr>
          <a:lstStyle/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4400" dirty="0">
                <a:solidFill>
                  <a:schemeClr val="bg1"/>
                </a:solidFill>
              </a:rPr>
              <a:t>A forum for the Australasian Earth and environmental science data and informatics community to collaborate on challenges and solutions in </a:t>
            </a:r>
            <a:r>
              <a:rPr lang="en-AU" sz="4400" dirty="0" err="1">
                <a:solidFill>
                  <a:schemeClr val="bg1"/>
                </a:solidFill>
              </a:rPr>
              <a:t>eResearch</a:t>
            </a:r>
            <a:r>
              <a:rPr lang="en-AU" sz="4400" dirty="0">
                <a:solidFill>
                  <a:schemeClr val="bg1"/>
                </a:solidFill>
              </a:rPr>
              <a:t> infrastructures, including practices, standards and emerging technologies.</a:t>
            </a: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4400" dirty="0">
                <a:solidFill>
                  <a:schemeClr val="bg1"/>
                </a:solidFill>
              </a:rPr>
              <a:t>Established as an ESIP cluster.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280D1D59-FFEC-F545-A001-510BE8BABDC5}"/>
              </a:ext>
            </a:extLst>
          </p:cNvPr>
          <p:cNvSpPr txBox="1"/>
          <p:nvPr/>
        </p:nvSpPr>
        <p:spPr>
          <a:xfrm>
            <a:off x="15498387" y="24681600"/>
            <a:ext cx="13914000" cy="8177244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180000" tIns="180000" rIns="180000" bIns="288000" rtlCol="0">
            <a:spAutoFit/>
          </a:bodyPr>
          <a:lstStyle/>
          <a:p>
            <a:pPr marL="742950" indent="-742950">
              <a:spcAft>
                <a:spcPts val="1000"/>
              </a:spcAft>
              <a:buClr>
                <a:srgbClr val="E74475"/>
              </a:buClr>
              <a:buFont typeface="+mj-lt"/>
              <a:buAutoNum type="arabicPeriod"/>
            </a:pPr>
            <a:r>
              <a:rPr lang="en-US" sz="4400" u="sng" dirty="0">
                <a:solidFill>
                  <a:schemeClr val="bg1"/>
                </a:solidFill>
              </a:rPr>
              <a:t>Spontaneous collaboration</a:t>
            </a:r>
            <a:br>
              <a:rPr lang="en-US" sz="4400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An individual E2SIP member joins an ESIP cluster and attends events regardless of the time they are held.</a:t>
            </a:r>
          </a:p>
          <a:p>
            <a:pPr marL="742950" indent="-742950">
              <a:spcAft>
                <a:spcPts val="1000"/>
              </a:spcAft>
              <a:buClr>
                <a:srgbClr val="E74475"/>
              </a:buClr>
              <a:buFont typeface="+mj-lt"/>
              <a:buAutoNum type="arabicPeriod"/>
            </a:pPr>
            <a:r>
              <a:rPr lang="en-US" sz="4400" u="sng" dirty="0">
                <a:solidFill>
                  <a:schemeClr val="bg1"/>
                </a:solidFill>
              </a:rPr>
              <a:t>Coordination with ESIP clusters</a:t>
            </a:r>
            <a:br>
              <a:rPr lang="en-US" sz="4400" u="sng" dirty="0">
                <a:solidFill>
                  <a:schemeClr val="bg1"/>
                </a:solidFill>
              </a:rPr>
            </a:br>
            <a:r>
              <a:rPr lang="en-US" sz="4400" dirty="0">
                <a:solidFill>
                  <a:schemeClr val="bg1"/>
                </a:solidFill>
              </a:rPr>
              <a:t>C</a:t>
            </a:r>
            <a:r>
              <a:rPr lang="en-AU" sz="4400" dirty="0" err="1">
                <a:solidFill>
                  <a:schemeClr val="bg1"/>
                </a:solidFill>
              </a:rPr>
              <a:t>lusters</a:t>
            </a:r>
            <a:r>
              <a:rPr lang="en-AU" sz="4400" dirty="0">
                <a:solidFill>
                  <a:schemeClr val="bg1"/>
                </a:solidFill>
              </a:rPr>
              <a:t> adjust meeting times to enable attendance from E2SIP members in Australia and NZ </a:t>
            </a:r>
            <a:r>
              <a:rPr lang="en-US" sz="4400" dirty="0">
                <a:solidFill>
                  <a:schemeClr val="bg1"/>
                </a:solidFill>
              </a:rPr>
              <a:t>(e.g. </a:t>
            </a:r>
            <a:r>
              <a:rPr lang="en-AU" sz="4400" dirty="0">
                <a:solidFill>
                  <a:schemeClr val="bg1"/>
                </a:solidFill>
              </a:rPr>
              <a:t>Research Object Citation, Physical Sample Curation, </a:t>
            </a:r>
            <a:r>
              <a:rPr lang="en-AU" sz="4400" dirty="0" err="1">
                <a:solidFill>
                  <a:schemeClr val="bg1"/>
                </a:solidFill>
              </a:rPr>
              <a:t>Schema.org</a:t>
            </a:r>
            <a:r>
              <a:rPr lang="en-AU" sz="4400" dirty="0">
                <a:solidFill>
                  <a:schemeClr val="bg1"/>
                </a:solidFill>
              </a:rPr>
              <a:t>).</a:t>
            </a:r>
          </a:p>
          <a:p>
            <a:pPr marL="742950" indent="-742950">
              <a:spcAft>
                <a:spcPts val="1000"/>
              </a:spcAft>
              <a:buClr>
                <a:srgbClr val="E74475"/>
              </a:buClr>
              <a:buFont typeface="+mj-lt"/>
              <a:buAutoNum type="arabicPeriod"/>
            </a:pPr>
            <a:r>
              <a:rPr lang="en-AU" sz="4400" u="sng" dirty="0">
                <a:solidFill>
                  <a:schemeClr val="bg1"/>
                </a:solidFill>
              </a:rPr>
              <a:t>Formal collaboration </a:t>
            </a:r>
            <a:br>
              <a:rPr lang="en-AU" sz="4400" dirty="0">
                <a:solidFill>
                  <a:schemeClr val="bg1"/>
                </a:solidFill>
              </a:rPr>
            </a:br>
            <a:r>
              <a:rPr lang="en-AU" sz="4400" dirty="0">
                <a:solidFill>
                  <a:schemeClr val="bg1"/>
                </a:solidFill>
              </a:rPr>
              <a:t>ESIP clusters and established Australasian communities of practice collaborate (e.g. ESIP Information Quality Cluster &amp; ARDC Australian Data Quality Interest Group).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FE5330BD-2B13-F646-B4EA-EB9493B02F43}"/>
              </a:ext>
            </a:extLst>
          </p:cNvPr>
          <p:cNvSpPr txBox="1"/>
          <p:nvPr/>
        </p:nvSpPr>
        <p:spPr>
          <a:xfrm>
            <a:off x="9651600" y="34440621"/>
            <a:ext cx="19760400" cy="3960705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180000" tIns="180000" rIns="180000" bIns="288000" rtlCol="0">
            <a:spAutoFit/>
          </a:bodyPr>
          <a:lstStyle/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4200" dirty="0">
                <a:solidFill>
                  <a:schemeClr val="bg1"/>
                </a:solidFill>
                <a:sym typeface="Spectral"/>
              </a:rPr>
              <a:t>Focus on coordination with ESIP clusters to facilitate collaboration between US and Australasian communities.</a:t>
            </a:r>
          </a:p>
          <a:p>
            <a:pPr marL="571500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4200" dirty="0">
                <a:solidFill>
                  <a:schemeClr val="bg1"/>
                </a:solidFill>
                <a:sym typeface="Spectral"/>
              </a:rPr>
              <a:t>Survey E2SIP members’ interest and involvement in ESIP clusters to target future coordination.</a:t>
            </a:r>
          </a:p>
          <a:p>
            <a:pPr marL="1028700" lvl="1" indent="-571500"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en-AU" sz="4200" dirty="0">
                <a:solidFill>
                  <a:schemeClr val="bg1"/>
                </a:solidFill>
                <a:sym typeface="Spectral"/>
              </a:rPr>
              <a:t>To complete the survey, please visit </a:t>
            </a:r>
            <a:r>
              <a:rPr lang="en-AU" sz="4200" dirty="0">
                <a:solidFill>
                  <a:srgbClr val="76D6FF"/>
                </a:solidFill>
                <a:sym typeface="Spectr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https://forms.gle/6mH1cpqwVNejbdXm8</a:t>
            </a:r>
            <a:endParaRPr lang="en-AU" sz="4200" dirty="0">
              <a:solidFill>
                <a:srgbClr val="76D6FF"/>
              </a:solidFill>
              <a:sym typeface="Spectral"/>
            </a:endParaRPr>
          </a:p>
        </p:txBody>
      </p:sp>
      <p:pic>
        <p:nvPicPr>
          <p:cNvPr id="103" name="Google Shape;509;p48">
            <a:hlinkClick r:id="rId4"/>
            <a:extLst>
              <a:ext uri="{FF2B5EF4-FFF2-40B4-BE49-F238E27FC236}">
                <a16:creationId xmlns:a16="http://schemas.microsoft.com/office/drawing/2014/main" id="{36F20864-0C4B-8F47-844F-9E700ADD66AC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8904683" y="40143877"/>
            <a:ext cx="4897180" cy="1596473"/>
          </a:xfrm>
          <a:prstGeom prst="rect">
            <a:avLst/>
          </a:prstGeom>
          <a:solidFill>
            <a:srgbClr val="021D3D"/>
          </a:solidFill>
          <a:ln>
            <a:noFill/>
          </a:ln>
        </p:spPr>
      </p:pic>
      <p:pic>
        <p:nvPicPr>
          <p:cNvPr id="104" name="Picture 6" descr="Research Data Australia">
            <a:extLst>
              <a:ext uri="{FF2B5EF4-FFF2-40B4-BE49-F238E27FC236}">
                <a16:creationId xmlns:a16="http://schemas.microsoft.com/office/drawing/2014/main" id="{9018F512-1480-8D46-8F1E-1DF73E9F7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49034" y="39841647"/>
            <a:ext cx="2712566" cy="19642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5" name="TextBox 104">
            <a:extLst>
              <a:ext uri="{FF2B5EF4-FFF2-40B4-BE49-F238E27FC236}">
                <a16:creationId xmlns:a16="http://schemas.microsoft.com/office/drawing/2014/main" id="{2FDB149C-A395-9E42-ABFD-4F5BAD04116E}"/>
              </a:ext>
            </a:extLst>
          </p:cNvPr>
          <p:cNvSpPr txBox="1"/>
          <p:nvPr/>
        </p:nvSpPr>
        <p:spPr>
          <a:xfrm>
            <a:off x="24327116" y="40413574"/>
            <a:ext cx="2321918" cy="820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577" dirty="0">
                <a:solidFill>
                  <a:schemeClr val="bg1"/>
                </a:solidFill>
              </a:rPr>
              <a:t>The Australian Research</a:t>
            </a:r>
          </a:p>
          <a:p>
            <a:pPr algn="r"/>
            <a:r>
              <a:rPr lang="en-US" sz="1577" dirty="0">
                <a:solidFill>
                  <a:schemeClr val="bg1"/>
                </a:solidFill>
              </a:rPr>
              <a:t>Data Commons is enabled</a:t>
            </a:r>
          </a:p>
          <a:p>
            <a:pPr algn="r"/>
            <a:r>
              <a:rPr lang="en-US" sz="1577" dirty="0">
                <a:solidFill>
                  <a:schemeClr val="bg1"/>
                </a:solidFill>
              </a:rPr>
              <a:t>by NCRIS</a:t>
            </a:r>
          </a:p>
        </p:txBody>
      </p:sp>
      <p:pic>
        <p:nvPicPr>
          <p:cNvPr id="106" name="Picture 8">
            <a:extLst>
              <a:ext uri="{FF2B5EF4-FFF2-40B4-BE49-F238E27FC236}">
                <a16:creationId xmlns:a16="http://schemas.microsoft.com/office/drawing/2014/main" id="{4FAE4CF3-F0C6-3642-91B1-15CCBB8E0C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7606" y="40111878"/>
            <a:ext cx="3241825" cy="165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Google Shape;513;p48">
            <a:hlinkClick r:id="rId8"/>
            <a:extLst>
              <a:ext uri="{FF2B5EF4-FFF2-40B4-BE49-F238E27FC236}">
                <a16:creationId xmlns:a16="http://schemas.microsoft.com/office/drawing/2014/main" id="{C86466DC-6640-6440-A127-1A3248A0D3D3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1331596" y="24030365"/>
            <a:ext cx="2617200" cy="121284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09" name="Google Shape;511;p48">
            <a:hlinkClick r:id="rId10"/>
            <a:extLst>
              <a:ext uri="{FF2B5EF4-FFF2-40B4-BE49-F238E27FC236}">
                <a16:creationId xmlns:a16="http://schemas.microsoft.com/office/drawing/2014/main" id="{16D1D653-1FE0-934F-9D6D-C1FBDD7FDEA1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5725795" y="25712002"/>
            <a:ext cx="4198933" cy="139964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10" name="Google Shape;517;p48">
            <a:hlinkClick r:id="rId12"/>
            <a:extLst>
              <a:ext uri="{FF2B5EF4-FFF2-40B4-BE49-F238E27FC236}">
                <a16:creationId xmlns:a16="http://schemas.microsoft.com/office/drawing/2014/main" id="{432DB180-8483-4443-B4AA-37B745F38FD1}"/>
              </a:ext>
            </a:extLst>
          </p:cNvPr>
          <p:cNvPicPr preferRelativeResize="0">
            <a:picLocks noChangeAspect="1"/>
          </p:cNvPicPr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4184173" y="24007218"/>
            <a:ext cx="4937488" cy="125913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11" name="Google Shape;506;p48">
            <a:hlinkClick r:id="rId14"/>
            <a:extLst>
              <a:ext uri="{FF2B5EF4-FFF2-40B4-BE49-F238E27FC236}">
                <a16:creationId xmlns:a16="http://schemas.microsoft.com/office/drawing/2014/main" id="{551894D3-CF0A-BD42-B400-B01F911294EF}"/>
              </a:ext>
            </a:extLst>
          </p:cNvPr>
          <p:cNvPicPr preferRelativeResize="0"/>
          <p:nvPr/>
        </p:nvPicPr>
        <p:blipFill rotWithShape="1">
          <a:blip r:embed="rId15">
            <a:alphaModFix/>
          </a:blip>
          <a:srcRect/>
          <a:stretch/>
        </p:blipFill>
        <p:spPr>
          <a:xfrm>
            <a:off x="9350205" y="24003801"/>
            <a:ext cx="5050405" cy="1213524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12" name="Google Shape;722;p60">
            <a:hlinkClick r:id="rId16"/>
            <a:extLst>
              <a:ext uri="{FF2B5EF4-FFF2-40B4-BE49-F238E27FC236}">
                <a16:creationId xmlns:a16="http://schemas.microsoft.com/office/drawing/2014/main" id="{69C945D4-FAF3-2143-811B-4E21A11F6D59}"/>
              </a:ext>
            </a:extLst>
          </p:cNvPr>
          <p:cNvPicPr preferRelativeResize="0"/>
          <p:nvPr/>
        </p:nvPicPr>
        <p:blipFill>
          <a:blip r:embed="rId17">
            <a:alphaModFix/>
          </a:blip>
          <a:stretch>
            <a:fillRect/>
          </a:stretch>
        </p:blipFill>
        <p:spPr>
          <a:xfrm>
            <a:off x="3905063" y="25712002"/>
            <a:ext cx="1399685" cy="1399641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pic>
        <p:nvPicPr>
          <p:cNvPr id="113" name="Picture 112">
            <a:hlinkClick r:id="rId18"/>
            <a:extLst>
              <a:ext uri="{FF2B5EF4-FFF2-40B4-BE49-F238E27FC236}">
                <a16:creationId xmlns:a16="http://schemas.microsoft.com/office/drawing/2014/main" id="{2D0FCB2D-CFC6-734E-AC01-443FAD68786E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357307" y="25712002"/>
            <a:ext cx="2121870" cy="1386569"/>
          </a:xfrm>
          <a:prstGeom prst="rect">
            <a:avLst/>
          </a:prstGeom>
        </p:spPr>
      </p:pic>
      <p:pic>
        <p:nvPicPr>
          <p:cNvPr id="114" name="Picture 18" descr="Manaaki Whenua – Landcare Research - Wikipedia">
            <a:hlinkClick r:id="rId20"/>
            <a:extLst>
              <a:ext uri="{FF2B5EF4-FFF2-40B4-BE49-F238E27FC236}">
                <a16:creationId xmlns:a16="http://schemas.microsoft.com/office/drawing/2014/main" id="{4D438E40-07E0-3C4B-9950-33C78BBC77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84" t="9504" r="3833" b="13484"/>
          <a:stretch/>
        </p:blipFill>
        <p:spPr bwMode="auto">
          <a:xfrm>
            <a:off x="5725795" y="27527507"/>
            <a:ext cx="4216305" cy="1386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Google Shape;509;p48">
            <a:hlinkClick r:id="rId4"/>
            <a:extLst>
              <a:ext uri="{FF2B5EF4-FFF2-40B4-BE49-F238E27FC236}">
                <a16:creationId xmlns:a16="http://schemas.microsoft.com/office/drawing/2014/main" id="{2E1A169B-35C5-4B45-927C-31A8E7DC3A67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5461119" y="30695056"/>
            <a:ext cx="4715068" cy="1537105"/>
          </a:xfrm>
          <a:prstGeom prst="rect">
            <a:avLst/>
          </a:prstGeom>
          <a:solidFill>
            <a:schemeClr val="bg1"/>
          </a:solidFill>
          <a:ln>
            <a:noFill/>
          </a:ln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92B26EAB-FAD9-6F43-9D24-680196EBEC3F}"/>
              </a:ext>
            </a:extLst>
          </p:cNvPr>
          <p:cNvSpPr txBox="1"/>
          <p:nvPr/>
        </p:nvSpPr>
        <p:spPr>
          <a:xfrm>
            <a:off x="13222630" y="38472035"/>
            <a:ext cx="1613897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1000"/>
              </a:spcAft>
            </a:pPr>
            <a:r>
              <a:rPr lang="en-AU" sz="5000" dirty="0">
                <a:solidFill>
                  <a:schemeClr val="bg1"/>
                </a:solidFill>
                <a:sym typeface="Spectral"/>
              </a:rPr>
              <a:t>For more information on E2SIP, please visit </a:t>
            </a:r>
            <a:r>
              <a:rPr lang="en-AU" sz="5000" dirty="0">
                <a:solidFill>
                  <a:srgbClr val="76D6FF"/>
                </a:solidFill>
                <a:hlinkClick r:id="rId2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http://bit.ly/E2SIP</a:t>
            </a:r>
            <a:endParaRPr lang="en-AU" sz="5000" dirty="0">
              <a:solidFill>
                <a:srgbClr val="76D6FF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A0133ED-D32D-B744-A5AA-037E5EED0A11}"/>
              </a:ext>
            </a:extLst>
          </p:cNvPr>
          <p:cNvSpPr txBox="1"/>
          <p:nvPr/>
        </p:nvSpPr>
        <p:spPr>
          <a:xfrm>
            <a:off x="10129780" y="39824216"/>
            <a:ext cx="4698793" cy="236988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r"/>
            <a:r>
              <a:rPr lang="en-AU" sz="2600" dirty="0">
                <a:solidFill>
                  <a:schemeClr val="bg1"/>
                </a:solidFill>
                <a:sym typeface="Spectral"/>
              </a:rPr>
              <a:t>We acknowledge and </a:t>
            </a:r>
            <a:br>
              <a:rPr lang="en-AU" sz="2600" dirty="0">
                <a:solidFill>
                  <a:schemeClr val="bg1"/>
                </a:solidFill>
                <a:sym typeface="Spectral"/>
              </a:rPr>
            </a:br>
            <a:r>
              <a:rPr lang="en-AU" sz="2600" dirty="0">
                <a:solidFill>
                  <a:schemeClr val="bg1"/>
                </a:solidFill>
                <a:sym typeface="Spectral"/>
              </a:rPr>
              <a:t>celebrate the First Australians on whose traditional lands we meet, and we pay our respect to the elders past and present.</a:t>
            </a:r>
            <a:endParaRPr lang="en-AU" sz="2600" dirty="0">
              <a:solidFill>
                <a:schemeClr val="bg1"/>
              </a:solidFill>
            </a:endParaRPr>
          </a:p>
          <a:p>
            <a:pPr algn="r"/>
            <a:endParaRPr lang="en-US" dirty="0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229C760A-F693-3841-8D08-81FD26539303}"/>
              </a:ext>
            </a:extLst>
          </p:cNvPr>
          <p:cNvSpPr/>
          <p:nvPr/>
        </p:nvSpPr>
        <p:spPr>
          <a:xfrm>
            <a:off x="862826" y="7660538"/>
            <a:ext cx="13914000" cy="110820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46800" rIns="180000" rtlCol="0" anchor="ctr"/>
          <a:lstStyle/>
          <a:p>
            <a:r>
              <a:rPr lang="en-US" sz="5600" dirty="0">
                <a:solidFill>
                  <a:srgbClr val="4CB1D6"/>
                </a:solidFill>
              </a:rPr>
              <a:t>WHAT IS E2SIP?</a:t>
            </a:r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D1CC3B5C-48AF-0147-B046-82F6B41E35A0}"/>
              </a:ext>
            </a:extLst>
          </p:cNvPr>
          <p:cNvSpPr/>
          <p:nvPr/>
        </p:nvSpPr>
        <p:spPr>
          <a:xfrm>
            <a:off x="862826" y="13935824"/>
            <a:ext cx="13914000" cy="110820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46800" rIns="180000" rtlCol="0" anchor="ctr"/>
          <a:lstStyle/>
          <a:p>
            <a:r>
              <a:rPr lang="en-US" sz="5600" dirty="0">
                <a:solidFill>
                  <a:srgbClr val="4CB1D6"/>
                </a:solidFill>
              </a:rPr>
              <a:t>E2SIP GOALS</a:t>
            </a: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E7618494-4E96-1445-AA87-8C8A84419589}"/>
              </a:ext>
            </a:extLst>
          </p:cNvPr>
          <p:cNvSpPr txBox="1"/>
          <p:nvPr/>
        </p:nvSpPr>
        <p:spPr>
          <a:xfrm>
            <a:off x="862826" y="15044624"/>
            <a:ext cx="13914000" cy="4791701"/>
          </a:xfrm>
          <a:prstGeom prst="rect">
            <a:avLst/>
          </a:prstGeom>
          <a:solidFill>
            <a:schemeClr val="bg1">
              <a:lumMod val="65000"/>
              <a:alpha val="60000"/>
            </a:schemeClr>
          </a:solidFill>
        </p:spPr>
        <p:txBody>
          <a:bodyPr wrap="square" lIns="180000" tIns="180000" rIns="180000" bIns="288000" rtlCol="0">
            <a:spAutoFit/>
          </a:bodyPr>
          <a:lstStyle/>
          <a:p>
            <a:pPr marL="742950" indent="-742950" fontAlgn="base">
              <a:spcAft>
                <a:spcPts val="1000"/>
              </a:spcAft>
              <a:buClr>
                <a:srgbClr val="E5A62F"/>
              </a:buClr>
              <a:buSzPct val="100000"/>
              <a:buFont typeface="+mj-lt"/>
              <a:buAutoNum type="arabicPeriod"/>
            </a:pPr>
            <a:r>
              <a:rPr lang="en-AU" sz="4400" dirty="0">
                <a:solidFill>
                  <a:schemeClr val="bg1"/>
                </a:solidFill>
              </a:rPr>
              <a:t>Knowledge exchange </a:t>
            </a:r>
            <a:r>
              <a:rPr lang="en-AU" sz="4400" i="1" dirty="0">
                <a:solidFill>
                  <a:schemeClr val="bg1"/>
                </a:solidFill>
              </a:rPr>
              <a:t>within</a:t>
            </a:r>
            <a:r>
              <a:rPr lang="en-AU" sz="4400" dirty="0">
                <a:solidFill>
                  <a:schemeClr val="bg1"/>
                </a:solidFill>
              </a:rPr>
              <a:t> the Australian Earth and environmental science data and informatics community.</a:t>
            </a:r>
          </a:p>
          <a:p>
            <a:pPr marL="742950" indent="-742950" fontAlgn="base">
              <a:spcAft>
                <a:spcPts val="1000"/>
              </a:spcAft>
              <a:buClr>
                <a:srgbClr val="E5A62F"/>
              </a:buClr>
              <a:buSzPct val="100000"/>
              <a:buFont typeface="+mj-lt"/>
              <a:buAutoNum type="arabicPeriod"/>
            </a:pPr>
            <a:r>
              <a:rPr lang="en-AU" sz="4400" dirty="0">
                <a:solidFill>
                  <a:schemeClr val="bg1"/>
                </a:solidFill>
              </a:rPr>
              <a:t>Knowledge exchange </a:t>
            </a:r>
            <a:r>
              <a:rPr lang="en-AU" sz="4400" i="1" dirty="0">
                <a:solidFill>
                  <a:schemeClr val="bg1"/>
                </a:solidFill>
              </a:rPr>
              <a:t>between</a:t>
            </a:r>
            <a:r>
              <a:rPr lang="en-AU" sz="4400" dirty="0">
                <a:solidFill>
                  <a:schemeClr val="bg1"/>
                </a:solidFill>
              </a:rPr>
              <a:t> the Australian community and the international community.</a:t>
            </a:r>
          </a:p>
          <a:p>
            <a:pPr marL="742950" indent="-742950" fontAlgn="base">
              <a:spcAft>
                <a:spcPts val="1000"/>
              </a:spcAft>
              <a:buClr>
                <a:srgbClr val="E5A62F"/>
              </a:buClr>
              <a:buSzPct val="100000"/>
              <a:buFont typeface="+mj-lt"/>
              <a:buAutoNum type="arabicPeriod"/>
            </a:pPr>
            <a:r>
              <a:rPr lang="en-AU" sz="4400" dirty="0">
                <a:solidFill>
                  <a:schemeClr val="bg1"/>
                </a:solidFill>
              </a:rPr>
              <a:t>To maintain an engaged community of practice with regular forums.</a:t>
            </a:r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2FEDF6F6-2EA6-E741-B3DE-364117973133}"/>
              </a:ext>
            </a:extLst>
          </p:cNvPr>
          <p:cNvSpPr/>
          <p:nvPr/>
        </p:nvSpPr>
        <p:spPr>
          <a:xfrm>
            <a:off x="861652" y="20351024"/>
            <a:ext cx="13914000" cy="110820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46800" rIns="180000" rtlCol="0" anchor="ctr"/>
          <a:lstStyle/>
          <a:p>
            <a:r>
              <a:rPr lang="en-US" sz="5600" dirty="0">
                <a:solidFill>
                  <a:srgbClr val="4CB1D6"/>
                </a:solidFill>
              </a:rPr>
              <a:t>AUSTRALASIAN ESIP PARTNERS</a:t>
            </a: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6DAC5230-E619-E840-A640-C9607C5BDED1}"/>
              </a:ext>
            </a:extLst>
          </p:cNvPr>
          <p:cNvSpPr/>
          <p:nvPr/>
        </p:nvSpPr>
        <p:spPr>
          <a:xfrm>
            <a:off x="15498387" y="14997791"/>
            <a:ext cx="13914000" cy="110820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46800" rIns="180000" rtlCol="0" anchor="ctr"/>
          <a:lstStyle/>
          <a:p>
            <a:r>
              <a:rPr lang="en-US" sz="5600" dirty="0">
                <a:solidFill>
                  <a:srgbClr val="4CB1D6"/>
                </a:solidFill>
              </a:rPr>
              <a:t>COLLABORATION BETWEEN ESIP AND E2SIP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A93FE0F-2FF4-C941-A9BA-20B3326C0AAC}"/>
              </a:ext>
            </a:extLst>
          </p:cNvPr>
          <p:cNvSpPr/>
          <p:nvPr/>
        </p:nvSpPr>
        <p:spPr>
          <a:xfrm>
            <a:off x="15498000" y="23572800"/>
            <a:ext cx="13914000" cy="110820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46800" rIns="180000" rtlCol="0" anchor="ctr"/>
          <a:lstStyle/>
          <a:p>
            <a:r>
              <a:rPr lang="en-US" sz="5600" dirty="0">
                <a:solidFill>
                  <a:srgbClr val="4CB1D6"/>
                </a:solidFill>
              </a:rPr>
              <a:t>TYPES OF E2SIP CLUSTER PARTICIPATION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9F11FBAB-50BA-804B-AF55-78486A1072B2}"/>
              </a:ext>
            </a:extLst>
          </p:cNvPr>
          <p:cNvSpPr/>
          <p:nvPr/>
        </p:nvSpPr>
        <p:spPr>
          <a:xfrm>
            <a:off x="9651600" y="33331821"/>
            <a:ext cx="19760400" cy="1108209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46800" rIns="180000" rtlCol="0" anchor="ctr"/>
          <a:lstStyle/>
          <a:p>
            <a:r>
              <a:rPr lang="en-US" sz="5600" dirty="0">
                <a:solidFill>
                  <a:srgbClr val="4CB1D6"/>
                </a:solidFill>
              </a:rPr>
              <a:t>NEXT STEPS FOR E2SIP</a:t>
            </a:r>
          </a:p>
        </p:txBody>
      </p:sp>
    </p:spTree>
    <p:extLst>
      <p:ext uri="{BB962C8B-B14F-4D97-AF65-F5344CB8AC3E}">
        <p14:creationId xmlns:p14="http://schemas.microsoft.com/office/powerpoint/2010/main" val="7872116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2845</TotalTime>
  <Words>454</Words>
  <Application>Microsoft Macintosh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Clare M</dc:creator>
  <cp:lastModifiedBy>Clare M</cp:lastModifiedBy>
  <cp:revision>68</cp:revision>
  <dcterms:created xsi:type="dcterms:W3CDTF">2021-06-22T08:03:33Z</dcterms:created>
  <dcterms:modified xsi:type="dcterms:W3CDTF">2021-07-08T14:12:13Z</dcterms:modified>
</cp:coreProperties>
</file>