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5715000" type="screen16x10"/>
  <p:notesSz cx="7102475" cy="9388475"/>
  <p:embeddedFontLst>
    <p:embeddedFont>
      <p:font typeface="Berlin Sans FB" panose="020E0602020502020306" pitchFamily="34" charset="0"/>
      <p:regular r:id="rId4"/>
      <p:bold r:id="rId5"/>
    </p:embeddedFont>
    <p:embeddedFont>
      <p:font typeface="Berlin Sans FB Demi" panose="020E0802020502020306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Wrl+GyKEMMJicnyx5vGG9NDUi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8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16000" y="1173163"/>
            <a:ext cx="507047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ctrTitle"/>
          </p:nvPr>
        </p:nvSpPr>
        <p:spPr>
          <a:xfrm>
            <a:off x="685800" y="1409700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ubTitle" idx="1"/>
          </p:nvPr>
        </p:nvSpPr>
        <p:spPr>
          <a:xfrm>
            <a:off x="1371600" y="2872844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 rot="5400000">
            <a:off x="5715000" y="1638300"/>
            <a:ext cx="4038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 rot="5400000">
            <a:off x="1181100" y="-381000"/>
            <a:ext cx="4572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2B4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C69214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457200" y="1619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182B49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C69214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648200" y="1619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182B49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C69214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88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57200" y="1165225"/>
            <a:ext cx="4040188" cy="5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82B49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C69214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457200" y="1698360"/>
            <a:ext cx="4040188" cy="344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82B49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C69214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4645028" y="1165225"/>
            <a:ext cx="4041775" cy="5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82B49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C69214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645028" y="1698360"/>
            <a:ext cx="4041775" cy="344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82B49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C69214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400"/>
              <a:buFont typeface="Calibri"/>
              <a:buNone/>
              <a:defRPr>
                <a:solidFill>
                  <a:srgbClr val="006A9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3" y="342900"/>
            <a:ext cx="3008313" cy="54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575050" y="342900"/>
            <a:ext cx="5111750" cy="476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182B49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C69214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457203" y="952500"/>
            <a:ext cx="3008313" cy="415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82B49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C69214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1792288" y="342900"/>
            <a:ext cx="5486400" cy="359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182B4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82B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6921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6921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182B49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C69214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 rot="5400000">
            <a:off x="2648082" y="-933582"/>
            <a:ext cx="38478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2B4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C69214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6A96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6A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29600" cy="38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182B4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82B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C69214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C6921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85800" y="5296960"/>
            <a:ext cx="1905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5296960"/>
            <a:ext cx="8382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7" descr="EarthCube-NewWhite-notag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04801" y="38100"/>
            <a:ext cx="1981193" cy="53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" descr="EarthCube-Newblue-notag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5245929"/>
            <a:ext cx="1295400" cy="3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 descr="NSF_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34400" y="5230974"/>
            <a:ext cx="379019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2Uwh2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lumMod val="60000"/>
                <a:lumOff val="4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46DB02E2-1450-445A-9AB3-DF8CF8E4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r="1607"/>
          <a:stretch/>
        </p:blipFill>
        <p:spPr>
          <a:xfrm>
            <a:off x="-19142" y="0"/>
            <a:ext cx="3321745" cy="2456674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6DFA1-7CF0-49F2-8CD3-177D16BADD42}"/>
              </a:ext>
            </a:extLst>
          </p:cNvPr>
          <p:cNvSpPr txBox="1"/>
          <p:nvPr/>
        </p:nvSpPr>
        <p:spPr>
          <a:xfrm>
            <a:off x="3302603" y="11678"/>
            <a:ext cx="522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lin Sans FB Demi" panose="020E0802020502020306" pitchFamily="34" charset="0"/>
              </a:rPr>
              <a:t>Persistent Identifiers (PIDs) &amp; the FAIR Data Principles  –  provide the interlinks among research support systems that over time, authoritatively …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F48448-A2E1-40ED-8AE1-DF6EBB4DA8D3}"/>
              </a:ext>
            </a:extLst>
          </p:cNvPr>
          <p:cNvGrpSpPr/>
          <p:nvPr/>
        </p:nvGrpSpPr>
        <p:grpSpPr>
          <a:xfrm>
            <a:off x="1810608" y="1488369"/>
            <a:ext cx="4884157" cy="3453019"/>
            <a:chOff x="4810539" y="2695640"/>
            <a:chExt cx="4778734" cy="3129268"/>
          </a:xfrm>
        </p:grpSpPr>
        <p:sp>
          <p:nvSpPr>
            <p:cNvPr id="5" name="Callout: Right Arrow 4">
              <a:extLst>
                <a:ext uri="{FF2B5EF4-FFF2-40B4-BE49-F238E27FC236}">
                  <a16:creationId xmlns:a16="http://schemas.microsoft.com/office/drawing/2014/main" id="{33BEAFC6-9DD3-4B3F-A757-F04CFC3FAA6E}"/>
                </a:ext>
              </a:extLst>
            </p:cNvPr>
            <p:cNvSpPr/>
            <p:nvPr/>
          </p:nvSpPr>
          <p:spPr>
            <a:xfrm>
              <a:off x="4810539" y="3567160"/>
              <a:ext cx="2296968" cy="1410358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Identify your grant (e.g., </a:t>
              </a:r>
              <a:r>
                <a:rPr lang="en-US" dirty="0" err="1">
                  <a:latin typeface="Berlin Sans FB" panose="020E0602020502020306" pitchFamily="34" charset="0"/>
                  <a:cs typeface="Arial" panose="020B0604020202020204" pitchFamily="34" charset="0"/>
                </a:rPr>
                <a:t>Crossref</a:t>
              </a:r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 Grant IDs) </a:t>
              </a:r>
            </a:p>
          </p:txBody>
        </p:sp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id="{E3354115-65C8-4AB0-8B2B-DCC4DF9D566B}"/>
                </a:ext>
              </a:extLst>
            </p:cNvPr>
            <p:cNvSpPr/>
            <p:nvPr/>
          </p:nvSpPr>
          <p:spPr>
            <a:xfrm>
              <a:off x="6318488" y="4221488"/>
              <a:ext cx="1688475" cy="160342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Identify your funder (e.g., </a:t>
              </a:r>
              <a:r>
                <a:rPr lang="en-US" dirty="0" err="1">
                  <a:latin typeface="Berlin Sans FB" panose="020E0602020502020306" pitchFamily="34" charset="0"/>
                  <a:cs typeface="Arial" panose="020B0604020202020204" pitchFamily="34" charset="0"/>
                </a:rPr>
                <a:t>Crossref</a:t>
              </a:r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 Funder IDs)</a:t>
              </a:r>
            </a:p>
          </p:txBody>
        </p:sp>
        <p:sp>
          <p:nvSpPr>
            <p:cNvPr id="7" name="Callout: Left Arrow 6">
              <a:extLst>
                <a:ext uri="{FF2B5EF4-FFF2-40B4-BE49-F238E27FC236}">
                  <a16:creationId xmlns:a16="http://schemas.microsoft.com/office/drawing/2014/main" id="{955A84DC-C4EE-400A-9DBF-04F9038A6266}"/>
                </a:ext>
              </a:extLst>
            </p:cNvPr>
            <p:cNvSpPr/>
            <p:nvPr/>
          </p:nvSpPr>
          <p:spPr>
            <a:xfrm>
              <a:off x="7167445" y="3606967"/>
              <a:ext cx="2421828" cy="1322620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Identify your organization (e.g., RORs)</a:t>
              </a:r>
            </a:p>
          </p:txBody>
        </p:sp>
        <p:sp>
          <p:nvSpPr>
            <p:cNvPr id="8" name="Callout: Down Arrow 7">
              <a:extLst>
                <a:ext uri="{FF2B5EF4-FFF2-40B4-BE49-F238E27FC236}">
                  <a16:creationId xmlns:a16="http://schemas.microsoft.com/office/drawing/2014/main" id="{1082A084-91F4-4AA5-8E8A-D30C75E949DC}"/>
                </a:ext>
              </a:extLst>
            </p:cNvPr>
            <p:cNvSpPr/>
            <p:nvPr/>
          </p:nvSpPr>
          <p:spPr>
            <a:xfrm>
              <a:off x="6296773" y="2695640"/>
              <a:ext cx="1710190" cy="160876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Identify you (e.g., ORCIDs)</a:t>
              </a:r>
            </a:p>
          </p:txBody>
        </p:sp>
      </p:grpSp>
      <p:sp>
        <p:nvSpPr>
          <p:cNvPr id="14" name="Cylinder 13">
            <a:extLst>
              <a:ext uri="{FF2B5EF4-FFF2-40B4-BE49-F238E27FC236}">
                <a16:creationId xmlns:a16="http://schemas.microsoft.com/office/drawing/2014/main" id="{4218F695-64B9-4DF6-A9D9-0FF6982EF799}"/>
              </a:ext>
            </a:extLst>
          </p:cNvPr>
          <p:cNvSpPr/>
          <p:nvPr/>
        </p:nvSpPr>
        <p:spPr>
          <a:xfrm>
            <a:off x="8066838" y="2870260"/>
            <a:ext cx="937560" cy="10978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erlin Sans FB" panose="020E0602020502020306" pitchFamily="34" charset="0"/>
                <a:cs typeface="Arial" panose="020B0604020202020204" pitchFamily="34" charset="0"/>
              </a:rPr>
              <a:t>… the pubs you write &amp; cite (DOIs)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D1F273DA-0A50-45DC-9184-F0FF20ECF5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66134" y="2779719"/>
            <a:ext cx="288393" cy="32181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FA5A52C-CB8F-484E-87B9-F46E6C3977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92050" y="2538767"/>
            <a:ext cx="140506" cy="51197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8B657B-2D1F-42BF-A2DF-D3C467D4C870}"/>
              </a:ext>
            </a:extLst>
          </p:cNvPr>
          <p:cNvGrpSpPr/>
          <p:nvPr/>
        </p:nvGrpSpPr>
        <p:grpSpPr>
          <a:xfrm>
            <a:off x="6939140" y="1137267"/>
            <a:ext cx="1728939" cy="4035951"/>
            <a:chOff x="6962890" y="1123805"/>
            <a:chExt cx="1728939" cy="4035951"/>
          </a:xfrm>
        </p:grpSpPr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8E1450D4-F224-45EB-8411-AEF9450BCE13}"/>
                </a:ext>
              </a:extLst>
            </p:cNvPr>
            <p:cNvSpPr/>
            <p:nvPr/>
          </p:nvSpPr>
          <p:spPr>
            <a:xfrm>
              <a:off x="7355449" y="1123805"/>
              <a:ext cx="1336380" cy="160594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Berlin Sans FB" panose="020E0602020502020306" pitchFamily="34" charset="0"/>
                  <a:cs typeface="Arial" panose="020B0604020202020204" pitchFamily="34" charset="0"/>
                </a:rPr>
                <a:t>Identify your dataset, e.g., (DOI)</a:t>
              </a:r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2DB34902-E4F2-412E-BFFC-F8061424F316}"/>
                </a:ext>
              </a:extLst>
            </p:cNvPr>
            <p:cNvSpPr/>
            <p:nvPr/>
          </p:nvSpPr>
          <p:spPr>
            <a:xfrm>
              <a:off x="6962890" y="2939478"/>
              <a:ext cx="883425" cy="103504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Berlin Sans FB" panose="020E0602020502020306" pitchFamily="34" charset="0"/>
                  <a:cs typeface="Arial" panose="020B0604020202020204" pitchFamily="34" charset="0"/>
                </a:rPr>
                <a:t>… the data you used (DOIs)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39267B38-4583-45C1-9C4E-1A9037C1461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307309" y="3280154"/>
              <a:ext cx="1283509" cy="16720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7AB8A1C6-AE01-4835-9428-DD7766A5BE50}"/>
                </a:ext>
              </a:extLst>
            </p:cNvPr>
            <p:cNvSpPr/>
            <p:nvPr/>
          </p:nvSpPr>
          <p:spPr>
            <a:xfrm>
              <a:off x="7722166" y="4010499"/>
              <a:ext cx="937560" cy="114925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r>
                <a:rPr lang="en-US" sz="1000" dirty="0">
                  <a:latin typeface="Berlin Sans FB" panose="020E0602020502020306" pitchFamily="34" charset="0"/>
                  <a:cs typeface="Arial" panose="020B0604020202020204" pitchFamily="34" charset="0"/>
                </a:rPr>
                <a:t>info about your methods  (Metadata Record IDs)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CB4461-DE1D-4658-AC80-17BD2A0A5D1A}"/>
              </a:ext>
            </a:extLst>
          </p:cNvPr>
          <p:cNvSpPr txBox="1"/>
          <p:nvPr/>
        </p:nvSpPr>
        <p:spPr>
          <a:xfrm>
            <a:off x="125419" y="2729754"/>
            <a:ext cx="16851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Adding PIDs to the descriptions of your data can make </a:t>
            </a:r>
            <a:r>
              <a:rPr lang="en-US" u="sng" dirty="0">
                <a:latin typeface="Berlin Sans FB Demi" panose="020E0802020502020306" pitchFamily="34" charset="0"/>
              </a:rPr>
              <a:t>you</a:t>
            </a:r>
            <a:r>
              <a:rPr lang="en-US" dirty="0">
                <a:latin typeface="Berlin Sans FB Demi" panose="020E0802020502020306" pitchFamily="34" charset="0"/>
              </a:rPr>
              <a:t> better known … and your research more FAIR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4DE704-2DE3-440C-9B4F-35CA1C413DE3}"/>
              </a:ext>
            </a:extLst>
          </p:cNvPr>
          <p:cNvSpPr txBox="1"/>
          <p:nvPr/>
        </p:nvSpPr>
        <p:spPr>
          <a:xfrm>
            <a:off x="110856" y="4254757"/>
            <a:ext cx="32187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Berlin Sans FB Demi" panose="020E0802020502020306" pitchFamily="34" charset="0"/>
              </a:rPr>
              <a:t>(Findable</a:t>
            </a:r>
            <a:r>
              <a:rPr lang="en-US" sz="1100" dirty="0">
                <a:latin typeface="Berlin Sans FB Demi" panose="020E0802020502020306" pitchFamily="34" charset="0"/>
              </a:rPr>
              <a:t> </a:t>
            </a:r>
            <a:r>
              <a:rPr lang="en-US" sz="1100" i="1" dirty="0">
                <a:latin typeface="Berlin Sans FB Demi" panose="020E0802020502020306" pitchFamily="34" charset="0"/>
              </a:rPr>
              <a:t>Accessible</a:t>
            </a:r>
            <a:r>
              <a:rPr lang="en-US" sz="1100" dirty="0">
                <a:latin typeface="Berlin Sans FB Demi" panose="020E0802020502020306" pitchFamily="34" charset="0"/>
              </a:rPr>
              <a:t> </a:t>
            </a:r>
            <a:r>
              <a:rPr lang="en-US" sz="1100" i="1" dirty="0">
                <a:latin typeface="Berlin Sans FB Demi" panose="020E0802020502020306" pitchFamily="34" charset="0"/>
              </a:rPr>
              <a:t>Interoperable</a:t>
            </a:r>
            <a:r>
              <a:rPr lang="en-US" sz="1100" dirty="0">
                <a:latin typeface="Berlin Sans FB Demi" panose="020E0802020502020306" pitchFamily="34" charset="0"/>
              </a:rPr>
              <a:t> </a:t>
            </a:r>
            <a:r>
              <a:rPr lang="en-US" sz="1100" i="1" dirty="0">
                <a:latin typeface="Berlin Sans FB Demi" panose="020E0802020502020306" pitchFamily="34" charset="0"/>
              </a:rPr>
              <a:t>Reusable</a:t>
            </a:r>
            <a:r>
              <a:rPr lang="en-US" sz="1100" dirty="0">
                <a:latin typeface="Berlin Sans FB Demi" panose="020E0802020502020306" pitchFamily="34" charset="0"/>
              </a:rPr>
              <a:t> )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95A7E-8189-4D75-8557-F3CEFC3036B8}"/>
              </a:ext>
            </a:extLst>
          </p:cNvPr>
          <p:cNvSpPr txBox="1"/>
          <p:nvPr/>
        </p:nvSpPr>
        <p:spPr>
          <a:xfrm>
            <a:off x="2247608" y="5042136"/>
            <a:ext cx="524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Questions about implementing FAIR?  Take our </a:t>
            </a:r>
            <a:r>
              <a:rPr lang="en-US" b="1" i="1" u="sng" dirty="0">
                <a:latin typeface="Berlin Sans FB" panose="020E0602020502020306" pitchFamily="34" charset="0"/>
              </a:rPr>
              <a:t>brief</a:t>
            </a:r>
            <a:r>
              <a:rPr lang="en-US" dirty="0">
                <a:latin typeface="Berlin Sans FB" panose="020E0602020502020306" pitchFamily="34" charset="0"/>
              </a:rPr>
              <a:t> survey to help us help you with relevant training at:  </a:t>
            </a:r>
            <a:r>
              <a:rPr lang="en-US" dirty="0">
                <a:latin typeface="Berlin Sans FB" panose="020E0602020502020306" pitchFamily="34" charset="0"/>
                <a:hlinkClick r:id="rId3"/>
              </a:rPr>
              <a:t>https://bit.ly/32Uwh2Y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BAE484D7-F236-42F5-958B-9A24E5BA9D9E}"/>
              </a:ext>
            </a:extLst>
          </p:cNvPr>
          <p:cNvSpPr/>
          <p:nvPr/>
        </p:nvSpPr>
        <p:spPr>
          <a:xfrm>
            <a:off x="4171315" y="2239972"/>
            <a:ext cx="3127273" cy="946067"/>
          </a:xfrm>
          <a:prstGeom prst="bentArrow">
            <a:avLst>
              <a:gd name="adj1" fmla="val 3005"/>
              <a:gd name="adj2" fmla="val 7242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43173E67-6286-4F9A-A3D0-BE8BA79DD6B3}"/>
              </a:ext>
            </a:extLst>
          </p:cNvPr>
          <p:cNvSpPr/>
          <p:nvPr/>
        </p:nvSpPr>
        <p:spPr>
          <a:xfrm>
            <a:off x="4043060" y="3172081"/>
            <a:ext cx="298804" cy="24474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392B08-AE4A-4667-907E-023FC67874D8}"/>
              </a:ext>
            </a:extLst>
          </p:cNvPr>
          <p:cNvSpPr txBox="1"/>
          <p:nvPr/>
        </p:nvSpPr>
        <p:spPr>
          <a:xfrm>
            <a:off x="1441400" y="2216530"/>
            <a:ext cx="16124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Image by </a:t>
            </a:r>
            <a:r>
              <a:rPr lang="en-US" sz="600" dirty="0" err="1"/>
              <a:t>Arek</a:t>
            </a:r>
            <a:r>
              <a:rPr lang="en-US" sz="600" dirty="0"/>
              <a:t> </a:t>
            </a:r>
            <a:r>
              <a:rPr lang="en-US" sz="600" dirty="0" err="1"/>
              <a:t>Socha</a:t>
            </a:r>
            <a:r>
              <a:rPr lang="en-US" sz="600" dirty="0"/>
              <a:t> from </a:t>
            </a:r>
            <a:r>
              <a:rPr lang="en-US" sz="600" dirty="0" err="1"/>
              <a:t>Pixabay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8965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163</Words>
  <Application>Microsoft Office PowerPoint</Application>
  <PresentationFormat>On-screen Show (16:10)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Berlin Sans FB Demi</vt:lpstr>
      <vt:lpstr>Arial</vt:lpstr>
      <vt:lpstr>Berlin Sans FB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Christine</dc:creator>
  <cp:lastModifiedBy>Nancy J. Hoebelheinrich</cp:lastModifiedBy>
  <cp:revision>23</cp:revision>
  <cp:lastPrinted>2020-12-06T17:06:37Z</cp:lastPrinted>
  <dcterms:created xsi:type="dcterms:W3CDTF">2020-06-18T01:03:28Z</dcterms:created>
  <dcterms:modified xsi:type="dcterms:W3CDTF">2020-12-06T18:05:46Z</dcterms:modified>
</cp:coreProperties>
</file>