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3"/>
  </p:notesMasterIdLst>
  <p:sldIdLst>
    <p:sldId id="257" r:id="rId2"/>
  </p:sldIdLst>
  <p:sldSz cx="42808525" cy="302799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836" userDrawn="1">
          <p15:clr>
            <a:srgbClr val="A4A3A4"/>
          </p15:clr>
        </p15:guide>
        <p15:guide id="2" pos="26683" userDrawn="1">
          <p15:clr>
            <a:srgbClr val="A4A3A4"/>
          </p15:clr>
        </p15:guide>
        <p15:guide id="3" orient="horz" pos="284" userDrawn="1">
          <p15:clr>
            <a:srgbClr val="A4A3A4"/>
          </p15:clr>
        </p15:guide>
        <p15:guide id="4" pos="3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7A7"/>
    <a:srgbClr val="E677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215677-DE51-4C2F-8BB5-A7C2E81FF743}">
  <a:tblStyle styleId="{D1215677-DE51-4C2F-8BB5-A7C2E81FF7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p:restoredTop sz="94382" autoAdjust="0"/>
  </p:normalViewPr>
  <p:slideViewPr>
    <p:cSldViewPr>
      <p:cViewPr>
        <p:scale>
          <a:sx n="55" d="100"/>
          <a:sy n="55" d="100"/>
        </p:scale>
        <p:origin x="-2800" y="-2600"/>
      </p:cViewPr>
      <p:guideLst>
        <p:guide orient="horz" pos="18836"/>
        <p:guide pos="26683"/>
        <p:guide orient="horz" pos="284"/>
        <p:guide pos="374"/>
      </p:guideLst>
    </p:cSldViewPr>
  </p:slideViewPr>
  <p:notesTextViewPr>
    <p:cViewPr>
      <p:scale>
        <a:sx n="140" d="100"/>
        <a:sy n="14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006475" y="685800"/>
            <a:ext cx="48450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0443928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2813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free-power-point-templates.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459254" y="12662135"/>
            <a:ext cx="39890135" cy="4955597"/>
          </a:xfrm>
          <a:prstGeom prst="rect">
            <a:avLst/>
          </a:prstGeom>
        </p:spPr>
        <p:txBody>
          <a:bodyPr spcFirstLastPara="1" wrap="square" lIns="463951" tIns="463951" rIns="463951" bIns="463951" anchor="ctr" anchorCtr="0"/>
          <a:lstStyle>
            <a:lvl1pPr lvl="0" algn="ctr">
              <a:spcBef>
                <a:spcPts val="0"/>
              </a:spcBef>
              <a:spcAft>
                <a:spcPts val="0"/>
              </a:spcAft>
              <a:buSzPts val="19200"/>
              <a:buNone/>
              <a:defRPr sz="18300"/>
            </a:lvl1pPr>
            <a:lvl2pPr lvl="1" algn="ctr">
              <a:spcBef>
                <a:spcPts val="0"/>
              </a:spcBef>
              <a:spcAft>
                <a:spcPts val="0"/>
              </a:spcAft>
              <a:buSzPts val="19200"/>
              <a:buNone/>
              <a:defRPr sz="18300"/>
            </a:lvl2pPr>
            <a:lvl3pPr lvl="2" algn="ctr">
              <a:spcBef>
                <a:spcPts val="0"/>
              </a:spcBef>
              <a:spcAft>
                <a:spcPts val="0"/>
              </a:spcAft>
              <a:buSzPts val="19200"/>
              <a:buNone/>
              <a:defRPr sz="18300"/>
            </a:lvl3pPr>
            <a:lvl4pPr lvl="3" algn="ctr">
              <a:spcBef>
                <a:spcPts val="0"/>
              </a:spcBef>
              <a:spcAft>
                <a:spcPts val="0"/>
              </a:spcAft>
              <a:buSzPts val="19200"/>
              <a:buNone/>
              <a:defRPr sz="18300"/>
            </a:lvl4pPr>
            <a:lvl5pPr lvl="4" algn="ctr">
              <a:spcBef>
                <a:spcPts val="0"/>
              </a:spcBef>
              <a:spcAft>
                <a:spcPts val="0"/>
              </a:spcAft>
              <a:buSzPts val="19200"/>
              <a:buNone/>
              <a:defRPr sz="18300"/>
            </a:lvl5pPr>
            <a:lvl6pPr lvl="5" algn="ctr">
              <a:spcBef>
                <a:spcPts val="0"/>
              </a:spcBef>
              <a:spcAft>
                <a:spcPts val="0"/>
              </a:spcAft>
              <a:buSzPts val="19200"/>
              <a:buNone/>
              <a:defRPr sz="18300"/>
            </a:lvl6pPr>
            <a:lvl7pPr lvl="6" algn="ctr">
              <a:spcBef>
                <a:spcPts val="0"/>
              </a:spcBef>
              <a:spcAft>
                <a:spcPts val="0"/>
              </a:spcAft>
              <a:buSzPts val="19200"/>
              <a:buNone/>
              <a:defRPr sz="18300"/>
            </a:lvl7pPr>
            <a:lvl8pPr lvl="7" algn="ctr">
              <a:spcBef>
                <a:spcPts val="0"/>
              </a:spcBef>
              <a:spcAft>
                <a:spcPts val="0"/>
              </a:spcAft>
              <a:buSzPts val="19200"/>
              <a:buNone/>
              <a:defRPr sz="18300"/>
            </a:lvl8pPr>
            <a:lvl9pPr lvl="8" algn="ctr">
              <a:spcBef>
                <a:spcPts val="0"/>
              </a:spcBef>
              <a:spcAft>
                <a:spcPts val="0"/>
              </a:spcAft>
              <a:buSzPts val="19200"/>
              <a:buNone/>
              <a:defRPr sz="18300"/>
            </a:lvl9pPr>
          </a:lstStyle>
          <a:p>
            <a:endParaRPr/>
          </a:p>
        </p:txBody>
      </p:sp>
      <p:sp>
        <p:nvSpPr>
          <p:cNvPr id="15" name="Shape 15"/>
          <p:cNvSpPr txBox="1">
            <a:spLocks noGrp="1"/>
          </p:cNvSpPr>
          <p:nvPr>
            <p:ph type="sldNum" idx="12"/>
          </p:nvPr>
        </p:nvSpPr>
        <p:spPr>
          <a:xfrm>
            <a:off x="39664634" y="27452530"/>
            <a:ext cx="2568734" cy="2317193"/>
          </a:xfrm>
          <a:prstGeom prst="rect">
            <a:avLst/>
          </a:prstGeom>
        </p:spPr>
        <p:txBody>
          <a:bodyPr spcFirstLastPara="1" wrap="square" lIns="463951" tIns="463951" rIns="463951" bIns="46395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39664634" y="27452530"/>
            <a:ext cx="2568734" cy="2317193"/>
          </a:xfrm>
          <a:prstGeom prst="rect">
            <a:avLst/>
          </a:prstGeom>
        </p:spPr>
        <p:txBody>
          <a:bodyPr spcFirstLastPara="1" wrap="square" lIns="463951" tIns="463951" rIns="463951" bIns="46395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a:t>
            </a:fld>
            <a:endParaRPr lang="fr-FR"/>
          </a:p>
        </p:txBody>
      </p:sp>
      <p:pic>
        <p:nvPicPr>
          <p:cNvPr id="50" name="Shape 50" descr="logo.png">
            <a:hlinkClick r:id="rId2"/>
          </p:cNvPr>
          <p:cNvPicPr preferRelativeResize="0"/>
          <p:nvPr/>
        </p:nvPicPr>
        <p:blipFill>
          <a:blip r:embed="rId3">
            <a:alphaModFix/>
          </a:blip>
          <a:stretch>
            <a:fillRect/>
          </a:stretch>
        </p:blipFill>
        <p:spPr>
          <a:xfrm>
            <a:off x="2290080" y="1051388"/>
            <a:ext cx="6999963" cy="214637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459254" y="2619879"/>
            <a:ext cx="39890135" cy="3371616"/>
          </a:xfrm>
          <a:prstGeom prst="rect">
            <a:avLst/>
          </a:prstGeom>
        </p:spPr>
        <p:txBody>
          <a:bodyPr spcFirstLastPara="1" wrap="square" lIns="463951" tIns="463951" rIns="463951" bIns="463951" anchor="t" anchorCtr="0"/>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18" name="Shape 18"/>
          <p:cNvSpPr txBox="1">
            <a:spLocks noGrp="1"/>
          </p:cNvSpPr>
          <p:nvPr>
            <p:ph type="body" idx="1"/>
          </p:nvPr>
        </p:nvSpPr>
        <p:spPr>
          <a:xfrm>
            <a:off x="1459254" y="6784663"/>
            <a:ext cx="39890135" cy="20112418"/>
          </a:xfrm>
          <a:prstGeom prst="rect">
            <a:avLst/>
          </a:prstGeom>
        </p:spPr>
        <p:txBody>
          <a:bodyPr spcFirstLastPara="1" wrap="square" lIns="463951" tIns="463951" rIns="463951" bIns="463951" anchor="t" anchorCtr="0"/>
          <a:lstStyle>
            <a:lvl1pPr marL="435026" lvl="0" indent="-797547">
              <a:spcBef>
                <a:spcPts val="0"/>
              </a:spcBef>
              <a:spcAft>
                <a:spcPts val="0"/>
              </a:spcAft>
              <a:buSzPts val="9600"/>
              <a:buChar char="●"/>
              <a:defRPr/>
            </a:lvl1pPr>
            <a:lvl2pPr marL="870052" lvl="1" indent="-670665">
              <a:spcBef>
                <a:spcPts val="8088"/>
              </a:spcBef>
              <a:spcAft>
                <a:spcPts val="0"/>
              </a:spcAft>
              <a:buSzPts val="7500"/>
              <a:buChar char="○"/>
              <a:defRPr/>
            </a:lvl2pPr>
            <a:lvl3pPr marL="1305077" lvl="2" indent="-670665">
              <a:spcBef>
                <a:spcPts val="8088"/>
              </a:spcBef>
              <a:spcAft>
                <a:spcPts val="0"/>
              </a:spcAft>
              <a:buSzPts val="7500"/>
              <a:buChar char="■"/>
              <a:defRPr/>
            </a:lvl3pPr>
            <a:lvl4pPr marL="1740103" lvl="3" indent="-670665">
              <a:spcBef>
                <a:spcPts val="8088"/>
              </a:spcBef>
              <a:spcAft>
                <a:spcPts val="0"/>
              </a:spcAft>
              <a:buSzPts val="7500"/>
              <a:buChar char="●"/>
              <a:defRPr/>
            </a:lvl4pPr>
            <a:lvl5pPr marL="2175129" lvl="4" indent="-670665">
              <a:spcBef>
                <a:spcPts val="8088"/>
              </a:spcBef>
              <a:spcAft>
                <a:spcPts val="0"/>
              </a:spcAft>
              <a:buSzPts val="7500"/>
              <a:buChar char="○"/>
              <a:defRPr/>
            </a:lvl5pPr>
            <a:lvl6pPr marL="2610155" lvl="5" indent="-670665">
              <a:spcBef>
                <a:spcPts val="8088"/>
              </a:spcBef>
              <a:spcAft>
                <a:spcPts val="0"/>
              </a:spcAft>
              <a:buSzPts val="7500"/>
              <a:buChar char="■"/>
              <a:defRPr/>
            </a:lvl6pPr>
            <a:lvl7pPr marL="3045181" lvl="6" indent="-670665">
              <a:spcBef>
                <a:spcPts val="8088"/>
              </a:spcBef>
              <a:spcAft>
                <a:spcPts val="0"/>
              </a:spcAft>
              <a:buSzPts val="7500"/>
              <a:buChar char="●"/>
              <a:defRPr/>
            </a:lvl7pPr>
            <a:lvl8pPr marL="3480206" lvl="7" indent="-670665">
              <a:spcBef>
                <a:spcPts val="8088"/>
              </a:spcBef>
              <a:spcAft>
                <a:spcPts val="0"/>
              </a:spcAft>
              <a:buSzPts val="7500"/>
              <a:buChar char="○"/>
              <a:defRPr/>
            </a:lvl8pPr>
            <a:lvl9pPr marL="3915232" lvl="8" indent="-670665">
              <a:spcBef>
                <a:spcPts val="8088"/>
              </a:spcBef>
              <a:spcAft>
                <a:spcPts val="8088"/>
              </a:spcAft>
              <a:buSzPts val="7500"/>
              <a:buChar char="■"/>
              <a:defRPr/>
            </a:lvl9pPr>
          </a:lstStyle>
          <a:p>
            <a:endParaRPr/>
          </a:p>
        </p:txBody>
      </p:sp>
      <p:sp>
        <p:nvSpPr>
          <p:cNvPr id="19" name="Shape 19"/>
          <p:cNvSpPr txBox="1">
            <a:spLocks noGrp="1"/>
          </p:cNvSpPr>
          <p:nvPr>
            <p:ph type="sldNum" idx="12"/>
          </p:nvPr>
        </p:nvSpPr>
        <p:spPr>
          <a:xfrm>
            <a:off x="39664634" y="27452530"/>
            <a:ext cx="2568734" cy="2317193"/>
          </a:xfrm>
          <a:prstGeom prst="rect">
            <a:avLst/>
          </a:prstGeom>
        </p:spPr>
        <p:txBody>
          <a:bodyPr spcFirstLastPara="1" wrap="square" lIns="463951" tIns="463951" rIns="463951" bIns="46395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459254" y="2619879"/>
            <a:ext cx="39890135" cy="3371616"/>
          </a:xfrm>
          <a:prstGeom prst="rect">
            <a:avLst/>
          </a:prstGeom>
        </p:spPr>
        <p:txBody>
          <a:bodyPr spcFirstLastPara="1" wrap="square" lIns="463951" tIns="463951" rIns="463951" bIns="463951" anchor="t" anchorCtr="0"/>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22" name="Shape 22"/>
          <p:cNvSpPr txBox="1">
            <a:spLocks noGrp="1"/>
          </p:cNvSpPr>
          <p:nvPr>
            <p:ph type="body" idx="1"/>
          </p:nvPr>
        </p:nvSpPr>
        <p:spPr>
          <a:xfrm>
            <a:off x="1459254" y="6784663"/>
            <a:ext cx="18725803" cy="20112418"/>
          </a:xfrm>
          <a:prstGeom prst="rect">
            <a:avLst/>
          </a:prstGeom>
        </p:spPr>
        <p:txBody>
          <a:bodyPr spcFirstLastPara="1" wrap="square" lIns="463951" tIns="463951" rIns="463951" bIns="463951" anchor="t" anchorCtr="0"/>
          <a:lstStyle>
            <a:lvl1pPr marL="435026" lvl="0" indent="-670665">
              <a:spcBef>
                <a:spcPts val="0"/>
              </a:spcBef>
              <a:spcAft>
                <a:spcPts val="0"/>
              </a:spcAft>
              <a:buSzPts val="7500"/>
              <a:buChar char="●"/>
              <a:defRPr sz="7100"/>
            </a:lvl1pPr>
            <a:lvl2pPr marL="870052" lvl="1" indent="-604203">
              <a:spcBef>
                <a:spcPts val="8088"/>
              </a:spcBef>
              <a:spcAft>
                <a:spcPts val="0"/>
              </a:spcAft>
              <a:buSzPts val="6400"/>
              <a:buChar char="○"/>
              <a:defRPr sz="6100"/>
            </a:lvl2pPr>
            <a:lvl3pPr marL="1305077" lvl="2" indent="-604203">
              <a:spcBef>
                <a:spcPts val="8088"/>
              </a:spcBef>
              <a:spcAft>
                <a:spcPts val="0"/>
              </a:spcAft>
              <a:buSzPts val="6400"/>
              <a:buChar char="■"/>
              <a:defRPr sz="6100"/>
            </a:lvl3pPr>
            <a:lvl4pPr marL="1740103" lvl="3" indent="-604203">
              <a:spcBef>
                <a:spcPts val="8088"/>
              </a:spcBef>
              <a:spcAft>
                <a:spcPts val="0"/>
              </a:spcAft>
              <a:buSzPts val="6400"/>
              <a:buChar char="●"/>
              <a:defRPr sz="6100"/>
            </a:lvl4pPr>
            <a:lvl5pPr marL="2175129" lvl="4" indent="-604203">
              <a:spcBef>
                <a:spcPts val="8088"/>
              </a:spcBef>
              <a:spcAft>
                <a:spcPts val="0"/>
              </a:spcAft>
              <a:buSzPts val="6400"/>
              <a:buChar char="○"/>
              <a:defRPr sz="6100"/>
            </a:lvl5pPr>
            <a:lvl6pPr marL="2610155" lvl="5" indent="-604203">
              <a:spcBef>
                <a:spcPts val="8088"/>
              </a:spcBef>
              <a:spcAft>
                <a:spcPts val="0"/>
              </a:spcAft>
              <a:buSzPts val="6400"/>
              <a:buChar char="■"/>
              <a:defRPr sz="6100"/>
            </a:lvl6pPr>
            <a:lvl7pPr marL="3045181" lvl="6" indent="-604203">
              <a:spcBef>
                <a:spcPts val="8088"/>
              </a:spcBef>
              <a:spcAft>
                <a:spcPts val="0"/>
              </a:spcAft>
              <a:buSzPts val="6400"/>
              <a:buChar char="●"/>
              <a:defRPr sz="6100"/>
            </a:lvl7pPr>
            <a:lvl8pPr marL="3480206" lvl="7" indent="-604203">
              <a:spcBef>
                <a:spcPts val="8088"/>
              </a:spcBef>
              <a:spcAft>
                <a:spcPts val="0"/>
              </a:spcAft>
              <a:buSzPts val="6400"/>
              <a:buChar char="○"/>
              <a:defRPr sz="6100"/>
            </a:lvl8pPr>
            <a:lvl9pPr marL="3915232" lvl="8" indent="-604203">
              <a:spcBef>
                <a:spcPts val="8088"/>
              </a:spcBef>
              <a:spcAft>
                <a:spcPts val="8088"/>
              </a:spcAft>
              <a:buSzPts val="6400"/>
              <a:buChar char="■"/>
              <a:defRPr sz="6100"/>
            </a:lvl9pPr>
          </a:lstStyle>
          <a:p>
            <a:endParaRPr/>
          </a:p>
        </p:txBody>
      </p:sp>
      <p:sp>
        <p:nvSpPr>
          <p:cNvPr id="23" name="Shape 23"/>
          <p:cNvSpPr txBox="1">
            <a:spLocks noGrp="1"/>
          </p:cNvSpPr>
          <p:nvPr>
            <p:ph type="body" idx="2"/>
          </p:nvPr>
        </p:nvSpPr>
        <p:spPr>
          <a:xfrm>
            <a:off x="22623351" y="6784663"/>
            <a:ext cx="18725803" cy="20112418"/>
          </a:xfrm>
          <a:prstGeom prst="rect">
            <a:avLst/>
          </a:prstGeom>
        </p:spPr>
        <p:txBody>
          <a:bodyPr spcFirstLastPara="1" wrap="square" lIns="463951" tIns="463951" rIns="463951" bIns="463951" anchor="t" anchorCtr="0"/>
          <a:lstStyle>
            <a:lvl1pPr marL="435026" lvl="0" indent="-670665">
              <a:spcBef>
                <a:spcPts val="0"/>
              </a:spcBef>
              <a:spcAft>
                <a:spcPts val="0"/>
              </a:spcAft>
              <a:buSzPts val="7500"/>
              <a:buChar char="●"/>
              <a:defRPr sz="7100"/>
            </a:lvl1pPr>
            <a:lvl2pPr marL="870052" lvl="1" indent="-604203">
              <a:spcBef>
                <a:spcPts val="8088"/>
              </a:spcBef>
              <a:spcAft>
                <a:spcPts val="0"/>
              </a:spcAft>
              <a:buSzPts val="6400"/>
              <a:buChar char="○"/>
              <a:defRPr sz="6100"/>
            </a:lvl2pPr>
            <a:lvl3pPr marL="1305077" lvl="2" indent="-604203">
              <a:spcBef>
                <a:spcPts val="8088"/>
              </a:spcBef>
              <a:spcAft>
                <a:spcPts val="0"/>
              </a:spcAft>
              <a:buSzPts val="6400"/>
              <a:buChar char="■"/>
              <a:defRPr sz="6100"/>
            </a:lvl3pPr>
            <a:lvl4pPr marL="1740103" lvl="3" indent="-604203">
              <a:spcBef>
                <a:spcPts val="8088"/>
              </a:spcBef>
              <a:spcAft>
                <a:spcPts val="0"/>
              </a:spcAft>
              <a:buSzPts val="6400"/>
              <a:buChar char="●"/>
              <a:defRPr sz="6100"/>
            </a:lvl4pPr>
            <a:lvl5pPr marL="2175129" lvl="4" indent="-604203">
              <a:spcBef>
                <a:spcPts val="8088"/>
              </a:spcBef>
              <a:spcAft>
                <a:spcPts val="0"/>
              </a:spcAft>
              <a:buSzPts val="6400"/>
              <a:buChar char="○"/>
              <a:defRPr sz="6100"/>
            </a:lvl5pPr>
            <a:lvl6pPr marL="2610155" lvl="5" indent="-604203">
              <a:spcBef>
                <a:spcPts val="8088"/>
              </a:spcBef>
              <a:spcAft>
                <a:spcPts val="0"/>
              </a:spcAft>
              <a:buSzPts val="6400"/>
              <a:buChar char="■"/>
              <a:defRPr sz="6100"/>
            </a:lvl6pPr>
            <a:lvl7pPr marL="3045181" lvl="6" indent="-604203">
              <a:spcBef>
                <a:spcPts val="8088"/>
              </a:spcBef>
              <a:spcAft>
                <a:spcPts val="0"/>
              </a:spcAft>
              <a:buSzPts val="6400"/>
              <a:buChar char="●"/>
              <a:defRPr sz="6100"/>
            </a:lvl7pPr>
            <a:lvl8pPr marL="3480206" lvl="7" indent="-604203">
              <a:spcBef>
                <a:spcPts val="8088"/>
              </a:spcBef>
              <a:spcAft>
                <a:spcPts val="0"/>
              </a:spcAft>
              <a:buSzPts val="6400"/>
              <a:buChar char="○"/>
              <a:defRPr sz="6100"/>
            </a:lvl8pPr>
            <a:lvl9pPr marL="3915232" lvl="8" indent="-604203">
              <a:spcBef>
                <a:spcPts val="8088"/>
              </a:spcBef>
              <a:spcAft>
                <a:spcPts val="8088"/>
              </a:spcAft>
              <a:buSzPts val="6400"/>
              <a:buChar char="■"/>
              <a:defRPr sz="6100"/>
            </a:lvl9pPr>
          </a:lstStyle>
          <a:p>
            <a:endParaRPr/>
          </a:p>
        </p:txBody>
      </p:sp>
      <p:sp>
        <p:nvSpPr>
          <p:cNvPr id="24" name="Shape 24"/>
          <p:cNvSpPr txBox="1">
            <a:spLocks noGrp="1"/>
          </p:cNvSpPr>
          <p:nvPr>
            <p:ph type="sldNum" idx="12"/>
          </p:nvPr>
        </p:nvSpPr>
        <p:spPr>
          <a:xfrm>
            <a:off x="39664634" y="27452530"/>
            <a:ext cx="2568734" cy="2317193"/>
          </a:xfrm>
          <a:prstGeom prst="rect">
            <a:avLst/>
          </a:prstGeom>
        </p:spPr>
        <p:txBody>
          <a:bodyPr spcFirstLastPara="1" wrap="square" lIns="463951" tIns="463951" rIns="463951" bIns="46395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459254" y="2619879"/>
            <a:ext cx="39890135" cy="3371616"/>
          </a:xfrm>
          <a:prstGeom prst="rect">
            <a:avLst/>
          </a:prstGeom>
        </p:spPr>
        <p:txBody>
          <a:bodyPr spcFirstLastPara="1" wrap="square" lIns="463951" tIns="463951" rIns="463951" bIns="463951" anchor="t" anchorCtr="0"/>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27" name="Shape 27"/>
          <p:cNvSpPr txBox="1">
            <a:spLocks noGrp="1"/>
          </p:cNvSpPr>
          <p:nvPr>
            <p:ph type="sldNum" idx="12"/>
          </p:nvPr>
        </p:nvSpPr>
        <p:spPr>
          <a:xfrm>
            <a:off x="39664634" y="27452530"/>
            <a:ext cx="2568734" cy="2317193"/>
          </a:xfrm>
          <a:prstGeom prst="rect">
            <a:avLst/>
          </a:prstGeom>
        </p:spPr>
        <p:txBody>
          <a:bodyPr spcFirstLastPara="1" wrap="square" lIns="463951" tIns="463951" rIns="463951" bIns="46395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459254" y="3270838"/>
            <a:ext cx="13145926" cy="4448944"/>
          </a:xfrm>
          <a:prstGeom prst="rect">
            <a:avLst/>
          </a:prstGeom>
        </p:spPr>
        <p:txBody>
          <a:bodyPr spcFirstLastPara="1" wrap="square" lIns="463951" tIns="463951" rIns="463951" bIns="463951" anchor="b" anchorCtr="0"/>
          <a:lstStyle>
            <a:lvl1pPr lvl="0">
              <a:spcBef>
                <a:spcPts val="0"/>
              </a:spcBef>
              <a:spcAft>
                <a:spcPts val="0"/>
              </a:spcAft>
              <a:buSzPts val="12800"/>
              <a:buNone/>
              <a:defRPr sz="12200"/>
            </a:lvl1pPr>
            <a:lvl2pPr lvl="1">
              <a:spcBef>
                <a:spcPts val="0"/>
              </a:spcBef>
              <a:spcAft>
                <a:spcPts val="0"/>
              </a:spcAft>
              <a:buSzPts val="12800"/>
              <a:buNone/>
              <a:defRPr sz="12200"/>
            </a:lvl2pPr>
            <a:lvl3pPr lvl="2">
              <a:spcBef>
                <a:spcPts val="0"/>
              </a:spcBef>
              <a:spcAft>
                <a:spcPts val="0"/>
              </a:spcAft>
              <a:buSzPts val="12800"/>
              <a:buNone/>
              <a:defRPr sz="12200"/>
            </a:lvl3pPr>
            <a:lvl4pPr lvl="3">
              <a:spcBef>
                <a:spcPts val="0"/>
              </a:spcBef>
              <a:spcAft>
                <a:spcPts val="0"/>
              </a:spcAft>
              <a:buSzPts val="12800"/>
              <a:buNone/>
              <a:defRPr sz="12200"/>
            </a:lvl4pPr>
            <a:lvl5pPr lvl="4">
              <a:spcBef>
                <a:spcPts val="0"/>
              </a:spcBef>
              <a:spcAft>
                <a:spcPts val="0"/>
              </a:spcAft>
              <a:buSzPts val="12800"/>
              <a:buNone/>
              <a:defRPr sz="12200"/>
            </a:lvl5pPr>
            <a:lvl6pPr lvl="5">
              <a:spcBef>
                <a:spcPts val="0"/>
              </a:spcBef>
              <a:spcAft>
                <a:spcPts val="0"/>
              </a:spcAft>
              <a:buSzPts val="12800"/>
              <a:buNone/>
              <a:defRPr sz="12200"/>
            </a:lvl6pPr>
            <a:lvl7pPr lvl="6">
              <a:spcBef>
                <a:spcPts val="0"/>
              </a:spcBef>
              <a:spcAft>
                <a:spcPts val="0"/>
              </a:spcAft>
              <a:buSzPts val="12800"/>
              <a:buNone/>
              <a:defRPr sz="12200"/>
            </a:lvl7pPr>
            <a:lvl8pPr lvl="7">
              <a:spcBef>
                <a:spcPts val="0"/>
              </a:spcBef>
              <a:spcAft>
                <a:spcPts val="0"/>
              </a:spcAft>
              <a:buSzPts val="12800"/>
              <a:buNone/>
              <a:defRPr sz="12200"/>
            </a:lvl8pPr>
            <a:lvl9pPr lvl="8">
              <a:spcBef>
                <a:spcPts val="0"/>
              </a:spcBef>
              <a:spcAft>
                <a:spcPts val="0"/>
              </a:spcAft>
              <a:buSzPts val="12800"/>
              <a:buNone/>
              <a:defRPr sz="12200"/>
            </a:lvl9pPr>
          </a:lstStyle>
          <a:p>
            <a:endParaRPr/>
          </a:p>
        </p:txBody>
      </p:sp>
      <p:sp>
        <p:nvSpPr>
          <p:cNvPr id="30" name="Shape 30"/>
          <p:cNvSpPr txBox="1">
            <a:spLocks noGrp="1"/>
          </p:cNvSpPr>
          <p:nvPr>
            <p:ph type="body" idx="1"/>
          </p:nvPr>
        </p:nvSpPr>
        <p:spPr>
          <a:xfrm>
            <a:off x="1459254" y="8180627"/>
            <a:ext cx="13145926" cy="18717190"/>
          </a:xfrm>
          <a:prstGeom prst="rect">
            <a:avLst/>
          </a:prstGeom>
        </p:spPr>
        <p:txBody>
          <a:bodyPr spcFirstLastPara="1" wrap="square" lIns="463951" tIns="463951" rIns="463951" bIns="463951" anchor="t" anchorCtr="0"/>
          <a:lstStyle>
            <a:lvl1pPr marL="435026" lvl="0" indent="-604203">
              <a:spcBef>
                <a:spcPts val="0"/>
              </a:spcBef>
              <a:spcAft>
                <a:spcPts val="0"/>
              </a:spcAft>
              <a:buSzPts val="6400"/>
              <a:buChar char="●"/>
              <a:defRPr sz="6100"/>
            </a:lvl1pPr>
            <a:lvl2pPr marL="870052" lvl="1" indent="-604203">
              <a:spcBef>
                <a:spcPts val="8088"/>
              </a:spcBef>
              <a:spcAft>
                <a:spcPts val="0"/>
              </a:spcAft>
              <a:buSzPts val="6400"/>
              <a:buChar char="○"/>
              <a:defRPr sz="6100"/>
            </a:lvl2pPr>
            <a:lvl3pPr marL="1305077" lvl="2" indent="-604203">
              <a:spcBef>
                <a:spcPts val="8088"/>
              </a:spcBef>
              <a:spcAft>
                <a:spcPts val="0"/>
              </a:spcAft>
              <a:buSzPts val="6400"/>
              <a:buChar char="■"/>
              <a:defRPr sz="6100"/>
            </a:lvl3pPr>
            <a:lvl4pPr marL="1740103" lvl="3" indent="-604203">
              <a:spcBef>
                <a:spcPts val="8088"/>
              </a:spcBef>
              <a:spcAft>
                <a:spcPts val="0"/>
              </a:spcAft>
              <a:buSzPts val="6400"/>
              <a:buChar char="●"/>
              <a:defRPr sz="6100"/>
            </a:lvl4pPr>
            <a:lvl5pPr marL="2175129" lvl="4" indent="-604203">
              <a:spcBef>
                <a:spcPts val="8088"/>
              </a:spcBef>
              <a:spcAft>
                <a:spcPts val="0"/>
              </a:spcAft>
              <a:buSzPts val="6400"/>
              <a:buChar char="○"/>
              <a:defRPr sz="6100"/>
            </a:lvl5pPr>
            <a:lvl6pPr marL="2610155" lvl="5" indent="-604203">
              <a:spcBef>
                <a:spcPts val="8088"/>
              </a:spcBef>
              <a:spcAft>
                <a:spcPts val="0"/>
              </a:spcAft>
              <a:buSzPts val="6400"/>
              <a:buChar char="■"/>
              <a:defRPr sz="6100"/>
            </a:lvl6pPr>
            <a:lvl7pPr marL="3045181" lvl="6" indent="-604203">
              <a:spcBef>
                <a:spcPts val="8088"/>
              </a:spcBef>
              <a:spcAft>
                <a:spcPts val="0"/>
              </a:spcAft>
              <a:buSzPts val="6400"/>
              <a:buChar char="●"/>
              <a:defRPr sz="6100"/>
            </a:lvl7pPr>
            <a:lvl8pPr marL="3480206" lvl="7" indent="-604203">
              <a:spcBef>
                <a:spcPts val="8088"/>
              </a:spcBef>
              <a:spcAft>
                <a:spcPts val="0"/>
              </a:spcAft>
              <a:buSzPts val="6400"/>
              <a:buChar char="○"/>
              <a:defRPr sz="6100"/>
            </a:lvl8pPr>
            <a:lvl9pPr marL="3915232" lvl="8" indent="-604203">
              <a:spcBef>
                <a:spcPts val="8088"/>
              </a:spcBef>
              <a:spcAft>
                <a:spcPts val="8088"/>
              </a:spcAft>
              <a:buSzPts val="6400"/>
              <a:buChar char="■"/>
              <a:defRPr sz="6100"/>
            </a:lvl9pPr>
          </a:lstStyle>
          <a:p>
            <a:endParaRPr/>
          </a:p>
        </p:txBody>
      </p:sp>
      <p:sp>
        <p:nvSpPr>
          <p:cNvPr id="31" name="Shape 31"/>
          <p:cNvSpPr txBox="1">
            <a:spLocks noGrp="1"/>
          </p:cNvSpPr>
          <p:nvPr>
            <p:ph type="sldNum" idx="12"/>
          </p:nvPr>
        </p:nvSpPr>
        <p:spPr>
          <a:xfrm>
            <a:off x="39664634" y="27452530"/>
            <a:ext cx="2568734" cy="2317193"/>
          </a:xfrm>
          <a:prstGeom prst="rect">
            <a:avLst/>
          </a:prstGeom>
        </p:spPr>
        <p:txBody>
          <a:bodyPr spcFirstLastPara="1" wrap="square" lIns="463951" tIns="463951" rIns="463951" bIns="46395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2295154" y="2650050"/>
            <a:ext cx="29811534" cy="24082582"/>
          </a:xfrm>
          <a:prstGeom prst="rect">
            <a:avLst/>
          </a:prstGeom>
        </p:spPr>
        <p:txBody>
          <a:bodyPr spcFirstLastPara="1" wrap="square" lIns="463951" tIns="463951" rIns="463951" bIns="463951" anchor="ctr" anchorCtr="0"/>
          <a:lstStyle>
            <a:lvl1pPr lvl="0">
              <a:spcBef>
                <a:spcPts val="0"/>
              </a:spcBef>
              <a:spcAft>
                <a:spcPts val="0"/>
              </a:spcAft>
              <a:buSzPts val="25600"/>
              <a:buNone/>
              <a:defRPr sz="24400"/>
            </a:lvl1pPr>
            <a:lvl2pPr lvl="1">
              <a:spcBef>
                <a:spcPts val="0"/>
              </a:spcBef>
              <a:spcAft>
                <a:spcPts val="0"/>
              </a:spcAft>
              <a:buSzPts val="25600"/>
              <a:buNone/>
              <a:defRPr sz="24400"/>
            </a:lvl2pPr>
            <a:lvl3pPr lvl="2">
              <a:spcBef>
                <a:spcPts val="0"/>
              </a:spcBef>
              <a:spcAft>
                <a:spcPts val="0"/>
              </a:spcAft>
              <a:buSzPts val="25600"/>
              <a:buNone/>
              <a:defRPr sz="24400"/>
            </a:lvl3pPr>
            <a:lvl4pPr lvl="3">
              <a:spcBef>
                <a:spcPts val="0"/>
              </a:spcBef>
              <a:spcAft>
                <a:spcPts val="0"/>
              </a:spcAft>
              <a:buSzPts val="25600"/>
              <a:buNone/>
              <a:defRPr sz="24400"/>
            </a:lvl4pPr>
            <a:lvl5pPr lvl="4">
              <a:spcBef>
                <a:spcPts val="0"/>
              </a:spcBef>
              <a:spcAft>
                <a:spcPts val="0"/>
              </a:spcAft>
              <a:buSzPts val="25600"/>
              <a:buNone/>
              <a:defRPr sz="24400"/>
            </a:lvl5pPr>
            <a:lvl6pPr lvl="5">
              <a:spcBef>
                <a:spcPts val="0"/>
              </a:spcBef>
              <a:spcAft>
                <a:spcPts val="0"/>
              </a:spcAft>
              <a:buSzPts val="25600"/>
              <a:buNone/>
              <a:defRPr sz="24400"/>
            </a:lvl6pPr>
            <a:lvl7pPr lvl="6">
              <a:spcBef>
                <a:spcPts val="0"/>
              </a:spcBef>
              <a:spcAft>
                <a:spcPts val="0"/>
              </a:spcAft>
              <a:buSzPts val="25600"/>
              <a:buNone/>
              <a:defRPr sz="24400"/>
            </a:lvl7pPr>
            <a:lvl8pPr lvl="7">
              <a:spcBef>
                <a:spcPts val="0"/>
              </a:spcBef>
              <a:spcAft>
                <a:spcPts val="0"/>
              </a:spcAft>
              <a:buSzPts val="25600"/>
              <a:buNone/>
              <a:defRPr sz="24400"/>
            </a:lvl8pPr>
            <a:lvl9pPr lvl="8">
              <a:spcBef>
                <a:spcPts val="0"/>
              </a:spcBef>
              <a:spcAft>
                <a:spcPts val="0"/>
              </a:spcAft>
              <a:buSzPts val="25600"/>
              <a:buNone/>
              <a:defRPr sz="24400"/>
            </a:lvl9pPr>
          </a:lstStyle>
          <a:p>
            <a:endParaRPr/>
          </a:p>
        </p:txBody>
      </p:sp>
      <p:sp>
        <p:nvSpPr>
          <p:cNvPr id="34" name="Shape 34"/>
          <p:cNvSpPr txBox="1">
            <a:spLocks noGrp="1"/>
          </p:cNvSpPr>
          <p:nvPr>
            <p:ph type="sldNum" idx="12"/>
          </p:nvPr>
        </p:nvSpPr>
        <p:spPr>
          <a:xfrm>
            <a:off x="39664634" y="27452530"/>
            <a:ext cx="2568734" cy="2317193"/>
          </a:xfrm>
          <a:prstGeom prst="rect">
            <a:avLst/>
          </a:prstGeom>
        </p:spPr>
        <p:txBody>
          <a:bodyPr spcFirstLastPara="1" wrap="square" lIns="463951" tIns="463951" rIns="463951" bIns="46395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21404262" y="-735"/>
            <a:ext cx="21404263" cy="30279976"/>
          </a:xfrm>
          <a:prstGeom prst="rect">
            <a:avLst/>
          </a:prstGeom>
          <a:solidFill>
            <a:schemeClr val="lt2"/>
          </a:solidFill>
          <a:ln>
            <a:noFill/>
          </a:ln>
        </p:spPr>
        <p:txBody>
          <a:bodyPr spcFirstLastPara="1" wrap="square" lIns="463951" tIns="463951" rIns="463951" bIns="463951"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1242964" y="7259747"/>
            <a:ext cx="18937939" cy="8726245"/>
          </a:xfrm>
          <a:prstGeom prst="rect">
            <a:avLst/>
          </a:prstGeom>
        </p:spPr>
        <p:txBody>
          <a:bodyPr spcFirstLastPara="1" wrap="square" lIns="463951" tIns="463951" rIns="463951" bIns="463951" anchor="b" anchorCtr="0"/>
          <a:lstStyle>
            <a:lvl1pPr lvl="0" algn="ctr">
              <a:spcBef>
                <a:spcPts val="0"/>
              </a:spcBef>
              <a:spcAft>
                <a:spcPts val="0"/>
              </a:spcAft>
              <a:buSzPts val="22400"/>
              <a:buNone/>
              <a:defRPr sz="21300"/>
            </a:lvl1pPr>
            <a:lvl2pPr lvl="1" algn="ctr">
              <a:spcBef>
                <a:spcPts val="0"/>
              </a:spcBef>
              <a:spcAft>
                <a:spcPts val="0"/>
              </a:spcAft>
              <a:buSzPts val="22400"/>
              <a:buNone/>
              <a:defRPr sz="21300"/>
            </a:lvl2pPr>
            <a:lvl3pPr lvl="2" algn="ctr">
              <a:spcBef>
                <a:spcPts val="0"/>
              </a:spcBef>
              <a:spcAft>
                <a:spcPts val="0"/>
              </a:spcAft>
              <a:buSzPts val="22400"/>
              <a:buNone/>
              <a:defRPr sz="21300"/>
            </a:lvl3pPr>
            <a:lvl4pPr lvl="3" algn="ctr">
              <a:spcBef>
                <a:spcPts val="0"/>
              </a:spcBef>
              <a:spcAft>
                <a:spcPts val="0"/>
              </a:spcAft>
              <a:buSzPts val="22400"/>
              <a:buNone/>
              <a:defRPr sz="21300"/>
            </a:lvl4pPr>
            <a:lvl5pPr lvl="4" algn="ctr">
              <a:spcBef>
                <a:spcPts val="0"/>
              </a:spcBef>
              <a:spcAft>
                <a:spcPts val="0"/>
              </a:spcAft>
              <a:buSzPts val="22400"/>
              <a:buNone/>
              <a:defRPr sz="21300"/>
            </a:lvl5pPr>
            <a:lvl6pPr lvl="5" algn="ctr">
              <a:spcBef>
                <a:spcPts val="0"/>
              </a:spcBef>
              <a:spcAft>
                <a:spcPts val="0"/>
              </a:spcAft>
              <a:buSzPts val="22400"/>
              <a:buNone/>
              <a:defRPr sz="21300"/>
            </a:lvl6pPr>
            <a:lvl7pPr lvl="6" algn="ctr">
              <a:spcBef>
                <a:spcPts val="0"/>
              </a:spcBef>
              <a:spcAft>
                <a:spcPts val="0"/>
              </a:spcAft>
              <a:buSzPts val="22400"/>
              <a:buNone/>
              <a:defRPr sz="21300"/>
            </a:lvl7pPr>
            <a:lvl8pPr lvl="7" algn="ctr">
              <a:spcBef>
                <a:spcPts val="0"/>
              </a:spcBef>
              <a:spcAft>
                <a:spcPts val="0"/>
              </a:spcAft>
              <a:buSzPts val="22400"/>
              <a:buNone/>
              <a:defRPr sz="21300"/>
            </a:lvl8pPr>
            <a:lvl9pPr lvl="8" algn="ctr">
              <a:spcBef>
                <a:spcPts val="0"/>
              </a:spcBef>
              <a:spcAft>
                <a:spcPts val="0"/>
              </a:spcAft>
              <a:buSzPts val="22400"/>
              <a:buNone/>
              <a:defRPr sz="21300"/>
            </a:lvl9pPr>
          </a:lstStyle>
          <a:p>
            <a:endParaRPr/>
          </a:p>
        </p:txBody>
      </p:sp>
      <p:sp>
        <p:nvSpPr>
          <p:cNvPr id="38" name="Shape 38"/>
          <p:cNvSpPr txBox="1">
            <a:spLocks noGrp="1"/>
          </p:cNvSpPr>
          <p:nvPr>
            <p:ph type="subTitle" idx="1"/>
          </p:nvPr>
        </p:nvSpPr>
        <p:spPr>
          <a:xfrm>
            <a:off x="1242964" y="16501806"/>
            <a:ext cx="18937939" cy="7271135"/>
          </a:xfrm>
          <a:prstGeom prst="rect">
            <a:avLst/>
          </a:prstGeom>
        </p:spPr>
        <p:txBody>
          <a:bodyPr spcFirstLastPara="1" wrap="square" lIns="463951" tIns="463951" rIns="463951" bIns="463951" anchor="t" anchorCtr="0"/>
          <a:lstStyle>
            <a:lvl1pPr lvl="0" algn="ctr">
              <a:lnSpc>
                <a:spcPct val="100000"/>
              </a:lnSpc>
              <a:spcBef>
                <a:spcPts val="0"/>
              </a:spcBef>
              <a:spcAft>
                <a:spcPts val="0"/>
              </a:spcAft>
              <a:buSzPts val="11200"/>
              <a:buNone/>
              <a:defRPr sz="10700"/>
            </a:lvl1pPr>
            <a:lvl2pPr lvl="1" algn="ctr">
              <a:lnSpc>
                <a:spcPct val="100000"/>
              </a:lnSpc>
              <a:spcBef>
                <a:spcPts val="0"/>
              </a:spcBef>
              <a:spcAft>
                <a:spcPts val="0"/>
              </a:spcAft>
              <a:buSzPts val="11200"/>
              <a:buNone/>
              <a:defRPr sz="10700"/>
            </a:lvl2pPr>
            <a:lvl3pPr lvl="2" algn="ctr">
              <a:lnSpc>
                <a:spcPct val="100000"/>
              </a:lnSpc>
              <a:spcBef>
                <a:spcPts val="0"/>
              </a:spcBef>
              <a:spcAft>
                <a:spcPts val="0"/>
              </a:spcAft>
              <a:buSzPts val="11200"/>
              <a:buNone/>
              <a:defRPr sz="10700"/>
            </a:lvl3pPr>
            <a:lvl4pPr lvl="3" algn="ctr">
              <a:lnSpc>
                <a:spcPct val="100000"/>
              </a:lnSpc>
              <a:spcBef>
                <a:spcPts val="0"/>
              </a:spcBef>
              <a:spcAft>
                <a:spcPts val="0"/>
              </a:spcAft>
              <a:buSzPts val="11200"/>
              <a:buNone/>
              <a:defRPr sz="10700"/>
            </a:lvl4pPr>
            <a:lvl5pPr lvl="4" algn="ctr">
              <a:lnSpc>
                <a:spcPct val="100000"/>
              </a:lnSpc>
              <a:spcBef>
                <a:spcPts val="0"/>
              </a:spcBef>
              <a:spcAft>
                <a:spcPts val="0"/>
              </a:spcAft>
              <a:buSzPts val="11200"/>
              <a:buNone/>
              <a:defRPr sz="10700"/>
            </a:lvl5pPr>
            <a:lvl6pPr lvl="5" algn="ctr">
              <a:lnSpc>
                <a:spcPct val="100000"/>
              </a:lnSpc>
              <a:spcBef>
                <a:spcPts val="0"/>
              </a:spcBef>
              <a:spcAft>
                <a:spcPts val="0"/>
              </a:spcAft>
              <a:buSzPts val="11200"/>
              <a:buNone/>
              <a:defRPr sz="10700"/>
            </a:lvl6pPr>
            <a:lvl7pPr lvl="6" algn="ctr">
              <a:lnSpc>
                <a:spcPct val="100000"/>
              </a:lnSpc>
              <a:spcBef>
                <a:spcPts val="0"/>
              </a:spcBef>
              <a:spcAft>
                <a:spcPts val="0"/>
              </a:spcAft>
              <a:buSzPts val="11200"/>
              <a:buNone/>
              <a:defRPr sz="10700"/>
            </a:lvl7pPr>
            <a:lvl8pPr lvl="7" algn="ctr">
              <a:lnSpc>
                <a:spcPct val="100000"/>
              </a:lnSpc>
              <a:spcBef>
                <a:spcPts val="0"/>
              </a:spcBef>
              <a:spcAft>
                <a:spcPts val="0"/>
              </a:spcAft>
              <a:buSzPts val="11200"/>
              <a:buNone/>
              <a:defRPr sz="10700"/>
            </a:lvl8pPr>
            <a:lvl9pPr lvl="8" algn="ctr">
              <a:lnSpc>
                <a:spcPct val="100000"/>
              </a:lnSpc>
              <a:spcBef>
                <a:spcPts val="0"/>
              </a:spcBef>
              <a:spcAft>
                <a:spcPts val="0"/>
              </a:spcAft>
              <a:buSzPts val="11200"/>
              <a:buNone/>
              <a:defRPr sz="10700"/>
            </a:lvl9pPr>
          </a:lstStyle>
          <a:p>
            <a:endParaRPr/>
          </a:p>
        </p:txBody>
      </p:sp>
      <p:sp>
        <p:nvSpPr>
          <p:cNvPr id="39" name="Shape 39"/>
          <p:cNvSpPr txBox="1">
            <a:spLocks noGrp="1"/>
          </p:cNvSpPr>
          <p:nvPr>
            <p:ph type="body" idx="2"/>
          </p:nvPr>
        </p:nvSpPr>
        <p:spPr>
          <a:xfrm>
            <a:off x="23124750" y="4262657"/>
            <a:ext cx="17963290" cy="21753247"/>
          </a:xfrm>
          <a:prstGeom prst="rect">
            <a:avLst/>
          </a:prstGeom>
        </p:spPr>
        <p:txBody>
          <a:bodyPr spcFirstLastPara="1" wrap="square" lIns="463951" tIns="463951" rIns="463951" bIns="463951" anchor="ctr" anchorCtr="0"/>
          <a:lstStyle>
            <a:lvl1pPr marL="435026" lvl="0" indent="-797547">
              <a:spcBef>
                <a:spcPts val="0"/>
              </a:spcBef>
              <a:spcAft>
                <a:spcPts val="0"/>
              </a:spcAft>
              <a:buSzPts val="9600"/>
              <a:buChar char="●"/>
              <a:defRPr/>
            </a:lvl1pPr>
            <a:lvl2pPr marL="870052" lvl="1" indent="-670665">
              <a:spcBef>
                <a:spcPts val="8088"/>
              </a:spcBef>
              <a:spcAft>
                <a:spcPts val="0"/>
              </a:spcAft>
              <a:buSzPts val="7500"/>
              <a:buChar char="○"/>
              <a:defRPr/>
            </a:lvl2pPr>
            <a:lvl3pPr marL="1305077" lvl="2" indent="-670665">
              <a:spcBef>
                <a:spcPts val="8088"/>
              </a:spcBef>
              <a:spcAft>
                <a:spcPts val="0"/>
              </a:spcAft>
              <a:buSzPts val="7500"/>
              <a:buChar char="■"/>
              <a:defRPr/>
            </a:lvl3pPr>
            <a:lvl4pPr marL="1740103" lvl="3" indent="-670665">
              <a:spcBef>
                <a:spcPts val="8088"/>
              </a:spcBef>
              <a:spcAft>
                <a:spcPts val="0"/>
              </a:spcAft>
              <a:buSzPts val="7500"/>
              <a:buChar char="●"/>
              <a:defRPr/>
            </a:lvl4pPr>
            <a:lvl5pPr marL="2175129" lvl="4" indent="-670665">
              <a:spcBef>
                <a:spcPts val="8088"/>
              </a:spcBef>
              <a:spcAft>
                <a:spcPts val="0"/>
              </a:spcAft>
              <a:buSzPts val="7500"/>
              <a:buChar char="○"/>
              <a:defRPr/>
            </a:lvl5pPr>
            <a:lvl6pPr marL="2610155" lvl="5" indent="-670665">
              <a:spcBef>
                <a:spcPts val="8088"/>
              </a:spcBef>
              <a:spcAft>
                <a:spcPts val="0"/>
              </a:spcAft>
              <a:buSzPts val="7500"/>
              <a:buChar char="■"/>
              <a:defRPr/>
            </a:lvl6pPr>
            <a:lvl7pPr marL="3045181" lvl="6" indent="-670665">
              <a:spcBef>
                <a:spcPts val="8088"/>
              </a:spcBef>
              <a:spcAft>
                <a:spcPts val="0"/>
              </a:spcAft>
              <a:buSzPts val="7500"/>
              <a:buChar char="●"/>
              <a:defRPr/>
            </a:lvl7pPr>
            <a:lvl8pPr marL="3480206" lvl="7" indent="-670665">
              <a:spcBef>
                <a:spcPts val="8088"/>
              </a:spcBef>
              <a:spcAft>
                <a:spcPts val="0"/>
              </a:spcAft>
              <a:buSzPts val="7500"/>
              <a:buChar char="○"/>
              <a:defRPr/>
            </a:lvl8pPr>
            <a:lvl9pPr marL="3915232" lvl="8" indent="-670665">
              <a:spcBef>
                <a:spcPts val="8088"/>
              </a:spcBef>
              <a:spcAft>
                <a:spcPts val="8088"/>
              </a:spcAft>
              <a:buSzPts val="7500"/>
              <a:buChar char="■"/>
              <a:defRPr/>
            </a:lvl9pPr>
          </a:lstStyle>
          <a:p>
            <a:endParaRPr/>
          </a:p>
        </p:txBody>
      </p:sp>
      <p:sp>
        <p:nvSpPr>
          <p:cNvPr id="40" name="Shape 40"/>
          <p:cNvSpPr txBox="1">
            <a:spLocks noGrp="1"/>
          </p:cNvSpPr>
          <p:nvPr>
            <p:ph type="sldNum" idx="12"/>
          </p:nvPr>
        </p:nvSpPr>
        <p:spPr>
          <a:xfrm>
            <a:off x="39664634" y="27452530"/>
            <a:ext cx="2568734" cy="2317193"/>
          </a:xfrm>
          <a:prstGeom prst="rect">
            <a:avLst/>
          </a:prstGeom>
        </p:spPr>
        <p:txBody>
          <a:bodyPr spcFirstLastPara="1" wrap="square" lIns="463951" tIns="463951" rIns="463951" bIns="46395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459254" y="24905553"/>
            <a:ext cx="28084023" cy="3562301"/>
          </a:xfrm>
          <a:prstGeom prst="rect">
            <a:avLst/>
          </a:prstGeom>
        </p:spPr>
        <p:txBody>
          <a:bodyPr spcFirstLastPara="1" wrap="square" lIns="463951" tIns="463951" rIns="463951" bIns="463951" anchor="ctr" anchorCtr="0"/>
          <a:lstStyle>
            <a:lvl1pPr marL="435026" lvl="0" indent="-217513">
              <a:lnSpc>
                <a:spcPct val="100000"/>
              </a:lnSpc>
              <a:spcBef>
                <a:spcPts val="0"/>
              </a:spcBef>
              <a:spcAft>
                <a:spcPts val="0"/>
              </a:spcAft>
              <a:buSzPts val="9600"/>
              <a:buNone/>
              <a:defRPr/>
            </a:lvl1pPr>
          </a:lstStyle>
          <a:p>
            <a:endParaRPr/>
          </a:p>
        </p:txBody>
      </p:sp>
      <p:sp>
        <p:nvSpPr>
          <p:cNvPr id="43" name="Shape 43"/>
          <p:cNvSpPr txBox="1">
            <a:spLocks noGrp="1"/>
          </p:cNvSpPr>
          <p:nvPr>
            <p:ph type="sldNum" idx="12"/>
          </p:nvPr>
        </p:nvSpPr>
        <p:spPr>
          <a:xfrm>
            <a:off x="39664634" y="27452530"/>
            <a:ext cx="2568734" cy="2317193"/>
          </a:xfrm>
          <a:prstGeom prst="rect">
            <a:avLst/>
          </a:prstGeom>
        </p:spPr>
        <p:txBody>
          <a:bodyPr spcFirstLastPara="1" wrap="square" lIns="463951" tIns="463951" rIns="463951" bIns="46395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1459254" y="6511799"/>
            <a:ext cx="39890135" cy="11559197"/>
          </a:xfrm>
          <a:prstGeom prst="rect">
            <a:avLst/>
          </a:prstGeom>
        </p:spPr>
        <p:txBody>
          <a:bodyPr spcFirstLastPara="1" wrap="square" lIns="463951" tIns="463951" rIns="463951" bIns="463951" anchor="b" anchorCtr="0"/>
          <a:lstStyle>
            <a:lvl1pPr lvl="0" algn="ctr">
              <a:spcBef>
                <a:spcPts val="0"/>
              </a:spcBef>
              <a:spcAft>
                <a:spcPts val="0"/>
              </a:spcAft>
              <a:buSzPts val="64000"/>
              <a:buNone/>
              <a:defRPr sz="60900"/>
            </a:lvl1pPr>
            <a:lvl2pPr lvl="1" algn="ctr">
              <a:spcBef>
                <a:spcPts val="0"/>
              </a:spcBef>
              <a:spcAft>
                <a:spcPts val="0"/>
              </a:spcAft>
              <a:buSzPts val="64000"/>
              <a:buNone/>
              <a:defRPr sz="60900"/>
            </a:lvl2pPr>
            <a:lvl3pPr lvl="2" algn="ctr">
              <a:spcBef>
                <a:spcPts val="0"/>
              </a:spcBef>
              <a:spcAft>
                <a:spcPts val="0"/>
              </a:spcAft>
              <a:buSzPts val="64000"/>
              <a:buNone/>
              <a:defRPr sz="60900"/>
            </a:lvl3pPr>
            <a:lvl4pPr lvl="3" algn="ctr">
              <a:spcBef>
                <a:spcPts val="0"/>
              </a:spcBef>
              <a:spcAft>
                <a:spcPts val="0"/>
              </a:spcAft>
              <a:buSzPts val="64000"/>
              <a:buNone/>
              <a:defRPr sz="60900"/>
            </a:lvl4pPr>
            <a:lvl5pPr lvl="4" algn="ctr">
              <a:spcBef>
                <a:spcPts val="0"/>
              </a:spcBef>
              <a:spcAft>
                <a:spcPts val="0"/>
              </a:spcAft>
              <a:buSzPts val="64000"/>
              <a:buNone/>
              <a:defRPr sz="60900"/>
            </a:lvl5pPr>
            <a:lvl6pPr lvl="5" algn="ctr">
              <a:spcBef>
                <a:spcPts val="0"/>
              </a:spcBef>
              <a:spcAft>
                <a:spcPts val="0"/>
              </a:spcAft>
              <a:buSzPts val="64000"/>
              <a:buNone/>
              <a:defRPr sz="60900"/>
            </a:lvl6pPr>
            <a:lvl7pPr lvl="6" algn="ctr">
              <a:spcBef>
                <a:spcPts val="0"/>
              </a:spcBef>
              <a:spcAft>
                <a:spcPts val="0"/>
              </a:spcAft>
              <a:buSzPts val="64000"/>
              <a:buNone/>
              <a:defRPr sz="60900"/>
            </a:lvl7pPr>
            <a:lvl8pPr lvl="7" algn="ctr">
              <a:spcBef>
                <a:spcPts val="0"/>
              </a:spcBef>
              <a:spcAft>
                <a:spcPts val="0"/>
              </a:spcAft>
              <a:buSzPts val="64000"/>
              <a:buNone/>
              <a:defRPr sz="60900"/>
            </a:lvl8pPr>
            <a:lvl9pPr lvl="8" algn="ctr">
              <a:spcBef>
                <a:spcPts val="0"/>
              </a:spcBef>
              <a:spcAft>
                <a:spcPts val="0"/>
              </a:spcAft>
              <a:buSzPts val="64000"/>
              <a:buNone/>
              <a:defRPr sz="60900"/>
            </a:lvl9pPr>
          </a:lstStyle>
          <a:p>
            <a:r>
              <a:t>xx%</a:t>
            </a:r>
          </a:p>
        </p:txBody>
      </p:sp>
      <p:sp>
        <p:nvSpPr>
          <p:cNvPr id="46" name="Shape 46"/>
          <p:cNvSpPr txBox="1">
            <a:spLocks noGrp="1"/>
          </p:cNvSpPr>
          <p:nvPr>
            <p:ph type="body" idx="1"/>
          </p:nvPr>
        </p:nvSpPr>
        <p:spPr>
          <a:xfrm>
            <a:off x="1459254" y="18557266"/>
            <a:ext cx="39890135" cy="7657747"/>
          </a:xfrm>
          <a:prstGeom prst="rect">
            <a:avLst/>
          </a:prstGeom>
        </p:spPr>
        <p:txBody>
          <a:bodyPr spcFirstLastPara="1" wrap="square" lIns="463951" tIns="463951" rIns="463951" bIns="463951" anchor="t" anchorCtr="0"/>
          <a:lstStyle>
            <a:lvl1pPr marL="435026" lvl="0" indent="-797547" algn="ctr">
              <a:spcBef>
                <a:spcPts val="0"/>
              </a:spcBef>
              <a:spcAft>
                <a:spcPts val="0"/>
              </a:spcAft>
              <a:buSzPts val="9600"/>
              <a:buChar char="●"/>
              <a:defRPr/>
            </a:lvl1pPr>
            <a:lvl2pPr marL="870052" lvl="1" indent="-670665" algn="ctr">
              <a:spcBef>
                <a:spcPts val="8088"/>
              </a:spcBef>
              <a:spcAft>
                <a:spcPts val="0"/>
              </a:spcAft>
              <a:buSzPts val="7500"/>
              <a:buChar char="○"/>
              <a:defRPr/>
            </a:lvl2pPr>
            <a:lvl3pPr marL="1305077" lvl="2" indent="-670665" algn="ctr">
              <a:spcBef>
                <a:spcPts val="8088"/>
              </a:spcBef>
              <a:spcAft>
                <a:spcPts val="0"/>
              </a:spcAft>
              <a:buSzPts val="7500"/>
              <a:buChar char="■"/>
              <a:defRPr/>
            </a:lvl3pPr>
            <a:lvl4pPr marL="1740103" lvl="3" indent="-670665" algn="ctr">
              <a:spcBef>
                <a:spcPts val="8088"/>
              </a:spcBef>
              <a:spcAft>
                <a:spcPts val="0"/>
              </a:spcAft>
              <a:buSzPts val="7500"/>
              <a:buChar char="●"/>
              <a:defRPr/>
            </a:lvl4pPr>
            <a:lvl5pPr marL="2175129" lvl="4" indent="-670665" algn="ctr">
              <a:spcBef>
                <a:spcPts val="8088"/>
              </a:spcBef>
              <a:spcAft>
                <a:spcPts val="0"/>
              </a:spcAft>
              <a:buSzPts val="7500"/>
              <a:buChar char="○"/>
              <a:defRPr/>
            </a:lvl5pPr>
            <a:lvl6pPr marL="2610155" lvl="5" indent="-670665" algn="ctr">
              <a:spcBef>
                <a:spcPts val="8088"/>
              </a:spcBef>
              <a:spcAft>
                <a:spcPts val="0"/>
              </a:spcAft>
              <a:buSzPts val="7500"/>
              <a:buChar char="■"/>
              <a:defRPr/>
            </a:lvl6pPr>
            <a:lvl7pPr marL="3045181" lvl="6" indent="-670665" algn="ctr">
              <a:spcBef>
                <a:spcPts val="8088"/>
              </a:spcBef>
              <a:spcAft>
                <a:spcPts val="0"/>
              </a:spcAft>
              <a:buSzPts val="7500"/>
              <a:buChar char="●"/>
              <a:defRPr/>
            </a:lvl7pPr>
            <a:lvl8pPr marL="3480206" lvl="7" indent="-670665" algn="ctr">
              <a:spcBef>
                <a:spcPts val="8088"/>
              </a:spcBef>
              <a:spcAft>
                <a:spcPts val="0"/>
              </a:spcAft>
              <a:buSzPts val="7500"/>
              <a:buChar char="○"/>
              <a:defRPr/>
            </a:lvl8pPr>
            <a:lvl9pPr marL="3915232" lvl="8" indent="-670665" algn="ctr">
              <a:spcBef>
                <a:spcPts val="8088"/>
              </a:spcBef>
              <a:spcAft>
                <a:spcPts val="8088"/>
              </a:spcAft>
              <a:buSzPts val="7500"/>
              <a:buChar char="■"/>
              <a:defRPr/>
            </a:lvl9pPr>
          </a:lstStyle>
          <a:p>
            <a:endParaRPr/>
          </a:p>
        </p:txBody>
      </p:sp>
      <p:sp>
        <p:nvSpPr>
          <p:cNvPr id="47" name="Shape 47"/>
          <p:cNvSpPr txBox="1">
            <a:spLocks noGrp="1"/>
          </p:cNvSpPr>
          <p:nvPr>
            <p:ph type="sldNum" idx="12"/>
          </p:nvPr>
        </p:nvSpPr>
        <p:spPr>
          <a:xfrm>
            <a:off x="39664634" y="27452530"/>
            <a:ext cx="2568734" cy="2317193"/>
          </a:xfrm>
          <a:prstGeom prst="rect">
            <a:avLst/>
          </a:prstGeom>
        </p:spPr>
        <p:txBody>
          <a:bodyPr spcFirstLastPara="1" wrap="square" lIns="463951" tIns="463951" rIns="463951" bIns="46395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459254" y="2619879"/>
            <a:ext cx="39890135" cy="3371616"/>
          </a:xfrm>
          <a:prstGeom prst="rect">
            <a:avLst/>
          </a:prstGeom>
          <a:noFill/>
          <a:ln>
            <a:noFill/>
          </a:ln>
        </p:spPr>
        <p:txBody>
          <a:bodyPr spcFirstLastPara="1" wrap="square" lIns="463951" tIns="463951" rIns="463951" bIns="463951" anchor="t" anchorCtr="0"/>
          <a:lstStyle>
            <a:lvl1pPr lvl="0">
              <a:spcBef>
                <a:spcPts val="0"/>
              </a:spcBef>
              <a:spcAft>
                <a:spcPts val="0"/>
              </a:spcAft>
              <a:buClr>
                <a:schemeClr val="dk1"/>
              </a:buClr>
              <a:buSzPts val="14900"/>
              <a:buNone/>
              <a:defRPr sz="14900">
                <a:solidFill>
                  <a:schemeClr val="dk1"/>
                </a:solidFill>
              </a:defRPr>
            </a:lvl1pPr>
            <a:lvl2pPr lvl="1">
              <a:spcBef>
                <a:spcPts val="0"/>
              </a:spcBef>
              <a:spcAft>
                <a:spcPts val="0"/>
              </a:spcAft>
              <a:buClr>
                <a:schemeClr val="dk1"/>
              </a:buClr>
              <a:buSzPts val="14900"/>
              <a:buNone/>
              <a:defRPr sz="14900">
                <a:solidFill>
                  <a:schemeClr val="dk1"/>
                </a:solidFill>
              </a:defRPr>
            </a:lvl2pPr>
            <a:lvl3pPr lvl="2">
              <a:spcBef>
                <a:spcPts val="0"/>
              </a:spcBef>
              <a:spcAft>
                <a:spcPts val="0"/>
              </a:spcAft>
              <a:buClr>
                <a:schemeClr val="dk1"/>
              </a:buClr>
              <a:buSzPts val="14900"/>
              <a:buNone/>
              <a:defRPr sz="14900">
                <a:solidFill>
                  <a:schemeClr val="dk1"/>
                </a:solidFill>
              </a:defRPr>
            </a:lvl3pPr>
            <a:lvl4pPr lvl="3">
              <a:spcBef>
                <a:spcPts val="0"/>
              </a:spcBef>
              <a:spcAft>
                <a:spcPts val="0"/>
              </a:spcAft>
              <a:buClr>
                <a:schemeClr val="dk1"/>
              </a:buClr>
              <a:buSzPts val="14900"/>
              <a:buNone/>
              <a:defRPr sz="14900">
                <a:solidFill>
                  <a:schemeClr val="dk1"/>
                </a:solidFill>
              </a:defRPr>
            </a:lvl4pPr>
            <a:lvl5pPr lvl="4">
              <a:spcBef>
                <a:spcPts val="0"/>
              </a:spcBef>
              <a:spcAft>
                <a:spcPts val="0"/>
              </a:spcAft>
              <a:buClr>
                <a:schemeClr val="dk1"/>
              </a:buClr>
              <a:buSzPts val="14900"/>
              <a:buNone/>
              <a:defRPr sz="14900">
                <a:solidFill>
                  <a:schemeClr val="dk1"/>
                </a:solidFill>
              </a:defRPr>
            </a:lvl5pPr>
            <a:lvl6pPr lvl="5">
              <a:spcBef>
                <a:spcPts val="0"/>
              </a:spcBef>
              <a:spcAft>
                <a:spcPts val="0"/>
              </a:spcAft>
              <a:buClr>
                <a:schemeClr val="dk1"/>
              </a:buClr>
              <a:buSzPts val="14900"/>
              <a:buNone/>
              <a:defRPr sz="14900">
                <a:solidFill>
                  <a:schemeClr val="dk1"/>
                </a:solidFill>
              </a:defRPr>
            </a:lvl6pPr>
            <a:lvl7pPr lvl="6">
              <a:spcBef>
                <a:spcPts val="0"/>
              </a:spcBef>
              <a:spcAft>
                <a:spcPts val="0"/>
              </a:spcAft>
              <a:buClr>
                <a:schemeClr val="dk1"/>
              </a:buClr>
              <a:buSzPts val="14900"/>
              <a:buNone/>
              <a:defRPr sz="14900">
                <a:solidFill>
                  <a:schemeClr val="dk1"/>
                </a:solidFill>
              </a:defRPr>
            </a:lvl7pPr>
            <a:lvl8pPr lvl="7">
              <a:spcBef>
                <a:spcPts val="0"/>
              </a:spcBef>
              <a:spcAft>
                <a:spcPts val="0"/>
              </a:spcAft>
              <a:buClr>
                <a:schemeClr val="dk1"/>
              </a:buClr>
              <a:buSzPts val="14900"/>
              <a:buNone/>
              <a:defRPr sz="14900">
                <a:solidFill>
                  <a:schemeClr val="dk1"/>
                </a:solidFill>
              </a:defRPr>
            </a:lvl8pPr>
            <a:lvl9pPr lvl="8">
              <a:spcBef>
                <a:spcPts val="0"/>
              </a:spcBef>
              <a:spcAft>
                <a:spcPts val="0"/>
              </a:spcAft>
              <a:buClr>
                <a:schemeClr val="dk1"/>
              </a:buClr>
              <a:buSzPts val="14900"/>
              <a:buNone/>
              <a:defRPr sz="14900">
                <a:solidFill>
                  <a:schemeClr val="dk1"/>
                </a:solidFill>
              </a:defRPr>
            </a:lvl9pPr>
          </a:lstStyle>
          <a:p>
            <a:endParaRPr/>
          </a:p>
        </p:txBody>
      </p:sp>
      <p:sp>
        <p:nvSpPr>
          <p:cNvPr id="7" name="Shape 7"/>
          <p:cNvSpPr txBox="1">
            <a:spLocks noGrp="1"/>
          </p:cNvSpPr>
          <p:nvPr>
            <p:ph type="body" idx="1"/>
          </p:nvPr>
        </p:nvSpPr>
        <p:spPr>
          <a:xfrm>
            <a:off x="1459254" y="6784663"/>
            <a:ext cx="39890135" cy="20112418"/>
          </a:xfrm>
          <a:prstGeom prst="rect">
            <a:avLst/>
          </a:prstGeom>
          <a:noFill/>
          <a:ln>
            <a:noFill/>
          </a:ln>
        </p:spPr>
        <p:txBody>
          <a:bodyPr spcFirstLastPara="1" wrap="square" lIns="463951" tIns="463951" rIns="463951" bIns="463951" anchor="t" anchorCtr="0"/>
          <a:lstStyle>
            <a:lvl1pPr marL="457200" lvl="0" indent="-838200">
              <a:lnSpc>
                <a:spcPct val="115000"/>
              </a:lnSpc>
              <a:spcBef>
                <a:spcPts val="0"/>
              </a:spcBef>
              <a:spcAft>
                <a:spcPts val="0"/>
              </a:spcAft>
              <a:buClr>
                <a:schemeClr val="dk2"/>
              </a:buClr>
              <a:buSzPts val="9600"/>
              <a:buChar char="●"/>
              <a:defRPr sz="9600">
                <a:solidFill>
                  <a:schemeClr val="dk2"/>
                </a:solidFill>
              </a:defRPr>
            </a:lvl1pPr>
            <a:lvl2pPr marL="914400" lvl="1" indent="-704850">
              <a:lnSpc>
                <a:spcPct val="115000"/>
              </a:lnSpc>
              <a:spcBef>
                <a:spcPts val="8500"/>
              </a:spcBef>
              <a:spcAft>
                <a:spcPts val="0"/>
              </a:spcAft>
              <a:buClr>
                <a:schemeClr val="dk2"/>
              </a:buClr>
              <a:buSzPts val="7500"/>
              <a:buChar char="○"/>
              <a:defRPr sz="7500">
                <a:solidFill>
                  <a:schemeClr val="dk2"/>
                </a:solidFill>
              </a:defRPr>
            </a:lvl2pPr>
            <a:lvl3pPr marL="1371600" lvl="2" indent="-704850">
              <a:lnSpc>
                <a:spcPct val="115000"/>
              </a:lnSpc>
              <a:spcBef>
                <a:spcPts val="8500"/>
              </a:spcBef>
              <a:spcAft>
                <a:spcPts val="0"/>
              </a:spcAft>
              <a:buClr>
                <a:schemeClr val="dk2"/>
              </a:buClr>
              <a:buSzPts val="7500"/>
              <a:buChar char="■"/>
              <a:defRPr sz="7500">
                <a:solidFill>
                  <a:schemeClr val="dk2"/>
                </a:solidFill>
              </a:defRPr>
            </a:lvl3pPr>
            <a:lvl4pPr marL="1828800" lvl="3" indent="-704850">
              <a:lnSpc>
                <a:spcPct val="115000"/>
              </a:lnSpc>
              <a:spcBef>
                <a:spcPts val="8500"/>
              </a:spcBef>
              <a:spcAft>
                <a:spcPts val="0"/>
              </a:spcAft>
              <a:buClr>
                <a:schemeClr val="dk2"/>
              </a:buClr>
              <a:buSzPts val="7500"/>
              <a:buChar char="●"/>
              <a:defRPr sz="7500">
                <a:solidFill>
                  <a:schemeClr val="dk2"/>
                </a:solidFill>
              </a:defRPr>
            </a:lvl4pPr>
            <a:lvl5pPr marL="2286000" lvl="4" indent="-704850">
              <a:lnSpc>
                <a:spcPct val="115000"/>
              </a:lnSpc>
              <a:spcBef>
                <a:spcPts val="8500"/>
              </a:spcBef>
              <a:spcAft>
                <a:spcPts val="0"/>
              </a:spcAft>
              <a:buClr>
                <a:schemeClr val="dk2"/>
              </a:buClr>
              <a:buSzPts val="7500"/>
              <a:buChar char="○"/>
              <a:defRPr sz="7500">
                <a:solidFill>
                  <a:schemeClr val="dk2"/>
                </a:solidFill>
              </a:defRPr>
            </a:lvl5pPr>
            <a:lvl6pPr marL="2743200" lvl="5" indent="-704850">
              <a:lnSpc>
                <a:spcPct val="115000"/>
              </a:lnSpc>
              <a:spcBef>
                <a:spcPts val="8500"/>
              </a:spcBef>
              <a:spcAft>
                <a:spcPts val="0"/>
              </a:spcAft>
              <a:buClr>
                <a:schemeClr val="dk2"/>
              </a:buClr>
              <a:buSzPts val="7500"/>
              <a:buChar char="■"/>
              <a:defRPr sz="7500">
                <a:solidFill>
                  <a:schemeClr val="dk2"/>
                </a:solidFill>
              </a:defRPr>
            </a:lvl6pPr>
            <a:lvl7pPr marL="3200400" lvl="6" indent="-704850">
              <a:lnSpc>
                <a:spcPct val="115000"/>
              </a:lnSpc>
              <a:spcBef>
                <a:spcPts val="8500"/>
              </a:spcBef>
              <a:spcAft>
                <a:spcPts val="0"/>
              </a:spcAft>
              <a:buClr>
                <a:schemeClr val="dk2"/>
              </a:buClr>
              <a:buSzPts val="7500"/>
              <a:buChar char="●"/>
              <a:defRPr sz="7500">
                <a:solidFill>
                  <a:schemeClr val="dk2"/>
                </a:solidFill>
              </a:defRPr>
            </a:lvl7pPr>
            <a:lvl8pPr marL="3657600" lvl="7" indent="-704850">
              <a:lnSpc>
                <a:spcPct val="115000"/>
              </a:lnSpc>
              <a:spcBef>
                <a:spcPts val="8500"/>
              </a:spcBef>
              <a:spcAft>
                <a:spcPts val="0"/>
              </a:spcAft>
              <a:buClr>
                <a:schemeClr val="dk2"/>
              </a:buClr>
              <a:buSzPts val="7500"/>
              <a:buChar char="○"/>
              <a:defRPr sz="7500">
                <a:solidFill>
                  <a:schemeClr val="dk2"/>
                </a:solidFill>
              </a:defRPr>
            </a:lvl8pPr>
            <a:lvl9pPr marL="4114800" lvl="8" indent="-704850">
              <a:lnSpc>
                <a:spcPct val="115000"/>
              </a:lnSpc>
              <a:spcBef>
                <a:spcPts val="8500"/>
              </a:spcBef>
              <a:spcAft>
                <a:spcPts val="8500"/>
              </a:spcAft>
              <a:buClr>
                <a:schemeClr val="dk2"/>
              </a:buClr>
              <a:buSzPts val="7500"/>
              <a:buChar char="■"/>
              <a:defRPr sz="7500">
                <a:solidFill>
                  <a:schemeClr val="dk2"/>
                </a:solidFill>
              </a:defRPr>
            </a:lvl9pPr>
          </a:lstStyle>
          <a:p>
            <a:endParaRPr/>
          </a:p>
        </p:txBody>
      </p:sp>
      <p:sp>
        <p:nvSpPr>
          <p:cNvPr id="8" name="Shape 8"/>
          <p:cNvSpPr txBox="1">
            <a:spLocks noGrp="1"/>
          </p:cNvSpPr>
          <p:nvPr>
            <p:ph type="sldNum" idx="12"/>
          </p:nvPr>
        </p:nvSpPr>
        <p:spPr>
          <a:xfrm>
            <a:off x="39664634" y="27452530"/>
            <a:ext cx="2568734" cy="2317193"/>
          </a:xfrm>
          <a:prstGeom prst="rect">
            <a:avLst/>
          </a:prstGeom>
          <a:noFill/>
          <a:ln>
            <a:noFill/>
          </a:ln>
        </p:spPr>
        <p:txBody>
          <a:bodyPr spcFirstLastPara="1" wrap="square" lIns="463951" tIns="463951" rIns="463951" bIns="463951" anchor="ctr" anchorCtr="0">
            <a:noAutofit/>
          </a:bodyPr>
          <a:lstStyle>
            <a:lvl1pPr lvl="0" algn="r">
              <a:buNone/>
              <a:defRPr sz="5000">
                <a:solidFill>
                  <a:schemeClr val="dk2"/>
                </a:solidFill>
              </a:defRPr>
            </a:lvl1pPr>
            <a:lvl2pPr lvl="1" algn="r">
              <a:buNone/>
              <a:defRPr sz="5000">
                <a:solidFill>
                  <a:schemeClr val="dk2"/>
                </a:solidFill>
              </a:defRPr>
            </a:lvl2pPr>
            <a:lvl3pPr lvl="2" algn="r">
              <a:buNone/>
              <a:defRPr sz="5000">
                <a:solidFill>
                  <a:schemeClr val="dk2"/>
                </a:solidFill>
              </a:defRPr>
            </a:lvl3pPr>
            <a:lvl4pPr lvl="3" algn="r">
              <a:buNone/>
              <a:defRPr sz="5000">
                <a:solidFill>
                  <a:schemeClr val="dk2"/>
                </a:solidFill>
              </a:defRPr>
            </a:lvl4pPr>
            <a:lvl5pPr lvl="4" algn="r">
              <a:buNone/>
              <a:defRPr sz="5000">
                <a:solidFill>
                  <a:schemeClr val="dk2"/>
                </a:solidFill>
              </a:defRPr>
            </a:lvl5pPr>
            <a:lvl6pPr lvl="5" algn="r">
              <a:buNone/>
              <a:defRPr sz="5000">
                <a:solidFill>
                  <a:schemeClr val="dk2"/>
                </a:solidFill>
              </a:defRPr>
            </a:lvl6pPr>
            <a:lvl7pPr lvl="6" algn="r">
              <a:buNone/>
              <a:defRPr sz="5000">
                <a:solidFill>
                  <a:schemeClr val="dk2"/>
                </a:solidFill>
              </a:defRPr>
            </a:lvl7pPr>
            <a:lvl8pPr lvl="7" algn="r">
              <a:buNone/>
              <a:defRPr sz="5000">
                <a:solidFill>
                  <a:schemeClr val="dk2"/>
                </a:solidFill>
              </a:defRPr>
            </a:lvl8pPr>
            <a:lvl9pPr lvl="8" algn="r">
              <a:buNone/>
              <a:defRPr sz="5000">
                <a:solidFill>
                  <a:schemeClr val="dk2"/>
                </a:solidFill>
              </a:defRPr>
            </a:lvl9pPr>
          </a:lstStyle>
          <a:p>
            <a:fld id="{00000000-1234-1234-1234-123412341234}" type="slidenum">
              <a:rPr lang="fr-FR" smtClean="0"/>
              <a:pPr/>
              <a:t>‹#›</a:t>
            </a:fld>
            <a:endParaRPr lang="fr-F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svg"/><Relationship Id="rId29" Type="http://schemas.openxmlformats.org/officeDocument/2006/relationships/image" Target="../media/image28.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24" Type="http://schemas.openxmlformats.org/officeDocument/2006/relationships/image" Target="../media/image23.emf"/><Relationship Id="rId32" Type="http://schemas.openxmlformats.org/officeDocument/2006/relationships/image" Target="../media/image31.png"/><Relationship Id="rId5" Type="http://schemas.openxmlformats.org/officeDocument/2006/relationships/image" Target="../media/image4.jp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gif"/><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jp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jpg"/><Relationship Id="rId30" Type="http://schemas.openxmlformats.org/officeDocument/2006/relationships/image" Target="../media/image29.jpeg"/><Relationship Id="rId35" Type="http://schemas.openxmlformats.org/officeDocument/2006/relationships/image" Target="../media/image34.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 name="Picture 55" descr="A screenshot of a computer&#10;&#10;Description automatically generated">
            <a:extLst>
              <a:ext uri="{FF2B5EF4-FFF2-40B4-BE49-F238E27FC236}">
                <a16:creationId xmlns:a16="http://schemas.microsoft.com/office/drawing/2014/main" id="{60F8ADF7-CC03-684E-A30D-E5432D1AF7EA}"/>
              </a:ext>
            </a:extLst>
          </p:cNvPr>
          <p:cNvPicPr>
            <a:picLocks noChangeAspect="1"/>
          </p:cNvPicPr>
          <p:nvPr/>
        </p:nvPicPr>
        <p:blipFill rotWithShape="1">
          <a:blip r:embed="rId3"/>
          <a:srcRect b="1709"/>
          <a:stretch/>
        </p:blipFill>
        <p:spPr>
          <a:xfrm>
            <a:off x="31055589" y="6972528"/>
            <a:ext cx="11303001" cy="7231355"/>
          </a:xfrm>
          <a:prstGeom prst="rect">
            <a:avLst/>
          </a:prstGeom>
        </p:spPr>
      </p:pic>
      <p:sp>
        <p:nvSpPr>
          <p:cNvPr id="205" name="TextBox 67">
            <a:extLst>
              <a:ext uri="{FF2B5EF4-FFF2-40B4-BE49-F238E27FC236}">
                <a16:creationId xmlns:a16="http://schemas.microsoft.com/office/drawing/2014/main" id="{A2EF78C8-6421-7640-B6B6-D485EF0FA14B}"/>
              </a:ext>
            </a:extLst>
          </p:cNvPr>
          <p:cNvSpPr txBox="1"/>
          <p:nvPr/>
        </p:nvSpPr>
        <p:spPr>
          <a:xfrm>
            <a:off x="10251001" y="26482340"/>
            <a:ext cx="11377314" cy="861774"/>
          </a:xfrm>
          <a:prstGeom prst="rect">
            <a:avLst/>
          </a:prstGeom>
          <a:noFill/>
        </p:spPr>
        <p:txBody>
          <a:bodyPr wrap="square" rtlCol="0">
            <a:spAutoFit/>
          </a:bodyPr>
          <a:lstStyle/>
          <a:p>
            <a:pPr algn="just"/>
            <a:r>
              <a:rPr lang="en-US" sz="2500" dirty="0"/>
              <a:t>Use the Gene Ontology (GO), which represents information about gene products, to select specific information relevant to a biological question such as: </a:t>
            </a:r>
          </a:p>
        </p:txBody>
      </p:sp>
      <p:sp>
        <p:nvSpPr>
          <p:cNvPr id="12" name="Shape 58"/>
          <p:cNvSpPr/>
          <p:nvPr/>
        </p:nvSpPr>
        <p:spPr>
          <a:xfrm>
            <a:off x="377926" y="5130875"/>
            <a:ext cx="8928992" cy="24986776"/>
          </a:xfrm>
          <a:prstGeom prst="rect">
            <a:avLst/>
          </a:prstGeom>
          <a:solidFill>
            <a:srgbClr val="0197A7"/>
          </a:solidFill>
          <a:ln>
            <a:solidFill>
              <a:srgbClr val="0197A7"/>
            </a:solidFill>
          </a:ln>
        </p:spPr>
        <p:style>
          <a:lnRef idx="2">
            <a:schemeClr val="dk1"/>
          </a:lnRef>
          <a:fillRef idx="1">
            <a:schemeClr val="lt1"/>
          </a:fillRef>
          <a:effectRef idx="0">
            <a:schemeClr val="dk1"/>
          </a:effectRef>
          <a:fontRef idx="minor">
            <a:schemeClr val="dk1"/>
          </a:fontRef>
        </p:style>
        <p:txBody>
          <a:bodyPr spcFirstLastPara="1" wrap="square" lIns="86991" tIns="86991" rIns="86991" bIns="86991" anchor="ctr" anchorCtr="0">
            <a:noAutofit/>
          </a:bodyPr>
          <a:lstStyle/>
          <a:p>
            <a:endParaRPr dirty="0"/>
          </a:p>
        </p:txBody>
      </p:sp>
      <p:sp>
        <p:nvSpPr>
          <p:cNvPr id="68" name="TextBox 67">
            <a:extLst>
              <a:ext uri="{FF2B5EF4-FFF2-40B4-BE49-F238E27FC236}">
                <a16:creationId xmlns:a16="http://schemas.microsoft.com/office/drawing/2014/main" id="{A455284D-16FB-6849-9020-FA327513230B}"/>
              </a:ext>
            </a:extLst>
          </p:cNvPr>
          <p:cNvSpPr txBox="1"/>
          <p:nvPr/>
        </p:nvSpPr>
        <p:spPr>
          <a:xfrm>
            <a:off x="665958" y="6608761"/>
            <a:ext cx="8280920" cy="14003834"/>
          </a:xfrm>
          <a:prstGeom prst="rect">
            <a:avLst/>
          </a:prstGeom>
          <a:noFill/>
        </p:spPr>
        <p:txBody>
          <a:bodyPr wrap="square" rtlCol="0">
            <a:spAutoFit/>
          </a:bodyPr>
          <a:lstStyle/>
          <a:p>
            <a:pPr algn="just"/>
            <a:r>
              <a:rPr lang="en-US" sz="2800" dirty="0">
                <a:solidFill>
                  <a:schemeClr val="bg1"/>
                </a:solidFill>
              </a:rPr>
              <a:t>Like a pirate's “buried treasure”, oceanographic data are incredibly valuable allowing us to deepen our knowledge of ocean systems at a higher spatiotemporal resolution. Unfortunately, such heterogeneous data are often separated upon collection and are rarely fully re-united. Despite careful curation, data are sometimes shared only with specific collaborators preventing complete dataset reassembly. Additionally, data are often used only to a address specific questions, limiting their reuse. </a:t>
            </a:r>
          </a:p>
          <a:p>
            <a:pPr algn="just"/>
            <a:endParaRPr lang="en-US" sz="1200" dirty="0">
              <a:solidFill>
                <a:schemeClr val="bg1"/>
              </a:solidFill>
            </a:endParaRPr>
          </a:p>
          <a:p>
            <a:pPr algn="just"/>
            <a:r>
              <a:rPr lang="en-US" sz="2800" dirty="0">
                <a:solidFill>
                  <a:schemeClr val="bg1"/>
                </a:solidFill>
              </a:rPr>
              <a:t>Currently, no unifying systematic framework exists for the integration of newer ‘omics data with traditional physical, geological, geochemical, and biological data sets commonly generated by the broader oceanographic community. </a:t>
            </a:r>
          </a:p>
          <a:p>
            <a:pPr algn="just"/>
            <a:endParaRPr lang="en-US" sz="2800" dirty="0">
              <a:solidFill>
                <a:schemeClr val="bg1"/>
              </a:solidFill>
            </a:endParaRPr>
          </a:p>
          <a:p>
            <a:pPr algn="just"/>
            <a:endParaRPr lang="en-US" sz="2800" dirty="0">
              <a:solidFill>
                <a:schemeClr val="bg1"/>
              </a:solidFill>
            </a:endParaRPr>
          </a:p>
          <a:p>
            <a:pPr algn="just"/>
            <a:endParaRPr lang="en-US" sz="2800" dirty="0">
              <a:solidFill>
                <a:schemeClr val="bg1"/>
              </a:solidFill>
            </a:endParaRPr>
          </a:p>
          <a:p>
            <a:pPr algn="just"/>
            <a:endParaRPr lang="en-US" sz="2800" dirty="0">
              <a:solidFill>
                <a:schemeClr val="bg1"/>
              </a:solidFill>
            </a:endParaRPr>
          </a:p>
          <a:p>
            <a:pPr algn="just"/>
            <a:endParaRPr lang="en-US" sz="2800" dirty="0">
              <a:solidFill>
                <a:schemeClr val="bg1"/>
              </a:solidFill>
            </a:endParaRPr>
          </a:p>
          <a:p>
            <a:pPr algn="just"/>
            <a:endParaRPr lang="en-US" sz="2800" dirty="0">
              <a:solidFill>
                <a:schemeClr val="bg1"/>
              </a:solidFill>
            </a:endParaRPr>
          </a:p>
          <a:p>
            <a:pPr algn="just"/>
            <a:endParaRPr lang="en-US" sz="2800" dirty="0">
              <a:solidFill>
                <a:schemeClr val="bg1"/>
              </a:solidFill>
            </a:endParaRPr>
          </a:p>
          <a:p>
            <a:pPr algn="just"/>
            <a:endParaRPr lang="en-US" sz="2800" dirty="0">
              <a:solidFill>
                <a:schemeClr val="bg1"/>
              </a:solidFill>
            </a:endParaRPr>
          </a:p>
          <a:p>
            <a:pPr algn="just"/>
            <a:endParaRPr lang="en-US" sz="2800" dirty="0">
              <a:solidFill>
                <a:schemeClr val="bg1"/>
              </a:solidFill>
            </a:endParaRPr>
          </a:p>
          <a:p>
            <a:pPr algn="just"/>
            <a:endParaRPr lang="en-US" sz="2800" dirty="0">
              <a:solidFill>
                <a:schemeClr val="bg1"/>
              </a:solidFill>
            </a:endParaRPr>
          </a:p>
          <a:p>
            <a:pPr algn="just"/>
            <a:endParaRPr lang="en-US" sz="1800" dirty="0">
              <a:solidFill>
                <a:schemeClr val="bg1"/>
              </a:solidFill>
            </a:endParaRPr>
          </a:p>
          <a:p>
            <a:pPr algn="just"/>
            <a:r>
              <a:rPr lang="en-US" sz="2800" dirty="0">
                <a:solidFill>
                  <a:schemeClr val="bg1"/>
                </a:solidFill>
              </a:rPr>
              <a:t>Here, we present here a new web-based cyberinfrastructure platform, </a:t>
            </a:r>
            <a:r>
              <a:rPr lang="en-US" sz="3600" b="1" dirty="0">
                <a:solidFill>
                  <a:schemeClr val="bg1"/>
                </a:solidFill>
              </a:rPr>
              <a:t>Planet Microbe</a:t>
            </a:r>
            <a:r>
              <a:rPr lang="en-US" sz="2800" dirty="0">
                <a:solidFill>
                  <a:schemeClr val="bg1"/>
                </a:solidFill>
              </a:rPr>
              <a:t>, tailored for the reintegration and analysis of marine ‘omics datasets with their environmental contextual metadata.</a:t>
            </a:r>
          </a:p>
        </p:txBody>
      </p:sp>
      <p:sp>
        <p:nvSpPr>
          <p:cNvPr id="98" name="Shape 58"/>
          <p:cNvSpPr/>
          <p:nvPr/>
        </p:nvSpPr>
        <p:spPr>
          <a:xfrm>
            <a:off x="377926" y="468005"/>
            <a:ext cx="8928992" cy="4662870"/>
          </a:xfrm>
          <a:prstGeom prst="rect">
            <a:avLst/>
          </a:prstGeom>
          <a:solidFill>
            <a:srgbClr val="E67729"/>
          </a:solidFill>
          <a:ln>
            <a:solidFill>
              <a:srgbClr val="E67729"/>
            </a:solidFill>
          </a:ln>
        </p:spPr>
        <p:style>
          <a:lnRef idx="2">
            <a:schemeClr val="dk1"/>
          </a:lnRef>
          <a:fillRef idx="1">
            <a:schemeClr val="lt1"/>
          </a:fillRef>
          <a:effectRef idx="0">
            <a:schemeClr val="dk1"/>
          </a:effectRef>
          <a:fontRef idx="minor">
            <a:schemeClr val="dk1"/>
          </a:fontRef>
        </p:style>
        <p:txBody>
          <a:bodyPr spcFirstLastPara="1" wrap="square" lIns="86991" tIns="86991" rIns="86991" bIns="86991" anchor="ctr" anchorCtr="0">
            <a:noAutofit/>
          </a:bodyPr>
          <a:lstStyle/>
          <a:p>
            <a:endParaRPr dirty="0"/>
          </a:p>
        </p:txBody>
      </p:sp>
      <p:sp>
        <p:nvSpPr>
          <p:cNvPr id="23" name="Shape 58"/>
          <p:cNvSpPr/>
          <p:nvPr/>
        </p:nvSpPr>
        <p:spPr>
          <a:xfrm>
            <a:off x="10026998" y="5202882"/>
            <a:ext cx="32331592" cy="19101860"/>
          </a:xfrm>
          <a:prstGeom prst="rect">
            <a:avLst/>
          </a:prstGeom>
          <a:noFill/>
          <a:ln>
            <a:solidFill>
              <a:srgbClr val="0197A7"/>
            </a:solidFill>
          </a:ln>
        </p:spPr>
        <p:style>
          <a:lnRef idx="2">
            <a:schemeClr val="dk1"/>
          </a:lnRef>
          <a:fillRef idx="1">
            <a:schemeClr val="lt1"/>
          </a:fillRef>
          <a:effectRef idx="0">
            <a:schemeClr val="dk1"/>
          </a:effectRef>
          <a:fontRef idx="minor">
            <a:schemeClr val="dk1"/>
          </a:fontRef>
        </p:style>
        <p:txBody>
          <a:bodyPr spcFirstLastPara="1" wrap="square" lIns="86991" tIns="86991" rIns="86991" bIns="86991" anchor="ctr" anchorCtr="0">
            <a:noAutofit/>
          </a:bodyPr>
          <a:lstStyle/>
          <a:p>
            <a:endParaRPr dirty="0"/>
          </a:p>
        </p:txBody>
      </p:sp>
      <p:sp>
        <p:nvSpPr>
          <p:cNvPr id="101" name="Shape 58"/>
          <p:cNvSpPr/>
          <p:nvPr/>
        </p:nvSpPr>
        <p:spPr>
          <a:xfrm>
            <a:off x="10026998" y="24488820"/>
            <a:ext cx="30531392" cy="5628831"/>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spcFirstLastPara="1" wrap="square" lIns="86991" tIns="86991" rIns="86991" bIns="86991" anchor="ctr" anchorCtr="0">
            <a:noAutofit/>
          </a:bodyPr>
          <a:lstStyle/>
          <a:p>
            <a:endParaRPr dirty="0"/>
          </a:p>
        </p:txBody>
      </p:sp>
      <p:grpSp>
        <p:nvGrpSpPr>
          <p:cNvPr id="108" name="Groupe 107"/>
          <p:cNvGrpSpPr/>
          <p:nvPr/>
        </p:nvGrpSpPr>
        <p:grpSpPr>
          <a:xfrm>
            <a:off x="10026998" y="221379"/>
            <a:ext cx="5173083" cy="1309096"/>
            <a:chOff x="845978" y="442708"/>
            <a:chExt cx="9704920" cy="2455919"/>
          </a:xfrm>
        </p:grpSpPr>
        <p:pic>
          <p:nvPicPr>
            <p:cNvPr id="106" name="Image 10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978" y="853749"/>
              <a:ext cx="2046887" cy="1891708"/>
            </a:xfrm>
            <a:prstGeom prst="rect">
              <a:avLst/>
            </a:prstGeom>
          </p:spPr>
        </p:pic>
        <p:pic>
          <p:nvPicPr>
            <p:cNvPr id="107" name="Image 10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8938" y="442708"/>
              <a:ext cx="7521960" cy="2455919"/>
            </a:xfrm>
            <a:prstGeom prst="rect">
              <a:avLst/>
            </a:prstGeom>
          </p:spPr>
        </p:pic>
      </p:grpSp>
      <p:pic>
        <p:nvPicPr>
          <p:cNvPr id="111" name="Picture 110">
            <a:extLst>
              <a:ext uri="{FF2B5EF4-FFF2-40B4-BE49-F238E27FC236}">
                <a16:creationId xmlns:a16="http://schemas.microsoft.com/office/drawing/2014/main" id="{BDD78912-9772-4B48-9B72-D7B899CAFF7A}"/>
              </a:ext>
            </a:extLst>
          </p:cNvPr>
          <p:cNvPicPr>
            <a:picLocks noChangeAspect="1"/>
          </p:cNvPicPr>
          <p:nvPr/>
        </p:nvPicPr>
        <p:blipFill>
          <a:blip r:embed="rId6"/>
          <a:stretch>
            <a:fillRect/>
          </a:stretch>
        </p:blipFill>
        <p:spPr>
          <a:xfrm>
            <a:off x="36769406" y="306339"/>
            <a:ext cx="5517176" cy="847878"/>
          </a:xfrm>
          <a:prstGeom prst="rect">
            <a:avLst/>
          </a:prstGeom>
        </p:spPr>
      </p:pic>
      <p:cxnSp>
        <p:nvCxnSpPr>
          <p:cNvPr id="20" name="Straight Connector 19">
            <a:extLst>
              <a:ext uri="{FF2B5EF4-FFF2-40B4-BE49-F238E27FC236}">
                <a16:creationId xmlns:a16="http://schemas.microsoft.com/office/drawing/2014/main" id="{40F7DF13-A24D-5443-8F24-35796B7BA07A}"/>
              </a:ext>
            </a:extLst>
          </p:cNvPr>
          <p:cNvCxnSpPr>
            <a:cxnSpLocks/>
          </p:cNvCxnSpPr>
          <p:nvPr/>
        </p:nvCxnSpPr>
        <p:spPr>
          <a:xfrm>
            <a:off x="20324142" y="5202883"/>
            <a:ext cx="0" cy="19101859"/>
          </a:xfrm>
          <a:prstGeom prst="line">
            <a:avLst/>
          </a:prstGeom>
          <a:ln>
            <a:solidFill>
              <a:srgbClr val="0197A7"/>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B60C831-3B97-2F41-AE20-45D8913D8A66}"/>
              </a:ext>
            </a:extLst>
          </p:cNvPr>
          <p:cNvCxnSpPr>
            <a:cxnSpLocks/>
          </p:cNvCxnSpPr>
          <p:nvPr/>
        </p:nvCxnSpPr>
        <p:spPr>
          <a:xfrm>
            <a:off x="30981326" y="5202883"/>
            <a:ext cx="0" cy="19127171"/>
          </a:xfrm>
          <a:prstGeom prst="line">
            <a:avLst/>
          </a:prstGeom>
          <a:ln>
            <a:solidFill>
              <a:srgbClr val="0197A7"/>
            </a:solidFill>
          </a:ln>
        </p:spPr>
        <p:style>
          <a:lnRef idx="1">
            <a:schemeClr val="accent1"/>
          </a:lnRef>
          <a:fillRef idx="0">
            <a:schemeClr val="accent1"/>
          </a:fillRef>
          <a:effectRef idx="0">
            <a:schemeClr val="accent1"/>
          </a:effectRef>
          <a:fontRef idx="minor">
            <a:schemeClr val="tx1"/>
          </a:fontRef>
        </p:style>
      </p:cxnSp>
      <p:sp>
        <p:nvSpPr>
          <p:cNvPr id="117" name="ZoneTexte 108">
            <a:extLst>
              <a:ext uri="{FF2B5EF4-FFF2-40B4-BE49-F238E27FC236}">
                <a16:creationId xmlns:a16="http://schemas.microsoft.com/office/drawing/2014/main" id="{534BD059-A49A-0348-A14A-F9D95DDB0011}"/>
              </a:ext>
            </a:extLst>
          </p:cNvPr>
          <p:cNvSpPr txBox="1"/>
          <p:nvPr/>
        </p:nvSpPr>
        <p:spPr>
          <a:xfrm>
            <a:off x="10450658" y="1822806"/>
            <a:ext cx="31442783" cy="923330"/>
          </a:xfrm>
          <a:prstGeom prst="rect">
            <a:avLst/>
          </a:prstGeom>
          <a:noFill/>
        </p:spPr>
        <p:txBody>
          <a:bodyPr wrap="square" rtlCol="0">
            <a:spAutoFit/>
          </a:bodyPr>
          <a:lstStyle/>
          <a:p>
            <a:pPr algn="ctr"/>
            <a:r>
              <a:rPr lang="en-US" sz="5400" b="1" dirty="0"/>
              <a:t>Planet Microbe: An Ontology-Enriched Cyberinfrastructure System for FAIR Marine ‘Omics Data</a:t>
            </a:r>
            <a:endParaRPr lang="fr-FR" sz="23900" dirty="0">
              <a:latin typeface="+mj-lt"/>
              <a:cs typeface="Calibri" panose="020F0502020204030204" pitchFamily="34" charset="0"/>
            </a:endParaRPr>
          </a:p>
        </p:txBody>
      </p:sp>
      <p:sp>
        <p:nvSpPr>
          <p:cNvPr id="118" name="ZoneTexte 109">
            <a:extLst>
              <a:ext uri="{FF2B5EF4-FFF2-40B4-BE49-F238E27FC236}">
                <a16:creationId xmlns:a16="http://schemas.microsoft.com/office/drawing/2014/main" id="{9D0E657D-7556-DF43-BF0F-6176D9520952}"/>
              </a:ext>
            </a:extLst>
          </p:cNvPr>
          <p:cNvSpPr txBox="1"/>
          <p:nvPr/>
        </p:nvSpPr>
        <p:spPr>
          <a:xfrm>
            <a:off x="13396953" y="2910821"/>
            <a:ext cx="26936296" cy="707886"/>
          </a:xfrm>
          <a:prstGeom prst="rect">
            <a:avLst/>
          </a:prstGeom>
          <a:noFill/>
        </p:spPr>
        <p:txBody>
          <a:bodyPr wrap="square" rtlCol="0">
            <a:spAutoFit/>
          </a:bodyPr>
          <a:lstStyle/>
          <a:p>
            <a:r>
              <a:rPr lang="en-US" sz="4000" dirty="0"/>
              <a:t>Kai Blumberg</a:t>
            </a:r>
            <a:r>
              <a:rPr lang="en-US" sz="4000" baseline="30000" dirty="0"/>
              <a:t>1</a:t>
            </a:r>
            <a:r>
              <a:rPr lang="en-US" sz="4000" dirty="0"/>
              <a:t>, </a:t>
            </a:r>
            <a:r>
              <a:rPr lang="en-US" sz="4000" dirty="0" err="1"/>
              <a:t>Alise</a:t>
            </a:r>
            <a:r>
              <a:rPr lang="en-US" sz="4000"/>
              <a:t> Ponsero</a:t>
            </a:r>
            <a:r>
              <a:rPr lang="en-US" sz="4000" baseline="30000"/>
              <a:t>1</a:t>
            </a:r>
            <a:r>
              <a:rPr lang="en-US" sz="4000"/>
              <a:t>, Matthew Bomhoff</a:t>
            </a:r>
            <a:r>
              <a:rPr lang="en-US" sz="4000" baseline="30000"/>
              <a:t>1</a:t>
            </a:r>
            <a:r>
              <a:rPr lang="en-US" sz="4000"/>
              <a:t>, Pier Luigi Buttigieg</a:t>
            </a:r>
            <a:r>
              <a:rPr lang="en-US" sz="4000" baseline="30000"/>
              <a:t>2 </a:t>
            </a:r>
            <a:r>
              <a:rPr lang="en-US" sz="4000"/>
              <a:t>, Elisha Wood-Charlson</a:t>
            </a:r>
            <a:r>
              <a:rPr lang="en-US" sz="4000" baseline="30000"/>
              <a:t>3</a:t>
            </a:r>
            <a:r>
              <a:rPr lang="en-US" sz="4000"/>
              <a:t>, Bonnie Hurwitz</a:t>
            </a:r>
            <a:r>
              <a:rPr lang="en-US" sz="4000" baseline="30000"/>
              <a:t>1</a:t>
            </a:r>
            <a:endParaRPr lang="en-US" sz="4000"/>
          </a:p>
        </p:txBody>
      </p:sp>
      <p:sp>
        <p:nvSpPr>
          <p:cNvPr id="41" name="TextBox 40">
            <a:extLst>
              <a:ext uri="{FF2B5EF4-FFF2-40B4-BE49-F238E27FC236}">
                <a16:creationId xmlns:a16="http://schemas.microsoft.com/office/drawing/2014/main" id="{C4676872-9D68-A444-8826-1477EB76F6A9}"/>
              </a:ext>
            </a:extLst>
          </p:cNvPr>
          <p:cNvSpPr txBox="1"/>
          <p:nvPr/>
        </p:nvSpPr>
        <p:spPr>
          <a:xfrm>
            <a:off x="377926" y="468005"/>
            <a:ext cx="8928992" cy="4585871"/>
          </a:xfrm>
          <a:prstGeom prst="rect">
            <a:avLst/>
          </a:prstGeom>
          <a:solidFill>
            <a:srgbClr val="E67729"/>
          </a:solidFill>
          <a:ln>
            <a:solidFill>
              <a:srgbClr val="E67729"/>
            </a:solidFill>
          </a:ln>
        </p:spPr>
        <p:txBody>
          <a:bodyPr wrap="square" rtlCol="0">
            <a:spAutoFit/>
          </a:bodyPr>
          <a:lstStyle/>
          <a:p>
            <a:pPr algn="ctr"/>
            <a:endParaRPr lang="en-US" sz="6000" dirty="0">
              <a:solidFill>
                <a:schemeClr val="bg1"/>
              </a:solidFill>
            </a:endParaRPr>
          </a:p>
          <a:p>
            <a:pPr algn="ctr"/>
            <a:r>
              <a:rPr lang="en-US" sz="8000" b="1" dirty="0">
                <a:solidFill>
                  <a:schemeClr val="bg1"/>
                </a:solidFill>
              </a:rPr>
              <a:t>Try it out: </a:t>
            </a:r>
            <a:r>
              <a:rPr lang="en-US" sz="8000" dirty="0" err="1">
                <a:solidFill>
                  <a:schemeClr val="bg1"/>
                </a:solidFill>
              </a:rPr>
              <a:t>planetmicrobe.org</a:t>
            </a:r>
            <a:endParaRPr lang="en-US" sz="8000" dirty="0">
              <a:solidFill>
                <a:schemeClr val="bg1"/>
              </a:solidFill>
            </a:endParaRPr>
          </a:p>
          <a:p>
            <a:pPr algn="ctr"/>
            <a:endParaRPr lang="en-US" sz="3200" dirty="0">
              <a:solidFill>
                <a:schemeClr val="bg1"/>
              </a:solidFill>
            </a:endParaRPr>
          </a:p>
          <a:p>
            <a:pPr algn="ctr"/>
            <a:endParaRPr lang="en-US" sz="4000" dirty="0">
              <a:solidFill>
                <a:schemeClr val="bg1"/>
              </a:solidFill>
            </a:endParaRPr>
          </a:p>
        </p:txBody>
      </p:sp>
      <p:sp>
        <p:nvSpPr>
          <p:cNvPr id="65" name="TextBox 64">
            <a:extLst>
              <a:ext uri="{FF2B5EF4-FFF2-40B4-BE49-F238E27FC236}">
                <a16:creationId xmlns:a16="http://schemas.microsoft.com/office/drawing/2014/main" id="{8C706583-C0EF-9041-87F4-6854454B906F}"/>
              </a:ext>
            </a:extLst>
          </p:cNvPr>
          <p:cNvSpPr txBox="1"/>
          <p:nvPr/>
        </p:nvSpPr>
        <p:spPr>
          <a:xfrm>
            <a:off x="1530054" y="5418907"/>
            <a:ext cx="6696744" cy="923330"/>
          </a:xfrm>
          <a:prstGeom prst="rect">
            <a:avLst/>
          </a:prstGeom>
          <a:noFill/>
        </p:spPr>
        <p:txBody>
          <a:bodyPr wrap="square" rtlCol="0">
            <a:spAutoFit/>
          </a:bodyPr>
          <a:lstStyle/>
          <a:p>
            <a:r>
              <a:rPr lang="en-US" sz="5400" b="1">
                <a:solidFill>
                  <a:schemeClr val="bg1"/>
                </a:solidFill>
              </a:rPr>
              <a:t>Context</a:t>
            </a:r>
          </a:p>
        </p:txBody>
      </p:sp>
      <p:sp>
        <p:nvSpPr>
          <p:cNvPr id="119" name="TextBox 118">
            <a:extLst>
              <a:ext uri="{FF2B5EF4-FFF2-40B4-BE49-F238E27FC236}">
                <a16:creationId xmlns:a16="http://schemas.microsoft.com/office/drawing/2014/main" id="{4C99FAA1-3468-B44D-A1F4-F6F6F227C6AF}"/>
              </a:ext>
            </a:extLst>
          </p:cNvPr>
          <p:cNvSpPr txBox="1"/>
          <p:nvPr/>
        </p:nvSpPr>
        <p:spPr>
          <a:xfrm>
            <a:off x="1494050" y="20625369"/>
            <a:ext cx="6696744" cy="923330"/>
          </a:xfrm>
          <a:prstGeom prst="rect">
            <a:avLst/>
          </a:prstGeom>
          <a:noFill/>
        </p:spPr>
        <p:txBody>
          <a:bodyPr wrap="square" rtlCol="0">
            <a:spAutoFit/>
          </a:bodyPr>
          <a:lstStyle/>
          <a:p>
            <a:r>
              <a:rPr lang="en-US" sz="5400" b="1" dirty="0">
                <a:solidFill>
                  <a:schemeClr val="bg1"/>
                </a:solidFill>
              </a:rPr>
              <a:t>Aims</a:t>
            </a:r>
          </a:p>
        </p:txBody>
      </p:sp>
      <p:sp>
        <p:nvSpPr>
          <p:cNvPr id="139" name="TextBox 138">
            <a:extLst>
              <a:ext uri="{FF2B5EF4-FFF2-40B4-BE49-F238E27FC236}">
                <a16:creationId xmlns:a16="http://schemas.microsoft.com/office/drawing/2014/main" id="{35CBE27C-6177-2B4D-B589-2F4D063C038C}"/>
              </a:ext>
            </a:extLst>
          </p:cNvPr>
          <p:cNvSpPr txBox="1"/>
          <p:nvPr/>
        </p:nvSpPr>
        <p:spPr>
          <a:xfrm>
            <a:off x="11395150" y="5418907"/>
            <a:ext cx="8948029" cy="1631216"/>
          </a:xfrm>
          <a:prstGeom prst="rect">
            <a:avLst/>
          </a:prstGeom>
          <a:noFill/>
        </p:spPr>
        <p:txBody>
          <a:bodyPr wrap="square" rtlCol="0">
            <a:spAutoFit/>
          </a:bodyPr>
          <a:lstStyle/>
          <a:p>
            <a:pPr algn="ctr"/>
            <a:r>
              <a:rPr lang="en-US" sz="4800" b="1" dirty="0">
                <a:solidFill>
                  <a:srgbClr val="0197A7"/>
                </a:solidFill>
              </a:rPr>
              <a:t>Reintegrating ‘omics data in their environmental context</a:t>
            </a:r>
          </a:p>
        </p:txBody>
      </p:sp>
      <p:sp>
        <p:nvSpPr>
          <p:cNvPr id="140" name="TextBox 139">
            <a:extLst>
              <a:ext uri="{FF2B5EF4-FFF2-40B4-BE49-F238E27FC236}">
                <a16:creationId xmlns:a16="http://schemas.microsoft.com/office/drawing/2014/main" id="{16B43EE0-96EE-B943-AF5A-47F347BB4AD3}"/>
              </a:ext>
            </a:extLst>
          </p:cNvPr>
          <p:cNvSpPr txBox="1"/>
          <p:nvPr/>
        </p:nvSpPr>
        <p:spPr>
          <a:xfrm>
            <a:off x="21964092" y="5587891"/>
            <a:ext cx="9089242" cy="1631216"/>
          </a:xfrm>
          <a:prstGeom prst="rect">
            <a:avLst/>
          </a:prstGeom>
          <a:noFill/>
        </p:spPr>
        <p:txBody>
          <a:bodyPr wrap="square" rtlCol="0">
            <a:spAutoFit/>
          </a:bodyPr>
          <a:lstStyle/>
          <a:p>
            <a:pPr algn="ctr"/>
            <a:r>
              <a:rPr lang="en-US" sz="4800" b="1" dirty="0">
                <a:solidFill>
                  <a:srgbClr val="0197A7"/>
                </a:solidFill>
              </a:rPr>
              <a:t>Semantic standardization for data interoperability</a:t>
            </a:r>
          </a:p>
        </p:txBody>
      </p:sp>
      <p:sp>
        <p:nvSpPr>
          <p:cNvPr id="142" name="TextBox 141">
            <a:extLst>
              <a:ext uri="{FF2B5EF4-FFF2-40B4-BE49-F238E27FC236}">
                <a16:creationId xmlns:a16="http://schemas.microsoft.com/office/drawing/2014/main" id="{43FDC7AD-4297-4D4A-ADC9-E6FAE3DA9556}"/>
              </a:ext>
            </a:extLst>
          </p:cNvPr>
          <p:cNvSpPr txBox="1"/>
          <p:nvPr/>
        </p:nvSpPr>
        <p:spPr>
          <a:xfrm>
            <a:off x="2855607" y="22196771"/>
            <a:ext cx="6082138" cy="1938992"/>
          </a:xfrm>
          <a:prstGeom prst="rect">
            <a:avLst/>
          </a:prstGeom>
          <a:noFill/>
        </p:spPr>
        <p:txBody>
          <a:bodyPr wrap="square" rtlCol="0">
            <a:spAutoFit/>
          </a:bodyPr>
          <a:lstStyle/>
          <a:p>
            <a:r>
              <a:rPr lang="en-US" sz="4000">
                <a:solidFill>
                  <a:schemeClr val="bg1"/>
                </a:solidFill>
              </a:rPr>
              <a:t>Reintegration of ‘omics data with their environmental context</a:t>
            </a:r>
          </a:p>
        </p:txBody>
      </p:sp>
      <p:sp>
        <p:nvSpPr>
          <p:cNvPr id="143" name="TextBox 142">
            <a:extLst>
              <a:ext uri="{FF2B5EF4-FFF2-40B4-BE49-F238E27FC236}">
                <a16:creationId xmlns:a16="http://schemas.microsoft.com/office/drawing/2014/main" id="{72AD4BED-D0FC-3344-9F3B-236E94F142B7}"/>
              </a:ext>
            </a:extLst>
          </p:cNvPr>
          <p:cNvSpPr txBox="1"/>
          <p:nvPr/>
        </p:nvSpPr>
        <p:spPr>
          <a:xfrm>
            <a:off x="2886718" y="24866291"/>
            <a:ext cx="6082138" cy="1938992"/>
          </a:xfrm>
          <a:prstGeom prst="rect">
            <a:avLst/>
          </a:prstGeom>
          <a:noFill/>
        </p:spPr>
        <p:txBody>
          <a:bodyPr wrap="square" rtlCol="0">
            <a:spAutoFit/>
          </a:bodyPr>
          <a:lstStyle/>
          <a:p>
            <a:r>
              <a:rPr lang="en-US" sz="4000">
                <a:solidFill>
                  <a:schemeClr val="bg1"/>
                </a:solidFill>
              </a:rPr>
              <a:t>Standardization of semantics for increased data interoperability</a:t>
            </a:r>
          </a:p>
        </p:txBody>
      </p:sp>
      <p:sp>
        <p:nvSpPr>
          <p:cNvPr id="144" name="TextBox 143">
            <a:extLst>
              <a:ext uri="{FF2B5EF4-FFF2-40B4-BE49-F238E27FC236}">
                <a16:creationId xmlns:a16="http://schemas.microsoft.com/office/drawing/2014/main" id="{4CE1B698-9608-154A-AE95-1237AC3CF4CC}"/>
              </a:ext>
            </a:extLst>
          </p:cNvPr>
          <p:cNvSpPr txBox="1"/>
          <p:nvPr/>
        </p:nvSpPr>
        <p:spPr>
          <a:xfrm>
            <a:off x="2821390" y="27602595"/>
            <a:ext cx="6082138" cy="1938992"/>
          </a:xfrm>
          <a:prstGeom prst="rect">
            <a:avLst/>
          </a:prstGeom>
          <a:noFill/>
        </p:spPr>
        <p:txBody>
          <a:bodyPr wrap="square" rtlCol="0">
            <a:spAutoFit/>
          </a:bodyPr>
          <a:lstStyle/>
          <a:p>
            <a:r>
              <a:rPr lang="en-US" sz="4000" dirty="0">
                <a:solidFill>
                  <a:schemeClr val="bg1"/>
                </a:solidFill>
              </a:rPr>
              <a:t>Providing community driven analysis and visualizations tools</a:t>
            </a:r>
          </a:p>
        </p:txBody>
      </p:sp>
      <p:pic>
        <p:nvPicPr>
          <p:cNvPr id="2" name="Imag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3022" y="5490915"/>
            <a:ext cx="1377930" cy="1399433"/>
          </a:xfrm>
          <a:prstGeom prst="rect">
            <a:avLst/>
          </a:prstGeom>
        </p:spPr>
      </p:pic>
      <p:grpSp>
        <p:nvGrpSpPr>
          <p:cNvPr id="64" name="Groupe 63"/>
          <p:cNvGrpSpPr/>
          <p:nvPr/>
        </p:nvGrpSpPr>
        <p:grpSpPr>
          <a:xfrm>
            <a:off x="576722" y="22224594"/>
            <a:ext cx="1817428" cy="1817428"/>
            <a:chOff x="916199" y="18555822"/>
            <a:chExt cx="1622718" cy="1622718"/>
          </a:xfrm>
        </p:grpSpPr>
        <p:sp>
          <p:nvSpPr>
            <p:cNvPr id="76" name="Oval 75">
              <a:extLst>
                <a:ext uri="{FF2B5EF4-FFF2-40B4-BE49-F238E27FC236}">
                  <a16:creationId xmlns:a16="http://schemas.microsoft.com/office/drawing/2014/main" id="{56D8CEC7-F488-FC43-BC23-62C7AADA878B}"/>
                </a:ext>
              </a:extLst>
            </p:cNvPr>
            <p:cNvSpPr/>
            <p:nvPr/>
          </p:nvSpPr>
          <p:spPr>
            <a:xfrm>
              <a:off x="916199" y="18555822"/>
              <a:ext cx="1622718" cy="16227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Imag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3328" y="18805769"/>
              <a:ext cx="1101023" cy="1118205"/>
            </a:xfrm>
            <a:prstGeom prst="rect">
              <a:avLst/>
            </a:prstGeom>
          </p:spPr>
        </p:pic>
      </p:grpSp>
      <p:pic>
        <p:nvPicPr>
          <p:cNvPr id="4" name="Imag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608000" y="5490915"/>
            <a:ext cx="1516342" cy="1512168"/>
          </a:xfrm>
          <a:prstGeom prst="rect">
            <a:avLst/>
          </a:prstGeom>
        </p:spPr>
      </p:pic>
      <p:grpSp>
        <p:nvGrpSpPr>
          <p:cNvPr id="70" name="Groupe 69"/>
          <p:cNvGrpSpPr/>
          <p:nvPr/>
        </p:nvGrpSpPr>
        <p:grpSpPr>
          <a:xfrm>
            <a:off x="563397" y="24885154"/>
            <a:ext cx="1817428" cy="1817428"/>
            <a:chOff x="916199" y="20738774"/>
            <a:chExt cx="1622718" cy="1622718"/>
          </a:xfrm>
        </p:grpSpPr>
        <p:sp>
          <p:nvSpPr>
            <p:cNvPr id="137" name="Oval 136">
              <a:extLst>
                <a:ext uri="{FF2B5EF4-FFF2-40B4-BE49-F238E27FC236}">
                  <a16:creationId xmlns:a16="http://schemas.microsoft.com/office/drawing/2014/main" id="{9FB5E358-62E0-6740-88EE-41F94A128959}"/>
                </a:ext>
              </a:extLst>
            </p:cNvPr>
            <p:cNvSpPr/>
            <p:nvPr/>
          </p:nvSpPr>
          <p:spPr>
            <a:xfrm>
              <a:off x="916199" y="20738774"/>
              <a:ext cx="1622718" cy="16227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Image 3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5668" y="20809879"/>
              <a:ext cx="1516342" cy="1512168"/>
            </a:xfrm>
            <a:prstGeom prst="rect">
              <a:avLst/>
            </a:prstGeom>
          </p:spPr>
        </p:pic>
      </p:grpSp>
      <p:grpSp>
        <p:nvGrpSpPr>
          <p:cNvPr id="71" name="Groupe 70"/>
          <p:cNvGrpSpPr/>
          <p:nvPr/>
        </p:nvGrpSpPr>
        <p:grpSpPr>
          <a:xfrm>
            <a:off x="630002" y="27593959"/>
            <a:ext cx="1768913" cy="1768913"/>
            <a:chOff x="934712" y="22937543"/>
            <a:chExt cx="1622718" cy="1622718"/>
          </a:xfrm>
        </p:grpSpPr>
        <p:sp>
          <p:nvSpPr>
            <p:cNvPr id="138" name="Oval 137">
              <a:extLst>
                <a:ext uri="{FF2B5EF4-FFF2-40B4-BE49-F238E27FC236}">
                  <a16:creationId xmlns:a16="http://schemas.microsoft.com/office/drawing/2014/main" id="{86383B20-CB4B-A641-896F-4CF4FC3C5448}"/>
                </a:ext>
              </a:extLst>
            </p:cNvPr>
            <p:cNvSpPr/>
            <p:nvPr/>
          </p:nvSpPr>
          <p:spPr>
            <a:xfrm>
              <a:off x="934712" y="22937543"/>
              <a:ext cx="1622718" cy="16227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Image 4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9518" y="23092326"/>
              <a:ext cx="1350857" cy="1395927"/>
            </a:xfrm>
            <a:prstGeom prst="rect">
              <a:avLst/>
            </a:prstGeom>
          </p:spPr>
        </p:pic>
      </p:grpSp>
      <p:sp>
        <p:nvSpPr>
          <p:cNvPr id="55" name="TextBox 67">
            <a:extLst>
              <a:ext uri="{FF2B5EF4-FFF2-40B4-BE49-F238E27FC236}">
                <a16:creationId xmlns:a16="http://schemas.microsoft.com/office/drawing/2014/main" id="{A455284D-16FB-6849-9020-FA327513230B}"/>
              </a:ext>
            </a:extLst>
          </p:cNvPr>
          <p:cNvSpPr txBox="1"/>
          <p:nvPr/>
        </p:nvSpPr>
        <p:spPr>
          <a:xfrm>
            <a:off x="10237732" y="7075091"/>
            <a:ext cx="9870387" cy="1354217"/>
          </a:xfrm>
          <a:prstGeom prst="rect">
            <a:avLst/>
          </a:prstGeom>
          <a:noFill/>
        </p:spPr>
        <p:txBody>
          <a:bodyPr wrap="square" rtlCol="0">
            <a:spAutoFit/>
          </a:bodyPr>
          <a:lstStyle/>
          <a:p>
            <a:pPr algn="just"/>
            <a:r>
              <a:rPr lang="en-US" sz="3200" b="1" dirty="0">
                <a:solidFill>
                  <a:srgbClr val="0197A7"/>
                </a:solidFill>
              </a:rPr>
              <a:t>Planet Microbe</a:t>
            </a:r>
            <a:r>
              <a:rPr lang="en-US" sz="2800" dirty="0">
                <a:solidFill>
                  <a:schemeClr val="tx1"/>
                </a:solidFill>
              </a:rPr>
              <a:t> </a:t>
            </a:r>
            <a:r>
              <a:rPr lang="en-US" sz="2500" dirty="0">
                <a:solidFill>
                  <a:schemeClr val="tx1"/>
                </a:solidFill>
              </a:rPr>
              <a:t>aims to re-unite taxonomic and functional microbial  information from historic ‘omics datasets with their environmental context.</a:t>
            </a:r>
          </a:p>
        </p:txBody>
      </p:sp>
      <p:grpSp>
        <p:nvGrpSpPr>
          <p:cNvPr id="43" name="Groupe 42"/>
          <p:cNvGrpSpPr/>
          <p:nvPr/>
        </p:nvGrpSpPr>
        <p:grpSpPr>
          <a:xfrm>
            <a:off x="10134947" y="8443243"/>
            <a:ext cx="10419824" cy="5534737"/>
            <a:chOff x="10159963" y="8945053"/>
            <a:chExt cx="10419824" cy="5534737"/>
          </a:xfrm>
        </p:grpSpPr>
        <p:sp>
          <p:nvSpPr>
            <p:cNvPr id="8" name="ZoneTexte 7"/>
            <p:cNvSpPr txBox="1"/>
            <p:nvPr/>
          </p:nvSpPr>
          <p:spPr>
            <a:xfrm>
              <a:off x="10395217" y="13625573"/>
              <a:ext cx="2559193" cy="523220"/>
            </a:xfrm>
            <a:prstGeom prst="rect">
              <a:avLst/>
            </a:prstGeom>
            <a:noFill/>
          </p:spPr>
          <p:txBody>
            <a:bodyPr wrap="square" rtlCol="0">
              <a:spAutoFit/>
            </a:bodyPr>
            <a:lstStyle/>
            <a:p>
              <a:r>
                <a:rPr lang="fr-FR" sz="2800" dirty="0"/>
                <a:t>EXPEDITION</a:t>
              </a:r>
            </a:p>
          </p:txBody>
        </p:sp>
        <p:sp>
          <p:nvSpPr>
            <p:cNvPr id="53" name="ZoneTexte 52"/>
            <p:cNvSpPr txBox="1"/>
            <p:nvPr/>
          </p:nvSpPr>
          <p:spPr>
            <a:xfrm>
              <a:off x="10159963" y="11753365"/>
              <a:ext cx="2714732" cy="954107"/>
            </a:xfrm>
            <a:prstGeom prst="rect">
              <a:avLst/>
            </a:prstGeom>
            <a:noFill/>
          </p:spPr>
          <p:txBody>
            <a:bodyPr wrap="square" rtlCol="0">
              <a:spAutoFit/>
            </a:bodyPr>
            <a:lstStyle/>
            <a:p>
              <a:pPr algn="ctr"/>
              <a:r>
                <a:rPr lang="fr-FR" sz="2800" dirty="0"/>
                <a:t>SAMPLING EVENT</a:t>
              </a:r>
            </a:p>
          </p:txBody>
        </p:sp>
        <p:sp>
          <p:nvSpPr>
            <p:cNvPr id="54" name="ZoneTexte 53"/>
            <p:cNvSpPr txBox="1"/>
            <p:nvPr/>
          </p:nvSpPr>
          <p:spPr>
            <a:xfrm>
              <a:off x="10237732" y="10361333"/>
              <a:ext cx="2539361" cy="519165"/>
            </a:xfrm>
            <a:prstGeom prst="rect">
              <a:avLst/>
            </a:prstGeom>
            <a:noFill/>
          </p:spPr>
          <p:txBody>
            <a:bodyPr wrap="square" rtlCol="0">
              <a:spAutoFit/>
            </a:bodyPr>
            <a:lstStyle/>
            <a:p>
              <a:pPr algn="ctr"/>
              <a:r>
                <a:rPr lang="fr-FR" sz="2800" dirty="0"/>
                <a:t>SAMPLE</a:t>
              </a:r>
            </a:p>
          </p:txBody>
        </p:sp>
        <p:pic>
          <p:nvPicPr>
            <p:cNvPr id="19" name="Imag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425189" y="9979963"/>
              <a:ext cx="1234424" cy="1619487"/>
            </a:xfrm>
            <a:prstGeom prst="rect">
              <a:avLst/>
            </a:prstGeom>
          </p:spPr>
        </p:pic>
        <p:sp>
          <p:nvSpPr>
            <p:cNvPr id="21" name="ZoneTexte 20"/>
            <p:cNvSpPr txBox="1"/>
            <p:nvPr/>
          </p:nvSpPr>
          <p:spPr>
            <a:xfrm>
              <a:off x="15308598" y="10169926"/>
              <a:ext cx="4908481" cy="707886"/>
            </a:xfrm>
            <a:prstGeom prst="rect">
              <a:avLst/>
            </a:prstGeom>
            <a:noFill/>
          </p:spPr>
          <p:txBody>
            <a:bodyPr wrap="square" rtlCol="0">
              <a:spAutoFit/>
            </a:bodyPr>
            <a:lstStyle/>
            <a:p>
              <a:r>
                <a:rPr lang="fr-FR" sz="2000" b="1" dirty="0" err="1"/>
                <a:t>Biological</a:t>
              </a:r>
              <a:r>
                <a:rPr lang="fr-FR" sz="2000" b="1" dirty="0"/>
                <a:t> and </a:t>
              </a:r>
              <a:r>
                <a:rPr lang="fr-FR" sz="2000" b="1" dirty="0" err="1"/>
                <a:t>physiochemical</a:t>
              </a:r>
              <a:r>
                <a:rPr lang="fr-FR" sz="2000" b="1" dirty="0"/>
                <a:t> </a:t>
              </a:r>
              <a:r>
                <a:rPr lang="fr-FR" sz="2000" b="1" dirty="0" err="1"/>
                <a:t>measurments</a:t>
              </a:r>
              <a:r>
                <a:rPr lang="fr-FR" sz="2000" b="1" dirty="0"/>
                <a:t> on water </a:t>
              </a:r>
              <a:r>
                <a:rPr lang="fr-FR" sz="2000" b="1" dirty="0" err="1"/>
                <a:t>samples</a:t>
              </a:r>
              <a:endParaRPr lang="fr-FR" sz="2000" b="1" dirty="0"/>
            </a:p>
          </p:txBody>
        </p:sp>
        <p:sp>
          <p:nvSpPr>
            <p:cNvPr id="73" name="ZoneTexte 72"/>
            <p:cNvSpPr txBox="1"/>
            <p:nvPr/>
          </p:nvSpPr>
          <p:spPr>
            <a:xfrm>
              <a:off x="10237731" y="9019307"/>
              <a:ext cx="2559193" cy="523220"/>
            </a:xfrm>
            <a:prstGeom prst="rect">
              <a:avLst/>
            </a:prstGeom>
            <a:noFill/>
          </p:spPr>
          <p:txBody>
            <a:bodyPr wrap="square" rtlCol="0">
              <a:spAutoFit/>
            </a:bodyPr>
            <a:lstStyle/>
            <a:p>
              <a:pPr algn="ctr"/>
              <a:r>
                <a:rPr lang="fr-FR" sz="2800" dirty="0"/>
                <a:t>‘OMIC DATA</a:t>
              </a:r>
            </a:p>
          </p:txBody>
        </p:sp>
        <p:cxnSp>
          <p:nvCxnSpPr>
            <p:cNvPr id="75" name="Connecteur droit avec flèche 74"/>
            <p:cNvCxnSpPr>
              <a:cxnSpLocks/>
              <a:stCxn id="73" idx="2"/>
            </p:cNvCxnSpPr>
            <p:nvPr/>
          </p:nvCxnSpPr>
          <p:spPr>
            <a:xfrm flipH="1">
              <a:off x="11517327" y="9542527"/>
              <a:ext cx="1" cy="84121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32" name="Image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414793" y="11544603"/>
              <a:ext cx="1091693" cy="1292576"/>
            </a:xfrm>
            <a:prstGeom prst="rect">
              <a:avLst/>
            </a:prstGeom>
          </p:spPr>
        </p:pic>
        <p:sp>
          <p:nvSpPr>
            <p:cNvPr id="78" name="ZoneTexte 77"/>
            <p:cNvSpPr txBox="1"/>
            <p:nvPr/>
          </p:nvSpPr>
          <p:spPr>
            <a:xfrm>
              <a:off x="15307709" y="11446795"/>
              <a:ext cx="3593320" cy="400110"/>
            </a:xfrm>
            <a:prstGeom prst="rect">
              <a:avLst/>
            </a:prstGeom>
            <a:noFill/>
          </p:spPr>
          <p:txBody>
            <a:bodyPr wrap="square" rtlCol="0">
              <a:spAutoFit/>
            </a:bodyPr>
            <a:lstStyle/>
            <a:p>
              <a:r>
                <a:rPr lang="fr-FR" sz="2000" b="1" dirty="0"/>
                <a:t>CTD profiles </a:t>
              </a:r>
            </a:p>
          </p:txBody>
        </p:sp>
        <p:sp>
          <p:nvSpPr>
            <p:cNvPr id="79" name="ZoneTexte 78"/>
            <p:cNvSpPr txBox="1"/>
            <p:nvPr/>
          </p:nvSpPr>
          <p:spPr>
            <a:xfrm>
              <a:off x="15307709" y="11950851"/>
              <a:ext cx="3983428" cy="400110"/>
            </a:xfrm>
            <a:prstGeom prst="rect">
              <a:avLst/>
            </a:prstGeom>
            <a:noFill/>
          </p:spPr>
          <p:txBody>
            <a:bodyPr wrap="square" rtlCol="0">
              <a:spAutoFit/>
            </a:bodyPr>
            <a:lstStyle/>
            <a:p>
              <a:r>
                <a:rPr lang="fr-FR" sz="2000" b="1" err="1"/>
                <a:t>Meteorological</a:t>
              </a:r>
              <a:r>
                <a:rPr lang="fr-FR" sz="2000" b="1"/>
                <a:t> data </a:t>
              </a:r>
            </a:p>
          </p:txBody>
        </p:sp>
        <p:sp>
          <p:nvSpPr>
            <p:cNvPr id="80" name="ZoneTexte 79"/>
            <p:cNvSpPr txBox="1"/>
            <p:nvPr/>
          </p:nvSpPr>
          <p:spPr>
            <a:xfrm>
              <a:off x="15307709" y="12471996"/>
              <a:ext cx="4941940" cy="400110"/>
            </a:xfrm>
            <a:prstGeom prst="rect">
              <a:avLst/>
            </a:prstGeom>
            <a:noFill/>
          </p:spPr>
          <p:txBody>
            <a:bodyPr wrap="square" rtlCol="0">
              <a:spAutoFit/>
            </a:bodyPr>
            <a:lstStyle/>
            <a:p>
              <a:r>
                <a:rPr lang="fr-FR" sz="2000" b="1" dirty="0"/>
                <a:t>Station descriptions</a:t>
              </a:r>
            </a:p>
          </p:txBody>
        </p:sp>
        <p:pic>
          <p:nvPicPr>
            <p:cNvPr id="33" name="Image 3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236707" y="13223504"/>
              <a:ext cx="1254989" cy="1256286"/>
            </a:xfrm>
            <a:prstGeom prst="rect">
              <a:avLst/>
            </a:prstGeom>
          </p:spPr>
        </p:pic>
        <p:sp>
          <p:nvSpPr>
            <p:cNvPr id="82" name="ZoneTexte 81"/>
            <p:cNvSpPr txBox="1"/>
            <p:nvPr/>
          </p:nvSpPr>
          <p:spPr>
            <a:xfrm>
              <a:off x="15304213" y="13262037"/>
              <a:ext cx="3593320" cy="400110"/>
            </a:xfrm>
            <a:prstGeom prst="rect">
              <a:avLst/>
            </a:prstGeom>
            <a:noFill/>
          </p:spPr>
          <p:txBody>
            <a:bodyPr wrap="square" rtlCol="0">
              <a:spAutoFit/>
            </a:bodyPr>
            <a:lstStyle/>
            <a:p>
              <a:r>
                <a:rPr lang="fr-FR" sz="2000" b="1" dirty="0"/>
                <a:t>Cruise </a:t>
              </a:r>
              <a:r>
                <a:rPr lang="fr-FR" sz="2000" b="1" dirty="0" err="1"/>
                <a:t>tracks</a:t>
              </a:r>
              <a:endParaRPr lang="fr-FR" sz="2000" b="1" dirty="0"/>
            </a:p>
          </p:txBody>
        </p:sp>
        <p:sp>
          <p:nvSpPr>
            <p:cNvPr id="83" name="ZoneTexte 82"/>
            <p:cNvSpPr txBox="1"/>
            <p:nvPr/>
          </p:nvSpPr>
          <p:spPr>
            <a:xfrm>
              <a:off x="15303498" y="13738866"/>
              <a:ext cx="4738072" cy="707886"/>
            </a:xfrm>
            <a:prstGeom prst="rect">
              <a:avLst/>
            </a:prstGeom>
            <a:noFill/>
          </p:spPr>
          <p:txBody>
            <a:bodyPr wrap="square" rtlCol="0">
              <a:spAutoFit/>
            </a:bodyPr>
            <a:lstStyle/>
            <a:p>
              <a:r>
                <a:rPr lang="fr-FR" sz="2000" b="1" dirty="0" err="1"/>
                <a:t>Expedition</a:t>
              </a:r>
              <a:r>
                <a:rPr lang="fr-FR" sz="2000" b="1" dirty="0"/>
                <a:t> instrumentation and </a:t>
              </a:r>
              <a:r>
                <a:rPr lang="fr-FR" sz="2000" b="1" dirty="0" err="1"/>
                <a:t>protocols</a:t>
              </a:r>
              <a:endParaRPr lang="fr-FR" sz="2000" b="1" dirty="0"/>
            </a:p>
          </p:txBody>
        </p:sp>
        <p:pic>
          <p:nvPicPr>
            <p:cNvPr id="35" name="Image 3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5400000">
              <a:off x="13785941" y="8451487"/>
              <a:ext cx="671727" cy="1658860"/>
            </a:xfrm>
            <a:prstGeom prst="rect">
              <a:avLst/>
            </a:prstGeom>
          </p:spPr>
        </p:pic>
        <p:sp>
          <p:nvSpPr>
            <p:cNvPr id="86" name="ZoneTexte 85"/>
            <p:cNvSpPr txBox="1"/>
            <p:nvPr/>
          </p:nvSpPr>
          <p:spPr>
            <a:xfrm>
              <a:off x="15308599" y="8945053"/>
              <a:ext cx="5271188" cy="707886"/>
            </a:xfrm>
            <a:prstGeom prst="rect">
              <a:avLst/>
            </a:prstGeom>
            <a:noFill/>
          </p:spPr>
          <p:txBody>
            <a:bodyPr wrap="square" rtlCol="0">
              <a:spAutoFit/>
            </a:bodyPr>
            <a:lstStyle/>
            <a:p>
              <a:r>
                <a:rPr lang="fr-FR" sz="2000" b="1"/>
                <a:t>‘</a:t>
              </a:r>
              <a:r>
                <a:rPr lang="fr-FR" sz="2000" b="1" err="1"/>
                <a:t>Omic</a:t>
              </a:r>
              <a:r>
                <a:rPr lang="fr-FR" sz="2000" b="1"/>
                <a:t> </a:t>
              </a:r>
              <a:r>
                <a:rPr lang="fr-FR" sz="2000" b="1" err="1"/>
                <a:t>dataset</a:t>
              </a:r>
              <a:r>
                <a:rPr lang="fr-FR" sz="2000" b="1"/>
                <a:t> </a:t>
              </a:r>
              <a:r>
                <a:rPr lang="fr-FR" sz="2000" b="1" err="1"/>
                <a:t>functional</a:t>
              </a:r>
              <a:r>
                <a:rPr lang="fr-FR" sz="2000" b="1"/>
                <a:t> and </a:t>
              </a:r>
              <a:r>
                <a:rPr lang="fr-FR" sz="2000" b="1" err="1"/>
                <a:t>taxonomic</a:t>
              </a:r>
              <a:r>
                <a:rPr lang="fr-FR" sz="2000" b="1"/>
                <a:t> annotations</a:t>
              </a:r>
            </a:p>
          </p:txBody>
        </p:sp>
      </p:grpSp>
      <p:sp>
        <p:nvSpPr>
          <p:cNvPr id="109" name="TextBox 67">
            <a:extLst>
              <a:ext uri="{FF2B5EF4-FFF2-40B4-BE49-F238E27FC236}">
                <a16:creationId xmlns:a16="http://schemas.microsoft.com/office/drawing/2014/main" id="{A455284D-16FB-6849-9020-FA327513230B}"/>
              </a:ext>
            </a:extLst>
          </p:cNvPr>
          <p:cNvSpPr txBox="1"/>
          <p:nvPr/>
        </p:nvSpPr>
        <p:spPr>
          <a:xfrm>
            <a:off x="20454712" y="9821709"/>
            <a:ext cx="10131835" cy="2446824"/>
          </a:xfrm>
          <a:prstGeom prst="rect">
            <a:avLst/>
          </a:prstGeom>
          <a:noFill/>
        </p:spPr>
        <p:txBody>
          <a:bodyPr wrap="square" rtlCol="0">
            <a:spAutoFit/>
          </a:bodyPr>
          <a:lstStyle/>
          <a:p>
            <a:pPr algn="just"/>
            <a:r>
              <a:rPr lang="en-US" sz="2500" dirty="0">
                <a:solidFill>
                  <a:schemeClr val="tx1"/>
                </a:solidFill>
              </a:rPr>
              <a:t>In order to ensure for well-represented, interoperable metadata </a:t>
            </a:r>
            <a:r>
              <a:rPr lang="en-US" sz="2800" b="1" dirty="0">
                <a:solidFill>
                  <a:srgbClr val="0197A7"/>
                </a:solidFill>
              </a:rPr>
              <a:t>Planet Microbe</a:t>
            </a:r>
            <a:r>
              <a:rPr lang="en-US" sz="2500" dirty="0">
                <a:solidFill>
                  <a:schemeClr val="tx1"/>
                </a:solidFill>
              </a:rPr>
              <a:t> combines semantics from a variety of OBO Foundry ontologies including the Environment Ontology (ENVO) to represent metadata types, the Ontology of Units (UO) to represent units, as well as the Ontology for Biomedical Investigations (OBI) to represent measurement devices.  </a:t>
            </a:r>
          </a:p>
        </p:txBody>
      </p:sp>
      <p:sp>
        <p:nvSpPr>
          <p:cNvPr id="110" name="TextBox 67">
            <a:extLst>
              <a:ext uri="{FF2B5EF4-FFF2-40B4-BE49-F238E27FC236}">
                <a16:creationId xmlns:a16="http://schemas.microsoft.com/office/drawing/2014/main" id="{A455284D-16FB-6849-9020-FA327513230B}"/>
              </a:ext>
            </a:extLst>
          </p:cNvPr>
          <p:cNvSpPr txBox="1"/>
          <p:nvPr/>
        </p:nvSpPr>
        <p:spPr>
          <a:xfrm>
            <a:off x="20456222" y="7926256"/>
            <a:ext cx="9058032" cy="1354217"/>
          </a:xfrm>
          <a:prstGeom prst="rect">
            <a:avLst/>
          </a:prstGeom>
          <a:noFill/>
        </p:spPr>
        <p:txBody>
          <a:bodyPr wrap="square" rtlCol="0">
            <a:spAutoFit/>
          </a:bodyPr>
          <a:lstStyle/>
          <a:p>
            <a:pPr algn="just"/>
            <a:r>
              <a:rPr lang="en-US" sz="3200" b="1" dirty="0">
                <a:solidFill>
                  <a:srgbClr val="0197A7"/>
                </a:solidFill>
              </a:rPr>
              <a:t>Planet Microbe </a:t>
            </a:r>
            <a:r>
              <a:rPr lang="en-US" sz="2500" dirty="0">
                <a:solidFill>
                  <a:schemeClr val="tx1"/>
                </a:solidFill>
              </a:rPr>
              <a:t>makes use of and extends standardized semantics provided by the Open Biological and Biomedical Ontology (OBO) Foundry and Library. </a:t>
            </a:r>
          </a:p>
        </p:txBody>
      </p:sp>
      <p:grpSp>
        <p:nvGrpSpPr>
          <p:cNvPr id="45" name="Group 44">
            <a:extLst>
              <a:ext uri="{FF2B5EF4-FFF2-40B4-BE49-F238E27FC236}">
                <a16:creationId xmlns:a16="http://schemas.microsoft.com/office/drawing/2014/main" id="{7753DCFB-EBE8-244F-BA2D-E9AF38C815C9}"/>
              </a:ext>
            </a:extLst>
          </p:cNvPr>
          <p:cNvGrpSpPr/>
          <p:nvPr/>
        </p:nvGrpSpPr>
        <p:grpSpPr>
          <a:xfrm>
            <a:off x="40364479" y="24488817"/>
            <a:ext cx="2106989" cy="5628831"/>
            <a:chOff x="40388376" y="24560826"/>
            <a:chExt cx="2083101" cy="3787956"/>
          </a:xfrm>
        </p:grpSpPr>
        <p:sp>
          <p:nvSpPr>
            <p:cNvPr id="97" name="Shape 58">
              <a:extLst>
                <a:ext uri="{FF2B5EF4-FFF2-40B4-BE49-F238E27FC236}">
                  <a16:creationId xmlns:a16="http://schemas.microsoft.com/office/drawing/2014/main" id="{4A4ECDD7-0E00-0F49-ADF5-D0BA1B285473}"/>
                </a:ext>
              </a:extLst>
            </p:cNvPr>
            <p:cNvSpPr/>
            <p:nvPr/>
          </p:nvSpPr>
          <p:spPr>
            <a:xfrm>
              <a:off x="40388376" y="24560826"/>
              <a:ext cx="1970100" cy="3787956"/>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spcFirstLastPara="1" wrap="square" lIns="86991" tIns="86991" rIns="86991" bIns="86991" anchor="ctr" anchorCtr="0">
              <a:noAutofit/>
            </a:bodyPr>
            <a:lstStyle/>
            <a:p>
              <a:endParaRPr/>
            </a:p>
          </p:txBody>
        </p:sp>
        <p:sp>
          <p:nvSpPr>
            <p:cNvPr id="25" name="ZoneTexte 24"/>
            <p:cNvSpPr txBox="1"/>
            <p:nvPr/>
          </p:nvSpPr>
          <p:spPr>
            <a:xfrm>
              <a:off x="40501377" y="24686884"/>
              <a:ext cx="1970100" cy="3168937"/>
            </a:xfrm>
            <a:prstGeom prst="rect">
              <a:avLst/>
            </a:prstGeom>
            <a:noFill/>
          </p:spPr>
          <p:txBody>
            <a:bodyPr wrap="square" rtlCol="0">
              <a:spAutoFit/>
            </a:bodyPr>
            <a:lstStyle/>
            <a:p>
              <a:r>
                <a:rPr lang="en-US" sz="2000" dirty="0"/>
                <a:t>This work is supported by the NSF </a:t>
              </a:r>
              <a:r>
                <a:rPr lang="en-US" sz="2000" dirty="0" err="1"/>
                <a:t>EarthCube</a:t>
              </a:r>
              <a:r>
                <a:rPr lang="en-US" sz="2000" dirty="0"/>
                <a:t> Planet Microbe Building Blocks award #1639588 to Dr. Bonnie Hurwitz, and does not necessarily reflect the views of the NSF.</a:t>
              </a:r>
              <a:endParaRPr lang="fr-FR" sz="2000" dirty="0"/>
            </a:p>
          </p:txBody>
        </p:sp>
      </p:grpSp>
      <p:pic>
        <p:nvPicPr>
          <p:cNvPr id="13" name="Imag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1256067" y="29098846"/>
            <a:ext cx="1094117" cy="851066"/>
          </a:xfrm>
          <a:prstGeom prst="rect">
            <a:avLst/>
          </a:prstGeom>
        </p:spPr>
      </p:pic>
      <p:sp>
        <p:nvSpPr>
          <p:cNvPr id="77" name="ZoneTexte 76"/>
          <p:cNvSpPr txBox="1"/>
          <p:nvPr/>
        </p:nvSpPr>
        <p:spPr>
          <a:xfrm>
            <a:off x="-5814762" y="19777056"/>
            <a:ext cx="184731" cy="292388"/>
          </a:xfrm>
          <a:prstGeom prst="rect">
            <a:avLst/>
          </a:prstGeom>
          <a:noFill/>
        </p:spPr>
        <p:txBody>
          <a:bodyPr wrap="none" rtlCol="0">
            <a:spAutoFit/>
          </a:bodyPr>
          <a:lstStyle/>
          <a:p>
            <a:endParaRPr lang="fr-FR"/>
          </a:p>
        </p:txBody>
      </p:sp>
      <p:sp>
        <p:nvSpPr>
          <p:cNvPr id="26" name="ZoneTexte 25"/>
          <p:cNvSpPr txBox="1"/>
          <p:nvPr/>
        </p:nvSpPr>
        <p:spPr>
          <a:xfrm>
            <a:off x="10134947" y="14165556"/>
            <a:ext cx="10014399" cy="2400657"/>
          </a:xfrm>
          <a:prstGeom prst="rect">
            <a:avLst/>
          </a:prstGeom>
          <a:noFill/>
        </p:spPr>
        <p:txBody>
          <a:bodyPr wrap="square" rtlCol="0">
            <a:spAutoFit/>
          </a:bodyPr>
          <a:lstStyle/>
          <a:p>
            <a:pPr algn="just"/>
            <a:r>
              <a:rPr lang="en-US" sz="2500" dirty="0">
                <a:solidFill>
                  <a:schemeClr val="tx1"/>
                </a:solidFill>
              </a:rPr>
              <a:t>Environmental context can be provided by biological and physio-chemical measurements performed </a:t>
            </a:r>
            <a:r>
              <a:rPr lang="en-US" sz="2500" dirty="0">
                <a:solidFill>
                  <a:srgbClr val="0197A7"/>
                </a:solidFill>
              </a:rPr>
              <a:t>directly on a water sample</a:t>
            </a:r>
            <a:r>
              <a:rPr lang="en-US" sz="2500" dirty="0">
                <a:solidFill>
                  <a:schemeClr val="tx1"/>
                </a:solidFill>
              </a:rPr>
              <a:t>. At a larger scale, environmental context can be provided by metadata from the </a:t>
            </a:r>
            <a:r>
              <a:rPr lang="en-US" sz="2500" dirty="0">
                <a:solidFill>
                  <a:srgbClr val="0197A7"/>
                </a:solidFill>
              </a:rPr>
              <a:t>sampling event </a:t>
            </a:r>
            <a:r>
              <a:rPr lang="en-US" sz="2500" dirty="0">
                <a:solidFill>
                  <a:schemeClr val="tx1"/>
                </a:solidFill>
              </a:rPr>
              <a:t>and the </a:t>
            </a:r>
            <a:r>
              <a:rPr lang="en-US" sz="2500" dirty="0">
                <a:solidFill>
                  <a:srgbClr val="0197A7"/>
                </a:solidFill>
              </a:rPr>
              <a:t>sampling station</a:t>
            </a:r>
            <a:r>
              <a:rPr lang="en-US" sz="2500" dirty="0">
                <a:solidFill>
                  <a:schemeClr val="tx1"/>
                </a:solidFill>
              </a:rPr>
              <a:t>. Finally, </a:t>
            </a:r>
            <a:r>
              <a:rPr lang="en-US" sz="2500" dirty="0">
                <a:solidFill>
                  <a:srgbClr val="0197A7"/>
                </a:solidFill>
              </a:rPr>
              <a:t>cruise</a:t>
            </a:r>
            <a:r>
              <a:rPr lang="en-US" sz="2500" dirty="0">
                <a:solidFill>
                  <a:schemeClr val="tx1"/>
                </a:solidFill>
              </a:rPr>
              <a:t> protocols and instrumentation can provide users with a better understanding of the metadata.</a:t>
            </a:r>
          </a:p>
        </p:txBody>
      </p:sp>
      <p:sp>
        <p:nvSpPr>
          <p:cNvPr id="113" name="TextBox 118">
            <a:extLst>
              <a:ext uri="{FF2B5EF4-FFF2-40B4-BE49-F238E27FC236}">
                <a16:creationId xmlns:a16="http://schemas.microsoft.com/office/drawing/2014/main" id="{4C99FAA1-3468-B44D-A1F4-F6F6F227C6AF}"/>
              </a:ext>
            </a:extLst>
          </p:cNvPr>
          <p:cNvSpPr txBox="1"/>
          <p:nvPr/>
        </p:nvSpPr>
        <p:spPr>
          <a:xfrm>
            <a:off x="10247844" y="17162439"/>
            <a:ext cx="6696744" cy="707886"/>
          </a:xfrm>
          <a:prstGeom prst="rect">
            <a:avLst/>
          </a:prstGeom>
          <a:noFill/>
        </p:spPr>
        <p:txBody>
          <a:bodyPr wrap="square" rtlCol="0">
            <a:spAutoFit/>
          </a:bodyPr>
          <a:lstStyle/>
          <a:p>
            <a:r>
              <a:rPr lang="en-US" sz="4000" b="1" dirty="0">
                <a:solidFill>
                  <a:srgbClr val="0197A7"/>
                </a:solidFill>
              </a:rPr>
              <a:t>Marine ‘omics datasets</a:t>
            </a:r>
          </a:p>
        </p:txBody>
      </p:sp>
      <p:sp>
        <p:nvSpPr>
          <p:cNvPr id="120" name="TextBox 118">
            <a:extLst>
              <a:ext uri="{FF2B5EF4-FFF2-40B4-BE49-F238E27FC236}">
                <a16:creationId xmlns:a16="http://schemas.microsoft.com/office/drawing/2014/main" id="{4C99FAA1-3468-B44D-A1F4-F6F6F227C6AF}"/>
              </a:ext>
            </a:extLst>
          </p:cNvPr>
          <p:cNvSpPr txBox="1"/>
          <p:nvPr/>
        </p:nvSpPr>
        <p:spPr>
          <a:xfrm>
            <a:off x="20418929" y="17111193"/>
            <a:ext cx="10585177" cy="707886"/>
          </a:xfrm>
          <a:prstGeom prst="rect">
            <a:avLst/>
          </a:prstGeom>
          <a:noFill/>
        </p:spPr>
        <p:txBody>
          <a:bodyPr wrap="square" rtlCol="0">
            <a:spAutoFit/>
          </a:bodyPr>
          <a:lstStyle/>
          <a:p>
            <a:r>
              <a:rPr lang="en-US" sz="4000" b="1" dirty="0">
                <a:solidFill>
                  <a:srgbClr val="0197A7"/>
                </a:solidFill>
              </a:rPr>
              <a:t>Data containers for dataset interoperability</a:t>
            </a:r>
          </a:p>
        </p:txBody>
      </p:sp>
      <p:sp>
        <p:nvSpPr>
          <p:cNvPr id="121" name="TextBox 67">
            <a:extLst>
              <a:ext uri="{FF2B5EF4-FFF2-40B4-BE49-F238E27FC236}">
                <a16:creationId xmlns:a16="http://schemas.microsoft.com/office/drawing/2014/main" id="{A455284D-16FB-6849-9020-FA327513230B}"/>
              </a:ext>
            </a:extLst>
          </p:cNvPr>
          <p:cNvSpPr txBox="1"/>
          <p:nvPr/>
        </p:nvSpPr>
        <p:spPr>
          <a:xfrm>
            <a:off x="20411395" y="18149341"/>
            <a:ext cx="5238149" cy="1738938"/>
          </a:xfrm>
          <a:prstGeom prst="rect">
            <a:avLst/>
          </a:prstGeom>
          <a:noFill/>
        </p:spPr>
        <p:txBody>
          <a:bodyPr wrap="square" rtlCol="0">
            <a:spAutoFit/>
          </a:bodyPr>
          <a:lstStyle/>
          <a:p>
            <a:pPr algn="just"/>
            <a:r>
              <a:rPr lang="en-US" sz="3200" b="1" dirty="0">
                <a:solidFill>
                  <a:srgbClr val="0197A7"/>
                </a:solidFill>
              </a:rPr>
              <a:t>Planet Microbe </a:t>
            </a:r>
            <a:r>
              <a:rPr lang="en-US" sz="2500" dirty="0"/>
              <a:t>makes use of Frictionless Data packages to make datasets interoperable, as well as shareable between systems. </a:t>
            </a:r>
          </a:p>
        </p:txBody>
      </p:sp>
      <p:sp>
        <p:nvSpPr>
          <p:cNvPr id="122" name="TextBox 67">
            <a:extLst>
              <a:ext uri="{FF2B5EF4-FFF2-40B4-BE49-F238E27FC236}">
                <a16:creationId xmlns:a16="http://schemas.microsoft.com/office/drawing/2014/main" id="{A455284D-16FB-6849-9020-FA327513230B}"/>
              </a:ext>
            </a:extLst>
          </p:cNvPr>
          <p:cNvSpPr txBox="1"/>
          <p:nvPr/>
        </p:nvSpPr>
        <p:spPr>
          <a:xfrm>
            <a:off x="26364294" y="20782347"/>
            <a:ext cx="4266715" cy="2785378"/>
          </a:xfrm>
          <a:prstGeom prst="rect">
            <a:avLst/>
          </a:prstGeom>
          <a:noFill/>
        </p:spPr>
        <p:txBody>
          <a:bodyPr wrap="square" rtlCol="0">
            <a:spAutoFit/>
          </a:bodyPr>
          <a:lstStyle/>
          <a:p>
            <a:pPr algn="just"/>
            <a:r>
              <a:rPr lang="en-US" sz="2500" dirty="0"/>
              <a:t>Frictionless Data package can be used to containerize tabular data and associate columns in the csv metadata file to OBO type, unit, and measurement source semantics.</a:t>
            </a:r>
          </a:p>
        </p:txBody>
      </p:sp>
      <p:grpSp>
        <p:nvGrpSpPr>
          <p:cNvPr id="131" name="Group 130">
            <a:extLst>
              <a:ext uri="{FF2B5EF4-FFF2-40B4-BE49-F238E27FC236}">
                <a16:creationId xmlns:a16="http://schemas.microsoft.com/office/drawing/2014/main" id="{64F8434E-3539-3A40-9DAD-9A5CC54900D0}"/>
              </a:ext>
            </a:extLst>
          </p:cNvPr>
          <p:cNvGrpSpPr/>
          <p:nvPr/>
        </p:nvGrpSpPr>
        <p:grpSpPr>
          <a:xfrm>
            <a:off x="20540166" y="20611145"/>
            <a:ext cx="5261882" cy="3142258"/>
            <a:chOff x="20606876" y="21060868"/>
            <a:chExt cx="5261882" cy="3142258"/>
          </a:xfrm>
        </p:grpSpPr>
        <p:sp>
          <p:nvSpPr>
            <p:cNvPr id="59" name="Rectangle 58"/>
            <p:cNvSpPr/>
            <p:nvPr/>
          </p:nvSpPr>
          <p:spPr>
            <a:xfrm>
              <a:off x="20606876" y="21060868"/>
              <a:ext cx="5261882" cy="3142258"/>
            </a:xfrm>
            <a:prstGeom prst="rect">
              <a:avLst/>
            </a:prstGeom>
            <a:solidFill>
              <a:srgbClr val="0197A7"/>
            </a:solidFill>
            <a:ln>
              <a:solidFill>
                <a:srgbClr val="0197A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800" b="1"/>
                <a:t>Data Package</a:t>
              </a:r>
            </a:p>
          </p:txBody>
        </p:sp>
        <p:sp>
          <p:nvSpPr>
            <p:cNvPr id="60" name="Rectangle 59"/>
            <p:cNvSpPr/>
            <p:nvPr/>
          </p:nvSpPr>
          <p:spPr>
            <a:xfrm>
              <a:off x="20900207" y="21607933"/>
              <a:ext cx="2190161" cy="2190102"/>
            </a:xfrm>
            <a:prstGeom prst="rect">
              <a:avLst/>
            </a:prstGeom>
            <a:solidFill>
              <a:schemeClr val="bg1"/>
            </a:solidFill>
            <a:ln>
              <a:solidFill>
                <a:srgbClr val="0197A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000" b="1" dirty="0">
                  <a:solidFill>
                    <a:srgbClr val="0197A7"/>
                  </a:solidFill>
                </a:rPr>
                <a:t>CSV</a:t>
              </a:r>
            </a:p>
            <a:p>
              <a:pPr algn="ctr"/>
              <a:endParaRPr lang="fr-FR" sz="2000" dirty="0">
                <a:solidFill>
                  <a:srgbClr val="0197A7"/>
                </a:solidFill>
              </a:endParaRPr>
            </a:p>
            <a:p>
              <a:pPr algn="ctr"/>
              <a:r>
                <a:rPr lang="fr-FR" sz="2000" dirty="0" err="1">
                  <a:solidFill>
                    <a:srgbClr val="0197A7"/>
                  </a:solidFill>
                </a:rPr>
                <a:t>environmental</a:t>
              </a:r>
              <a:r>
                <a:rPr lang="fr-FR" sz="2000" dirty="0">
                  <a:solidFill>
                    <a:srgbClr val="0197A7"/>
                  </a:solidFill>
                </a:rPr>
                <a:t> </a:t>
              </a:r>
              <a:r>
                <a:rPr lang="fr-FR" sz="2000" dirty="0" err="1">
                  <a:solidFill>
                    <a:srgbClr val="0197A7"/>
                  </a:solidFill>
                </a:rPr>
                <a:t>metadata</a:t>
              </a:r>
              <a:r>
                <a:rPr lang="fr-FR" sz="2000" dirty="0">
                  <a:solidFill>
                    <a:srgbClr val="0197A7"/>
                  </a:solidFill>
                </a:rPr>
                <a:t> </a:t>
              </a:r>
              <a:r>
                <a:rPr lang="fr-FR" sz="2000" dirty="0" err="1">
                  <a:solidFill>
                    <a:srgbClr val="0197A7"/>
                  </a:solidFill>
                </a:rPr>
                <a:t>from</a:t>
              </a:r>
              <a:r>
                <a:rPr lang="fr-FR" sz="2000" dirty="0">
                  <a:solidFill>
                    <a:srgbClr val="0197A7"/>
                  </a:solidFill>
                </a:rPr>
                <a:t> </a:t>
              </a:r>
              <a:r>
                <a:rPr lang="fr-FR" sz="2000" dirty="0" err="1">
                  <a:solidFill>
                    <a:srgbClr val="0197A7"/>
                  </a:solidFill>
                </a:rPr>
                <a:t>selected</a:t>
              </a:r>
              <a:r>
                <a:rPr lang="fr-FR" sz="2000" dirty="0">
                  <a:solidFill>
                    <a:srgbClr val="0197A7"/>
                  </a:solidFill>
                </a:rPr>
                <a:t> </a:t>
              </a:r>
              <a:r>
                <a:rPr lang="fr-FR" sz="2000" dirty="0" err="1">
                  <a:solidFill>
                    <a:srgbClr val="0197A7"/>
                  </a:solidFill>
                </a:rPr>
                <a:t>samples</a:t>
              </a:r>
              <a:endParaRPr lang="fr-FR" sz="2000" dirty="0">
                <a:solidFill>
                  <a:srgbClr val="0197A7"/>
                </a:solidFill>
              </a:endParaRPr>
            </a:p>
          </p:txBody>
        </p:sp>
        <p:sp>
          <p:nvSpPr>
            <p:cNvPr id="124" name="Rectangle 123"/>
            <p:cNvSpPr/>
            <p:nvPr/>
          </p:nvSpPr>
          <p:spPr>
            <a:xfrm>
              <a:off x="23340388" y="21607933"/>
              <a:ext cx="2190161" cy="2190102"/>
            </a:xfrm>
            <a:prstGeom prst="rect">
              <a:avLst/>
            </a:prstGeom>
            <a:solidFill>
              <a:schemeClr val="bg1"/>
            </a:solidFill>
            <a:ln>
              <a:solidFill>
                <a:srgbClr val="0197A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000" b="1">
                  <a:solidFill>
                    <a:srgbClr val="0197A7"/>
                  </a:solidFill>
                </a:rPr>
                <a:t>JSON</a:t>
              </a:r>
            </a:p>
            <a:p>
              <a:pPr algn="ctr"/>
              <a:endParaRPr lang="fr-FR" sz="2000">
                <a:solidFill>
                  <a:srgbClr val="0197A7"/>
                </a:solidFill>
              </a:endParaRPr>
            </a:p>
            <a:p>
              <a:pPr algn="ctr"/>
              <a:r>
                <a:rPr lang="fr-FR" sz="2000">
                  <a:solidFill>
                    <a:srgbClr val="0197A7"/>
                  </a:solidFill>
                </a:rPr>
                <a:t>type, unit and source information about the </a:t>
              </a:r>
              <a:r>
                <a:rPr lang="fr-FR" sz="2000" err="1">
                  <a:solidFill>
                    <a:srgbClr val="0197A7"/>
                  </a:solidFill>
                </a:rPr>
                <a:t>metadata</a:t>
              </a:r>
              <a:endParaRPr lang="fr-FR" sz="2000">
                <a:solidFill>
                  <a:srgbClr val="0197A7"/>
                </a:solidFill>
              </a:endParaRPr>
            </a:p>
          </p:txBody>
        </p:sp>
      </p:grpSp>
      <p:pic>
        <p:nvPicPr>
          <p:cNvPr id="128" name="Image 12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844422" y="162323"/>
            <a:ext cx="7770968" cy="1587512"/>
          </a:xfrm>
          <a:prstGeom prst="rect">
            <a:avLst/>
          </a:prstGeom>
          <a:ln>
            <a:noFill/>
          </a:ln>
        </p:spPr>
      </p:pic>
      <p:sp>
        <p:nvSpPr>
          <p:cNvPr id="145" name="TextBox 67">
            <a:extLst>
              <a:ext uri="{FF2B5EF4-FFF2-40B4-BE49-F238E27FC236}">
                <a16:creationId xmlns:a16="http://schemas.microsoft.com/office/drawing/2014/main" id="{A455284D-16FB-6849-9020-FA327513230B}"/>
              </a:ext>
            </a:extLst>
          </p:cNvPr>
          <p:cNvSpPr txBox="1"/>
          <p:nvPr/>
        </p:nvSpPr>
        <p:spPr>
          <a:xfrm>
            <a:off x="31166983" y="18467451"/>
            <a:ext cx="10903575" cy="1785104"/>
          </a:xfrm>
          <a:prstGeom prst="rect">
            <a:avLst/>
          </a:prstGeom>
          <a:noFill/>
        </p:spPr>
        <p:txBody>
          <a:bodyPr wrap="square" rtlCol="0">
            <a:spAutoFit/>
          </a:bodyPr>
          <a:lstStyle/>
          <a:p>
            <a:pPr algn="just"/>
            <a:r>
              <a:rPr lang="en-US" sz="3200" b="1" dirty="0">
                <a:solidFill>
                  <a:srgbClr val="0197A7"/>
                </a:solidFill>
              </a:rPr>
              <a:t>Planet Microbe </a:t>
            </a:r>
            <a:r>
              <a:rPr lang="en-US" sz="2500" dirty="0">
                <a:solidFill>
                  <a:schemeClr val="tx1"/>
                </a:solidFill>
              </a:rPr>
              <a:t>is a cyberinfrastructure system that provides users with a set of tools and apps for metagenomic analysis and visualization. Compute time and storage is available freely for </a:t>
            </a:r>
            <a:r>
              <a:rPr lang="en-US" sz="2800" b="1" dirty="0">
                <a:solidFill>
                  <a:srgbClr val="0197A7"/>
                </a:solidFill>
              </a:rPr>
              <a:t>Planet Microbe </a:t>
            </a:r>
            <a:r>
              <a:rPr lang="en-US" sz="2500" dirty="0">
                <a:solidFill>
                  <a:schemeClr val="tx1"/>
                </a:solidFill>
              </a:rPr>
              <a:t>users through </a:t>
            </a:r>
            <a:r>
              <a:rPr lang="en-US" sz="2500" dirty="0" err="1">
                <a:solidFill>
                  <a:schemeClr val="tx1"/>
                </a:solidFill>
              </a:rPr>
              <a:t>CyVerse</a:t>
            </a:r>
            <a:r>
              <a:rPr lang="en-US" sz="2500" dirty="0">
                <a:solidFill>
                  <a:schemeClr val="tx1"/>
                </a:solidFill>
              </a:rPr>
              <a:t> and XSEDE resources.</a:t>
            </a:r>
          </a:p>
        </p:txBody>
      </p:sp>
      <p:sp>
        <p:nvSpPr>
          <p:cNvPr id="146" name="TextBox 118">
            <a:extLst>
              <a:ext uri="{FF2B5EF4-FFF2-40B4-BE49-F238E27FC236}">
                <a16:creationId xmlns:a16="http://schemas.microsoft.com/office/drawing/2014/main" id="{4C99FAA1-3468-B44D-A1F4-F6F6F227C6AF}"/>
              </a:ext>
            </a:extLst>
          </p:cNvPr>
          <p:cNvSpPr txBox="1"/>
          <p:nvPr/>
        </p:nvSpPr>
        <p:spPr>
          <a:xfrm>
            <a:off x="31166979" y="20257202"/>
            <a:ext cx="9577414" cy="707886"/>
          </a:xfrm>
          <a:prstGeom prst="rect">
            <a:avLst/>
          </a:prstGeom>
          <a:noFill/>
        </p:spPr>
        <p:txBody>
          <a:bodyPr wrap="square" rtlCol="0">
            <a:spAutoFit/>
          </a:bodyPr>
          <a:lstStyle/>
          <a:p>
            <a:r>
              <a:rPr lang="en-US" sz="4000" b="1" dirty="0">
                <a:solidFill>
                  <a:srgbClr val="0197A7"/>
                </a:solidFill>
              </a:rPr>
              <a:t>Tool containers for reproducibility</a:t>
            </a:r>
          </a:p>
        </p:txBody>
      </p:sp>
      <p:sp>
        <p:nvSpPr>
          <p:cNvPr id="147" name="TextBox 67">
            <a:extLst>
              <a:ext uri="{FF2B5EF4-FFF2-40B4-BE49-F238E27FC236}">
                <a16:creationId xmlns:a16="http://schemas.microsoft.com/office/drawing/2014/main" id="{A455284D-16FB-6849-9020-FA327513230B}"/>
              </a:ext>
            </a:extLst>
          </p:cNvPr>
          <p:cNvSpPr txBox="1"/>
          <p:nvPr/>
        </p:nvSpPr>
        <p:spPr>
          <a:xfrm>
            <a:off x="33092769" y="21399496"/>
            <a:ext cx="9023199" cy="2369880"/>
          </a:xfrm>
          <a:prstGeom prst="rect">
            <a:avLst/>
          </a:prstGeom>
          <a:noFill/>
        </p:spPr>
        <p:txBody>
          <a:bodyPr wrap="square" rtlCol="0">
            <a:spAutoFit/>
          </a:bodyPr>
          <a:lstStyle/>
          <a:p>
            <a:pPr algn="just"/>
            <a:r>
              <a:rPr lang="en-US" sz="2500" dirty="0">
                <a:solidFill>
                  <a:schemeClr val="tx1"/>
                </a:solidFill>
              </a:rPr>
              <a:t>Apps and tools deployed in Planet microbe rely on community-developed docker/singularity containers.</a:t>
            </a:r>
          </a:p>
          <a:p>
            <a:pPr algn="just"/>
            <a:endParaRPr lang="en-US" sz="2000" dirty="0">
              <a:solidFill>
                <a:schemeClr val="tx1"/>
              </a:solidFill>
            </a:endParaRPr>
          </a:p>
          <a:p>
            <a:pPr algn="just"/>
            <a:r>
              <a:rPr lang="en-US" sz="2500" dirty="0">
                <a:solidFill>
                  <a:schemeClr val="tx1"/>
                </a:solidFill>
              </a:rPr>
              <a:t>Containers ensure the reproducibility of tools and analytical results in </a:t>
            </a:r>
            <a:r>
              <a:rPr lang="en-US" sz="2800" b="1" dirty="0">
                <a:solidFill>
                  <a:srgbClr val="0197A7"/>
                </a:solidFill>
              </a:rPr>
              <a:t>Planet Microbe </a:t>
            </a:r>
            <a:r>
              <a:rPr lang="en-US" sz="2500" dirty="0">
                <a:solidFill>
                  <a:schemeClr val="tx1"/>
                </a:solidFill>
              </a:rPr>
              <a:t>by preserving the code, configurations, and dependencies.</a:t>
            </a:r>
          </a:p>
        </p:txBody>
      </p:sp>
      <p:pic>
        <p:nvPicPr>
          <p:cNvPr id="99" name="Image 9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300442" y="21369577"/>
            <a:ext cx="1553093" cy="994819"/>
          </a:xfrm>
          <a:prstGeom prst="rect">
            <a:avLst/>
          </a:prstGeom>
        </p:spPr>
      </p:pic>
      <p:sp>
        <p:nvSpPr>
          <p:cNvPr id="100" name="ZoneTexte 99"/>
          <p:cNvSpPr txBox="1"/>
          <p:nvPr/>
        </p:nvSpPr>
        <p:spPr>
          <a:xfrm>
            <a:off x="3402262" y="14704863"/>
            <a:ext cx="1836204" cy="461665"/>
          </a:xfrm>
          <a:prstGeom prst="rect">
            <a:avLst/>
          </a:prstGeom>
          <a:noFill/>
        </p:spPr>
        <p:txBody>
          <a:bodyPr wrap="square" rtlCol="0">
            <a:spAutoFit/>
          </a:bodyPr>
          <a:lstStyle/>
          <a:p>
            <a:r>
              <a:rPr lang="fr-FR" sz="2400">
                <a:solidFill>
                  <a:schemeClr val="bg1"/>
                </a:solidFill>
              </a:rPr>
              <a:t>‘</a:t>
            </a:r>
            <a:r>
              <a:rPr lang="fr-FR" sz="2400" err="1">
                <a:solidFill>
                  <a:schemeClr val="bg1"/>
                </a:solidFill>
              </a:rPr>
              <a:t>omics</a:t>
            </a:r>
            <a:r>
              <a:rPr lang="fr-FR" sz="2400">
                <a:solidFill>
                  <a:schemeClr val="bg1"/>
                </a:solidFill>
              </a:rPr>
              <a:t> data</a:t>
            </a:r>
          </a:p>
        </p:txBody>
      </p:sp>
      <p:sp>
        <p:nvSpPr>
          <p:cNvPr id="149" name="ZoneTexte 148"/>
          <p:cNvSpPr txBox="1"/>
          <p:nvPr/>
        </p:nvSpPr>
        <p:spPr>
          <a:xfrm>
            <a:off x="3465230" y="15398490"/>
            <a:ext cx="2025264" cy="830997"/>
          </a:xfrm>
          <a:prstGeom prst="rect">
            <a:avLst/>
          </a:prstGeom>
          <a:noFill/>
        </p:spPr>
        <p:txBody>
          <a:bodyPr wrap="square" rtlCol="0">
            <a:spAutoFit/>
          </a:bodyPr>
          <a:lstStyle/>
          <a:p>
            <a:r>
              <a:rPr lang="fr-FR" sz="2400" err="1">
                <a:solidFill>
                  <a:schemeClr val="bg1"/>
                </a:solidFill>
              </a:rPr>
              <a:t>Geochemical</a:t>
            </a:r>
            <a:r>
              <a:rPr lang="fr-FR" sz="2400">
                <a:solidFill>
                  <a:schemeClr val="bg1"/>
                </a:solidFill>
              </a:rPr>
              <a:t> </a:t>
            </a:r>
            <a:r>
              <a:rPr lang="fr-FR" sz="2400" err="1">
                <a:solidFill>
                  <a:schemeClr val="bg1"/>
                </a:solidFill>
              </a:rPr>
              <a:t>measures</a:t>
            </a:r>
            <a:endParaRPr lang="fr-FR" sz="2400">
              <a:solidFill>
                <a:schemeClr val="bg1"/>
              </a:solidFill>
            </a:endParaRPr>
          </a:p>
        </p:txBody>
      </p:sp>
      <p:sp>
        <p:nvSpPr>
          <p:cNvPr id="150" name="ZoneTexte 149"/>
          <p:cNvSpPr txBox="1"/>
          <p:nvPr/>
        </p:nvSpPr>
        <p:spPr>
          <a:xfrm>
            <a:off x="3407522" y="16420256"/>
            <a:ext cx="2745344" cy="830997"/>
          </a:xfrm>
          <a:prstGeom prst="rect">
            <a:avLst/>
          </a:prstGeom>
          <a:noFill/>
        </p:spPr>
        <p:txBody>
          <a:bodyPr wrap="square" rtlCol="0">
            <a:spAutoFit/>
          </a:bodyPr>
          <a:lstStyle/>
          <a:p>
            <a:r>
              <a:rPr lang="fr-FR" sz="2400" err="1">
                <a:solidFill>
                  <a:schemeClr val="bg1"/>
                </a:solidFill>
              </a:rPr>
              <a:t>Study-specific</a:t>
            </a:r>
            <a:r>
              <a:rPr lang="fr-FR" sz="2400">
                <a:solidFill>
                  <a:schemeClr val="bg1"/>
                </a:solidFill>
              </a:rPr>
              <a:t> </a:t>
            </a:r>
            <a:r>
              <a:rPr lang="fr-FR" sz="2400" err="1">
                <a:solidFill>
                  <a:schemeClr val="bg1"/>
                </a:solidFill>
              </a:rPr>
              <a:t>measurements</a:t>
            </a:r>
            <a:endParaRPr lang="fr-FR" sz="2400">
              <a:solidFill>
                <a:schemeClr val="bg1"/>
              </a:solidFill>
            </a:endParaRPr>
          </a:p>
        </p:txBody>
      </p:sp>
      <p:pic>
        <p:nvPicPr>
          <p:cNvPr id="114" name="Image 11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89179" y="14528445"/>
            <a:ext cx="2401829" cy="2843790"/>
          </a:xfrm>
          <a:prstGeom prst="rect">
            <a:avLst/>
          </a:prstGeom>
        </p:spPr>
      </p:pic>
      <p:cxnSp>
        <p:nvCxnSpPr>
          <p:cNvPr id="125" name="Connecteur droit avec flèche 124"/>
          <p:cNvCxnSpPr/>
          <p:nvPr/>
        </p:nvCxnSpPr>
        <p:spPr>
          <a:xfrm>
            <a:off x="5238466" y="14993891"/>
            <a:ext cx="914400"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1" name="Connecteur droit avec flèche 150"/>
          <p:cNvCxnSpPr/>
          <p:nvPr/>
        </p:nvCxnSpPr>
        <p:spPr>
          <a:xfrm flipV="1">
            <a:off x="5390866" y="15813989"/>
            <a:ext cx="762000" cy="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2" name="Connecteur droit avec flèche 151"/>
          <p:cNvCxnSpPr/>
          <p:nvPr/>
        </p:nvCxnSpPr>
        <p:spPr>
          <a:xfrm>
            <a:off x="5522796" y="16843363"/>
            <a:ext cx="630070"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3" name="ZoneTexte 152"/>
          <p:cNvSpPr txBox="1"/>
          <p:nvPr/>
        </p:nvSpPr>
        <p:spPr>
          <a:xfrm>
            <a:off x="6152866" y="14589853"/>
            <a:ext cx="2815989" cy="738664"/>
          </a:xfrm>
          <a:prstGeom prst="rect">
            <a:avLst/>
          </a:prstGeom>
          <a:noFill/>
        </p:spPr>
        <p:txBody>
          <a:bodyPr wrap="square" rtlCol="0">
            <a:spAutoFit/>
          </a:bodyPr>
          <a:lstStyle/>
          <a:p>
            <a:r>
              <a:rPr lang="fr-FR" sz="2400">
                <a:solidFill>
                  <a:schemeClr val="bg1"/>
                </a:solidFill>
              </a:rPr>
              <a:t>Public </a:t>
            </a:r>
            <a:r>
              <a:rPr lang="fr-FR" sz="2400" err="1">
                <a:solidFill>
                  <a:schemeClr val="bg1"/>
                </a:solidFill>
              </a:rPr>
              <a:t>repositories</a:t>
            </a:r>
            <a:r>
              <a:rPr lang="fr-FR" sz="2400">
                <a:solidFill>
                  <a:schemeClr val="bg1"/>
                </a:solidFill>
              </a:rPr>
              <a:t> </a:t>
            </a:r>
            <a:r>
              <a:rPr lang="fr-FR" sz="1800">
                <a:solidFill>
                  <a:schemeClr val="bg1"/>
                </a:solidFill>
              </a:rPr>
              <a:t>(NCBI, EBI…)</a:t>
            </a:r>
          </a:p>
        </p:txBody>
      </p:sp>
      <p:sp>
        <p:nvSpPr>
          <p:cNvPr id="156" name="ZoneTexte 155"/>
          <p:cNvSpPr txBox="1"/>
          <p:nvPr/>
        </p:nvSpPr>
        <p:spPr>
          <a:xfrm>
            <a:off x="6138566" y="15428498"/>
            <a:ext cx="2815989" cy="738664"/>
          </a:xfrm>
          <a:prstGeom prst="rect">
            <a:avLst/>
          </a:prstGeom>
          <a:noFill/>
        </p:spPr>
        <p:txBody>
          <a:bodyPr wrap="square" rtlCol="0">
            <a:spAutoFit/>
          </a:bodyPr>
          <a:lstStyle/>
          <a:p>
            <a:r>
              <a:rPr lang="fr-FR" sz="2400">
                <a:solidFill>
                  <a:schemeClr val="bg1"/>
                </a:solidFill>
              </a:rPr>
              <a:t>Public </a:t>
            </a:r>
            <a:r>
              <a:rPr lang="fr-FR" sz="2400" err="1">
                <a:solidFill>
                  <a:schemeClr val="bg1"/>
                </a:solidFill>
              </a:rPr>
              <a:t>repositories</a:t>
            </a:r>
            <a:r>
              <a:rPr lang="fr-FR" sz="2400">
                <a:solidFill>
                  <a:schemeClr val="bg1"/>
                </a:solidFill>
              </a:rPr>
              <a:t> </a:t>
            </a:r>
            <a:r>
              <a:rPr lang="fr-FR" sz="1800">
                <a:solidFill>
                  <a:schemeClr val="bg1"/>
                </a:solidFill>
              </a:rPr>
              <a:t>(BCO-DMO, </a:t>
            </a:r>
            <a:r>
              <a:rPr lang="fr-FR" sz="1800" err="1">
                <a:solidFill>
                  <a:schemeClr val="bg1"/>
                </a:solidFill>
              </a:rPr>
              <a:t>Pangea</a:t>
            </a:r>
            <a:r>
              <a:rPr lang="fr-FR" sz="1800">
                <a:solidFill>
                  <a:schemeClr val="bg1"/>
                </a:solidFill>
              </a:rPr>
              <a:t>…)</a:t>
            </a:r>
          </a:p>
        </p:txBody>
      </p:sp>
      <p:sp>
        <p:nvSpPr>
          <p:cNvPr id="157" name="ZoneTexte 156"/>
          <p:cNvSpPr txBox="1"/>
          <p:nvPr/>
        </p:nvSpPr>
        <p:spPr>
          <a:xfrm>
            <a:off x="6202897" y="16606077"/>
            <a:ext cx="2815989" cy="461665"/>
          </a:xfrm>
          <a:prstGeom prst="rect">
            <a:avLst/>
          </a:prstGeom>
          <a:noFill/>
        </p:spPr>
        <p:txBody>
          <a:bodyPr wrap="square" rtlCol="0">
            <a:spAutoFit/>
          </a:bodyPr>
          <a:lstStyle/>
          <a:p>
            <a:r>
              <a:rPr lang="fr-FR" sz="2400" err="1">
                <a:solidFill>
                  <a:schemeClr val="bg1"/>
                </a:solidFill>
              </a:rPr>
              <a:t>Published</a:t>
            </a:r>
            <a:r>
              <a:rPr lang="fr-FR" sz="2400">
                <a:solidFill>
                  <a:schemeClr val="bg1"/>
                </a:solidFill>
              </a:rPr>
              <a:t> </a:t>
            </a:r>
            <a:r>
              <a:rPr lang="fr-FR" sz="2400" err="1">
                <a:solidFill>
                  <a:schemeClr val="bg1"/>
                </a:solidFill>
              </a:rPr>
              <a:t>papers</a:t>
            </a:r>
            <a:endParaRPr lang="fr-FR" sz="2400">
              <a:solidFill>
                <a:schemeClr val="bg1"/>
              </a:solidFill>
            </a:endParaRPr>
          </a:p>
        </p:txBody>
      </p:sp>
      <p:pic>
        <p:nvPicPr>
          <p:cNvPr id="14" name="Picture 13">
            <a:extLst>
              <a:ext uri="{FF2B5EF4-FFF2-40B4-BE49-F238E27FC236}">
                <a16:creationId xmlns:a16="http://schemas.microsoft.com/office/drawing/2014/main" id="{27FB5191-003F-BF4F-899E-9FD6D33FEB14}"/>
              </a:ext>
            </a:extLst>
          </p:cNvPr>
          <p:cNvPicPr>
            <a:picLocks noChangeAspect="1"/>
          </p:cNvPicPr>
          <p:nvPr/>
        </p:nvPicPr>
        <p:blipFill>
          <a:blip r:embed="rId18"/>
          <a:stretch>
            <a:fillRect/>
          </a:stretch>
        </p:blipFill>
        <p:spPr>
          <a:xfrm>
            <a:off x="29592508" y="7339892"/>
            <a:ext cx="1095152" cy="1095152"/>
          </a:xfrm>
          <a:prstGeom prst="rect">
            <a:avLst/>
          </a:prstGeom>
        </p:spPr>
      </p:pic>
      <p:pic>
        <p:nvPicPr>
          <p:cNvPr id="27" name="Graphic 26">
            <a:extLst>
              <a:ext uri="{FF2B5EF4-FFF2-40B4-BE49-F238E27FC236}">
                <a16:creationId xmlns:a16="http://schemas.microsoft.com/office/drawing/2014/main" id="{4073C581-0AE1-E44A-BCEF-C46C30F6386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1269358" y="22700827"/>
            <a:ext cx="1152128" cy="1152128"/>
          </a:xfrm>
          <a:prstGeom prst="rect">
            <a:avLst/>
          </a:prstGeom>
        </p:spPr>
      </p:pic>
      <p:pic>
        <p:nvPicPr>
          <p:cNvPr id="11" name="Picture 2" descr="http://meetingorganizer.copernicus.org/webfiles/img/CreativeCommons_Attribution_License.png">
            <a:extLst>
              <a:ext uri="{FF2B5EF4-FFF2-40B4-BE49-F238E27FC236}">
                <a16:creationId xmlns:a16="http://schemas.microsoft.com/office/drawing/2014/main" id="{1AA25A1E-B306-6B43-8B45-3AF78375C59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353441" y="3830877"/>
            <a:ext cx="2540000" cy="8890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BA79F4EF-A32F-B044-80E9-6AF6666D4184}"/>
              </a:ext>
            </a:extLst>
          </p:cNvPr>
          <p:cNvSpPr txBox="1"/>
          <p:nvPr/>
        </p:nvSpPr>
        <p:spPr>
          <a:xfrm>
            <a:off x="55647771" y="6335486"/>
            <a:ext cx="184731" cy="292388"/>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A645B7AE-5203-C747-8C88-1B752D18CC08}"/>
              </a:ext>
            </a:extLst>
          </p:cNvPr>
          <p:cNvSpPr txBox="1"/>
          <p:nvPr/>
        </p:nvSpPr>
        <p:spPr>
          <a:xfrm>
            <a:off x="16003662" y="3633223"/>
            <a:ext cx="18075782" cy="1569660"/>
          </a:xfrm>
          <a:prstGeom prst="rect">
            <a:avLst/>
          </a:prstGeom>
          <a:noFill/>
        </p:spPr>
        <p:txBody>
          <a:bodyPr wrap="none" rtlCol="0">
            <a:spAutoFit/>
          </a:bodyPr>
          <a:lstStyle/>
          <a:p>
            <a:r>
              <a:rPr lang="en-US" sz="3200" baseline="30000" dirty="0"/>
              <a:t>1</a:t>
            </a:r>
            <a:r>
              <a:rPr lang="en-US" sz="3200" dirty="0"/>
              <a:t>Department of Biosystems Engineering, University of Arizona, Tucson, Arizona</a:t>
            </a:r>
          </a:p>
          <a:p>
            <a:r>
              <a:rPr lang="en-US" sz="3200" baseline="30000" dirty="0"/>
              <a:t>2</a:t>
            </a:r>
            <a:r>
              <a:rPr lang="en-US" sz="3200" dirty="0"/>
              <a:t>Alfred Wegener Institute Helmholtz Centre for Polar and Marine Research Bremerhaven Germany</a:t>
            </a:r>
          </a:p>
          <a:p>
            <a:r>
              <a:rPr lang="en-US" sz="3200" baseline="30000" dirty="0"/>
              <a:t>3</a:t>
            </a:r>
            <a:r>
              <a:rPr lang="en-US" sz="3200" dirty="0"/>
              <a:t>KBase Division, Lawrence Berkeley National Laboratory, 94720 Berkeley, CA, USA.</a:t>
            </a:r>
            <a:endParaRPr lang="en-US" sz="3200" baseline="30000" dirty="0"/>
          </a:p>
        </p:txBody>
      </p:sp>
      <p:grpSp>
        <p:nvGrpSpPr>
          <p:cNvPr id="49" name="Group 48">
            <a:extLst>
              <a:ext uri="{FF2B5EF4-FFF2-40B4-BE49-F238E27FC236}">
                <a16:creationId xmlns:a16="http://schemas.microsoft.com/office/drawing/2014/main" id="{B9CD37BD-3C39-3D44-9493-AFCC6632C792}"/>
              </a:ext>
            </a:extLst>
          </p:cNvPr>
          <p:cNvGrpSpPr/>
          <p:nvPr/>
        </p:nvGrpSpPr>
        <p:grpSpPr>
          <a:xfrm>
            <a:off x="20612175" y="12403683"/>
            <a:ext cx="10369102" cy="3860562"/>
            <a:chOff x="20612175" y="11224260"/>
            <a:chExt cx="10369102" cy="3860562"/>
          </a:xfrm>
        </p:grpSpPr>
        <p:grpSp>
          <p:nvGrpSpPr>
            <p:cNvPr id="69" name="Groupe 68"/>
            <p:cNvGrpSpPr/>
            <p:nvPr/>
          </p:nvGrpSpPr>
          <p:grpSpPr>
            <a:xfrm>
              <a:off x="20612175" y="11224260"/>
              <a:ext cx="10333627" cy="3195647"/>
              <a:chOff x="21718451" y="11747684"/>
              <a:chExt cx="8666691" cy="3195647"/>
            </a:xfrm>
          </p:grpSpPr>
          <p:sp>
            <p:nvSpPr>
              <p:cNvPr id="37" name="Rectangle à coins arrondis 36"/>
              <p:cNvSpPr/>
              <p:nvPr/>
            </p:nvSpPr>
            <p:spPr>
              <a:xfrm>
                <a:off x="21718451" y="12723953"/>
                <a:ext cx="3184649" cy="2102657"/>
              </a:xfrm>
              <a:prstGeom prst="roundRect">
                <a:avLst/>
              </a:prstGeom>
              <a:noFill/>
              <a:ln w="57150">
                <a:solidFill>
                  <a:srgbClr val="E67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err="1">
                    <a:solidFill>
                      <a:srgbClr val="0197A7"/>
                    </a:solidFill>
                  </a:rPr>
                  <a:t>Metadata</a:t>
                </a:r>
                <a:r>
                  <a:rPr lang="fr-FR" sz="3200" b="1" dirty="0">
                    <a:solidFill>
                      <a:srgbClr val="0197A7"/>
                    </a:solidFill>
                  </a:rPr>
                  <a:t> :</a:t>
                </a:r>
              </a:p>
              <a:p>
                <a:pPr algn="ctr"/>
                <a:endParaRPr lang="fr-FR" sz="3200" dirty="0">
                  <a:solidFill>
                    <a:srgbClr val="0197A7"/>
                  </a:solidFill>
                </a:endParaRPr>
              </a:p>
              <a:p>
                <a:pPr algn="ctr"/>
                <a:r>
                  <a:rPr lang="fr-FR" sz="3200" dirty="0">
                    <a:solidFill>
                      <a:srgbClr val="0197A7"/>
                    </a:solidFill>
                  </a:rPr>
                  <a:t>[NO3]- : 50 µg/ml</a:t>
                </a:r>
              </a:p>
            </p:txBody>
          </p:sp>
          <p:cxnSp>
            <p:nvCxnSpPr>
              <p:cNvPr id="39" name="Connecteur en angle 38"/>
              <p:cNvCxnSpPr>
                <a:cxnSpLocks/>
                <a:endCxn id="67" idx="1"/>
              </p:cNvCxnSpPr>
              <p:nvPr/>
            </p:nvCxnSpPr>
            <p:spPr>
              <a:xfrm flipV="1">
                <a:off x="24876758" y="12409404"/>
                <a:ext cx="1980104" cy="750988"/>
              </a:xfrm>
              <a:prstGeom prst="bentConnector3">
                <a:avLst>
                  <a:gd name="adj1" fmla="val 50000"/>
                </a:avLst>
              </a:prstGeom>
              <a:ln w="57150">
                <a:solidFill>
                  <a:srgbClr val="E67729"/>
                </a:solidFill>
                <a:tailEnd type="arrow"/>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p:nvPr/>
            </p:nvCxnSpPr>
            <p:spPr>
              <a:xfrm>
                <a:off x="24876758" y="13719195"/>
                <a:ext cx="1864453" cy="0"/>
              </a:xfrm>
              <a:prstGeom prst="straightConnector1">
                <a:avLst/>
              </a:prstGeom>
              <a:ln w="57150">
                <a:solidFill>
                  <a:srgbClr val="E67729"/>
                </a:solidFill>
                <a:tailEnd type="arrow"/>
              </a:ln>
            </p:spPr>
            <p:style>
              <a:lnRef idx="1">
                <a:schemeClr val="accent1"/>
              </a:lnRef>
              <a:fillRef idx="0">
                <a:schemeClr val="accent1"/>
              </a:fillRef>
              <a:effectRef idx="0">
                <a:schemeClr val="accent1"/>
              </a:effectRef>
              <a:fontRef idx="minor">
                <a:schemeClr val="tx1"/>
              </a:fontRef>
            </p:style>
          </p:cxnSp>
          <p:cxnSp>
            <p:nvCxnSpPr>
              <p:cNvPr id="95" name="Connecteur en angle 94"/>
              <p:cNvCxnSpPr>
                <a:cxnSpLocks/>
              </p:cNvCxnSpPr>
              <p:nvPr/>
            </p:nvCxnSpPr>
            <p:spPr>
              <a:xfrm>
                <a:off x="24866805" y="14268256"/>
                <a:ext cx="1984987" cy="675075"/>
              </a:xfrm>
              <a:prstGeom prst="bentConnector3">
                <a:avLst>
                  <a:gd name="adj1" fmla="val 50000"/>
                </a:avLst>
              </a:prstGeom>
              <a:ln w="57150">
                <a:solidFill>
                  <a:srgbClr val="E67729"/>
                </a:solidFill>
                <a:tailEnd type="arrow"/>
              </a:ln>
            </p:spPr>
            <p:style>
              <a:lnRef idx="1">
                <a:schemeClr val="accent1"/>
              </a:lnRef>
              <a:fillRef idx="0">
                <a:schemeClr val="accent1"/>
              </a:fillRef>
              <a:effectRef idx="0">
                <a:schemeClr val="accent1"/>
              </a:effectRef>
              <a:fontRef idx="minor">
                <a:schemeClr val="tx1"/>
              </a:fontRef>
            </p:style>
          </p:cxnSp>
          <p:sp>
            <p:nvSpPr>
              <p:cNvPr id="67" name="ZoneTexte 66"/>
              <p:cNvSpPr txBox="1"/>
              <p:nvPr/>
            </p:nvSpPr>
            <p:spPr>
              <a:xfrm>
                <a:off x="26856862" y="11747684"/>
                <a:ext cx="3376897" cy="1323439"/>
              </a:xfrm>
              <a:prstGeom prst="rect">
                <a:avLst/>
              </a:prstGeom>
              <a:noFill/>
            </p:spPr>
            <p:txBody>
              <a:bodyPr wrap="square" rtlCol="0">
                <a:spAutoFit/>
              </a:bodyPr>
              <a:lstStyle/>
              <a:p>
                <a:r>
                  <a:rPr lang="fr-FR" sz="3000" dirty="0"/>
                  <a:t>Type </a:t>
                </a:r>
                <a:r>
                  <a:rPr lang="fr-FR" sz="3000" dirty="0" err="1"/>
                  <a:t>semantic</a:t>
                </a:r>
                <a:endParaRPr lang="fr-FR" sz="3000" dirty="0"/>
              </a:p>
              <a:p>
                <a:r>
                  <a:rPr lang="fr-FR" sz="2400" dirty="0"/>
                  <a:t>ENVO: concentration of nitrate in water</a:t>
                </a:r>
              </a:p>
            </p:txBody>
          </p:sp>
          <p:sp>
            <p:nvSpPr>
              <p:cNvPr id="103" name="ZoneTexte 102"/>
              <p:cNvSpPr txBox="1"/>
              <p:nvPr/>
            </p:nvSpPr>
            <p:spPr>
              <a:xfrm>
                <a:off x="26835653" y="13197136"/>
                <a:ext cx="3549489" cy="954107"/>
              </a:xfrm>
              <a:prstGeom prst="rect">
                <a:avLst/>
              </a:prstGeom>
              <a:noFill/>
            </p:spPr>
            <p:txBody>
              <a:bodyPr wrap="square" rtlCol="0">
                <a:spAutoFit/>
              </a:bodyPr>
              <a:lstStyle/>
              <a:p>
                <a:r>
                  <a:rPr lang="fr-FR" sz="3000" dirty="0"/>
                  <a:t>Unit </a:t>
                </a:r>
                <a:r>
                  <a:rPr lang="fr-FR" sz="3000" dirty="0" err="1"/>
                  <a:t>semantic</a:t>
                </a:r>
                <a:endParaRPr lang="fr-FR" sz="3000" dirty="0"/>
              </a:p>
              <a:p>
                <a:r>
                  <a:rPr lang="fr-FR" sz="2400" dirty="0"/>
                  <a:t>UO: </a:t>
                </a:r>
                <a:r>
                  <a:rPr lang="fr-FR" sz="2400" dirty="0" err="1"/>
                  <a:t>microgram</a:t>
                </a:r>
                <a:r>
                  <a:rPr lang="fr-FR" sz="2400" dirty="0"/>
                  <a:t> per </a:t>
                </a:r>
                <a:r>
                  <a:rPr lang="fr-FR" sz="2400" dirty="0" err="1"/>
                  <a:t>mililiter</a:t>
                </a:r>
                <a:endParaRPr lang="fr-FR" sz="2400" dirty="0"/>
              </a:p>
            </p:txBody>
          </p:sp>
        </p:grpSp>
        <p:sp>
          <p:nvSpPr>
            <p:cNvPr id="133" name="ZoneTexte 102">
              <a:extLst>
                <a:ext uri="{FF2B5EF4-FFF2-40B4-BE49-F238E27FC236}">
                  <a16:creationId xmlns:a16="http://schemas.microsoft.com/office/drawing/2014/main" id="{FABF15BD-4F3D-E247-913C-F07DBCE5D3E6}"/>
                </a:ext>
              </a:extLst>
            </p:cNvPr>
            <p:cNvSpPr txBox="1"/>
            <p:nvPr/>
          </p:nvSpPr>
          <p:spPr>
            <a:xfrm>
              <a:off x="26749086" y="13699827"/>
              <a:ext cx="4232191" cy="1384995"/>
            </a:xfrm>
            <a:prstGeom prst="rect">
              <a:avLst/>
            </a:prstGeom>
            <a:noFill/>
          </p:spPr>
          <p:txBody>
            <a:bodyPr wrap="square" rtlCol="0">
              <a:spAutoFit/>
            </a:bodyPr>
            <a:lstStyle/>
            <a:p>
              <a:r>
                <a:rPr lang="fr-FR" sz="3000" dirty="0" err="1"/>
                <a:t>Measurement</a:t>
              </a:r>
              <a:r>
                <a:rPr lang="fr-FR" sz="3000" dirty="0"/>
                <a:t> </a:t>
              </a:r>
              <a:r>
                <a:rPr lang="fr-FR" sz="3000"/>
                <a:t>device</a:t>
              </a:r>
              <a:r>
                <a:rPr lang="fr-FR" sz="3000" dirty="0"/>
                <a:t> </a:t>
              </a:r>
              <a:r>
                <a:rPr lang="fr-FR" sz="3000" dirty="0" err="1"/>
                <a:t>semantic</a:t>
              </a:r>
              <a:endParaRPr lang="fr-FR" sz="3000" dirty="0"/>
            </a:p>
            <a:p>
              <a:r>
                <a:rPr lang="fr-FR" sz="2400" dirty="0"/>
                <a:t>OBI: </a:t>
              </a:r>
              <a:r>
                <a:rPr lang="fr-FR" sz="2400" dirty="0" err="1"/>
                <a:t>fluormeter</a:t>
              </a:r>
              <a:endParaRPr lang="fr-FR" sz="2400" dirty="0"/>
            </a:p>
          </p:txBody>
        </p:sp>
      </p:grpSp>
      <p:sp>
        <p:nvSpPr>
          <p:cNvPr id="158" name="TextBox 157">
            <a:extLst>
              <a:ext uri="{FF2B5EF4-FFF2-40B4-BE49-F238E27FC236}">
                <a16:creationId xmlns:a16="http://schemas.microsoft.com/office/drawing/2014/main" id="{987C8F0E-3491-DE4C-99A8-BD4A56477BE6}"/>
              </a:ext>
            </a:extLst>
          </p:cNvPr>
          <p:cNvSpPr txBox="1"/>
          <p:nvPr/>
        </p:nvSpPr>
        <p:spPr>
          <a:xfrm>
            <a:off x="31989438" y="16882695"/>
            <a:ext cx="9775657" cy="1569660"/>
          </a:xfrm>
          <a:prstGeom prst="rect">
            <a:avLst/>
          </a:prstGeom>
          <a:noFill/>
        </p:spPr>
        <p:txBody>
          <a:bodyPr wrap="square" rtlCol="0">
            <a:spAutoFit/>
          </a:bodyPr>
          <a:lstStyle/>
          <a:p>
            <a:pPr algn="ctr"/>
            <a:r>
              <a:rPr lang="en-US" sz="4800" b="1" dirty="0">
                <a:solidFill>
                  <a:srgbClr val="0197A7"/>
                </a:solidFill>
              </a:rPr>
              <a:t>Community-driven tools and visualizations</a:t>
            </a:r>
          </a:p>
        </p:txBody>
      </p:sp>
      <p:pic>
        <p:nvPicPr>
          <p:cNvPr id="159" name="Image 4">
            <a:extLst>
              <a:ext uri="{FF2B5EF4-FFF2-40B4-BE49-F238E27FC236}">
                <a16:creationId xmlns:a16="http://schemas.microsoft.com/office/drawing/2014/main" id="{6F4BAF61-106C-604C-A526-5747F185E2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280392" y="16943736"/>
            <a:ext cx="958218" cy="990188"/>
          </a:xfrm>
          <a:prstGeom prst="rect">
            <a:avLst/>
          </a:prstGeom>
        </p:spPr>
      </p:pic>
      <p:sp>
        <p:nvSpPr>
          <p:cNvPr id="165" name="TextBox 67">
            <a:extLst>
              <a:ext uri="{FF2B5EF4-FFF2-40B4-BE49-F238E27FC236}">
                <a16:creationId xmlns:a16="http://schemas.microsoft.com/office/drawing/2014/main" id="{0E812C20-7EF7-B949-A385-974A05643DEE}"/>
              </a:ext>
            </a:extLst>
          </p:cNvPr>
          <p:cNvSpPr txBox="1"/>
          <p:nvPr/>
        </p:nvSpPr>
        <p:spPr>
          <a:xfrm>
            <a:off x="31105241" y="14187914"/>
            <a:ext cx="11037326" cy="2400657"/>
          </a:xfrm>
          <a:prstGeom prst="rect">
            <a:avLst/>
          </a:prstGeom>
          <a:noFill/>
        </p:spPr>
        <p:txBody>
          <a:bodyPr wrap="square" rtlCol="0">
            <a:spAutoFit/>
          </a:bodyPr>
          <a:lstStyle/>
          <a:p>
            <a:pPr algn="just"/>
            <a:r>
              <a:rPr lang="en-US" sz="2500" dirty="0">
                <a:solidFill>
                  <a:schemeClr val="tx1"/>
                </a:solidFill>
              </a:rPr>
              <a:t>Currently </a:t>
            </a:r>
            <a:r>
              <a:rPr lang="en-US" sz="2400" b="1" dirty="0">
                <a:solidFill>
                  <a:srgbClr val="0197A7"/>
                </a:solidFill>
              </a:rPr>
              <a:t>Planet Microbe</a:t>
            </a:r>
            <a:r>
              <a:rPr lang="en-US" sz="2500" dirty="0">
                <a:solidFill>
                  <a:schemeClr val="tx1"/>
                </a:solidFill>
              </a:rPr>
              <a:t> includes 9 projects, with over 2100 marine metagenomic and transcriptomic samples. Additionally, dataset metadata is searchable using ontology terms for 80 metadata parameters; including the including the Biome, Environmental Feature, and Environmental Material hierarchies from ENVO, annotated by data producers in compliance with the Minimum Information about any (x) Sequence (</a:t>
            </a:r>
            <a:r>
              <a:rPr lang="en-US" sz="2500" dirty="0" err="1">
                <a:solidFill>
                  <a:schemeClr val="tx1"/>
                </a:solidFill>
              </a:rPr>
              <a:t>MIxS</a:t>
            </a:r>
            <a:r>
              <a:rPr lang="en-US" sz="2500" dirty="0">
                <a:solidFill>
                  <a:schemeClr val="tx1"/>
                </a:solidFill>
              </a:rPr>
              <a:t>) standard.</a:t>
            </a:r>
          </a:p>
        </p:txBody>
      </p:sp>
      <p:cxnSp>
        <p:nvCxnSpPr>
          <p:cNvPr id="182" name="Straight Connector 181">
            <a:extLst>
              <a:ext uri="{FF2B5EF4-FFF2-40B4-BE49-F238E27FC236}">
                <a16:creationId xmlns:a16="http://schemas.microsoft.com/office/drawing/2014/main" id="{9AABAC9B-FBAC-614D-B1D1-593FC9A8140B}"/>
              </a:ext>
            </a:extLst>
          </p:cNvPr>
          <p:cNvCxnSpPr>
            <a:cxnSpLocks/>
          </p:cNvCxnSpPr>
          <p:nvPr/>
        </p:nvCxnSpPr>
        <p:spPr>
          <a:xfrm flipH="1" flipV="1">
            <a:off x="30981277" y="16721910"/>
            <a:ext cx="11377313" cy="2253"/>
          </a:xfrm>
          <a:prstGeom prst="line">
            <a:avLst/>
          </a:prstGeom>
          <a:ln>
            <a:solidFill>
              <a:srgbClr val="0197A7"/>
            </a:solidFill>
          </a:ln>
        </p:spPr>
        <p:style>
          <a:lnRef idx="1">
            <a:schemeClr val="accent1"/>
          </a:lnRef>
          <a:fillRef idx="0">
            <a:schemeClr val="accent1"/>
          </a:fillRef>
          <a:effectRef idx="0">
            <a:schemeClr val="accent1"/>
          </a:effectRef>
          <a:fontRef idx="minor">
            <a:schemeClr val="tx1"/>
          </a:fontRef>
        </p:style>
      </p:cxnSp>
      <p:sp>
        <p:nvSpPr>
          <p:cNvPr id="204" name="Slide Number Placeholder 3">
            <a:extLst>
              <a:ext uri="{FF2B5EF4-FFF2-40B4-BE49-F238E27FC236}">
                <a16:creationId xmlns:a16="http://schemas.microsoft.com/office/drawing/2014/main" id="{998096EF-FC8B-AB43-8E6E-F3AF92314343}"/>
              </a:ext>
            </a:extLst>
          </p:cNvPr>
          <p:cNvSpPr txBox="1">
            <a:spLocks/>
          </p:cNvSpPr>
          <p:nvPr/>
        </p:nvSpPr>
        <p:spPr>
          <a:xfrm>
            <a:off x="35146381" y="24676137"/>
            <a:ext cx="4464780" cy="29420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mj-lt"/>
              </a:rPr>
              <a:t>Figure Modified from Kai Blumberg’s M.Sc. thesis</a:t>
            </a:r>
          </a:p>
        </p:txBody>
      </p:sp>
      <p:grpSp>
        <p:nvGrpSpPr>
          <p:cNvPr id="38" name="Group 37">
            <a:extLst>
              <a:ext uri="{FF2B5EF4-FFF2-40B4-BE49-F238E27FC236}">
                <a16:creationId xmlns:a16="http://schemas.microsoft.com/office/drawing/2014/main" id="{0BFA1CDD-AC29-3944-8F29-AFD2C57FA8D7}"/>
              </a:ext>
            </a:extLst>
          </p:cNvPr>
          <p:cNvGrpSpPr/>
          <p:nvPr/>
        </p:nvGrpSpPr>
        <p:grpSpPr>
          <a:xfrm>
            <a:off x="18595950" y="24898337"/>
            <a:ext cx="6212176" cy="4787265"/>
            <a:chOff x="18595950" y="24970345"/>
            <a:chExt cx="6212176" cy="4787265"/>
          </a:xfrm>
        </p:grpSpPr>
        <p:pic>
          <p:nvPicPr>
            <p:cNvPr id="179" name="Picture 6" descr="GO logo">
              <a:extLst>
                <a:ext uri="{FF2B5EF4-FFF2-40B4-BE49-F238E27FC236}">
                  <a16:creationId xmlns:a16="http://schemas.microsoft.com/office/drawing/2014/main" id="{BDC9D4E5-73B6-A543-B505-6203579C724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728114" y="25046459"/>
              <a:ext cx="507322" cy="50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 name="Picture 193">
              <a:extLst>
                <a:ext uri="{FF2B5EF4-FFF2-40B4-BE49-F238E27FC236}">
                  <a16:creationId xmlns:a16="http://schemas.microsoft.com/office/drawing/2014/main" id="{9C8E0B60-1BCF-2645-8312-6CA5C5C9D9F4}"/>
                </a:ext>
              </a:extLst>
            </p:cNvPr>
            <p:cNvPicPr>
              <a:picLocks noChangeAspect="1"/>
            </p:cNvPicPr>
            <p:nvPr/>
          </p:nvPicPr>
          <p:blipFill rotWithShape="1">
            <a:blip r:embed="rId23"/>
            <a:srcRect t="4371" b="9241"/>
            <a:stretch/>
          </p:blipFill>
          <p:spPr>
            <a:xfrm>
              <a:off x="18595950" y="26241635"/>
              <a:ext cx="6212176" cy="3515975"/>
            </a:xfrm>
            <a:prstGeom prst="rect">
              <a:avLst/>
            </a:prstGeom>
          </p:spPr>
        </p:pic>
        <p:sp>
          <p:nvSpPr>
            <p:cNvPr id="206" name="TextBox 67">
              <a:extLst>
                <a:ext uri="{FF2B5EF4-FFF2-40B4-BE49-F238E27FC236}">
                  <a16:creationId xmlns:a16="http://schemas.microsoft.com/office/drawing/2014/main" id="{28E73032-F061-F74D-BE7C-E9310C603408}"/>
                </a:ext>
              </a:extLst>
            </p:cNvPr>
            <p:cNvSpPr txBox="1"/>
            <p:nvPr/>
          </p:nvSpPr>
          <p:spPr>
            <a:xfrm>
              <a:off x="19197376" y="24970345"/>
              <a:ext cx="3037548" cy="861774"/>
            </a:xfrm>
            <a:prstGeom prst="rect">
              <a:avLst/>
            </a:prstGeom>
            <a:noFill/>
          </p:spPr>
          <p:txBody>
            <a:bodyPr wrap="square" rtlCol="0">
              <a:spAutoFit/>
            </a:bodyPr>
            <a:lstStyle/>
            <a:p>
              <a:r>
                <a:rPr lang="en-US" sz="2500" dirty="0"/>
                <a:t>1) Browse GO for specific information.</a:t>
              </a:r>
            </a:p>
          </p:txBody>
        </p:sp>
      </p:grpSp>
      <p:sp>
        <p:nvSpPr>
          <p:cNvPr id="223" name="TextBox 67">
            <a:extLst>
              <a:ext uri="{FF2B5EF4-FFF2-40B4-BE49-F238E27FC236}">
                <a16:creationId xmlns:a16="http://schemas.microsoft.com/office/drawing/2014/main" id="{A33E39CA-3C3A-C348-8645-546E5DC02ED6}"/>
              </a:ext>
            </a:extLst>
          </p:cNvPr>
          <p:cNvSpPr txBox="1"/>
          <p:nvPr/>
        </p:nvSpPr>
        <p:spPr>
          <a:xfrm>
            <a:off x="28669520" y="24866768"/>
            <a:ext cx="3103894" cy="3939540"/>
          </a:xfrm>
          <a:prstGeom prst="rect">
            <a:avLst/>
          </a:prstGeom>
          <a:noFill/>
        </p:spPr>
        <p:txBody>
          <a:bodyPr wrap="square" rtlCol="0">
            <a:spAutoFit/>
          </a:bodyPr>
          <a:lstStyle/>
          <a:p>
            <a:r>
              <a:rPr lang="en-US" sz="2500" dirty="0"/>
              <a:t>3) Deliver ontology-refined data into multivariate statistical analysis and machine-learning workflows for analysis. Such as Principal Coordinate Analysis (</a:t>
            </a:r>
            <a:r>
              <a:rPr lang="en-US" sz="2500" dirty="0" err="1"/>
              <a:t>PCoA</a:t>
            </a:r>
            <a:r>
              <a:rPr lang="en-US" sz="2500" dirty="0"/>
              <a:t>).</a:t>
            </a:r>
          </a:p>
        </p:txBody>
      </p:sp>
      <p:grpSp>
        <p:nvGrpSpPr>
          <p:cNvPr id="34" name="Group 33">
            <a:extLst>
              <a:ext uri="{FF2B5EF4-FFF2-40B4-BE49-F238E27FC236}">
                <a16:creationId xmlns:a16="http://schemas.microsoft.com/office/drawing/2014/main" id="{96B95030-9D89-9D4E-BE92-DCA27CE4AE64}"/>
              </a:ext>
            </a:extLst>
          </p:cNvPr>
          <p:cNvGrpSpPr/>
          <p:nvPr/>
        </p:nvGrpSpPr>
        <p:grpSpPr>
          <a:xfrm>
            <a:off x="9818653" y="24751233"/>
            <a:ext cx="9087169" cy="4933295"/>
            <a:chOff x="9818653" y="24823241"/>
            <a:chExt cx="9087169" cy="4933295"/>
          </a:xfrm>
        </p:grpSpPr>
        <p:sp>
          <p:nvSpPr>
            <p:cNvPr id="161" name="TextBox 160">
              <a:extLst>
                <a:ext uri="{FF2B5EF4-FFF2-40B4-BE49-F238E27FC236}">
                  <a16:creationId xmlns:a16="http://schemas.microsoft.com/office/drawing/2014/main" id="{88E693DF-3B62-E848-85EC-FBD1A9000F46}"/>
                </a:ext>
              </a:extLst>
            </p:cNvPr>
            <p:cNvSpPr txBox="1"/>
            <p:nvPr/>
          </p:nvSpPr>
          <p:spPr>
            <a:xfrm>
              <a:off x="10291391" y="24823241"/>
              <a:ext cx="5320717" cy="1877437"/>
            </a:xfrm>
            <a:prstGeom prst="rect">
              <a:avLst/>
            </a:prstGeom>
            <a:noFill/>
          </p:spPr>
          <p:txBody>
            <a:bodyPr wrap="square" rtlCol="0">
              <a:spAutoFit/>
            </a:bodyPr>
            <a:lstStyle/>
            <a:p>
              <a:r>
                <a:rPr lang="en-US" sz="4800" b="1" dirty="0">
                  <a:solidFill>
                    <a:schemeClr val="bg2"/>
                  </a:solidFill>
                </a:rPr>
                <a:t>Future directions</a:t>
              </a:r>
            </a:p>
            <a:p>
              <a:endParaRPr lang="en-US" sz="3200" b="1" dirty="0">
                <a:solidFill>
                  <a:schemeClr val="bg2"/>
                </a:solidFill>
              </a:endParaRPr>
            </a:p>
            <a:p>
              <a:r>
                <a:rPr lang="en-US" sz="3600" b="1" dirty="0">
                  <a:solidFill>
                    <a:schemeClr val="bg2"/>
                  </a:solidFill>
                </a:rPr>
                <a:t>	</a:t>
              </a:r>
              <a:endParaRPr lang="en-US" sz="2000" b="1" dirty="0">
                <a:solidFill>
                  <a:schemeClr val="bg2"/>
                </a:solidFill>
              </a:endParaRPr>
            </a:p>
          </p:txBody>
        </p:sp>
        <p:sp>
          <p:nvSpPr>
            <p:cNvPr id="192" name="TextBox 118">
              <a:extLst>
                <a:ext uri="{FF2B5EF4-FFF2-40B4-BE49-F238E27FC236}">
                  <a16:creationId xmlns:a16="http://schemas.microsoft.com/office/drawing/2014/main" id="{BF68B372-5EA0-B84F-B427-5B46E4D52E6C}"/>
                </a:ext>
              </a:extLst>
            </p:cNvPr>
            <p:cNvSpPr txBox="1"/>
            <p:nvPr/>
          </p:nvSpPr>
          <p:spPr>
            <a:xfrm>
              <a:off x="10237733" y="25708669"/>
              <a:ext cx="7372500" cy="1200329"/>
            </a:xfrm>
            <a:prstGeom prst="rect">
              <a:avLst/>
            </a:prstGeom>
            <a:noFill/>
          </p:spPr>
          <p:txBody>
            <a:bodyPr wrap="square" rtlCol="0">
              <a:spAutoFit/>
            </a:bodyPr>
            <a:lstStyle/>
            <a:p>
              <a:r>
                <a:rPr lang="en-US" sz="3600" b="1" dirty="0">
                  <a:solidFill>
                    <a:srgbClr val="0197A7"/>
                  </a:solidFill>
                </a:rPr>
                <a:t>Leverage Ontologies to “learn more” from ‘omics datasets</a:t>
              </a:r>
            </a:p>
          </p:txBody>
        </p:sp>
        <p:grpSp>
          <p:nvGrpSpPr>
            <p:cNvPr id="1024" name="Group 1023">
              <a:extLst>
                <a:ext uri="{FF2B5EF4-FFF2-40B4-BE49-F238E27FC236}">
                  <a16:creationId xmlns:a16="http://schemas.microsoft.com/office/drawing/2014/main" id="{8B7045C2-1568-F24D-8E34-BC73E8F8241E}"/>
                </a:ext>
              </a:extLst>
            </p:cNvPr>
            <p:cNvGrpSpPr/>
            <p:nvPr/>
          </p:nvGrpSpPr>
          <p:grpSpPr>
            <a:xfrm>
              <a:off x="9818653" y="28610273"/>
              <a:ext cx="9087169" cy="1146263"/>
              <a:chOff x="29487748" y="17315821"/>
              <a:chExt cx="9087169" cy="1146263"/>
            </a:xfrm>
          </p:grpSpPr>
          <p:sp>
            <p:nvSpPr>
              <p:cNvPr id="195" name="Text Box 2">
                <a:extLst>
                  <a:ext uri="{FF2B5EF4-FFF2-40B4-BE49-F238E27FC236}">
                    <a16:creationId xmlns:a16="http://schemas.microsoft.com/office/drawing/2014/main" id="{D236CA09-954B-BC4A-95D5-2F3E05AC15FC}"/>
                  </a:ext>
                </a:extLst>
              </p:cNvPr>
              <p:cNvSpPr txBox="1">
                <a:spLocks noChangeArrowheads="1"/>
              </p:cNvSpPr>
              <p:nvPr/>
            </p:nvSpPr>
            <p:spPr bwMode="auto">
              <a:xfrm>
                <a:off x="29487748" y="17317164"/>
                <a:ext cx="9087169" cy="1144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595"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Noto Sans CJK SC Regular" charset="0"/>
                    <a:cs typeface="Noto Sans CJK SC Regular" charset="0"/>
                  </a:defRPr>
                </a:lvl9pPr>
              </a:lstStyle>
              <a:p>
                <a:pPr algn="ctr" eaLnBrk="1"/>
                <a:endParaRPr lang="en-US" altLang="x-none" sz="2000" dirty="0">
                  <a:solidFill>
                    <a:srgbClr val="000000"/>
                  </a:solidFill>
                  <a:latin typeface="+mj-lt"/>
                  <a:cs typeface="Times New Roman" pitchFamily="16" charset="0"/>
                </a:endParaRPr>
              </a:p>
              <a:p>
                <a:pPr algn="ctr" eaLnBrk="1"/>
                <a:r>
                  <a:rPr lang="en-US" altLang="x-none" sz="2800" dirty="0">
                    <a:solidFill>
                      <a:srgbClr val="000000"/>
                    </a:solidFill>
                    <a:latin typeface="+mj-lt"/>
                    <a:cs typeface="Times New Roman" pitchFamily="16" charset="0"/>
                  </a:rPr>
                  <a:t>“What      </a:t>
                </a:r>
                <a:r>
                  <a:rPr lang="en-US" altLang="x-none" sz="2800" dirty="0">
                    <a:solidFill>
                      <a:srgbClr val="F5811F"/>
                    </a:solidFill>
                    <a:latin typeface="+mj-lt"/>
                    <a:cs typeface="Times New Roman" pitchFamily="16" charset="0"/>
                  </a:rPr>
                  <a:t>cellular amino acid biosynthetic processes </a:t>
                </a:r>
                <a:r>
                  <a:rPr lang="en-US" altLang="x-none" sz="2800" dirty="0">
                    <a:solidFill>
                      <a:srgbClr val="000000"/>
                    </a:solidFill>
                    <a:latin typeface="+mj-lt"/>
                    <a:cs typeface="Times New Roman" pitchFamily="16" charset="0"/>
                  </a:rPr>
                  <a:t>differentiate         </a:t>
                </a:r>
                <a:r>
                  <a:rPr lang="en-US" altLang="x-none" sz="2800" dirty="0">
                    <a:solidFill>
                      <a:srgbClr val="00B050"/>
                    </a:solidFill>
                    <a:latin typeface="+mj-lt"/>
                    <a:cs typeface="Times New Roman" pitchFamily="16" charset="0"/>
                  </a:rPr>
                  <a:t>marine benthic biomes</a:t>
                </a:r>
                <a:r>
                  <a:rPr lang="en-US" altLang="x-none" sz="2800" dirty="0">
                    <a:solidFill>
                      <a:srgbClr val="000000"/>
                    </a:solidFill>
                    <a:latin typeface="+mj-lt"/>
                    <a:cs typeface="Times New Roman" pitchFamily="16" charset="0"/>
                  </a:rPr>
                  <a:t>?”</a:t>
                </a:r>
              </a:p>
              <a:p>
                <a:pPr algn="ctr" eaLnBrk="1"/>
                <a:endParaRPr lang="en-US" altLang="x-none" sz="2000" dirty="0">
                  <a:solidFill>
                    <a:srgbClr val="000000"/>
                  </a:solidFill>
                  <a:latin typeface="+mj-lt"/>
                  <a:cs typeface="Times New Roman" pitchFamily="16" charset="0"/>
                </a:endParaRPr>
              </a:p>
              <a:p>
                <a:pPr algn="ctr" eaLnBrk="1">
                  <a:buClrTx/>
                  <a:buFontTx/>
                  <a:buNone/>
                </a:pPr>
                <a:endParaRPr lang="en-US" altLang="x-none" sz="2000" dirty="0">
                  <a:solidFill>
                    <a:srgbClr val="000000"/>
                  </a:solidFill>
                  <a:latin typeface="+mj-lt"/>
                  <a:cs typeface="Times New Roman" pitchFamily="16" charset="0"/>
                </a:endParaRPr>
              </a:p>
            </p:txBody>
          </p:sp>
          <p:pic>
            <p:nvPicPr>
              <p:cNvPr id="196" name="Picture 1">
                <a:extLst>
                  <a:ext uri="{FF2B5EF4-FFF2-40B4-BE49-F238E27FC236}">
                    <a16:creationId xmlns:a16="http://schemas.microsoft.com/office/drawing/2014/main" id="{0F95281C-A506-E347-824E-5304F94DF687}"/>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r="23494"/>
              <a:stretch>
                <a:fillRect/>
              </a:stretch>
            </p:blipFill>
            <p:spPr bwMode="auto">
              <a:xfrm>
                <a:off x="32654395" y="17735498"/>
                <a:ext cx="731330" cy="48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Picture 6" descr="GO logo">
                <a:extLst>
                  <a:ext uri="{FF2B5EF4-FFF2-40B4-BE49-F238E27FC236}">
                    <a16:creationId xmlns:a16="http://schemas.microsoft.com/office/drawing/2014/main" id="{AAC8804B-367E-2C49-9BF5-458E6529821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950253" y="17315821"/>
                <a:ext cx="476198" cy="47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4" name="TextBox 67">
              <a:extLst>
                <a:ext uri="{FF2B5EF4-FFF2-40B4-BE49-F238E27FC236}">
                  <a16:creationId xmlns:a16="http://schemas.microsoft.com/office/drawing/2014/main" id="{A6A48AA4-3245-2F41-B4F4-1501F655B2DE}"/>
                </a:ext>
              </a:extLst>
            </p:cNvPr>
            <p:cNvSpPr txBox="1"/>
            <p:nvPr/>
          </p:nvSpPr>
          <p:spPr>
            <a:xfrm>
              <a:off x="10266483" y="27042826"/>
              <a:ext cx="7628486" cy="1246495"/>
            </a:xfrm>
            <a:prstGeom prst="rect">
              <a:avLst/>
            </a:prstGeom>
            <a:noFill/>
          </p:spPr>
          <p:txBody>
            <a:bodyPr wrap="square" rtlCol="0">
              <a:spAutoFit/>
            </a:bodyPr>
            <a:lstStyle/>
            <a:p>
              <a:pPr algn="just"/>
              <a:r>
                <a:rPr lang="en-US" sz="2500" dirty="0"/>
                <a:t>Use the Gene Ontology (GO), which represents information about gene products, to select specific information relevant to a biological question such as: </a:t>
              </a:r>
            </a:p>
          </p:txBody>
        </p:sp>
      </p:grpSp>
      <p:grpSp>
        <p:nvGrpSpPr>
          <p:cNvPr id="44" name="Group 43">
            <a:extLst>
              <a:ext uri="{FF2B5EF4-FFF2-40B4-BE49-F238E27FC236}">
                <a16:creationId xmlns:a16="http://schemas.microsoft.com/office/drawing/2014/main" id="{68DFB811-E0AD-5745-A53A-157637240A48}"/>
              </a:ext>
            </a:extLst>
          </p:cNvPr>
          <p:cNvGrpSpPr/>
          <p:nvPr/>
        </p:nvGrpSpPr>
        <p:grpSpPr>
          <a:xfrm>
            <a:off x="24866454" y="24863766"/>
            <a:ext cx="3251589" cy="4809013"/>
            <a:chOff x="24672543" y="24935774"/>
            <a:chExt cx="3251589" cy="4809013"/>
          </a:xfrm>
        </p:grpSpPr>
        <p:sp>
          <p:nvSpPr>
            <p:cNvPr id="207" name="TextBox 67">
              <a:extLst>
                <a:ext uri="{FF2B5EF4-FFF2-40B4-BE49-F238E27FC236}">
                  <a16:creationId xmlns:a16="http://schemas.microsoft.com/office/drawing/2014/main" id="{0EB7B4DD-5BC6-DB48-B855-2DBE519339DA}"/>
                </a:ext>
              </a:extLst>
            </p:cNvPr>
            <p:cNvSpPr txBox="1"/>
            <p:nvPr/>
          </p:nvSpPr>
          <p:spPr>
            <a:xfrm>
              <a:off x="24926614" y="24935774"/>
              <a:ext cx="2997518" cy="2831544"/>
            </a:xfrm>
            <a:prstGeom prst="rect">
              <a:avLst/>
            </a:prstGeom>
            <a:noFill/>
          </p:spPr>
          <p:txBody>
            <a:bodyPr wrap="square" rtlCol="0">
              <a:spAutoFit/>
            </a:bodyPr>
            <a:lstStyle/>
            <a:p>
              <a:r>
                <a:rPr lang="en-US" sz="2500" dirty="0"/>
                <a:t>2) Look up specified GO terms in pre-computed functional genomic annotations from </a:t>
              </a:r>
              <a:r>
                <a:rPr lang="en-US" sz="2400" b="1" dirty="0">
                  <a:solidFill>
                    <a:srgbClr val="0197A7"/>
                  </a:solidFill>
                </a:rPr>
                <a:t>Planet Microbe </a:t>
              </a:r>
              <a:r>
                <a:rPr lang="en-US" sz="2500" dirty="0"/>
                <a:t>data.</a:t>
              </a:r>
            </a:p>
          </p:txBody>
        </p:sp>
        <p:grpSp>
          <p:nvGrpSpPr>
            <p:cNvPr id="30" name="Group 29">
              <a:extLst>
                <a:ext uri="{FF2B5EF4-FFF2-40B4-BE49-F238E27FC236}">
                  <a16:creationId xmlns:a16="http://schemas.microsoft.com/office/drawing/2014/main" id="{72784F24-5BBC-814F-BF6B-95474A143182}"/>
                </a:ext>
              </a:extLst>
            </p:cNvPr>
            <p:cNvGrpSpPr/>
            <p:nvPr/>
          </p:nvGrpSpPr>
          <p:grpSpPr>
            <a:xfrm>
              <a:off x="24672543" y="28009914"/>
              <a:ext cx="2626788" cy="1734873"/>
              <a:chOff x="24757176" y="27823060"/>
              <a:chExt cx="2626788" cy="1734873"/>
            </a:xfrm>
          </p:grpSpPr>
          <p:pic>
            <p:nvPicPr>
              <p:cNvPr id="210" name="Picture 209">
                <a:extLst>
                  <a:ext uri="{FF2B5EF4-FFF2-40B4-BE49-F238E27FC236}">
                    <a16:creationId xmlns:a16="http://schemas.microsoft.com/office/drawing/2014/main" id="{62B718E1-6862-5E43-A610-C4F3EE39BA99}"/>
                  </a:ext>
                </a:extLst>
              </p:cNvPr>
              <p:cNvPicPr>
                <a:picLocks noChangeAspect="1"/>
              </p:cNvPicPr>
              <p:nvPr/>
            </p:nvPicPr>
            <p:blipFill rotWithShape="1">
              <a:blip r:embed="rId25"/>
              <a:srcRect r="4332"/>
              <a:stretch/>
            </p:blipFill>
            <p:spPr>
              <a:xfrm>
                <a:off x="24757176" y="27823060"/>
                <a:ext cx="2626788" cy="507137"/>
              </a:xfrm>
              <a:prstGeom prst="rect">
                <a:avLst/>
              </a:prstGeom>
            </p:spPr>
          </p:pic>
          <p:pic>
            <p:nvPicPr>
              <p:cNvPr id="1033" name="Picture 2" descr="Key/value tables and how to use them in PHP and MySQL - CodeForest">
                <a:extLst>
                  <a:ext uri="{FF2B5EF4-FFF2-40B4-BE49-F238E27FC236}">
                    <a16:creationId xmlns:a16="http://schemas.microsoft.com/office/drawing/2014/main" id="{0F5003DB-8C2F-BF41-9CBA-9688A27635E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6349426" y="28595605"/>
                <a:ext cx="962328" cy="962328"/>
              </a:xfrm>
              <a:prstGeom prst="rect">
                <a:avLst/>
              </a:prstGeom>
              <a:noFill/>
              <a:extLst>
                <a:ext uri="{909E8E84-426E-40DD-AFC4-6F175D3DCCD1}">
                  <a14:hiddenFill xmlns:a14="http://schemas.microsoft.com/office/drawing/2010/main">
                    <a:solidFill>
                      <a:srgbClr val="FFFFFF"/>
                    </a:solidFill>
                  </a14:hiddenFill>
                </a:ext>
              </a:extLst>
            </p:spPr>
          </p:pic>
          <p:pic>
            <p:nvPicPr>
              <p:cNvPr id="162" name="Image 60">
                <a:extLst>
                  <a:ext uri="{FF2B5EF4-FFF2-40B4-BE49-F238E27FC236}">
                    <a16:creationId xmlns:a16="http://schemas.microsoft.com/office/drawing/2014/main" id="{727E8049-8F0E-6641-9D88-EAF1FAE1FD91}"/>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5283724" y="28363569"/>
                <a:ext cx="549100" cy="188038"/>
              </a:xfrm>
              <a:prstGeom prst="rect">
                <a:avLst/>
              </a:prstGeom>
            </p:spPr>
          </p:pic>
          <p:pic>
            <p:nvPicPr>
              <p:cNvPr id="164" name="Image 61">
                <a:extLst>
                  <a:ext uri="{FF2B5EF4-FFF2-40B4-BE49-F238E27FC236}">
                    <a16:creationId xmlns:a16="http://schemas.microsoft.com/office/drawing/2014/main" id="{4251E668-C19A-194C-9A8D-68E16CE39DA6}"/>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5444284" y="28618456"/>
                <a:ext cx="387204" cy="411216"/>
              </a:xfrm>
              <a:prstGeom prst="rect">
                <a:avLst/>
              </a:prstGeom>
            </p:spPr>
          </p:pic>
          <p:pic>
            <p:nvPicPr>
              <p:cNvPr id="166" name="Image 62">
                <a:extLst>
                  <a:ext uri="{FF2B5EF4-FFF2-40B4-BE49-F238E27FC236}">
                    <a16:creationId xmlns:a16="http://schemas.microsoft.com/office/drawing/2014/main" id="{BFABD861-114F-C44C-8065-0603303FF027}"/>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5894891" y="28574925"/>
                <a:ext cx="530666" cy="347586"/>
              </a:xfrm>
              <a:prstGeom prst="rect">
                <a:avLst/>
              </a:prstGeom>
            </p:spPr>
          </p:pic>
          <p:pic>
            <p:nvPicPr>
              <p:cNvPr id="167" name="Image 84">
                <a:extLst>
                  <a:ext uri="{FF2B5EF4-FFF2-40B4-BE49-F238E27FC236}">
                    <a16:creationId xmlns:a16="http://schemas.microsoft.com/office/drawing/2014/main" id="{5876B5F8-7EBF-EA4B-9788-5F3A14F6A6BC}"/>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5914867" y="28303555"/>
                <a:ext cx="340149" cy="210261"/>
              </a:xfrm>
              <a:prstGeom prst="rect">
                <a:avLst/>
              </a:prstGeom>
            </p:spPr>
          </p:pic>
          <p:pic>
            <p:nvPicPr>
              <p:cNvPr id="171" name="Picture 170">
                <a:extLst>
                  <a:ext uri="{FF2B5EF4-FFF2-40B4-BE49-F238E27FC236}">
                    <a16:creationId xmlns:a16="http://schemas.microsoft.com/office/drawing/2014/main" id="{402AF412-0BB2-7A40-8FC6-FBC5A75923D5}"/>
                  </a:ext>
                </a:extLst>
              </p:cNvPr>
              <p:cNvPicPr>
                <a:picLocks noChangeAspect="1"/>
              </p:cNvPicPr>
              <p:nvPr/>
            </p:nvPicPr>
            <p:blipFill>
              <a:blip r:embed="rId31"/>
              <a:stretch>
                <a:fillRect/>
              </a:stretch>
            </p:blipFill>
            <p:spPr>
              <a:xfrm>
                <a:off x="26415018" y="28307932"/>
                <a:ext cx="380116" cy="201507"/>
              </a:xfrm>
              <a:prstGeom prst="rect">
                <a:avLst/>
              </a:prstGeom>
            </p:spPr>
          </p:pic>
        </p:grpSp>
      </p:grpSp>
      <p:grpSp>
        <p:nvGrpSpPr>
          <p:cNvPr id="31" name="Group 30">
            <a:extLst>
              <a:ext uri="{FF2B5EF4-FFF2-40B4-BE49-F238E27FC236}">
                <a16:creationId xmlns:a16="http://schemas.microsoft.com/office/drawing/2014/main" id="{7485E0FD-6B76-BD46-B5A4-3F6A9EEAD008}"/>
              </a:ext>
            </a:extLst>
          </p:cNvPr>
          <p:cNvGrpSpPr/>
          <p:nvPr/>
        </p:nvGrpSpPr>
        <p:grpSpPr>
          <a:xfrm>
            <a:off x="31917430" y="24527049"/>
            <a:ext cx="8375450" cy="5590602"/>
            <a:chOff x="31318844" y="24599057"/>
            <a:chExt cx="8375450" cy="5590602"/>
          </a:xfrm>
        </p:grpSpPr>
        <p:pic>
          <p:nvPicPr>
            <p:cNvPr id="199" name="Picture 198">
              <a:extLst>
                <a:ext uri="{FF2B5EF4-FFF2-40B4-BE49-F238E27FC236}">
                  <a16:creationId xmlns:a16="http://schemas.microsoft.com/office/drawing/2014/main" id="{9B4B15B7-1345-CC45-8F46-52017A44DEB2}"/>
                </a:ext>
              </a:extLst>
            </p:cNvPr>
            <p:cNvPicPr>
              <a:picLocks noChangeAspect="1"/>
            </p:cNvPicPr>
            <p:nvPr/>
          </p:nvPicPr>
          <p:blipFill rotWithShape="1">
            <a:blip r:embed="rId32">
              <a:extLst>
                <a:ext uri="{28A0092B-C50C-407E-A947-70E740481C1C}">
                  <a14:useLocalDpi xmlns:a14="http://schemas.microsoft.com/office/drawing/2010/main" val="0"/>
                </a:ext>
              </a:extLst>
            </a:blip>
            <a:srcRect l="3385" t="10012" r="3152" b="7603"/>
            <a:stretch/>
          </p:blipFill>
          <p:spPr>
            <a:xfrm>
              <a:off x="31318844" y="24599057"/>
              <a:ext cx="8375450" cy="5590602"/>
            </a:xfrm>
            <a:prstGeom prst="rect">
              <a:avLst/>
            </a:prstGeom>
          </p:spPr>
        </p:pic>
        <p:sp>
          <p:nvSpPr>
            <p:cNvPr id="203" name="Line 97">
              <a:extLst>
                <a:ext uri="{FF2B5EF4-FFF2-40B4-BE49-F238E27FC236}">
                  <a16:creationId xmlns:a16="http://schemas.microsoft.com/office/drawing/2014/main" id="{DB1022B0-A269-B34F-AD0F-2A294CEB70EC}"/>
                </a:ext>
              </a:extLst>
            </p:cNvPr>
            <p:cNvSpPr>
              <a:spLocks noChangeShapeType="1"/>
            </p:cNvSpPr>
            <p:nvPr/>
          </p:nvSpPr>
          <p:spPr bwMode="auto">
            <a:xfrm flipV="1">
              <a:off x="36895046" y="27272100"/>
              <a:ext cx="669248" cy="0"/>
            </a:xfrm>
            <a:prstGeom prst="line">
              <a:avLst/>
            </a:prstGeom>
            <a:noFill/>
            <a:ln w="57150" cap="rnd">
              <a:solidFill>
                <a:srgbClr val="C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175" name="Picture 2">
              <a:extLst>
                <a:ext uri="{FF2B5EF4-FFF2-40B4-BE49-F238E27FC236}">
                  <a16:creationId xmlns:a16="http://schemas.microsoft.com/office/drawing/2014/main" id="{453ADEB6-F702-3541-B6F5-5482E5A2B92B}"/>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b="30104"/>
            <a:stretch/>
          </p:blipFill>
          <p:spPr bwMode="auto">
            <a:xfrm>
              <a:off x="31894877" y="28782459"/>
              <a:ext cx="5048330" cy="868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a:extLst>
                <a:ext uri="{FF2B5EF4-FFF2-40B4-BE49-F238E27FC236}">
                  <a16:creationId xmlns:a16="http://schemas.microsoft.com/office/drawing/2014/main" id="{6AE503D7-1ECC-9F4C-8024-3CE60DC4BE43}"/>
                </a:ext>
              </a:extLst>
            </p:cNvPr>
            <p:cNvSpPr/>
            <p:nvPr/>
          </p:nvSpPr>
          <p:spPr>
            <a:xfrm>
              <a:off x="37677144" y="26929964"/>
              <a:ext cx="1636069" cy="954107"/>
            </a:xfrm>
            <a:prstGeom prst="rect">
              <a:avLst/>
            </a:prstGeom>
          </p:spPr>
          <p:txBody>
            <a:bodyPr wrap="square">
              <a:spAutoFit/>
            </a:bodyPr>
            <a:lstStyle/>
            <a:p>
              <a:r>
                <a:rPr lang="en-US" sz="1400" b="1" dirty="0" err="1">
                  <a:solidFill>
                    <a:srgbClr val="F5811F"/>
                  </a:solidFill>
                </a:rPr>
                <a:t>GO:cysteine</a:t>
              </a:r>
              <a:r>
                <a:rPr lang="en-US" sz="1400" b="1" dirty="0">
                  <a:solidFill>
                    <a:srgbClr val="F5811F"/>
                  </a:solidFill>
                </a:rPr>
                <a:t> biosynthetic process from serine </a:t>
              </a:r>
              <a:endParaRPr lang="en-US" dirty="0"/>
            </a:p>
          </p:txBody>
        </p:sp>
        <p:sp>
          <p:nvSpPr>
            <p:cNvPr id="22" name="Donut 21">
              <a:extLst>
                <a:ext uri="{FF2B5EF4-FFF2-40B4-BE49-F238E27FC236}">
                  <a16:creationId xmlns:a16="http://schemas.microsoft.com/office/drawing/2014/main" id="{49D16624-2189-B942-8B33-FDCD6B426C6F}"/>
                </a:ext>
              </a:extLst>
            </p:cNvPr>
            <p:cNvSpPr/>
            <p:nvPr/>
          </p:nvSpPr>
          <p:spPr>
            <a:xfrm>
              <a:off x="35619625" y="27042826"/>
              <a:ext cx="1224136" cy="424881"/>
            </a:xfrm>
            <a:prstGeom prst="donut">
              <a:avLst>
                <a:gd name="adj" fmla="val 635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a:extLst>
                <a:ext uri="{FF2B5EF4-FFF2-40B4-BE49-F238E27FC236}">
                  <a16:creationId xmlns:a16="http://schemas.microsoft.com/office/drawing/2014/main" id="{3FCA3C67-B7BE-8948-BD69-A603953A2E44}"/>
                </a:ext>
              </a:extLst>
            </p:cNvPr>
            <p:cNvSpPr/>
            <p:nvPr/>
          </p:nvSpPr>
          <p:spPr>
            <a:xfrm>
              <a:off x="35712411" y="25335865"/>
              <a:ext cx="2082621" cy="461665"/>
            </a:xfrm>
            <a:prstGeom prst="rect">
              <a:avLst/>
            </a:prstGeom>
          </p:spPr>
          <p:txBody>
            <a:bodyPr wrap="none">
              <a:spAutoFit/>
            </a:bodyPr>
            <a:lstStyle/>
            <a:p>
              <a:pPr>
                <a:buClrTx/>
                <a:defRPr/>
              </a:pPr>
              <a:r>
                <a:rPr lang="en-US" sz="2400" b="1" dirty="0" err="1">
                  <a:solidFill>
                    <a:srgbClr val="00DF4E"/>
                  </a:solidFill>
                </a:rPr>
                <a:t>ENVO:neritic</a:t>
              </a:r>
              <a:endParaRPr lang="en-US" sz="1400" b="1" dirty="0">
                <a:solidFill>
                  <a:srgbClr val="00DF4E"/>
                </a:solidFill>
              </a:endParaRPr>
            </a:p>
          </p:txBody>
        </p:sp>
        <p:sp>
          <p:nvSpPr>
            <p:cNvPr id="29" name="Rectangle 28">
              <a:extLst>
                <a:ext uri="{FF2B5EF4-FFF2-40B4-BE49-F238E27FC236}">
                  <a16:creationId xmlns:a16="http://schemas.microsoft.com/office/drawing/2014/main" id="{DAF463B7-5AD3-EC4E-A21C-3D2A705CE9B1}"/>
                </a:ext>
              </a:extLst>
            </p:cNvPr>
            <p:cNvSpPr/>
            <p:nvPr/>
          </p:nvSpPr>
          <p:spPr>
            <a:xfrm>
              <a:off x="31842934" y="25335866"/>
              <a:ext cx="2236510" cy="461665"/>
            </a:xfrm>
            <a:prstGeom prst="rect">
              <a:avLst/>
            </a:prstGeom>
          </p:spPr>
          <p:txBody>
            <a:bodyPr wrap="none">
              <a:spAutoFit/>
            </a:bodyPr>
            <a:lstStyle/>
            <a:p>
              <a:r>
                <a:rPr lang="en-US" sz="2400" b="1" dirty="0" err="1">
                  <a:solidFill>
                    <a:srgbClr val="187405"/>
                  </a:solidFill>
                  <a:latin typeface="+mn-lt"/>
                </a:rPr>
                <a:t>ENVO:bathyal</a:t>
              </a:r>
              <a:endParaRPr lang="en-US" sz="2400" b="1" dirty="0">
                <a:solidFill>
                  <a:srgbClr val="187405"/>
                </a:solidFill>
                <a:latin typeface="+mn-lt"/>
              </a:endParaRPr>
            </a:p>
          </p:txBody>
        </p:sp>
      </p:grpSp>
      <p:pic>
        <p:nvPicPr>
          <p:cNvPr id="188" name="Picture 187">
            <a:extLst>
              <a:ext uri="{FF2B5EF4-FFF2-40B4-BE49-F238E27FC236}">
                <a16:creationId xmlns:a16="http://schemas.microsoft.com/office/drawing/2014/main" id="{D1884760-A62B-8645-A085-77F812BC52E8}"/>
              </a:ext>
            </a:extLst>
          </p:cNvPr>
          <p:cNvPicPr>
            <a:picLocks noChangeAspect="1"/>
          </p:cNvPicPr>
          <p:nvPr/>
        </p:nvPicPr>
        <p:blipFill rotWithShape="1">
          <a:blip r:embed="rId34"/>
          <a:srcRect l="1822"/>
          <a:stretch/>
        </p:blipFill>
        <p:spPr>
          <a:xfrm>
            <a:off x="25975586" y="18477750"/>
            <a:ext cx="4820084" cy="1239733"/>
          </a:xfrm>
          <a:prstGeom prst="rect">
            <a:avLst/>
          </a:prstGeom>
        </p:spPr>
      </p:pic>
      <p:sp>
        <p:nvSpPr>
          <p:cNvPr id="190" name="TextBox 189">
            <a:extLst>
              <a:ext uri="{FF2B5EF4-FFF2-40B4-BE49-F238E27FC236}">
                <a16:creationId xmlns:a16="http://schemas.microsoft.com/office/drawing/2014/main" id="{15BBD125-674C-8341-A4A5-80CE2E504948}"/>
              </a:ext>
            </a:extLst>
          </p:cNvPr>
          <p:cNvSpPr txBox="1"/>
          <p:nvPr/>
        </p:nvSpPr>
        <p:spPr>
          <a:xfrm>
            <a:off x="31546962" y="5664499"/>
            <a:ext cx="9116386" cy="830997"/>
          </a:xfrm>
          <a:prstGeom prst="rect">
            <a:avLst/>
          </a:prstGeom>
          <a:noFill/>
        </p:spPr>
        <p:txBody>
          <a:bodyPr wrap="square" rtlCol="0">
            <a:spAutoFit/>
          </a:bodyPr>
          <a:lstStyle/>
          <a:p>
            <a:pPr algn="ctr"/>
            <a:r>
              <a:rPr lang="en-US" sz="4800" b="1" dirty="0">
                <a:solidFill>
                  <a:srgbClr val="0197A7"/>
                </a:solidFill>
              </a:rPr>
              <a:t>Marine ‘omics platform </a:t>
            </a:r>
          </a:p>
        </p:txBody>
      </p:sp>
      <p:cxnSp>
        <p:nvCxnSpPr>
          <p:cNvPr id="193" name="Straight Connector 192">
            <a:extLst>
              <a:ext uri="{FF2B5EF4-FFF2-40B4-BE49-F238E27FC236}">
                <a16:creationId xmlns:a16="http://schemas.microsoft.com/office/drawing/2014/main" id="{D2EA6245-3DDD-544F-8A64-8B93E426AD48}"/>
              </a:ext>
            </a:extLst>
          </p:cNvPr>
          <p:cNvCxnSpPr>
            <a:cxnSpLocks/>
          </p:cNvCxnSpPr>
          <p:nvPr/>
        </p:nvCxnSpPr>
        <p:spPr>
          <a:xfrm flipH="1" flipV="1">
            <a:off x="20288618" y="16721909"/>
            <a:ext cx="11377313" cy="2253"/>
          </a:xfrm>
          <a:prstGeom prst="line">
            <a:avLst/>
          </a:prstGeom>
          <a:ln>
            <a:solidFill>
              <a:srgbClr val="0197A7"/>
            </a:solidFill>
          </a:ln>
        </p:spPr>
        <p:style>
          <a:lnRef idx="1">
            <a:schemeClr val="accent1"/>
          </a:lnRef>
          <a:fillRef idx="0">
            <a:schemeClr val="accent1"/>
          </a:fillRef>
          <a:effectRef idx="0">
            <a:schemeClr val="accent1"/>
          </a:effectRef>
          <a:fontRef idx="minor">
            <a:schemeClr val="tx1"/>
          </a:fontRef>
        </p:style>
      </p:cxnSp>
      <p:cxnSp>
        <p:nvCxnSpPr>
          <p:cNvPr id="198" name="Connecteur droit avec flèche 74">
            <a:extLst>
              <a:ext uri="{FF2B5EF4-FFF2-40B4-BE49-F238E27FC236}">
                <a16:creationId xmlns:a16="http://schemas.microsoft.com/office/drawing/2014/main" id="{12DE16FE-09E9-7C4B-BB5E-24EF561721E4}"/>
              </a:ext>
            </a:extLst>
          </p:cNvPr>
          <p:cNvCxnSpPr>
            <a:cxnSpLocks/>
          </p:cNvCxnSpPr>
          <p:nvPr/>
        </p:nvCxnSpPr>
        <p:spPr>
          <a:xfrm flipH="1">
            <a:off x="11481915" y="10315451"/>
            <a:ext cx="1" cy="84121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0" name="Connecteur droit avec flèche 74">
            <a:extLst>
              <a:ext uri="{FF2B5EF4-FFF2-40B4-BE49-F238E27FC236}">
                <a16:creationId xmlns:a16="http://schemas.microsoft.com/office/drawing/2014/main" id="{4F9E1D32-73E2-384F-BDF7-B30A125F1439}"/>
              </a:ext>
            </a:extLst>
          </p:cNvPr>
          <p:cNvCxnSpPr>
            <a:cxnSpLocks/>
          </p:cNvCxnSpPr>
          <p:nvPr/>
        </p:nvCxnSpPr>
        <p:spPr>
          <a:xfrm flipH="1">
            <a:off x="11492310" y="12187659"/>
            <a:ext cx="1" cy="84121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FDCFE129-D220-794E-981D-65C1436DA419}"/>
              </a:ext>
            </a:extLst>
          </p:cNvPr>
          <p:cNvCxnSpPr>
            <a:cxnSpLocks/>
          </p:cNvCxnSpPr>
          <p:nvPr/>
        </p:nvCxnSpPr>
        <p:spPr>
          <a:xfrm flipH="1" flipV="1">
            <a:off x="10026949" y="16714899"/>
            <a:ext cx="11377313" cy="2253"/>
          </a:xfrm>
          <a:prstGeom prst="line">
            <a:avLst/>
          </a:prstGeom>
          <a:ln>
            <a:solidFill>
              <a:srgbClr val="0197A7"/>
            </a:solidFill>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0475B44A-BDFA-254A-974E-33AE83F80B6F}"/>
              </a:ext>
            </a:extLst>
          </p:cNvPr>
          <p:cNvGrpSpPr/>
          <p:nvPr/>
        </p:nvGrpSpPr>
        <p:grpSpPr>
          <a:xfrm>
            <a:off x="10180424" y="18524363"/>
            <a:ext cx="9798377" cy="5709255"/>
            <a:chOff x="10180424" y="18524363"/>
            <a:chExt cx="9798377" cy="5709255"/>
          </a:xfrm>
        </p:grpSpPr>
        <p:grpSp>
          <p:nvGrpSpPr>
            <p:cNvPr id="66" name="Group 65">
              <a:extLst>
                <a:ext uri="{FF2B5EF4-FFF2-40B4-BE49-F238E27FC236}">
                  <a16:creationId xmlns:a16="http://schemas.microsoft.com/office/drawing/2014/main" id="{9B47E910-13AB-1543-99D9-07D31209651A}"/>
                </a:ext>
              </a:extLst>
            </p:cNvPr>
            <p:cNvGrpSpPr/>
            <p:nvPr/>
          </p:nvGrpSpPr>
          <p:grpSpPr>
            <a:xfrm>
              <a:off x="10180424" y="18524363"/>
              <a:ext cx="9798377" cy="5709255"/>
              <a:chOff x="10237733" y="19297862"/>
              <a:chExt cx="9798377" cy="5709255"/>
            </a:xfrm>
          </p:grpSpPr>
          <p:sp>
            <p:nvSpPr>
              <p:cNvPr id="112" name="ZoneTexte 111"/>
              <p:cNvSpPr txBox="1"/>
              <p:nvPr/>
            </p:nvSpPr>
            <p:spPr>
              <a:xfrm>
                <a:off x="10237733" y="19297862"/>
                <a:ext cx="9798377" cy="5709255"/>
              </a:xfrm>
              <a:prstGeom prst="rect">
                <a:avLst/>
              </a:prstGeom>
              <a:noFill/>
            </p:spPr>
            <p:txBody>
              <a:bodyPr wrap="square" rtlCol="0">
                <a:spAutoFit/>
              </a:bodyPr>
              <a:lstStyle/>
              <a:p>
                <a:pPr algn="just"/>
                <a:r>
                  <a:rPr lang="en-US" sz="2500" dirty="0">
                    <a:solidFill>
                      <a:schemeClr val="tx1"/>
                    </a:solidFill>
                  </a:rPr>
                  <a:t>We aim to integrate major oceanographic datasets for which abundant environmental metadata were collected.</a:t>
                </a:r>
              </a:p>
              <a:p>
                <a:pPr algn="just"/>
                <a:endParaRPr lang="en-US" sz="2500" dirty="0">
                  <a:solidFill>
                    <a:schemeClr val="tx1"/>
                  </a:solidFill>
                </a:endParaRPr>
              </a:p>
              <a:p>
                <a:pPr algn="just"/>
                <a:endParaRPr lang="en-US" sz="1200" dirty="0">
                  <a:solidFill>
                    <a:schemeClr val="tx1"/>
                  </a:solidFill>
                </a:endParaRPr>
              </a:p>
              <a:p>
                <a:pPr algn="just"/>
                <a:endParaRPr lang="en-US" sz="2500" dirty="0">
                  <a:solidFill>
                    <a:schemeClr val="tx1"/>
                  </a:solidFill>
                </a:endParaRPr>
              </a:p>
              <a:p>
                <a:pPr algn="just"/>
                <a:endParaRPr lang="en-US" sz="2500" dirty="0">
                  <a:solidFill>
                    <a:schemeClr val="tx1"/>
                  </a:solidFill>
                </a:endParaRPr>
              </a:p>
              <a:p>
                <a:pPr algn="just"/>
                <a:endParaRPr lang="en-US" sz="1400" dirty="0">
                  <a:solidFill>
                    <a:schemeClr val="tx1"/>
                  </a:solidFill>
                </a:endParaRPr>
              </a:p>
              <a:p>
                <a:pPr algn="just"/>
                <a:r>
                  <a:rPr lang="en-US" sz="2500" dirty="0">
                    <a:solidFill>
                      <a:schemeClr val="tx1"/>
                    </a:solidFill>
                  </a:rPr>
                  <a:t>The project includes time-series such as the </a:t>
                </a:r>
                <a:r>
                  <a:rPr lang="en-US" sz="2500" dirty="0">
                    <a:solidFill>
                      <a:srgbClr val="0197A7"/>
                    </a:solidFill>
                  </a:rPr>
                  <a:t>Hawaii Ocean Time-series </a:t>
                </a:r>
                <a:r>
                  <a:rPr lang="en-US" sz="2500" dirty="0">
                    <a:solidFill>
                      <a:schemeClr val="tx1"/>
                    </a:solidFill>
                  </a:rPr>
                  <a:t>and </a:t>
                </a:r>
                <a:r>
                  <a:rPr lang="en-US" sz="2500" dirty="0">
                    <a:solidFill>
                      <a:srgbClr val="0197A7"/>
                    </a:solidFill>
                  </a:rPr>
                  <a:t>Bermuda Atlantic Time-series</a:t>
                </a:r>
                <a:r>
                  <a:rPr lang="en-US" sz="2500" dirty="0">
                    <a:solidFill>
                      <a:schemeClr val="tx1"/>
                    </a:solidFill>
                  </a:rPr>
                  <a:t>, as well as large-scale projects such as the </a:t>
                </a:r>
                <a:r>
                  <a:rPr lang="en-US" sz="2500" dirty="0">
                    <a:solidFill>
                      <a:srgbClr val="0197A7"/>
                    </a:solidFill>
                  </a:rPr>
                  <a:t>Global Ocean Sampling expedition</a:t>
                </a:r>
                <a:r>
                  <a:rPr lang="en-US" sz="2500" dirty="0">
                    <a:solidFill>
                      <a:schemeClr val="tx1"/>
                    </a:solidFill>
                  </a:rPr>
                  <a:t>, </a:t>
                </a:r>
                <a:r>
                  <a:rPr lang="en-US" sz="2500" dirty="0">
                    <a:solidFill>
                      <a:srgbClr val="0197A7"/>
                    </a:solidFill>
                  </a:rPr>
                  <a:t>Center for Dark Energy Biosphere Investigations</a:t>
                </a:r>
                <a:r>
                  <a:rPr lang="en-US" sz="2500" dirty="0">
                    <a:solidFill>
                      <a:schemeClr val="tx1"/>
                    </a:solidFill>
                  </a:rPr>
                  <a:t>, </a:t>
                </a:r>
                <a:r>
                  <a:rPr lang="en-US" sz="2500" dirty="0">
                    <a:solidFill>
                      <a:srgbClr val="0197A7"/>
                    </a:solidFill>
                  </a:rPr>
                  <a:t>Tara oceans expeditions</a:t>
                </a:r>
                <a:r>
                  <a:rPr lang="en-US" sz="2500" dirty="0">
                    <a:solidFill>
                      <a:schemeClr val="tx1"/>
                    </a:solidFill>
                  </a:rPr>
                  <a:t>, and </a:t>
                </a:r>
                <a:r>
                  <a:rPr lang="en-US" sz="2500" dirty="0">
                    <a:solidFill>
                      <a:srgbClr val="0197A7"/>
                    </a:solidFill>
                  </a:rPr>
                  <a:t>Ocean Sampling Day</a:t>
                </a:r>
                <a:r>
                  <a:rPr lang="en-US" sz="2500" dirty="0">
                    <a:solidFill>
                      <a:schemeClr val="tx1"/>
                    </a:solidFill>
                  </a:rPr>
                  <a:t>. </a:t>
                </a:r>
              </a:p>
              <a:p>
                <a:pPr algn="just"/>
                <a:endParaRPr lang="en-US" sz="1400" dirty="0">
                  <a:solidFill>
                    <a:schemeClr val="tx1"/>
                  </a:solidFill>
                </a:endParaRPr>
              </a:p>
              <a:p>
                <a:pPr algn="just"/>
                <a:r>
                  <a:rPr lang="en-US" sz="2500" dirty="0">
                    <a:solidFill>
                      <a:schemeClr val="tx1"/>
                    </a:solidFill>
                  </a:rPr>
                  <a:t>Metadata stored in public repositories like BCO-DMO, Rolling Deck repository, CCHDO, Pangea, or published in research papers will be reintegrated with their respective publicly available ‘omics datasets.</a:t>
                </a:r>
              </a:p>
            </p:txBody>
          </p:sp>
          <p:pic>
            <p:nvPicPr>
              <p:cNvPr id="61" name="Image 60"/>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1395646" y="20607704"/>
                <a:ext cx="1976190" cy="676742"/>
              </a:xfrm>
              <a:prstGeom prst="rect">
                <a:avLst/>
              </a:prstGeom>
            </p:spPr>
          </p:pic>
          <p:pic>
            <p:nvPicPr>
              <p:cNvPr id="62" name="Image 61"/>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265973" y="20360893"/>
                <a:ext cx="981749" cy="1042632"/>
              </a:xfrm>
              <a:prstGeom prst="rect">
                <a:avLst/>
              </a:prstGeom>
            </p:spPr>
          </p:pic>
          <p:pic>
            <p:nvPicPr>
              <p:cNvPr id="63" name="Image 6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3572820" y="20472077"/>
                <a:ext cx="1318707" cy="863753"/>
              </a:xfrm>
              <a:prstGeom prst="rect">
                <a:avLst/>
              </a:prstGeom>
            </p:spPr>
          </p:pic>
          <p:pic>
            <p:nvPicPr>
              <p:cNvPr id="85" name="Image 84"/>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5091904" y="20508959"/>
                <a:ext cx="1368004" cy="845623"/>
              </a:xfrm>
              <a:prstGeom prst="rect">
                <a:avLst/>
              </a:prstGeom>
            </p:spPr>
          </p:pic>
          <p:pic>
            <p:nvPicPr>
              <p:cNvPr id="126" name="Picture 125">
                <a:extLst>
                  <a:ext uri="{FF2B5EF4-FFF2-40B4-BE49-F238E27FC236}">
                    <a16:creationId xmlns:a16="http://schemas.microsoft.com/office/drawing/2014/main" id="{C901DAF6-93E0-874F-A66A-2A1371294251}"/>
                  </a:ext>
                </a:extLst>
              </p:cNvPr>
              <p:cNvPicPr>
                <a:picLocks noChangeAspect="1"/>
              </p:cNvPicPr>
              <p:nvPr/>
            </p:nvPicPr>
            <p:blipFill>
              <a:blip r:embed="rId31"/>
              <a:stretch>
                <a:fillRect/>
              </a:stretch>
            </p:blipFill>
            <p:spPr>
              <a:xfrm>
                <a:off x="16842379" y="20517219"/>
                <a:ext cx="1377007" cy="729979"/>
              </a:xfrm>
              <a:prstGeom prst="rect">
                <a:avLst/>
              </a:prstGeom>
            </p:spPr>
          </p:pic>
        </p:grpSp>
        <p:pic>
          <p:nvPicPr>
            <p:cNvPr id="72" name="Picture 2">
              <a:extLst>
                <a:ext uri="{FF2B5EF4-FFF2-40B4-BE49-F238E27FC236}">
                  <a16:creationId xmlns:a16="http://schemas.microsoft.com/office/drawing/2014/main" id="{6B7F43FA-5610-2446-9726-2CAED1F35B0D}"/>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8725096" y="19517605"/>
              <a:ext cx="1094990" cy="1094990"/>
            </a:xfrm>
            <a:prstGeom prst="rect">
              <a:avLst/>
            </a:prstGeom>
            <a:noFill/>
            <a:extLst>
              <a:ext uri="{909E8E84-426E-40DD-AFC4-6F175D3DCCD1}">
                <a14:hiddenFill xmlns:a14="http://schemas.microsoft.com/office/drawing/2010/main">
                  <a:solidFill>
                    <a:srgbClr val="FFFFFF"/>
                  </a:solidFill>
                </a14:hiddenFill>
              </a:ext>
            </a:extLst>
          </p:spPr>
        </p:pic>
      </p:grpSp>
      <p:pic>
        <p:nvPicPr>
          <p:cNvPr id="208" name="Picture 2">
            <a:extLst>
              <a:ext uri="{FF2B5EF4-FFF2-40B4-BE49-F238E27FC236}">
                <a16:creationId xmlns:a16="http://schemas.microsoft.com/office/drawing/2014/main" id="{1C17E195-D1C9-D24F-8D1C-ABA87CF67EFA}"/>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6084782" y="29062196"/>
            <a:ext cx="347586" cy="347586"/>
          </a:xfrm>
          <a:prstGeom prst="rect">
            <a:avLst/>
          </a:prstGeom>
          <a:noFill/>
          <a:extLst>
            <a:ext uri="{909E8E84-426E-40DD-AFC4-6F175D3DCCD1}">
              <a14:hiddenFill xmlns:a14="http://schemas.microsoft.com/office/drawing/2010/main">
                <a:solidFill>
                  <a:srgbClr val="FFFFFF"/>
                </a:solidFill>
              </a14:hiddenFill>
            </a:ext>
          </a:extLst>
        </p:spPr>
      </p:pic>
      <p:pic>
        <p:nvPicPr>
          <p:cNvPr id="155" name="Image 31">
            <a:extLst>
              <a:ext uri="{FF2B5EF4-FFF2-40B4-BE49-F238E27FC236}">
                <a16:creationId xmlns:a16="http://schemas.microsoft.com/office/drawing/2014/main" id="{6770ADF1-04E7-FF47-9962-7DC964E2A7D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321821" y="5334445"/>
            <a:ext cx="1168092" cy="1383034"/>
          </a:xfrm>
          <a:prstGeom prst="rect">
            <a:avLst/>
          </a:prstGeom>
        </p:spPr>
      </p:pic>
    </p:spTree>
    <p:extLst>
      <p:ext uri="{BB962C8B-B14F-4D97-AF65-F5344CB8AC3E}">
        <p14:creationId xmlns:p14="http://schemas.microsoft.com/office/powerpoint/2010/main" val="37843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dissolve">
                                      <p:cBhvr>
                                        <p:cTn id="7" dur="500"/>
                                        <p:tgtEl>
                                          <p:spTgt spid="204"/>
                                        </p:tgtEl>
                                      </p:cBhvr>
                                    </p:animEffect>
                                  </p:childTnLst>
                                </p:cTn>
                              </p:par>
                              <p:par>
                                <p:cTn id="8" presetID="9" presetClass="entr" presetSubtype="0" fill="hold" nodeType="withEffect">
                                  <p:stCondLst>
                                    <p:cond delay="0"/>
                                  </p:stCondLst>
                                  <p:childTnLst>
                                    <p:set>
                                      <p:cBhvr>
                                        <p:cTn id="9" dur="1" fill="hold">
                                          <p:stCondLst>
                                            <p:cond delay="0"/>
                                          </p:stCondLst>
                                        </p:cTn>
                                        <p:tgtEl>
                                          <p:spTgt spid="188"/>
                                        </p:tgtEl>
                                        <p:attrNameLst>
                                          <p:attrName>style.visibility</p:attrName>
                                        </p:attrNameLst>
                                      </p:cBhvr>
                                      <p:to>
                                        <p:strVal val="visible"/>
                                      </p:to>
                                    </p:set>
                                    <p:animEffect transition="in" filter="dissolve">
                                      <p:cBhvr>
                                        <p:cTn id="10"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10536</TotalTime>
  <Words>1008</Words>
  <Application>Microsoft Macintosh PowerPoint</Application>
  <PresentationFormat>Custom</PresentationFormat>
  <Paragraphs>103</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alise Ponsero</dc:creator>
  <cp:lastModifiedBy>Blumberg, Kai - (kblumberg)</cp:lastModifiedBy>
  <cp:revision>231</cp:revision>
  <cp:lastPrinted>2019-04-22T15:14:19Z</cp:lastPrinted>
  <dcterms:modified xsi:type="dcterms:W3CDTF">2020-02-12T22:11:18Z</dcterms:modified>
</cp:coreProperties>
</file>