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43891200" cy="32918400"/>
  <p:notesSz cx="6858000" cy="9144000"/>
  <p:defaultTextStyle>
    <a:defPPr>
      <a:defRPr lang="en-US"/>
    </a:defPPr>
    <a:lvl1pPr marL="0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1pPr>
    <a:lvl2pPr marL="1843430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2pPr>
    <a:lvl3pPr marL="3686861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3pPr>
    <a:lvl4pPr marL="5530291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4pPr>
    <a:lvl5pPr marL="737372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5pPr>
    <a:lvl6pPr marL="921715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6pPr>
    <a:lvl7pPr marL="11060582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7pPr>
    <a:lvl8pPr marL="12904013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8pPr>
    <a:lvl9pPr marL="14747443" algn="l" defTabSz="3686861" rtl="0" eaLnBrk="1" latinLnBrk="0" hangingPunct="1">
      <a:defRPr sz="725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mar Baddour" initials="OB" lastIdx="10" clrIdx="0"/>
  <p:cmAuthor id="1" name="Christina Lief" initials="CL" lastIdx="3" clrIdx="1">
    <p:extLst>
      <p:ext uri="{19B8F6BF-5375-455C-9EA6-DF929625EA0E}">
        <p15:presenceInfo xmlns:p15="http://schemas.microsoft.com/office/powerpoint/2012/main" userId="6ea7dbea7d7dde5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1F18F6-0619-4F9F-80CA-ADC7432D55C7}" v="2" dt="2020-06-27T09:12:34.6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46"/>
  </p:normalViewPr>
  <p:slideViewPr>
    <p:cSldViewPr snapToGrid="0" snapToObjects="1">
      <p:cViewPr varScale="1">
        <p:scale>
          <a:sx n="18" d="100"/>
          <a:sy n="18" d="100"/>
        </p:scale>
        <p:origin x="1435" y="96"/>
      </p:cViewPr>
      <p:guideLst>
        <p:guide orient="horz" pos="10368"/>
        <p:guide pos="138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commentAuthors" Target="commentAuthors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ina Lief" userId="6ea7dbea7d7dde55" providerId="LiveId" clId="{4A1F18F6-0619-4F9F-80CA-ADC7432D55C7}"/>
    <pc:docChg chg="undo custSel modSld">
      <pc:chgData name="Christina Lief" userId="6ea7dbea7d7dde55" providerId="LiveId" clId="{4A1F18F6-0619-4F9F-80CA-ADC7432D55C7}" dt="2020-06-27T09:16:38.266" v="195" actId="1076"/>
      <pc:docMkLst>
        <pc:docMk/>
      </pc:docMkLst>
      <pc:sldChg chg="addSp modSp mod">
        <pc:chgData name="Christina Lief" userId="6ea7dbea7d7dde55" providerId="LiveId" clId="{4A1F18F6-0619-4F9F-80CA-ADC7432D55C7}" dt="2020-06-27T09:16:38.266" v="195" actId="1076"/>
        <pc:sldMkLst>
          <pc:docMk/>
          <pc:sldMk cId="3610993373" sldId="256"/>
        </pc:sldMkLst>
        <pc:spChg chg="mod">
          <ac:chgData name="Christina Lief" userId="6ea7dbea7d7dde55" providerId="LiveId" clId="{4A1F18F6-0619-4F9F-80CA-ADC7432D55C7}" dt="2020-06-27T09:14:50.651" v="193" actId="1076"/>
          <ac:spMkLst>
            <pc:docMk/>
            <pc:sldMk cId="3610993373" sldId="256"/>
            <ac:spMk id="17" creationId="{6E1006D4-3E5F-4D1C-AD63-E9432B474AC3}"/>
          </ac:spMkLst>
        </pc:spChg>
        <pc:spChg chg="mod">
          <ac:chgData name="Christina Lief" userId="6ea7dbea7d7dde55" providerId="LiveId" clId="{4A1F18F6-0619-4F9F-80CA-ADC7432D55C7}" dt="2020-06-27T09:06:37.405" v="92" actId="1076"/>
          <ac:spMkLst>
            <pc:docMk/>
            <pc:sldMk cId="3610993373" sldId="256"/>
            <ac:spMk id="28" creationId="{C1AB82C7-F89A-40FA-BD58-CD66EFD43880}"/>
          </ac:spMkLst>
        </pc:spChg>
        <pc:spChg chg="mod">
          <ac:chgData name="Christina Lief" userId="6ea7dbea7d7dde55" providerId="LiveId" clId="{4A1F18F6-0619-4F9F-80CA-ADC7432D55C7}" dt="2020-06-27T09:11:11.215" v="185" actId="1076"/>
          <ac:spMkLst>
            <pc:docMk/>
            <pc:sldMk cId="3610993373" sldId="256"/>
            <ac:spMk id="29" creationId="{30BCCEAC-8599-456A-A8C1-BDF98050CBA9}"/>
          </ac:spMkLst>
        </pc:spChg>
        <pc:spChg chg="mod">
          <ac:chgData name="Christina Lief" userId="6ea7dbea7d7dde55" providerId="LiveId" clId="{4A1F18F6-0619-4F9F-80CA-ADC7432D55C7}" dt="2020-06-27T09:11:22.082" v="186" actId="1076"/>
          <ac:spMkLst>
            <pc:docMk/>
            <pc:sldMk cId="3610993373" sldId="256"/>
            <ac:spMk id="30" creationId="{D863B197-C3EF-49CA-B07C-E593650E9F68}"/>
          </ac:spMkLst>
        </pc:spChg>
        <pc:spChg chg="mod">
          <ac:chgData name="Christina Lief" userId="6ea7dbea7d7dde55" providerId="LiveId" clId="{4A1F18F6-0619-4F9F-80CA-ADC7432D55C7}" dt="2020-06-27T09:12:49.647" v="191" actId="20577"/>
          <ac:spMkLst>
            <pc:docMk/>
            <pc:sldMk cId="3610993373" sldId="256"/>
            <ac:spMk id="31" creationId="{295C82BC-26B9-4075-8B4E-AEB2EF9ECCC4}"/>
          </ac:spMkLst>
        </pc:spChg>
        <pc:spChg chg="mod">
          <ac:chgData name="Christina Lief" userId="6ea7dbea7d7dde55" providerId="LiveId" clId="{4A1F18F6-0619-4F9F-80CA-ADC7432D55C7}" dt="2020-06-27T09:15:05.605" v="194" actId="1076"/>
          <ac:spMkLst>
            <pc:docMk/>
            <pc:sldMk cId="3610993373" sldId="256"/>
            <ac:spMk id="38" creationId="{958F248D-210B-4C87-9083-4E79763AADF8}"/>
          </ac:spMkLst>
        </pc:spChg>
        <pc:grpChg chg="add mod">
          <ac:chgData name="Christina Lief" userId="6ea7dbea7d7dde55" providerId="LiveId" clId="{4A1F18F6-0619-4F9F-80CA-ADC7432D55C7}" dt="2020-06-27T08:42:11.812" v="0" actId="164"/>
          <ac:grpSpMkLst>
            <pc:docMk/>
            <pc:sldMk cId="3610993373" sldId="256"/>
            <ac:grpSpMk id="10" creationId="{7467CD56-5A4A-477C-B86D-BDB1A9151F3F}"/>
          </ac:grpSpMkLst>
        </pc:grpChg>
        <pc:picChg chg="mod">
          <ac:chgData name="Christina Lief" userId="6ea7dbea7d7dde55" providerId="LiveId" clId="{4A1F18F6-0619-4F9F-80CA-ADC7432D55C7}" dt="2020-06-27T08:42:11.812" v="0" actId="164"/>
          <ac:picMkLst>
            <pc:docMk/>
            <pc:sldMk cId="3610993373" sldId="256"/>
            <ac:picMk id="2" creationId="{00000000-0000-0000-0000-000000000000}"/>
          </ac:picMkLst>
        </pc:picChg>
        <pc:picChg chg="mod">
          <ac:chgData name="Christina Lief" userId="6ea7dbea7d7dde55" providerId="LiveId" clId="{4A1F18F6-0619-4F9F-80CA-ADC7432D55C7}" dt="2020-06-27T08:42:11.812" v="0" actId="164"/>
          <ac:picMkLst>
            <pc:docMk/>
            <pc:sldMk cId="3610993373" sldId="256"/>
            <ac:picMk id="3" creationId="{6D39DE70-F0C8-4E99-A86E-2977DA0DA5DC}"/>
          </ac:picMkLst>
        </pc:picChg>
        <pc:picChg chg="mod">
          <ac:chgData name="Christina Lief" userId="6ea7dbea7d7dde55" providerId="LiveId" clId="{4A1F18F6-0619-4F9F-80CA-ADC7432D55C7}" dt="2020-06-27T08:42:11.812" v="0" actId="164"/>
          <ac:picMkLst>
            <pc:docMk/>
            <pc:sldMk cId="3610993373" sldId="256"/>
            <ac:picMk id="4" creationId="{29E79344-5E61-4296-B201-4CB53B911871}"/>
          </ac:picMkLst>
        </pc:picChg>
        <pc:picChg chg="mod">
          <ac:chgData name="Christina Lief" userId="6ea7dbea7d7dde55" providerId="LiveId" clId="{4A1F18F6-0619-4F9F-80CA-ADC7432D55C7}" dt="2020-06-27T08:42:11.812" v="0" actId="164"/>
          <ac:picMkLst>
            <pc:docMk/>
            <pc:sldMk cId="3610993373" sldId="256"/>
            <ac:picMk id="7" creationId="{8A18937D-E08F-4305-BFF1-F6DD938CF1C8}"/>
          </ac:picMkLst>
        </pc:picChg>
        <pc:picChg chg="mod">
          <ac:chgData name="Christina Lief" userId="6ea7dbea7d7dde55" providerId="LiveId" clId="{4A1F18F6-0619-4F9F-80CA-ADC7432D55C7}" dt="2020-06-27T08:42:11.812" v="0" actId="164"/>
          <ac:picMkLst>
            <pc:docMk/>
            <pc:sldMk cId="3610993373" sldId="256"/>
            <ac:picMk id="9" creationId="{00000000-0000-0000-0000-000000000000}"/>
          </ac:picMkLst>
        </pc:picChg>
        <pc:picChg chg="mod">
          <ac:chgData name="Christina Lief" userId="6ea7dbea7d7dde55" providerId="LiveId" clId="{4A1F18F6-0619-4F9F-80CA-ADC7432D55C7}" dt="2020-06-27T08:42:11.812" v="0" actId="164"/>
          <ac:picMkLst>
            <pc:docMk/>
            <pc:sldMk cId="3610993373" sldId="256"/>
            <ac:picMk id="13" creationId="{303C5A5A-0622-45CE-A6A9-7BF098D3F1C3}"/>
          </ac:picMkLst>
        </pc:picChg>
        <pc:picChg chg="mod">
          <ac:chgData name="Christina Lief" userId="6ea7dbea7d7dde55" providerId="LiveId" clId="{4A1F18F6-0619-4F9F-80CA-ADC7432D55C7}" dt="2020-06-27T09:16:38.266" v="195" actId="1076"/>
          <ac:picMkLst>
            <pc:docMk/>
            <pc:sldMk cId="3610993373" sldId="256"/>
            <ac:picMk id="14" creationId="{2978885E-5D1E-4C57-B6FB-15E2FAA9B580}"/>
          </ac:picMkLst>
        </pc:picChg>
        <pc:picChg chg="mod">
          <ac:chgData name="Christina Lief" userId="6ea7dbea7d7dde55" providerId="LiveId" clId="{4A1F18F6-0619-4F9F-80CA-ADC7432D55C7}" dt="2020-06-27T08:42:11.812" v="0" actId="164"/>
          <ac:picMkLst>
            <pc:docMk/>
            <pc:sldMk cId="3610993373" sldId="256"/>
            <ac:picMk id="16" creationId="{0F0628A8-599A-42CD-BFB7-1205D9C80755}"/>
          </ac:picMkLst>
        </pc:picChg>
        <pc:picChg chg="mod modCrop">
          <ac:chgData name="Christina Lief" userId="6ea7dbea7d7dde55" providerId="LiveId" clId="{4A1F18F6-0619-4F9F-80CA-ADC7432D55C7}" dt="2020-06-27T09:06:43.212" v="93" actId="1076"/>
          <ac:picMkLst>
            <pc:docMk/>
            <pc:sldMk cId="3610993373" sldId="256"/>
            <ac:picMk id="19" creationId="{09284219-47D2-4EF6-A9D5-CF44036705F4}"/>
          </ac:picMkLst>
        </pc:picChg>
        <pc:picChg chg="mod">
          <ac:chgData name="Christina Lief" userId="6ea7dbea7d7dde55" providerId="LiveId" clId="{4A1F18F6-0619-4F9F-80CA-ADC7432D55C7}" dt="2020-06-27T08:42:11.812" v="0" actId="164"/>
          <ac:picMkLst>
            <pc:docMk/>
            <pc:sldMk cId="3610993373" sldId="256"/>
            <ac:picMk id="20" creationId="{0EB63951-A50D-4127-A927-0815A5913AA3}"/>
          </ac:picMkLst>
        </pc:picChg>
        <pc:picChg chg="mod">
          <ac:chgData name="Christina Lief" userId="6ea7dbea7d7dde55" providerId="LiveId" clId="{4A1F18F6-0619-4F9F-80CA-ADC7432D55C7}" dt="2020-06-27T08:42:11.812" v="0" actId="164"/>
          <ac:picMkLst>
            <pc:docMk/>
            <pc:sldMk cId="3610993373" sldId="256"/>
            <ac:picMk id="22" creationId="{B2083C0E-8B30-408B-AB06-C4B73FB38D70}"/>
          </ac:picMkLst>
        </pc:picChg>
        <pc:picChg chg="mod">
          <ac:chgData name="Christina Lief" userId="6ea7dbea7d7dde55" providerId="LiveId" clId="{4A1F18F6-0619-4F9F-80CA-ADC7432D55C7}" dt="2020-06-27T08:42:11.812" v="0" actId="164"/>
          <ac:picMkLst>
            <pc:docMk/>
            <pc:sldMk cId="3610993373" sldId="256"/>
            <ac:picMk id="23" creationId="{25053C80-78F1-45EA-BE50-E7CD4DFD1FD6}"/>
          </ac:picMkLst>
        </pc:picChg>
        <pc:picChg chg="mod">
          <ac:chgData name="Christina Lief" userId="6ea7dbea7d7dde55" providerId="LiveId" clId="{4A1F18F6-0619-4F9F-80CA-ADC7432D55C7}" dt="2020-06-27T08:42:11.812" v="0" actId="164"/>
          <ac:picMkLst>
            <pc:docMk/>
            <pc:sldMk cId="3610993373" sldId="256"/>
            <ac:picMk id="24" creationId="{E0B87024-5DA7-4458-8936-4A64F0510857}"/>
          </ac:picMkLst>
        </pc:picChg>
        <pc:picChg chg="mod">
          <ac:chgData name="Christina Lief" userId="6ea7dbea7d7dde55" providerId="LiveId" clId="{4A1F18F6-0619-4F9F-80CA-ADC7432D55C7}" dt="2020-06-27T08:42:11.812" v="0" actId="164"/>
          <ac:picMkLst>
            <pc:docMk/>
            <pc:sldMk cId="3610993373" sldId="256"/>
            <ac:picMk id="25" creationId="{A9A03269-F7C0-4A10-9D54-238A951C462D}"/>
          </ac:picMkLst>
        </pc:picChg>
        <pc:picChg chg="mod">
          <ac:chgData name="Christina Lief" userId="6ea7dbea7d7dde55" providerId="LiveId" clId="{4A1F18F6-0619-4F9F-80CA-ADC7432D55C7}" dt="2020-06-27T08:42:11.812" v="0" actId="164"/>
          <ac:picMkLst>
            <pc:docMk/>
            <pc:sldMk cId="3610993373" sldId="256"/>
            <ac:picMk id="26" creationId="{ADF5CC0F-6F65-4C88-B0B2-850C2624CD41}"/>
          </ac:picMkLst>
        </pc:picChg>
        <pc:picChg chg="mod">
          <ac:chgData name="Christina Lief" userId="6ea7dbea7d7dde55" providerId="LiveId" clId="{4A1F18F6-0619-4F9F-80CA-ADC7432D55C7}" dt="2020-06-27T08:42:11.812" v="0" actId="164"/>
          <ac:picMkLst>
            <pc:docMk/>
            <pc:sldMk cId="3610993373" sldId="256"/>
            <ac:picMk id="1028" creationId="{C12C82F8-E408-4751-882F-4030877EC95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D5687C-5DA9-4E84-86F1-FC85BCFF26DF}" type="datetimeFigureOut">
              <a:rPr lang="en-US" smtClean="0"/>
              <a:t>6/27/2020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43A0CD-5213-4E2F-A5AC-11E31591A1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47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5387342"/>
            <a:ext cx="37307520" cy="11460480"/>
          </a:xfrm>
        </p:spPr>
        <p:txBody>
          <a:bodyPr anchor="b"/>
          <a:lstStyle>
            <a:lvl1pPr algn="ctr"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7289782"/>
            <a:ext cx="32918400" cy="7947658"/>
          </a:xfrm>
        </p:spPr>
        <p:txBody>
          <a:bodyPr/>
          <a:lstStyle>
            <a:lvl1pPr marL="0" indent="0" algn="ctr">
              <a:buNone/>
              <a:defRPr sz="11520"/>
            </a:lvl1pPr>
            <a:lvl2pPr marL="2194560" indent="0" algn="ctr">
              <a:buNone/>
              <a:defRPr sz="9600"/>
            </a:lvl2pPr>
            <a:lvl3pPr marL="4389120" indent="0" algn="ctr">
              <a:buNone/>
              <a:defRPr sz="8640"/>
            </a:lvl3pPr>
            <a:lvl4pPr marL="6583680" indent="0" algn="ctr">
              <a:buNone/>
              <a:defRPr sz="7680"/>
            </a:lvl4pPr>
            <a:lvl5pPr marL="8778240" indent="0" algn="ctr">
              <a:buNone/>
              <a:defRPr sz="7680"/>
            </a:lvl5pPr>
            <a:lvl6pPr marL="10972800" indent="0" algn="ctr">
              <a:buNone/>
              <a:defRPr sz="7680"/>
            </a:lvl6pPr>
            <a:lvl7pPr marL="13167360" indent="0" algn="ctr">
              <a:buNone/>
              <a:defRPr sz="7680"/>
            </a:lvl7pPr>
            <a:lvl8pPr marL="15361920" indent="0" algn="ctr">
              <a:buNone/>
              <a:defRPr sz="7680"/>
            </a:lvl8pPr>
            <a:lvl9pPr marL="17556480" indent="0" algn="ctr">
              <a:buNone/>
              <a:defRPr sz="76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24065-4749-6047-9F49-DE3556AF415D}" type="datetimeFigureOut">
              <a:rPr lang="en-US" smtClean="0"/>
              <a:t>6/27/2020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EAB9-C935-814B-A658-8764DA6965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3286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24065-4749-6047-9F49-DE3556AF415D}" type="datetimeFigureOut">
              <a:rPr lang="en-US" smtClean="0"/>
              <a:t>6/27/2020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EAB9-C935-814B-A658-8764DA6965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034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09642" y="1752600"/>
            <a:ext cx="9464040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522" y="1752600"/>
            <a:ext cx="27843480" cy="27896822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24065-4749-6047-9F49-DE3556AF415D}" type="datetimeFigureOut">
              <a:rPr lang="en-US" smtClean="0"/>
              <a:t>6/27/2020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EAB9-C935-814B-A658-8764DA6965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6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24065-4749-6047-9F49-DE3556AF415D}" type="datetimeFigureOut">
              <a:rPr lang="en-US" smtClean="0"/>
              <a:t>6/27/2020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EAB9-C935-814B-A658-8764DA6965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129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662" y="8206749"/>
            <a:ext cx="37856160" cy="13693138"/>
          </a:xfrm>
        </p:spPr>
        <p:txBody>
          <a:bodyPr anchor="b"/>
          <a:lstStyle>
            <a:lvl1pPr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4662" y="22029429"/>
            <a:ext cx="37856160" cy="7200898"/>
          </a:xfrm>
        </p:spPr>
        <p:txBody>
          <a:bodyPr/>
          <a:lstStyle>
            <a:lvl1pPr marL="0" indent="0">
              <a:buNone/>
              <a:defRPr sz="11520">
                <a:solidFill>
                  <a:schemeClr val="tx1"/>
                </a:solidFill>
              </a:defRPr>
            </a:lvl1pPr>
            <a:lvl2pPr marL="219456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24065-4749-6047-9F49-DE3556AF415D}" type="datetimeFigureOut">
              <a:rPr lang="en-US" smtClean="0"/>
              <a:t>6/27/2020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EAB9-C935-814B-A658-8764DA6965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413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199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24065-4749-6047-9F49-DE3556AF415D}" type="datetimeFigureOut">
              <a:rPr lang="en-US" smtClean="0"/>
              <a:t>6/27/2020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EAB9-C935-814B-A658-8764DA6965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817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1752607"/>
            <a:ext cx="37856160" cy="6362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3242" y="8069582"/>
            <a:ext cx="18568032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3242" y="12024360"/>
            <a:ext cx="18568032" cy="176860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19922" y="8069582"/>
            <a:ext cx="18659477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19922" y="12024360"/>
            <a:ext cx="18659477" cy="176860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24065-4749-6047-9F49-DE3556AF415D}" type="datetimeFigureOut">
              <a:rPr lang="en-US" smtClean="0"/>
              <a:t>6/27/2020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EAB9-C935-814B-A658-8764DA6965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6795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24065-4749-6047-9F49-DE3556AF415D}" type="datetimeFigureOut">
              <a:rPr lang="en-US" smtClean="0"/>
              <a:t>6/27/2020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EAB9-C935-814B-A658-8764DA6965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044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24065-4749-6047-9F49-DE3556AF415D}" type="datetimeFigureOut">
              <a:rPr lang="en-US" smtClean="0"/>
              <a:t>6/27/2020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EAB9-C935-814B-A658-8764DA6965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254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9477" y="4739647"/>
            <a:ext cx="22219920" cy="23393400"/>
          </a:xfrm>
        </p:spPr>
        <p:txBody>
          <a:bodyPr/>
          <a:lstStyle>
            <a:lvl1pPr>
              <a:defRPr sz="15360"/>
            </a:lvl1pPr>
            <a:lvl2pPr>
              <a:defRPr sz="13440"/>
            </a:lvl2pPr>
            <a:lvl3pPr>
              <a:defRPr sz="1152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24065-4749-6047-9F49-DE3556AF415D}" type="datetimeFigureOut">
              <a:rPr lang="en-US" smtClean="0"/>
              <a:t>6/27/2020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EAB9-C935-814B-A658-8764DA6965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1101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659477" y="4739647"/>
            <a:ext cx="22219920" cy="23393400"/>
          </a:xfrm>
        </p:spPr>
        <p:txBody>
          <a:bodyPr anchor="t"/>
          <a:lstStyle>
            <a:lvl1pPr marL="0" indent="0">
              <a:buNone/>
              <a:defRPr sz="15360"/>
            </a:lvl1pPr>
            <a:lvl2pPr marL="2194560" indent="0">
              <a:buNone/>
              <a:defRPr sz="13440"/>
            </a:lvl2pPr>
            <a:lvl3pPr marL="4389120" indent="0">
              <a:buNone/>
              <a:defRPr sz="1152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424065-4749-6047-9F49-DE3556AF415D}" type="datetimeFigureOut">
              <a:rPr lang="en-US" smtClean="0"/>
              <a:t>6/27/2020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EAB9-C935-814B-A658-8764DA6965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984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0" y="8763000"/>
            <a:ext cx="3785616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424065-4749-6047-9F49-DE3556AF415D}" type="datetimeFigureOut">
              <a:rPr lang="en-US" smtClean="0"/>
              <a:t>6/27/2020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BEAB9-C935-814B-A658-8764DA69652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381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211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280" indent="-1097280" algn="l" defTabSz="4389120" rtl="0" eaLnBrk="1" latinLnBrk="0" hangingPunct="1">
        <a:lnSpc>
          <a:spcPct val="90000"/>
        </a:lnSpc>
        <a:spcBef>
          <a:spcPts val="4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+mn-lt"/>
          <a:ea typeface="+mn-ea"/>
          <a:cs typeface="+mn-cs"/>
        </a:defRPr>
      </a:lvl1pPr>
      <a:lvl2pPr marL="32918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1152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jpg"/><Relationship Id="rId2" Type="http://schemas.openxmlformats.org/officeDocument/2006/relationships/image" Target="../media/image1.jpe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hyperlink" Target="https://climatedata-catalogue.wmo.int/" TargetMode="External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jpe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13DA09B8-936A-CC4F-A49E-1718AD7699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737" y="403832"/>
            <a:ext cx="4064000" cy="406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09A9A1C-4A48-3349-A74D-1FC337CD1115}"/>
              </a:ext>
            </a:extLst>
          </p:cNvPr>
          <p:cNvSpPr txBox="1"/>
          <p:nvPr/>
        </p:nvSpPr>
        <p:spPr>
          <a:xfrm>
            <a:off x="4813194" y="-83582"/>
            <a:ext cx="37566056" cy="3906711"/>
          </a:xfrm>
          <a:prstGeom prst="rect">
            <a:avLst/>
          </a:prstGeom>
          <a:noFill/>
          <a:ln w="952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endParaRPr lang="en-US" sz="1000" b="1" dirty="0">
              <a:solidFill>
                <a:srgbClr val="0070C0"/>
              </a:solidFill>
            </a:endParaRPr>
          </a:p>
          <a:p>
            <a:pPr algn="ctr">
              <a:lnSpc>
                <a:spcPct val="114000"/>
              </a:lnSpc>
            </a:pPr>
            <a:r>
              <a:rPr lang="en-US" sz="7200" b="1" dirty="0">
                <a:solidFill>
                  <a:srgbClr val="0070C0"/>
                </a:solidFill>
              </a:rPr>
              <a:t>WMO</a:t>
            </a:r>
            <a:r>
              <a:rPr lang="en-US" sz="7200" b="1" dirty="0">
                <a:solidFill>
                  <a:srgbClr val="002060"/>
                </a:solidFill>
              </a:rPr>
              <a:t> High Quality Global Data Management Framework for Climate (</a:t>
            </a:r>
            <a:r>
              <a:rPr lang="en-US" sz="7200" b="1" dirty="0">
                <a:solidFill>
                  <a:srgbClr val="0070C0"/>
                </a:solidFill>
              </a:rPr>
              <a:t>HQ-GDMFC</a:t>
            </a:r>
            <a:r>
              <a:rPr lang="en-US" sz="7200" b="1" dirty="0">
                <a:solidFill>
                  <a:srgbClr val="002060"/>
                </a:solidFill>
              </a:rPr>
              <a:t>) </a:t>
            </a:r>
          </a:p>
          <a:p>
            <a:pPr algn="ctr">
              <a:lnSpc>
                <a:spcPct val="114000"/>
              </a:lnSpc>
            </a:pPr>
            <a:r>
              <a:rPr lang="en-US" sz="7200" b="1" dirty="0">
                <a:solidFill>
                  <a:srgbClr val="002060"/>
                </a:solidFill>
              </a:rPr>
              <a:t>Improving the Quality of Climate Data Management to Attain Better Climate Monitoring</a:t>
            </a:r>
          </a:p>
          <a:p>
            <a:pPr algn="ctr">
              <a:lnSpc>
                <a:spcPct val="114000"/>
              </a:lnSpc>
            </a:pPr>
            <a:r>
              <a:rPr lang="en-US" sz="5400" b="1" dirty="0">
                <a:solidFill>
                  <a:srgbClr val="002060"/>
                </a:solidFill>
              </a:rPr>
              <a:t>Christina Lief (WMO/EIG-CDM)* , Ge Peng (NOAA/NCEI, NCICS/NCSU), Omar </a:t>
            </a:r>
            <a:r>
              <a:rPr lang="en-US" sz="5400" b="1" dirty="0" err="1">
                <a:solidFill>
                  <a:srgbClr val="002060"/>
                </a:solidFill>
              </a:rPr>
              <a:t>Baddour</a:t>
            </a:r>
            <a:r>
              <a:rPr lang="en-US" sz="5400" b="1" dirty="0">
                <a:solidFill>
                  <a:srgbClr val="002060"/>
                </a:solidFill>
              </a:rPr>
              <a:t> (WMO) , William Wright (WMO/IEG-CDM) </a:t>
            </a:r>
          </a:p>
          <a:p>
            <a:pPr algn="ctr">
              <a:lnSpc>
                <a:spcPct val="114000"/>
              </a:lnSpc>
            </a:pPr>
            <a:endParaRPr lang="en-US" sz="1000" b="1" i="1" dirty="0">
              <a:solidFill>
                <a:srgbClr val="002060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58F248D-210B-4C87-9083-4E79763AADF8}"/>
              </a:ext>
            </a:extLst>
          </p:cNvPr>
          <p:cNvSpPr/>
          <p:nvPr/>
        </p:nvSpPr>
        <p:spPr>
          <a:xfrm>
            <a:off x="1013829" y="5263061"/>
            <a:ext cx="7228601" cy="11552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</a:pPr>
            <a:r>
              <a:rPr lang="en-US" sz="7200" dirty="0"/>
              <a:t>                                     </a:t>
            </a:r>
            <a:r>
              <a:rPr lang="en-US" sz="7200" dirty="0">
                <a:solidFill>
                  <a:srgbClr val="002060"/>
                </a:solidFill>
              </a:rPr>
              <a:t>Aims at making use of high-quality climate data needed for developing climate services for policy and decision making in a variety of applications.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64CF16-1A04-4C9D-840C-F58477363E6B}"/>
              </a:ext>
            </a:extLst>
          </p:cNvPr>
          <p:cNvSpPr txBox="1"/>
          <p:nvPr/>
        </p:nvSpPr>
        <p:spPr>
          <a:xfrm>
            <a:off x="919026" y="32115851"/>
            <a:ext cx="42920843" cy="76944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4200" i="1" dirty="0">
                <a:solidFill>
                  <a:srgbClr val="0070C0"/>
                </a:solidFill>
              </a:rPr>
              <a:t>* </a:t>
            </a:r>
            <a:r>
              <a:rPr lang="en-US" sz="4400" i="1" dirty="0">
                <a:solidFill>
                  <a:srgbClr val="0070C0"/>
                </a:solidFill>
              </a:rPr>
              <a:t>Christina Lief, WMO  International Expert Group on Climate Data Modernization (IEG-CDM), Lead; Christina.lief@gmail.com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978885E-5D1E-4C57-B6FB-15E2FAA9B5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7424" y="20649550"/>
            <a:ext cx="4399105" cy="605591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475B7E7-F325-4860-B1CC-D3A603F3344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3420" t="21923" r="7534" b="26621"/>
          <a:stretch/>
        </p:blipFill>
        <p:spPr>
          <a:xfrm>
            <a:off x="20112378" y="14792786"/>
            <a:ext cx="23219901" cy="1721283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E1006D4-3E5F-4D1C-AD63-E9432B474AC3}"/>
              </a:ext>
            </a:extLst>
          </p:cNvPr>
          <p:cNvSpPr txBox="1"/>
          <p:nvPr/>
        </p:nvSpPr>
        <p:spPr>
          <a:xfrm>
            <a:off x="1116968" y="4997137"/>
            <a:ext cx="99228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0070C0"/>
                </a:solidFill>
              </a:rPr>
              <a:t>HQ-GDMFC Goal</a:t>
            </a:r>
          </a:p>
          <a:p>
            <a:endParaRPr lang="en-US" sz="8000" b="1" dirty="0">
              <a:solidFill>
                <a:srgbClr val="0070C0"/>
              </a:solidFill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1AB82C7-F89A-40FA-BD58-CD66EFD43880}"/>
              </a:ext>
            </a:extLst>
          </p:cNvPr>
          <p:cNvSpPr txBox="1"/>
          <p:nvPr/>
        </p:nvSpPr>
        <p:spPr>
          <a:xfrm>
            <a:off x="10187534" y="4983867"/>
            <a:ext cx="992284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0070C0"/>
                </a:solidFill>
              </a:rPr>
              <a:t>HQ-GDMFC three Components: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0BCCEAC-8599-456A-A8C1-BDF98050CBA9}"/>
              </a:ext>
            </a:extLst>
          </p:cNvPr>
          <p:cNvSpPr txBox="1"/>
          <p:nvPr/>
        </p:nvSpPr>
        <p:spPr>
          <a:xfrm>
            <a:off x="558921" y="16698434"/>
            <a:ext cx="1965983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371600" indent="-1371600">
              <a:buAutoNum type="arabicPeriod"/>
            </a:pPr>
            <a:r>
              <a:rPr lang="en-US" sz="8000" b="1" dirty="0">
                <a:solidFill>
                  <a:srgbClr val="0070C0"/>
                </a:solidFill>
              </a:rPr>
              <a:t>Manual </a:t>
            </a:r>
            <a:r>
              <a:rPr lang="en-US" sz="7200" dirty="0">
                <a:solidFill>
                  <a:srgbClr val="002060"/>
                </a:solidFill>
              </a:rPr>
              <a:t>Provides definitions, best practices, standards and tool to manage climate data for optimal quality.</a:t>
            </a:r>
            <a:r>
              <a:rPr lang="en-US" sz="8000" b="1" dirty="0">
                <a:solidFill>
                  <a:srgbClr val="0070C0"/>
                </a:solidFill>
              </a:rPr>
              <a:t> </a:t>
            </a:r>
          </a:p>
          <a:p>
            <a:pPr marL="1371600" indent="-1371600">
              <a:buAutoNum type="arabicPeriod"/>
            </a:pPr>
            <a:endParaRPr lang="en-US" sz="8000" b="1" dirty="0">
              <a:solidFill>
                <a:srgbClr val="0070C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863B197-C3EF-49CA-B07C-E593650E9F68}"/>
              </a:ext>
            </a:extLst>
          </p:cNvPr>
          <p:cNvSpPr txBox="1"/>
          <p:nvPr/>
        </p:nvSpPr>
        <p:spPr>
          <a:xfrm>
            <a:off x="8075031" y="19149715"/>
            <a:ext cx="13296076" cy="80945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0070C0"/>
                </a:solidFill>
              </a:rPr>
              <a:t>2. Datasets self-assessment tool </a:t>
            </a:r>
            <a:r>
              <a:rPr lang="en-US" sz="7200" dirty="0">
                <a:solidFill>
                  <a:srgbClr val="002060"/>
                </a:solidFill>
              </a:rPr>
              <a:t>Stewardship Maturity Matrix for Climate Data (SMM-CD) provides  a consistent way to identify gaps, and allow improvements in, quality of data management and documentation.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95C82BC-26B9-4075-8B4E-AEB2EF9ECCC4}"/>
              </a:ext>
            </a:extLst>
          </p:cNvPr>
          <p:cNvSpPr txBox="1"/>
          <p:nvPr/>
        </p:nvSpPr>
        <p:spPr>
          <a:xfrm>
            <a:off x="970357" y="27195125"/>
            <a:ext cx="20177487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b="1" dirty="0">
                <a:solidFill>
                  <a:srgbClr val="0070C0"/>
                </a:solidFill>
              </a:rPr>
              <a:t>3. WMO Climate Data Catalogue </a:t>
            </a:r>
            <a:r>
              <a:rPr lang="en-US" sz="7200" dirty="0"/>
              <a:t>(</a:t>
            </a:r>
            <a:r>
              <a:rPr lang="en-US" sz="7200" dirty="0">
                <a:hlinkClick r:id="rId5"/>
              </a:rPr>
              <a:t>https://climatedata-catalogue.wmo.int/</a:t>
            </a:r>
            <a:r>
              <a:rPr lang="en-US" sz="7200" dirty="0"/>
              <a:t>) </a:t>
            </a:r>
            <a:r>
              <a:rPr lang="en-US" sz="7200" dirty="0">
                <a:solidFill>
                  <a:srgbClr val="002060"/>
                </a:solidFill>
              </a:rPr>
              <a:t>Includes assessments of some well-known global datasets </a:t>
            </a:r>
          </a:p>
          <a:p>
            <a:r>
              <a:rPr lang="en-US" sz="7200" dirty="0">
                <a:solidFill>
                  <a:srgbClr val="002060"/>
                </a:solidFill>
              </a:rPr>
              <a:t>and links to the manual and assessment tool.</a:t>
            </a:r>
            <a:endParaRPr lang="en-US" sz="7200" b="1" dirty="0">
              <a:solidFill>
                <a:srgbClr val="002060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9284219-47D2-4EF6-A9D5-CF44036705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81582" y="7709378"/>
            <a:ext cx="11979307" cy="898448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7467CD56-5A4A-477C-B86D-BDB1A9151F3F}"/>
              </a:ext>
            </a:extLst>
          </p:cNvPr>
          <p:cNvGrpSpPr/>
          <p:nvPr/>
        </p:nvGrpSpPr>
        <p:grpSpPr>
          <a:xfrm>
            <a:off x="20979463" y="4863640"/>
            <a:ext cx="21897908" cy="9874030"/>
            <a:chOff x="20979463" y="4863640"/>
            <a:chExt cx="21897908" cy="987403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D39DE70-F0C8-4E99-A86E-2977DA0DA5D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9411741" y="8034532"/>
              <a:ext cx="2967509" cy="2805855"/>
            </a:xfrm>
            <a:prstGeom prst="rect">
              <a:avLst/>
            </a:prstGeom>
            <a:ln>
              <a:noFill/>
            </a:ln>
          </p:spPr>
        </p:pic>
        <p:pic>
          <p:nvPicPr>
            <p:cNvPr id="4" name="Picture 2" descr="Image result for logo metoffice">
              <a:extLst>
                <a:ext uri="{FF2B5EF4-FFF2-40B4-BE49-F238E27FC236}">
                  <a16:creationId xmlns:a16="http://schemas.microsoft.com/office/drawing/2014/main" id="{29E79344-5E61-4296-B201-4CB53B91187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06963" y="8494149"/>
              <a:ext cx="4401373" cy="20808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F0628A8-599A-42CD-BFB7-1205D9C8075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6899061" y="5337671"/>
              <a:ext cx="3404856" cy="2696860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03C5A5A-0622-45CE-A6A9-7BF098D3F1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6433653" y="5546762"/>
              <a:ext cx="2535160" cy="239705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0EB63951-A50D-4127-A927-0815A5913AA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40134404" y="5350275"/>
              <a:ext cx="2742967" cy="259354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B2083C0E-8B30-408B-AB06-C4B73FB38D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3379029" y="5049625"/>
              <a:ext cx="3255400" cy="307806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25053C80-78F1-45EA-BE50-E7CD4DFD1FD6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21371107" y="8192211"/>
              <a:ext cx="3877126" cy="230571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A9A03269-F7C0-4A10-9D54-238A951C46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20979463" y="5504694"/>
              <a:ext cx="5280777" cy="2799973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ADF5CC0F-6F65-4C88-B0B2-850C2624CD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6774120" y="9165745"/>
              <a:ext cx="4556912" cy="737613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E0B87024-5DA7-4458-8936-4A64F05108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22335976" y="11170130"/>
              <a:ext cx="5063183" cy="1152158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90433" y="10812694"/>
              <a:ext cx="4680761" cy="146709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58663" y="11151032"/>
              <a:ext cx="4551532" cy="119035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28" name="Picture 4" descr="Working at World Meteorological Organization | Glassdoor">
              <a:extLst>
                <a:ext uri="{FF2B5EF4-FFF2-40B4-BE49-F238E27FC236}">
                  <a16:creationId xmlns:a16="http://schemas.microsoft.com/office/drawing/2014/main" id="{C12C82F8-E408-4751-882F-4030877EC9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37715" y="11501356"/>
              <a:ext cx="3236314" cy="32363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A picture containing text, book&#10;&#10;Description automatically generated">
              <a:extLst>
                <a:ext uri="{FF2B5EF4-FFF2-40B4-BE49-F238E27FC236}">
                  <a16:creationId xmlns:a16="http://schemas.microsoft.com/office/drawing/2014/main" id="{8A18937D-E08F-4305-BFF1-F6DD938CF1C8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30066836" y="4863640"/>
              <a:ext cx="2214169" cy="35043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109933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2521</TotalTime>
  <Words>194</Words>
  <Application>Microsoft Office PowerPoint</Application>
  <PresentationFormat>Custom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 Peng</dc:creator>
  <cp:lastModifiedBy>Christina Lief</cp:lastModifiedBy>
  <cp:revision>178</cp:revision>
  <cp:lastPrinted>2018-07-10T14:12:05Z</cp:lastPrinted>
  <dcterms:created xsi:type="dcterms:W3CDTF">2018-07-06T16:55:29Z</dcterms:created>
  <dcterms:modified xsi:type="dcterms:W3CDTF">2020-06-27T09:16:46Z</dcterms:modified>
</cp:coreProperties>
</file>