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/>
          <p:nvPr>
            <p:ph idx="2" type="sldImg"/>
          </p:nvPr>
        </p:nvSpPr>
        <p:spPr>
          <a:xfrm>
            <a:off x="622300" y="685800"/>
            <a:ext cx="2438400" cy="18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7" name="Google Shape;97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Same payload as Dual GPS, Flight Following, Can “SNIFF” and replace serial GPS, </a:t>
            </a:r>
            <a:endParaRPr/>
          </a:p>
        </p:txBody>
      </p:sp>
      <p:sp>
        <p:nvSpPr>
          <p:cNvPr id="246" name="Google Shape;246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c2d1bdabf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c2d1bdab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7c2d1bdabf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Difference is a </a:t>
            </a:r>
            <a:endParaRPr/>
          </a:p>
        </p:txBody>
      </p:sp>
      <p:sp>
        <p:nvSpPr>
          <p:cNvPr id="294" name="Google Shape;29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c2d1bdabf_0_1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c2d1bdab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7c2d1bdabf_0_1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Potential Violations of Aviation Regulations</a:t>
            </a:r>
            <a:endParaRPr/>
          </a:p>
        </p:txBody>
      </p:sp>
      <p:sp>
        <p:nvSpPr>
          <p:cNvPr id="336" name="Google Shape;336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manure is placed in the blue/green areas, P is less likely to make it into streams and water bodies</a:t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we can "scan" a field with GPR prior for several time steps after a precipitation event, simple soil physics can give us much higher resolution soils maps. </a:t>
            </a:r>
            <a:endParaRPr/>
          </a:p>
        </p:txBody>
      </p:sp>
      <p:sp>
        <p:nvSpPr>
          <p:cNvPr id="189" name="Google Shape;189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29" name="Google Shape;29;p2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10" type="dt"/>
          </p:nvPr>
        </p:nvSpPr>
        <p:spPr>
          <a:xfrm>
            <a:off x="644603" y="5837839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1" type="ftr"/>
          </p:nvPr>
        </p:nvSpPr>
        <p:spPr>
          <a:xfrm>
            <a:off x="3158836" y="6106324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9pPr>
          </a:lstStyle>
          <a:p/>
        </p:txBody>
      </p:sp>
      <p:sp>
        <p:nvSpPr>
          <p:cNvPr id="50" name="Google Shape;50;p6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9pPr>
          </a:lstStyle>
          <a:p/>
        </p:txBody>
      </p:sp>
      <p:sp>
        <p:nvSpPr>
          <p:cNvPr id="51" name="Google Shape;51;p6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57" name="Google Shape;57;p7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63" name="Google Shape;63;p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•"/>
              <a:defRPr sz="1600"/>
            </a:lvl9pPr>
          </a:lstStyle>
          <a:p/>
        </p:txBody>
      </p:sp>
      <p:sp>
        <p:nvSpPr>
          <p:cNvPr id="64" name="Google Shape;64;p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65" name="Google Shape;65;p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•"/>
              <a:defRPr sz="1600"/>
            </a:lvl9pPr>
          </a:lstStyle>
          <a:p/>
        </p:txBody>
      </p:sp>
      <p:sp>
        <p:nvSpPr>
          <p:cNvPr id="66" name="Google Shape;66;p8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9pPr>
          </a:lstStyle>
          <a:p/>
        </p:txBody>
      </p:sp>
      <p:sp>
        <p:nvSpPr>
          <p:cNvPr id="72" name="Google Shape;72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73" name="Google Shape;73;p9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80" name="Google Shape;80;p10"/>
          <p:cNvSpPr txBox="1"/>
          <p:nvPr>
            <p:ph idx="10" type="dt"/>
          </p:nvPr>
        </p:nvSpPr>
        <p:spPr>
          <a:xfrm>
            <a:off x="662709" y="631767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1" type="ftr"/>
          </p:nvPr>
        </p:nvSpPr>
        <p:spPr>
          <a:xfrm>
            <a:off x="3158836" y="629458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1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2" name="Google Shape;12;p1"/>
          <p:cNvSpPr txBox="1"/>
          <p:nvPr/>
        </p:nvSpPr>
        <p:spPr>
          <a:xfrm>
            <a:off x="457200" y="118872"/>
            <a:ext cx="114300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US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 the Future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10800000">
            <a:off x="0" y="0"/>
            <a:ext cx="91440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>
            <p:ph idx="10" type="dt"/>
          </p:nvPr>
        </p:nvSpPr>
        <p:spPr>
          <a:xfrm>
            <a:off x="661988" y="63182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3159125" y="6294438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40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"/>
          <p:cNvSpPr/>
          <p:nvPr/>
        </p:nvSpPr>
        <p:spPr>
          <a:xfrm>
            <a:off x="1447800" y="6492875"/>
            <a:ext cx="7696199" cy="365125"/>
          </a:xfrm>
          <a:prstGeom prst="rect">
            <a:avLst/>
          </a:prstGeom>
          <a:gradFill>
            <a:gsLst>
              <a:gs pos="0">
                <a:srgbClr val="264C72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0" y="6410325"/>
            <a:ext cx="9144000" cy="155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6781800" y="-33338"/>
            <a:ext cx="231457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Biological Systems Engineering</a:t>
            </a:r>
            <a:endParaRPr/>
          </a:p>
        </p:txBody>
      </p:sp>
      <p:pic>
        <p:nvPicPr>
          <p:cNvPr id="20" name="Google Shape;2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0800" y="0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"/>
          <p:cNvSpPr txBox="1"/>
          <p:nvPr/>
        </p:nvSpPr>
        <p:spPr>
          <a:xfrm>
            <a:off x="152400" y="-73025"/>
            <a:ext cx="141922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VirginiaTech</a:t>
            </a:r>
            <a:endParaRPr/>
          </a:p>
        </p:txBody>
      </p:sp>
      <p:sp>
        <p:nvSpPr>
          <p:cNvPr id="22" name="Google Shape;22;p1"/>
          <p:cNvSpPr txBox="1"/>
          <p:nvPr/>
        </p:nvSpPr>
        <p:spPr>
          <a:xfrm>
            <a:off x="457200" y="119063"/>
            <a:ext cx="1143000" cy="23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9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US" sz="9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 the Future</a:t>
            </a:r>
            <a:endParaRPr b="0" sz="9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1431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ner_rain" id="24" name="Google Shape;2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562346"/>
            <a:ext cx="1462088" cy="30479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"/>
          <p:cNvSpPr/>
          <p:nvPr/>
        </p:nvSpPr>
        <p:spPr>
          <a:xfrm>
            <a:off x="914400" y="6492875"/>
            <a:ext cx="3632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Watershed</a:t>
            </a:r>
            <a:r>
              <a:rPr b="1"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Science and Engineering</a:t>
            </a:r>
            <a:r>
              <a:rPr b="1"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Group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34.png"/><Relationship Id="rId6" Type="http://schemas.openxmlformats.org/officeDocument/2006/relationships/image" Target="../media/image21.png"/><Relationship Id="rId7" Type="http://schemas.openxmlformats.org/officeDocument/2006/relationships/image" Target="../media/image30.png"/><Relationship Id="rId8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/>
          <p:nvPr/>
        </p:nvSpPr>
        <p:spPr>
          <a:xfrm>
            <a:off x="0" y="304800"/>
            <a:ext cx="9176195" cy="6248400"/>
          </a:xfrm>
          <a:prstGeom prst="rect">
            <a:avLst/>
          </a:prstGeom>
          <a:gradFill>
            <a:gsLst>
              <a:gs pos="0">
                <a:srgbClr val="FFFFFF">
                  <a:alpha val="31764"/>
                </a:srgbClr>
              </a:gs>
              <a:gs pos="50000">
                <a:srgbClr val="FFFFFF">
                  <a:alpha val="31764"/>
                </a:srgbClr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 txBox="1"/>
          <p:nvPr>
            <p:ph type="ctrTitle"/>
          </p:nvPr>
        </p:nvSpPr>
        <p:spPr>
          <a:xfrm>
            <a:off x="0" y="304800"/>
            <a:ext cx="914400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Making Drones Interesting Again</a:t>
            </a:r>
            <a:endParaRPr b="1" sz="3600">
              <a:solidFill>
                <a:schemeClr val="dk1"/>
              </a:solidFill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7744033" y="6550223"/>
            <a:ext cx="13753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zeaston@vt.edu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0" y="3922697"/>
            <a:ext cx="9144001" cy="2630503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3"/>
          <p:cNvSpPr txBox="1"/>
          <p:nvPr>
            <p:ph idx="1" type="subTitle"/>
          </p:nvPr>
        </p:nvSpPr>
        <p:spPr>
          <a:xfrm>
            <a:off x="152400" y="3657600"/>
            <a:ext cx="57912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72"/>
              </a:buClr>
              <a:buSzPts val="2000"/>
              <a:buFont typeface="Calibri"/>
              <a:buNone/>
            </a:pPr>
            <a:r>
              <a:rPr b="1" lang="en-US" sz="2000">
                <a:solidFill>
                  <a:srgbClr val="00007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R. Fuka, James G</a:t>
            </a:r>
            <a:r>
              <a:rPr b="1" lang="en-US" sz="2000">
                <a:solidFill>
                  <a:srgbClr val="00007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allagher</a:t>
            </a:r>
            <a:r>
              <a:rPr b="1" lang="en-US" sz="2000">
                <a:solidFill>
                  <a:srgbClr val="00007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Roberto Rodriguez, Amy S. Collick, Peter JA Kleinman, Zach M Easton </a:t>
            </a:r>
            <a:endParaRPr b="1" sz="2000">
              <a:solidFill>
                <a:srgbClr val="000072"/>
              </a:solidFill>
            </a:endParaRPr>
          </a:p>
          <a:p>
            <a:pPr indent="0" lvl="0" marL="0" rtl="0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rgbClr val="000072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000072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rgbClr val="00007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Virginia Tech, OPeNDAP, UMES, </a:t>
            </a:r>
            <a:endParaRPr b="1" sz="1800">
              <a:solidFill>
                <a:srgbClr val="000072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000072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rgbClr val="00007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USDA-ARS</a:t>
            </a:r>
            <a:endParaRPr b="1" sz="1800">
              <a:solidFill>
                <a:srgbClr val="00007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Expensive, Slow, Bulky and hard to use right after storms</a:t>
            </a:r>
            <a:endParaRPr/>
          </a:p>
        </p:txBody>
      </p:sp>
      <p:sp>
        <p:nvSpPr>
          <p:cNvPr id="226" name="Google Shape;226;p22"/>
          <p:cNvSpPr txBox="1"/>
          <p:nvPr>
            <p:ph idx="1" type="body"/>
          </p:nvPr>
        </p:nvSpPr>
        <p:spPr>
          <a:xfrm>
            <a:off x="685800" y="4267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/>
              <a:t>Ground Penetrating Radar Unit 500mhz High Resolution Fcc Certified $4,495.00 from eBay</a:t>
            </a:r>
            <a:endParaRPr/>
          </a:p>
        </p:txBody>
      </p:sp>
      <p:sp>
        <p:nvSpPr>
          <p:cNvPr id="227" name="Google Shape;227;p22"/>
          <p:cNvSpPr txBox="1"/>
          <p:nvPr>
            <p:ph idx="2" type="body"/>
          </p:nvPr>
        </p:nvSpPr>
        <p:spPr>
          <a:xfrm>
            <a:off x="4648200" y="4267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/>
              <a:t>Ditch Witch Ground Penetrating Radar $17,800.00 used from eBay</a:t>
            </a:r>
            <a:endParaRPr/>
          </a:p>
        </p:txBody>
      </p:sp>
      <p:pic>
        <p:nvPicPr>
          <p:cNvPr descr="itch Witch Ground Penetrating Radar" id="228" name="Google Shape;2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1974592"/>
            <a:ext cx="2643188" cy="1982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und Penetrating Radar Unit 500mhz High Resolution Fcc Certified" id="229" name="Google Shape;22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0200" y="1841241"/>
            <a:ext cx="1981200" cy="2425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We Improve on 2003?</a:t>
            </a:r>
            <a:endParaRPr/>
          </a:p>
        </p:txBody>
      </p:sp>
      <p:pic>
        <p:nvPicPr>
          <p:cNvPr descr="https://lh5.googleusercontent.com/C_ld2pbDVB8PpPB3QRBX6MX72APL-apISjZvAPPk24_uoSyXAQSTtZzkVeJ73hGQrgfhlsnBlZaJ09FvPGcQl_PD6u05SjocLvURc7K14QemAUPYIrdEoPmUCjy77xdAKNBgZs5b" id="235" name="Google Shape;235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165" y="1524000"/>
            <a:ext cx="6187669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3"/>
          <p:cNvSpPr txBox="1"/>
          <p:nvPr/>
        </p:nvSpPr>
        <p:spPr>
          <a:xfrm>
            <a:off x="914401" y="5638800"/>
            <a:ext cx="77724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Huisman, J. A., S. S. Hubbard, J. D. Redman, and A. P. Annan. 2003. Measuring Soil Water Content with Ground Penetrating Radar . Vadose Zone J. 2:476-491. doi:10.2136/vzj2003.4760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idx="1" type="body"/>
          </p:nvPr>
        </p:nvSpPr>
        <p:spPr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Buy Cheap Drone parts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Buy Cheap Sensors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Print Body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Give to Students to get data from field</a:t>
            </a:r>
            <a:endParaRPr/>
          </a:p>
        </p:txBody>
      </p:sp>
      <p:sp>
        <p:nvSpPr>
          <p:cNvPr id="242" name="Google Shape;242;p24"/>
          <p:cNvSpPr txBox="1"/>
          <p:nvPr>
            <p:ph type="title"/>
          </p:nvPr>
        </p:nvSpPr>
        <p:spPr>
          <a:xfrm>
            <a:off x="152400" y="3810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Workflow Should Be Trivial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Cheap Drone Parts ✅</a:t>
            </a:r>
            <a:endParaRPr/>
          </a:p>
        </p:txBody>
      </p:sp>
      <p:pic>
        <p:nvPicPr>
          <p:cNvPr id="249" name="Google Shape;249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496129"/>
            <a:ext cx="7426669" cy="5057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 txBox="1"/>
          <p:nvPr>
            <p:ph type="title"/>
          </p:nvPr>
        </p:nvSpPr>
        <p:spPr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Buy Cheap GPR Sensors ?</a:t>
            </a:r>
            <a:endParaRPr/>
          </a:p>
        </p:txBody>
      </p:sp>
      <p:sp>
        <p:nvSpPr>
          <p:cNvPr id="255" name="Google Shape;255;p26"/>
          <p:cNvSpPr txBox="1"/>
          <p:nvPr>
            <p:ph idx="1" type="body"/>
          </p:nvPr>
        </p:nvSpPr>
        <p:spPr>
          <a:xfrm>
            <a:off x="685800" y="12954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Tauqeer &amp; Islam landmine detection study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/>
              <a:t>$5 sensor can detect landmine to 4cm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/>
              <a:t>Found that soil wetness decreases amplitude of reflected waves in soil because of attenuation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/>
              <a:t>We assume that repeated measurements of the same area over time before and after rainfall events might collectively tell us something about Ksat</a:t>
            </a:r>
            <a:endParaRPr/>
          </a:p>
        </p:txBody>
      </p:sp>
      <p:sp>
        <p:nvSpPr>
          <p:cNvPr id="256" name="Google Shape;256;p26"/>
          <p:cNvSpPr txBox="1"/>
          <p:nvPr/>
        </p:nvSpPr>
        <p:spPr>
          <a:xfrm>
            <a:off x="457200" y="5553670"/>
            <a:ext cx="83058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Tauqeer, Tauseef, Maira Islam, and A. K. Aziz. 2014. “Short Range Continuous Wave Radar for Target Detection in Various Mediums.” </a:t>
            </a:r>
            <a:r>
              <a:rPr i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Microwave and Optical Technology Letters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56 (11):2484–89.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5899"/>
            <a:ext cx="5568001" cy="34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7"/>
          <p:cNvSpPr txBox="1"/>
          <p:nvPr>
            <p:ph type="title"/>
          </p:nvPr>
        </p:nvSpPr>
        <p:spPr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Sensors ✅</a:t>
            </a:r>
            <a:endParaRPr/>
          </a:p>
        </p:txBody>
      </p:sp>
      <p:pic>
        <p:nvPicPr>
          <p:cNvPr id="263" name="Google Shape;263;p2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188" t="0"/>
          <a:stretch/>
        </p:blipFill>
        <p:spPr>
          <a:xfrm>
            <a:off x="3656575" y="2881075"/>
            <a:ext cx="5487300" cy="31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5652700" y="1424275"/>
            <a:ext cx="3221400" cy="12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Edge Processing/Communication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1M Flash / 384k RAM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48MHz / 96MHz turbo available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2 UARTs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Built in BLE radio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211975" y="4462175"/>
            <a:ext cx="3221400" cy="19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Sensing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8 ADC channels with 14-bit precision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2 I2C buses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1 SPI bus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PDM Digital Microphone (Yondu Joke?)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I2S Interface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Qwiic Connector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21 GPIO Pins - all interrupt capable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21 PWM Channels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>
            <p:ph type="title"/>
          </p:nvPr>
        </p:nvSpPr>
        <p:spPr>
          <a:xfrm>
            <a:off x="5538775" y="609600"/>
            <a:ext cx="3287700" cy="382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Data Handling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through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Brokering Alignment of Long-Tail Data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(NSF BALTO)</a:t>
            </a:r>
            <a:endParaRPr sz="3600"/>
          </a:p>
        </p:txBody>
      </p:sp>
      <p:pic>
        <p:nvPicPr>
          <p:cNvPr id="272" name="Google Shape;2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439" y="609600"/>
            <a:ext cx="2160544" cy="382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1077" y="5364581"/>
            <a:ext cx="6252922" cy="113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1574"/>
            <a:ext cx="2919436" cy="206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09600"/>
            <a:ext cx="2104199" cy="382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8"/>
          <p:cNvPicPr preferRelativeResize="0"/>
          <p:nvPr/>
        </p:nvPicPr>
        <p:blipFill rotWithShape="1">
          <a:blip r:embed="rId7">
            <a:alphaModFix/>
          </a:blip>
          <a:srcRect b="12134" l="0" r="0" t="0"/>
          <a:stretch/>
        </p:blipFill>
        <p:spPr>
          <a:xfrm>
            <a:off x="1835238" y="2667699"/>
            <a:ext cx="1666671" cy="176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8"/>
          <p:cNvPicPr preferRelativeResize="0"/>
          <p:nvPr/>
        </p:nvPicPr>
        <p:blipFill rotWithShape="1">
          <a:blip r:embed="rId8">
            <a:alphaModFix/>
          </a:blip>
          <a:srcRect b="0" l="0" r="17810" t="0"/>
          <a:stretch/>
        </p:blipFill>
        <p:spPr>
          <a:xfrm rot="5400000">
            <a:off x="1638805" y="815006"/>
            <a:ext cx="2072714" cy="166886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8"/>
          <p:cNvSpPr/>
          <p:nvPr/>
        </p:nvSpPr>
        <p:spPr>
          <a:xfrm>
            <a:off x="953830" y="3398357"/>
            <a:ext cx="316200" cy="226800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8"/>
          <p:cNvSpPr txBox="1"/>
          <p:nvPr/>
        </p:nvSpPr>
        <p:spPr>
          <a:xfrm>
            <a:off x="5184230" y="4468347"/>
            <a:ext cx="3895500" cy="4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Avenir"/>
                <a:ea typeface="Avenir"/>
                <a:cs typeface="Avenir"/>
                <a:sym typeface="Avenir"/>
              </a:rPr>
              <a:t>$25 Multi-Science Station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0" name="Google Shape;280;p28"/>
          <p:cNvSpPr/>
          <p:nvPr/>
        </p:nvSpPr>
        <p:spPr>
          <a:xfrm>
            <a:off x="3193833" y="4624680"/>
            <a:ext cx="5403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WX</a:t>
            </a:r>
            <a:endParaRPr sz="1000"/>
          </a:p>
        </p:txBody>
      </p:sp>
      <p:sp>
        <p:nvSpPr>
          <p:cNvPr id="281" name="Google Shape;281;p28"/>
          <p:cNvSpPr/>
          <p:nvPr/>
        </p:nvSpPr>
        <p:spPr>
          <a:xfrm>
            <a:off x="3826188" y="4624680"/>
            <a:ext cx="5403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Solar</a:t>
            </a:r>
            <a:endParaRPr sz="1000"/>
          </a:p>
        </p:txBody>
      </p:sp>
      <p:sp>
        <p:nvSpPr>
          <p:cNvPr id="282" name="Google Shape;282;p28"/>
          <p:cNvSpPr/>
          <p:nvPr/>
        </p:nvSpPr>
        <p:spPr>
          <a:xfrm>
            <a:off x="4537431" y="4624680"/>
            <a:ext cx="5403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Soil</a:t>
            </a:r>
            <a:endParaRPr sz="1000"/>
          </a:p>
        </p:txBody>
      </p:sp>
      <p:sp>
        <p:nvSpPr>
          <p:cNvPr id="283" name="Google Shape;283;p28"/>
          <p:cNvSpPr/>
          <p:nvPr/>
        </p:nvSpPr>
        <p:spPr>
          <a:xfrm>
            <a:off x="3191975" y="5005964"/>
            <a:ext cx="7047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Battery</a:t>
            </a:r>
            <a:endParaRPr sz="1000"/>
          </a:p>
        </p:txBody>
      </p:sp>
      <p:sp>
        <p:nvSpPr>
          <p:cNvPr id="284" name="Google Shape;284;p28"/>
          <p:cNvSpPr/>
          <p:nvPr/>
        </p:nvSpPr>
        <p:spPr>
          <a:xfrm>
            <a:off x="4039756" y="5005971"/>
            <a:ext cx="10575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Power Reg.</a:t>
            </a:r>
            <a:endParaRPr sz="1000"/>
          </a:p>
        </p:txBody>
      </p:sp>
      <p:sp>
        <p:nvSpPr>
          <p:cNvPr id="285" name="Google Shape;285;p28"/>
          <p:cNvSpPr/>
          <p:nvPr/>
        </p:nvSpPr>
        <p:spPr>
          <a:xfrm>
            <a:off x="5253461" y="5005979"/>
            <a:ext cx="8421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Arduino</a:t>
            </a:r>
            <a:endParaRPr sz="1000"/>
          </a:p>
        </p:txBody>
      </p:sp>
      <p:sp>
        <p:nvSpPr>
          <p:cNvPr id="286" name="Google Shape;286;p28"/>
          <p:cNvSpPr/>
          <p:nvPr/>
        </p:nvSpPr>
        <p:spPr>
          <a:xfrm>
            <a:off x="6198923" y="5005964"/>
            <a:ext cx="7047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LoRa</a:t>
            </a:r>
            <a:endParaRPr sz="1000"/>
          </a:p>
        </p:txBody>
      </p:sp>
      <p:sp>
        <p:nvSpPr>
          <p:cNvPr id="287" name="Google Shape;287;p28"/>
          <p:cNvSpPr/>
          <p:nvPr/>
        </p:nvSpPr>
        <p:spPr>
          <a:xfrm>
            <a:off x="7086134" y="5005964"/>
            <a:ext cx="10575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10DF Motion</a:t>
            </a:r>
            <a:endParaRPr sz="1000"/>
          </a:p>
        </p:txBody>
      </p:sp>
      <p:sp>
        <p:nvSpPr>
          <p:cNvPr id="288" name="Google Shape;288;p28"/>
          <p:cNvSpPr/>
          <p:nvPr/>
        </p:nvSpPr>
        <p:spPr>
          <a:xfrm>
            <a:off x="8325848" y="5005964"/>
            <a:ext cx="704700" cy="226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GPS</a:t>
            </a:r>
            <a:endParaRPr sz="1000"/>
          </a:p>
        </p:txBody>
      </p:sp>
      <p:cxnSp>
        <p:nvCxnSpPr>
          <p:cNvPr id="289" name="Google Shape;289;p28"/>
          <p:cNvCxnSpPr>
            <a:stCxn id="278" idx="0"/>
            <a:endCxn id="290" idx="0"/>
          </p:cNvCxnSpPr>
          <p:nvPr/>
        </p:nvCxnSpPr>
        <p:spPr>
          <a:xfrm flipH="1" rot="10800000">
            <a:off x="1111930" y="2685857"/>
            <a:ext cx="1562100" cy="712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28"/>
          <p:cNvCxnSpPr>
            <a:stCxn id="278" idx="2"/>
            <a:endCxn id="290" idx="2"/>
          </p:cNvCxnSpPr>
          <p:nvPr/>
        </p:nvCxnSpPr>
        <p:spPr>
          <a:xfrm>
            <a:off x="1111930" y="3625157"/>
            <a:ext cx="1562100" cy="7857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0" name="Google Shape;290;p28"/>
          <p:cNvSpPr/>
          <p:nvPr/>
        </p:nvSpPr>
        <p:spPr>
          <a:xfrm>
            <a:off x="1840727" y="2685797"/>
            <a:ext cx="1666800" cy="1725000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Slight Changes can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$15/35 Question Exam</a:t>
            </a:r>
            <a:endParaRPr/>
          </a:p>
        </p:txBody>
      </p:sp>
      <p:pic>
        <p:nvPicPr>
          <p:cNvPr id="297" name="Google Shape;29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1229" y="2667000"/>
            <a:ext cx="5071171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0582" y="1752600"/>
            <a:ext cx="6470418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71500" y="1076327"/>
            <a:ext cx="3428999" cy="45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647827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0862" y="2590800"/>
            <a:ext cx="2952750" cy="39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Print Body ✅</a:t>
            </a:r>
            <a:endParaRPr/>
          </a:p>
        </p:txBody>
      </p:sp>
      <p:pic>
        <p:nvPicPr>
          <p:cNvPr id="312" name="Google Shape;31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28638"/>
            <a:ext cx="6861284" cy="522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0400" y="2425484"/>
            <a:ext cx="5943600" cy="4432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Case Driven</a:t>
            </a:r>
            <a:endParaRPr/>
          </a:p>
        </p:txBody>
      </p:sp>
      <p:sp>
        <p:nvSpPr>
          <p:cNvPr id="110" name="Google Shape;110;p14"/>
          <p:cNvSpPr txBox="1"/>
          <p:nvPr>
            <p:ph idx="1" type="body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Design and Printing of water quality project drones to fill spatial surface data gaps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/>
              <a:t>New sensor development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/>
              <a:t>Two orders of magnitude cheaper than traditional methods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/>
              <a:t>Something we can give to our students</a:t>
            </a:r>
            <a:endParaRPr/>
          </a:p>
        </p:txBody>
      </p:sp>
      <p:pic>
        <p:nvPicPr>
          <p:cNvPr id="111" name="Google Shape;1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50" y="1600199"/>
            <a:ext cx="8817108" cy="43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8557" y="381000"/>
            <a:ext cx="6306886" cy="450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 txBox="1"/>
          <p:nvPr/>
        </p:nvSpPr>
        <p:spPr>
          <a:xfrm>
            <a:off x="533400" y="5181600"/>
            <a:ext cx="80772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Sec. 1092. (d) reinstates the registration and marking requirements for sUAS, including model aircraft (i.e., hobby/recreational), that were vacated by the United States Court of Appeals for the District of Columbia Circuit in Taylor v. Huerta.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862" y="310475"/>
            <a:ext cx="8490276" cy="623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FAA is Making Legal Flying Easy</a:t>
            </a:r>
            <a:endParaRPr/>
          </a:p>
        </p:txBody>
      </p:sp>
      <p:pic>
        <p:nvPicPr>
          <p:cNvPr id="331" name="Google Shape;3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52600"/>
            <a:ext cx="2704563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0813" y="1752600"/>
            <a:ext cx="5862038" cy="48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/>
          <p:nvPr>
            <p:ph type="title"/>
          </p:nvPr>
        </p:nvSpPr>
        <p:spPr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Give to Students?</a:t>
            </a:r>
            <a:endParaRPr/>
          </a:p>
        </p:txBody>
      </p:sp>
      <p:sp>
        <p:nvSpPr>
          <p:cNvPr id="339" name="Google Shape;339;p35"/>
          <p:cNvSpPr txBox="1"/>
          <p:nvPr>
            <p:ph idx="1" type="body"/>
          </p:nvPr>
        </p:nvSpPr>
        <p:spPr>
          <a:xfrm>
            <a:off x="381000" y="1371600"/>
            <a:ext cx="8534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FF0000"/>
                </a:solidFill>
              </a:rPr>
              <a:t>Flying commercial sUAS operations without a remote pilot certificate (14CFR§107.12)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FF0000"/>
                </a:solidFill>
              </a:rPr>
              <a:t>Flying an unregistered sUAS in the National Airspace System (14CFR§107.13)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FF0000"/>
                </a:solidFill>
              </a:rPr>
              <a:t>Operating in a careless or reckless manner so as to endanger the life or property of another (14CFR§107.23)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Operation under the influence of drugs or alcohol (14CFR§107.27) 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Operating beyond line of sight (14CFR§107.31)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Failure to yield right of way, i.e., close proximity to another aircraft (14CFR§107.37)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Operating over non-participants (14CFR§107.39)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Operation in controlled airspace (14CFR§107.41)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Operation in the vicinity of an airport, heliport, or seaplane base (14CFR§107.43)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Operation in prohibited or restricted airspace (14CFR§107.45)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Operation in a restricted area designated by notice to airmen (14CFR§107.47)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Failure to conduct preflight actions (14CFR§107.49)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/>
              <a:t>Exceeding operational limits, e.g., altitude above 400 ft AGL, visibility below 3 SM (14CFR§107.51)</a:t>
            </a:r>
            <a:endParaRPr sz="3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 txBox="1"/>
          <p:nvPr>
            <p:ph type="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Give to Students ✅</a:t>
            </a:r>
            <a:endParaRPr/>
          </a:p>
        </p:txBody>
      </p:sp>
      <p:sp>
        <p:nvSpPr>
          <p:cNvPr id="345" name="Google Shape;345;p36"/>
          <p:cNvSpPr txBox="1"/>
          <p:nvPr>
            <p:ph idx="1" type="body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Need FAA Pilot’s License (Part 107)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FAA $150 test (First group Dec 2017 )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HAM License $15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$150 Drone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$50 in Sensors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Solder/Printer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type="title"/>
          </p:nvPr>
        </p:nvSpPr>
        <p:spPr>
          <a:xfrm>
            <a:off x="228600" y="7620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Case Overview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Finding </a:t>
            </a:r>
            <a:r>
              <a:rPr b="1" i="1" lang="en-US"/>
              <a:t>Saturation</a:t>
            </a:r>
            <a:r>
              <a:rPr lang="en-US"/>
              <a:t>/</a:t>
            </a:r>
            <a:r>
              <a:rPr b="1" i="1" lang="en-US"/>
              <a:t>Infiltration Excess</a:t>
            </a:r>
            <a:r>
              <a:rPr lang="en-US"/>
              <a:t> Nexus</a:t>
            </a:r>
            <a:endParaRPr/>
          </a:p>
        </p:txBody>
      </p:sp>
      <p:sp>
        <p:nvSpPr>
          <p:cNvPr id="117" name="Google Shape;117;p15"/>
          <p:cNvSpPr txBox="1"/>
          <p:nvPr>
            <p:ph idx="1" type="body"/>
          </p:nvPr>
        </p:nvSpPr>
        <p:spPr>
          <a:xfrm>
            <a:off x="381000" y="2286000"/>
            <a:ext cx="8305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Saturation Excess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1" lang="en-US" sz="2000"/>
              <a:t>Precip Rate </a:t>
            </a:r>
            <a:r>
              <a:rPr lang="en-US" sz="2000"/>
              <a:t>&lt;&lt; </a:t>
            </a:r>
            <a:r>
              <a:rPr b="1" i="1" lang="en-US" sz="2000"/>
              <a:t>Saturated Conductivity/Infiltration Rate</a:t>
            </a:r>
            <a:endParaRPr b="1" i="1"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1" lang="en-US" sz="2000"/>
              <a:t>Field Scale Managed Phosphorous can stay in field </a:t>
            </a:r>
            <a:endParaRPr b="1" i="1" sz="2000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Infiltration Excess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1" lang="en-US" sz="2000"/>
              <a:t>Precip Rate </a:t>
            </a:r>
            <a:r>
              <a:rPr lang="en-US" sz="2000"/>
              <a:t>&gt;&gt; </a:t>
            </a:r>
            <a:r>
              <a:rPr b="1" i="1" lang="en-US" sz="2000"/>
              <a:t>Saturated Conductivity/Infiltration Rate</a:t>
            </a:r>
            <a:endParaRPr b="1" i="1" sz="20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FF0000"/>
                </a:solidFill>
              </a:rPr>
              <a:t>Phosphorous runs off into streams/rivers</a:t>
            </a:r>
            <a:endParaRPr b="1" i="1" sz="2000"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Nexus Research exists where: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PPT</a:t>
            </a:r>
            <a:r>
              <a:rPr baseline="-25000" lang="en-US"/>
              <a:t>rate</a:t>
            </a:r>
            <a:r>
              <a:rPr lang="en-US"/>
              <a:t> / K</a:t>
            </a:r>
            <a:r>
              <a:rPr baseline="-25000" lang="en-US"/>
              <a:t>sat</a:t>
            </a:r>
            <a:r>
              <a:rPr lang="en-US"/>
              <a:t> ≈ 1</a:t>
            </a: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2913125" y="5374150"/>
            <a:ext cx="3216900" cy="988200"/>
          </a:xfrm>
          <a:prstGeom prst="rect">
            <a:avLst/>
          </a:prstGeom>
          <a:noFill/>
          <a:ln cap="flat" cmpd="sng" w="1270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315001"/>
            <a:ext cx="8305800" cy="622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3088" y="3080766"/>
            <a:ext cx="4629912" cy="34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12" y="3080766"/>
            <a:ext cx="4629912" cy="34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3088" y="304800"/>
            <a:ext cx="4629912" cy="34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812" y="304800"/>
            <a:ext cx="4629912" cy="347243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/>
          <p:nvPr/>
        </p:nvSpPr>
        <p:spPr>
          <a:xfrm>
            <a:off x="4556760" y="6525071"/>
            <a:ext cx="46411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 Daniel Auerbach &amp; Brian Buchanan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627888" y="3165919"/>
            <a:ext cx="35052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•"/>
            </a:pPr>
            <a:r>
              <a:rPr lang="en-US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Saturation Excess</a:t>
            </a:r>
            <a:endParaRPr sz="2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4653724" y="3165919"/>
            <a:ext cx="3505200" cy="7292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Char char="•"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Infiltration Excess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71600"/>
            <a:ext cx="5972175" cy="48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2713" y="381000"/>
            <a:ext cx="2108200" cy="11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5">
            <a:alphaModFix/>
          </a:blip>
          <a:srcRect b="0" l="0" r="46393" t="0"/>
          <a:stretch/>
        </p:blipFill>
        <p:spPr>
          <a:xfrm>
            <a:off x="5785297" y="2528888"/>
            <a:ext cx="839788" cy="1579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5290476" y="1895475"/>
            <a:ext cx="1442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Topographic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  <a:endParaRPr/>
          </a:p>
        </p:txBody>
      </p:sp>
      <p:sp>
        <p:nvSpPr>
          <p:cNvPr id="145" name="Google Shape;145;p18"/>
          <p:cNvSpPr txBox="1"/>
          <p:nvPr/>
        </p:nvSpPr>
        <p:spPr>
          <a:xfrm>
            <a:off x="6217097" y="2447925"/>
            <a:ext cx="657225" cy="17827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33.10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3.52</a:t>
            </a:r>
            <a:endParaRPr/>
          </a:p>
        </p:txBody>
      </p:sp>
      <p:sp>
        <p:nvSpPr>
          <p:cNvPr id="146" name="Google Shape;146;p18"/>
          <p:cNvSpPr txBox="1"/>
          <p:nvPr>
            <p:ph type="title"/>
          </p:nvPr>
        </p:nvSpPr>
        <p:spPr>
          <a:xfrm>
            <a:off x="152400" y="457200"/>
            <a:ext cx="548005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4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Soil genesis as explained by</a:t>
            </a:r>
            <a:br>
              <a:rPr lang="en-US" sz="324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324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Topography</a:t>
            </a:r>
            <a:endParaRPr b="1" sz="3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18"/>
          <p:cNvCxnSpPr/>
          <p:nvPr/>
        </p:nvCxnSpPr>
        <p:spPr>
          <a:xfrm>
            <a:off x="762000" y="3124201"/>
            <a:ext cx="304800" cy="10668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8" name="Google Shape;148;p18"/>
          <p:cNvCxnSpPr/>
          <p:nvPr/>
        </p:nvCxnSpPr>
        <p:spPr>
          <a:xfrm flipH="1" rot="10800000">
            <a:off x="1524000" y="4648200"/>
            <a:ext cx="457200" cy="1295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18"/>
          <p:cNvCxnSpPr/>
          <p:nvPr/>
        </p:nvCxnSpPr>
        <p:spPr>
          <a:xfrm rot="10800000">
            <a:off x="4891539" y="5235575"/>
            <a:ext cx="593725" cy="295275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" name="Google Shape;150;p18"/>
          <p:cNvSpPr txBox="1"/>
          <p:nvPr/>
        </p:nvSpPr>
        <p:spPr>
          <a:xfrm>
            <a:off x="6477000" y="6116638"/>
            <a:ext cx="273529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Easton et al. 2008 </a:t>
            </a:r>
            <a:r>
              <a:rPr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Hydrol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Collick et al. 2015. </a:t>
            </a:r>
            <a:r>
              <a:rPr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Hydrol Proc</a:t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Fuka et al. 2015. </a:t>
            </a:r>
            <a:r>
              <a:rPr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Hydrol Proc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p18"/>
          <p:cNvGrpSpPr/>
          <p:nvPr/>
        </p:nvGrpSpPr>
        <p:grpSpPr>
          <a:xfrm>
            <a:off x="6922852" y="1895475"/>
            <a:ext cx="1706563" cy="2308258"/>
            <a:chOff x="7217477" y="1895525"/>
            <a:chExt cx="1706558" cy="2308425"/>
          </a:xfrm>
        </p:grpSpPr>
        <p:sp>
          <p:nvSpPr>
            <p:cNvPr id="152" name="Google Shape;152;p18"/>
            <p:cNvSpPr/>
            <p:nvPr/>
          </p:nvSpPr>
          <p:spPr>
            <a:xfrm>
              <a:off x="7893748" y="2565498"/>
              <a:ext cx="214312" cy="95257"/>
            </a:xfrm>
            <a:prstGeom prst="rect">
              <a:avLst/>
            </a:prstGeom>
            <a:solidFill>
              <a:srgbClr val="000090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8"/>
            <p:cNvSpPr/>
            <p:nvPr/>
          </p:nvSpPr>
          <p:spPr>
            <a:xfrm>
              <a:off x="7893748" y="2717909"/>
              <a:ext cx="214312" cy="95257"/>
            </a:xfrm>
            <a:prstGeom prst="rect">
              <a:avLst/>
            </a:prstGeom>
            <a:solidFill>
              <a:srgbClr val="0000FF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7893748" y="2870321"/>
              <a:ext cx="214312" cy="95257"/>
            </a:xfrm>
            <a:prstGeom prst="rect">
              <a:avLst/>
            </a:prstGeom>
            <a:solidFill>
              <a:srgbClr val="3366FF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8"/>
            <p:cNvSpPr/>
            <p:nvPr/>
          </p:nvSpPr>
          <p:spPr>
            <a:xfrm>
              <a:off x="7893748" y="3022732"/>
              <a:ext cx="214312" cy="95257"/>
            </a:xfrm>
            <a:prstGeom prst="rect">
              <a:avLst/>
            </a:prstGeom>
            <a:solidFill>
              <a:srgbClr val="00B0F0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8"/>
            <p:cNvSpPr/>
            <p:nvPr/>
          </p:nvSpPr>
          <p:spPr>
            <a:xfrm>
              <a:off x="7893748" y="3175143"/>
              <a:ext cx="214312" cy="95257"/>
            </a:xfrm>
            <a:prstGeom prst="rect">
              <a:avLst/>
            </a:prstGeom>
            <a:solidFill>
              <a:srgbClr val="33CCFF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7893748" y="3327554"/>
              <a:ext cx="214312" cy="95257"/>
            </a:xfrm>
            <a:prstGeom prst="rect">
              <a:avLst/>
            </a:prstGeom>
            <a:solidFill>
              <a:srgbClr val="66FFFF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7893748" y="3479965"/>
              <a:ext cx="214312" cy="95257"/>
            </a:xfrm>
            <a:prstGeom prst="rect">
              <a:avLst/>
            </a:prstGeom>
            <a:solidFill>
              <a:srgbClr val="FFFF00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7893748" y="3632376"/>
              <a:ext cx="214312" cy="95257"/>
            </a:xfrm>
            <a:prstGeom prst="rect">
              <a:avLst/>
            </a:prstGeom>
            <a:solidFill>
              <a:srgbClr val="FFC000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7893748" y="3784787"/>
              <a:ext cx="214312" cy="95257"/>
            </a:xfrm>
            <a:prstGeom prst="rect">
              <a:avLst/>
            </a:prstGeom>
            <a:solidFill>
              <a:srgbClr val="FF7474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7893748" y="3937198"/>
              <a:ext cx="214312" cy="95257"/>
            </a:xfrm>
            <a:prstGeom prst="rect">
              <a:avLst/>
            </a:prstGeom>
            <a:solidFill>
              <a:srgbClr val="FF0000"/>
            </a:solidFill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8"/>
            <p:cNvSpPr txBox="1"/>
            <p:nvPr/>
          </p:nvSpPr>
          <p:spPr>
            <a:xfrm>
              <a:off x="7217477" y="1895525"/>
              <a:ext cx="170655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Wetness Index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Classes</a:t>
              </a:r>
              <a:endParaRPr/>
            </a:p>
          </p:txBody>
        </p:sp>
        <p:sp>
          <p:nvSpPr>
            <p:cNvPr id="163" name="Google Shape;163;p18"/>
            <p:cNvSpPr txBox="1"/>
            <p:nvPr/>
          </p:nvSpPr>
          <p:spPr>
            <a:xfrm>
              <a:off x="8154393" y="2378574"/>
              <a:ext cx="527005" cy="461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1F2E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</p:txBody>
        </p:sp>
        <p:sp>
          <p:nvSpPr>
            <p:cNvPr id="164" name="Google Shape;164;p18"/>
            <p:cNvSpPr txBox="1"/>
            <p:nvPr/>
          </p:nvSpPr>
          <p:spPr>
            <a:xfrm>
              <a:off x="8154393" y="3742252"/>
              <a:ext cx="355836" cy="461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1F2E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  <p:cxnSp>
          <p:nvCxnSpPr>
            <p:cNvPr id="165" name="Google Shape;165;p18"/>
            <p:cNvCxnSpPr/>
            <p:nvPr/>
          </p:nvCxnSpPr>
          <p:spPr>
            <a:xfrm rot="5400000">
              <a:off x="7862188" y="3291039"/>
              <a:ext cx="901765" cy="0"/>
            </a:xfrm>
            <a:prstGeom prst="straightConnector1">
              <a:avLst/>
            </a:prstGeom>
            <a:noFill/>
            <a:ln cap="flat" cmpd="sng" w="57150">
              <a:solidFill>
                <a:srgbClr val="0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sp>
        <p:nvSpPr>
          <p:cNvPr id="166" name="Google Shape;166;p18"/>
          <p:cNvSpPr/>
          <p:nvPr/>
        </p:nvSpPr>
        <p:spPr>
          <a:xfrm>
            <a:off x="6527111" y="2981325"/>
            <a:ext cx="866775" cy="68738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6400800" y="4953000"/>
            <a:ext cx="28050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baseline="-25000"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 = local soil depth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2150" y="3340100"/>
            <a:ext cx="139700" cy="1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0" y="3340100"/>
            <a:ext cx="139700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5388441" y="5410200"/>
            <a:ext cx="15901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baseline="-25000"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= 80 cm</a:t>
            </a:r>
            <a:endParaRPr sz="2400">
              <a:solidFill>
                <a:srgbClr val="001F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609600" y="5943600"/>
            <a:ext cx="16758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baseline="-25000"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=100 cm</a:t>
            </a:r>
            <a:endParaRPr sz="2400">
              <a:solidFill>
                <a:srgbClr val="001F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0" y="2667000"/>
            <a:ext cx="187543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baseline="-25000"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2400">
                <a:solidFill>
                  <a:srgbClr val="001F2E"/>
                </a:solidFill>
                <a:latin typeface="Arial"/>
                <a:ea typeface="Arial"/>
                <a:cs typeface="Arial"/>
                <a:sym typeface="Arial"/>
              </a:rPr>
              <a:t>= 130 cm</a:t>
            </a:r>
            <a:endParaRPr sz="2400">
              <a:solidFill>
                <a:srgbClr val="001F2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Topography explains soil depth and texture distributions</a:t>
            </a:r>
            <a:br>
              <a:rPr lang="en-US"/>
            </a:br>
            <a:r>
              <a:rPr lang="en-US" sz="2400"/>
              <a:t>(gravity appears to work)</a:t>
            </a:r>
            <a:endParaRPr/>
          </a:p>
        </p:txBody>
      </p:sp>
      <p:sp>
        <p:nvSpPr>
          <p:cNvPr id="178" name="Google Shape;178;p19"/>
          <p:cNvSpPr txBox="1"/>
          <p:nvPr/>
        </p:nvSpPr>
        <p:spPr>
          <a:xfrm>
            <a:off x="1295400" y="5715000"/>
            <a:ext cx="62921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measured pedon data from ARS long term watershed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p19"/>
          <p:cNvGrpSpPr/>
          <p:nvPr/>
        </p:nvGrpSpPr>
        <p:grpSpPr>
          <a:xfrm>
            <a:off x="-48398" y="2133600"/>
            <a:ext cx="9192398" cy="3493532"/>
            <a:chOff x="-48398" y="2133600"/>
            <a:chExt cx="9192398" cy="3493532"/>
          </a:xfrm>
        </p:grpSpPr>
        <p:pic>
          <p:nvPicPr>
            <p:cNvPr id="180" name="Google Shape;180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200" y="2223157"/>
              <a:ext cx="9067800" cy="32632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19"/>
            <p:cNvSpPr txBox="1"/>
            <p:nvPr/>
          </p:nvSpPr>
          <p:spPr>
            <a:xfrm>
              <a:off x="1447800" y="5257800"/>
              <a:ext cx="2334969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 Class (Dry to Wet)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9"/>
            <p:cNvSpPr txBox="1"/>
            <p:nvPr/>
          </p:nvSpPr>
          <p:spPr>
            <a:xfrm>
              <a:off x="6047031" y="5257800"/>
              <a:ext cx="2334969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 Class (Dry to Wet)</a:t>
              </a:r>
              <a:endParaRPr/>
            </a:p>
          </p:txBody>
        </p:sp>
        <p:sp>
          <p:nvSpPr>
            <p:cNvPr id="183" name="Google Shape;183;p19"/>
            <p:cNvSpPr txBox="1"/>
            <p:nvPr/>
          </p:nvSpPr>
          <p:spPr>
            <a:xfrm rot="-5400000">
              <a:off x="3585084" y="3204082"/>
              <a:ext cx="2366501" cy="3693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Sand or Clay (%)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9"/>
            <p:cNvSpPr txBox="1"/>
            <p:nvPr/>
          </p:nvSpPr>
          <p:spPr>
            <a:xfrm rot="-5400000">
              <a:off x="-1121032" y="3206234"/>
              <a:ext cx="2514600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Soil Depth (cm)          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19"/>
          <p:cNvSpPr txBox="1"/>
          <p:nvPr/>
        </p:nvSpPr>
        <p:spPr>
          <a:xfrm>
            <a:off x="6477000" y="6553200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Collick et al. 2015. </a:t>
            </a:r>
            <a:r>
              <a:rPr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Hydrol Proc</a:t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0"/>
          <p:cNvGrpSpPr/>
          <p:nvPr/>
        </p:nvGrpSpPr>
        <p:grpSpPr>
          <a:xfrm>
            <a:off x="3" y="381000"/>
            <a:ext cx="9143671" cy="6324600"/>
            <a:chOff x="-76199" y="381000"/>
            <a:chExt cx="9220199" cy="6324600"/>
          </a:xfrm>
        </p:grpSpPr>
        <p:pic>
          <p:nvPicPr>
            <p:cNvPr id="192" name="Google Shape;192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457200"/>
              <a:ext cx="9144000" cy="624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20"/>
            <p:cNvSpPr txBox="1"/>
            <p:nvPr/>
          </p:nvSpPr>
          <p:spPr>
            <a:xfrm>
              <a:off x="1371600" y="381000"/>
              <a:ext cx="1249674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Soil Depth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0"/>
            <p:cNvSpPr txBox="1"/>
            <p:nvPr/>
          </p:nvSpPr>
          <p:spPr>
            <a:xfrm>
              <a:off x="7425942" y="3505200"/>
              <a:ext cx="727458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AWC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0"/>
            <p:cNvSpPr txBox="1"/>
            <p:nvPr/>
          </p:nvSpPr>
          <p:spPr>
            <a:xfrm>
              <a:off x="7162800" y="381000"/>
              <a:ext cx="1647206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Field Capacity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4458844" y="381000"/>
              <a:ext cx="646556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Ksat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0"/>
            <p:cNvSpPr txBox="1"/>
            <p:nvPr/>
          </p:nvSpPr>
          <p:spPr>
            <a:xfrm>
              <a:off x="4239297" y="3505200"/>
              <a:ext cx="1018503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Porosity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0"/>
            <p:cNvSpPr txBox="1"/>
            <p:nvPr/>
          </p:nvSpPr>
          <p:spPr>
            <a:xfrm>
              <a:off x="1143000" y="3516868"/>
              <a:ext cx="1467544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Bulk Density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0"/>
            <p:cNvSpPr txBox="1"/>
            <p:nvPr/>
          </p:nvSpPr>
          <p:spPr>
            <a:xfrm>
              <a:off x="1501325" y="3124200"/>
              <a:ext cx="937075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 Class 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0"/>
            <p:cNvSpPr txBox="1"/>
            <p:nvPr/>
          </p:nvSpPr>
          <p:spPr>
            <a:xfrm rot="-5400000">
              <a:off x="-706180" y="1564546"/>
              <a:ext cx="1598515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Soil Depth (cm)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0"/>
            <p:cNvSpPr txBox="1"/>
            <p:nvPr/>
          </p:nvSpPr>
          <p:spPr>
            <a:xfrm rot="-5400000">
              <a:off x="2498429" y="1506417"/>
              <a:ext cx="1370187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Ksat (mm/hr)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0"/>
            <p:cNvSpPr txBox="1"/>
            <p:nvPr/>
          </p:nvSpPr>
          <p:spPr>
            <a:xfrm rot="-5400000">
              <a:off x="5092085" y="1579761"/>
              <a:ext cx="2431275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Field capacity (33kpa %)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0"/>
            <p:cNvSpPr txBox="1"/>
            <p:nvPr/>
          </p:nvSpPr>
          <p:spPr>
            <a:xfrm rot="-5400000">
              <a:off x="-873186" y="4608024"/>
              <a:ext cx="2084926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Bulk Density (g cm</a:t>
              </a:r>
              <a:r>
                <a:rPr baseline="30000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-3</a:t>
              </a: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0"/>
            <p:cNvSpPr txBox="1"/>
            <p:nvPr/>
          </p:nvSpPr>
          <p:spPr>
            <a:xfrm rot="-5400000">
              <a:off x="2456343" y="4666143"/>
              <a:ext cx="1301959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Porosity (%)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0"/>
            <p:cNvSpPr txBox="1"/>
            <p:nvPr/>
          </p:nvSpPr>
          <p:spPr>
            <a:xfrm rot="-5400000">
              <a:off x="5363504" y="4618697"/>
              <a:ext cx="1651146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AWC (cm</a:t>
              </a:r>
              <a:r>
                <a:rPr baseline="30000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cm</a:t>
              </a:r>
              <a:r>
                <a:rPr baseline="30000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-3</a:t>
              </a: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20"/>
          <p:cNvSpPr txBox="1"/>
          <p:nvPr/>
        </p:nvSpPr>
        <p:spPr>
          <a:xfrm>
            <a:off x="6661911" y="6550223"/>
            <a:ext cx="25146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Fuka et al. 2015 </a:t>
            </a:r>
            <a:r>
              <a:rPr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Hydrol Proc</a:t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0"/>
          <p:cNvSpPr txBox="1"/>
          <p:nvPr/>
        </p:nvSpPr>
        <p:spPr>
          <a:xfrm>
            <a:off x="4625525" y="3166646"/>
            <a:ext cx="9294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 Class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0"/>
          <p:cNvSpPr txBox="1"/>
          <p:nvPr/>
        </p:nvSpPr>
        <p:spPr>
          <a:xfrm>
            <a:off x="7673525" y="3166646"/>
            <a:ext cx="9294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 Class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0"/>
          <p:cNvSpPr txBox="1"/>
          <p:nvPr/>
        </p:nvSpPr>
        <p:spPr>
          <a:xfrm>
            <a:off x="4572000" y="6290846"/>
            <a:ext cx="9294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 Class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0"/>
          <p:cNvSpPr txBox="1"/>
          <p:nvPr/>
        </p:nvSpPr>
        <p:spPr>
          <a:xfrm>
            <a:off x="7620000" y="6290846"/>
            <a:ext cx="9294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 Class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1577525" y="6290846"/>
            <a:ext cx="9294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 Class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0"/>
          <p:cNvSpPr/>
          <p:nvPr/>
        </p:nvSpPr>
        <p:spPr>
          <a:xfrm>
            <a:off x="3379876" y="381000"/>
            <a:ext cx="5764200" cy="3124500"/>
          </a:xfrm>
          <a:prstGeom prst="rect">
            <a:avLst/>
          </a:prstGeom>
          <a:noFill/>
          <a:ln cap="flat" cmpd="sng" w="1270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Water Quality/Spatial Soils</a:t>
            </a:r>
            <a:endParaRPr/>
          </a:p>
        </p:txBody>
      </p:sp>
      <p:sp>
        <p:nvSpPr>
          <p:cNvPr id="218" name="Google Shape;218;p21"/>
          <p:cNvSpPr txBox="1"/>
          <p:nvPr>
            <p:ph idx="1" type="body"/>
          </p:nvPr>
        </p:nvSpPr>
        <p:spPr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/>
              <a:t>VSA Hydrology Use Case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/>
              <a:t>GPR is Very Useful</a:t>
            </a:r>
            <a:endParaRPr/>
          </a:p>
        </p:txBody>
      </p:sp>
      <p:pic>
        <p:nvPicPr>
          <p:cNvPr descr="https://lh3.googleusercontent.com/avnM3IlI_YBn6QUe_dPJAy8PtEFAn3pIB6wbK-E3lK3LIhgdUfxKFHhvTsvmTHg16OU7vUyHPIlc_gr5RyCviNKWMTY4rITTwEIb9Q63fpbc2XEM6dD_RGxzBnsykphKYiGOr8EI" id="219" name="Google Shape;2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050" y="2895600"/>
            <a:ext cx="9048404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 txBox="1"/>
          <p:nvPr/>
        </p:nvSpPr>
        <p:spPr>
          <a:xfrm>
            <a:off x="2819400" y="6096000"/>
            <a:ext cx="58726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you: Helen Dahlke (UC Davis) and Tuna Easton (RIP)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SE_TemplateII">
  <a:themeElements>
    <a:clrScheme name="">
      <a:dk1>
        <a:srgbClr val="000099"/>
      </a:dk1>
      <a:lt1>
        <a:srgbClr val="FFFFFF"/>
      </a:lt1>
      <a:dk2>
        <a:srgbClr val="336699"/>
      </a:dk2>
      <a:lt2>
        <a:srgbClr val="336699"/>
      </a:lt2>
      <a:accent1>
        <a:srgbClr val="B40000"/>
      </a:accent1>
      <a:accent2>
        <a:srgbClr val="B40000"/>
      </a:accent2>
      <a:accent3>
        <a:srgbClr val="FFFFFF"/>
      </a:accent3>
      <a:accent4>
        <a:srgbClr val="000082"/>
      </a:accent4>
      <a:accent5>
        <a:srgbClr val="D6AAAA"/>
      </a:accent5>
      <a:accent6>
        <a:srgbClr val="A30000"/>
      </a:accent6>
      <a:hlink>
        <a:srgbClr val="996633"/>
      </a:hlink>
      <a:folHlink>
        <a:srgbClr val="336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