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C3519D-281A-4621-BF44-1E644F33C214}">
  <a:tblStyle styleId="{C7C3519D-281A-4621-BF44-1E644F33C21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28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d023e254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d023e254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mo-sat.info/osca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mo-sat.info/oscar/instruments/view/296" TargetMode="External"/><Relationship Id="rId3" Type="http://schemas.openxmlformats.org/officeDocument/2006/relationships/hyperlink" Target="https://www.whitehouse.gov/wp-content/uploads/2019/12/Natl-Plan-for-Civil-Earth-Obs.pdf" TargetMode="External"/><Relationship Id="rId7" Type="http://schemas.openxmlformats.org/officeDocument/2006/relationships/hyperlink" Target="https://nosc.noaa.gov/tpio/main/nosia_mai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sc.noaa.gov/tpio/" TargetMode="External"/><Relationship Id="rId5" Type="http://schemas.openxmlformats.org/officeDocument/2006/relationships/hyperlink" Target="https://obamawhitehouse.archives.gov/administration/eop/ostp/nstc/committees/cenrs/usgeo" TargetMode="External"/><Relationship Id="rId10" Type="http://schemas.openxmlformats.org/officeDocument/2006/relationships/hyperlink" Target="mailto:joseph.conran@noaa.gov" TargetMode="External"/><Relationship Id="rId4" Type="http://schemas.openxmlformats.org/officeDocument/2006/relationships/hyperlink" Target="https://www.ofcm.gov/groups/COES/Meetings/COES%2020160629/02%20SNWG_for_COES.pdf" TargetMode="External"/><Relationship Id="rId9" Type="http://schemas.openxmlformats.org/officeDocument/2006/relationships/hyperlink" Target="mailto:david.helms@noa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24936" b="74177"/>
          <a:stretch/>
        </p:blipFill>
        <p:spPr>
          <a:xfrm>
            <a:off x="0" y="3971425"/>
            <a:ext cx="3407125" cy="117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r="12041"/>
          <a:stretch/>
        </p:blipFill>
        <p:spPr>
          <a:xfrm>
            <a:off x="5200025" y="0"/>
            <a:ext cx="3943974" cy="24732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154708" y="794800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US" sz="72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Connecting Value </a:t>
            </a:r>
            <a:endParaRPr sz="7200"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261655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Finding Societal Benefit in NOAA Satellite Data using USGEO Satellite Needs Working Group and the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2016 Earth Observation Assessment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50225" y="4343450"/>
            <a:ext cx="4402500" cy="7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Joseph Conran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434343"/>
                </a:solidFill>
              </a:rPr>
              <a:t>National Oceanic and Atmospheric Administration</a:t>
            </a:r>
            <a:endParaRPr sz="11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434343"/>
                </a:solidFill>
              </a:rPr>
              <a:t>Technology, Planning and Integration for Observation</a:t>
            </a:r>
            <a:endParaRPr sz="11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434343"/>
                </a:solidFill>
              </a:rPr>
              <a:t>Riverside Technology, Inc</a:t>
            </a:r>
            <a:endParaRPr sz="11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90125" y="4599200"/>
            <a:ext cx="1953876" cy="5443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311700" y="78325"/>
            <a:ext cx="3480600" cy="4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rPr>
              <a:t>ESIP Winter Meeting</a:t>
            </a:r>
            <a:endParaRPr sz="1800">
              <a:solidFill>
                <a:srgbClr val="9999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rPr>
              <a:t>January 9, 2020</a:t>
            </a:r>
            <a:endParaRPr sz="1800">
              <a:solidFill>
                <a:srgbClr val="99999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99999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88710"/>
            <a:ext cx="8520600" cy="9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6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Context:</a:t>
            </a:r>
            <a:br>
              <a:rPr lang="en-US" sz="26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5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NOAA Analysis of USGEO Satellite Needs Working Group</a:t>
            </a:r>
            <a:endParaRPr sz="2500"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SNWG Collects agency satellite observation needs for NASA to consider as part of its satellite systems engineering and budgeting processes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NOAA Review for Round 2 of NASA’s Satellite Needs Working Group (SNWG) Surveys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Assessed 78 submissions to NASA to Identify NOAA’s Capability to Fulfill Needs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Identified environmental parameters and whether NOAA satellites could support need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Compared SNWG data requirements to NOAA capabilities using WMO OSCAR*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NOAA can potentially contribute to 29 of 67 non-NOAA federal agency needs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Desire to identify data needs by federal civil agency and other organizations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Realizing the external use of NOAA satellite data by application area can improve understanding of the benefit of NOAA data beyond its direct products and services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Cross-referenced SNWG with OSTP’s 2016 Earth Observation Assessment (EOA)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MODIS users potential transition to VIIRS and Sentinel Imagers (SAR, MSI, OLCI)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 SNWG identified all agency satellite needs (especially for NOAA)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 Chain: Satellite Instrument to Product to Agency to Societal Benefit Area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5044375" y="4870825"/>
            <a:ext cx="5506500" cy="1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</a:t>
            </a:r>
            <a:r>
              <a:rPr lang="en-US" sz="1000" u="sng">
                <a:solidFill>
                  <a:schemeClr val="hlink"/>
                </a:solidFill>
                <a:hlinkClick r:id="rId3"/>
              </a:rPr>
              <a:t>WMO Observing System Capability Analysis and Review Tool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33625"/>
            <a:ext cx="8744100" cy="34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Congress: “Establish a mechanism to ensure greater coordination of the research, operations, and activities relating to civilian Earth observation.”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EOA provides a relational framework of observing systems relied upon to meet key Earth observing objectives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Connects observing systems to agencies to benefit and application areas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EOA Value Chain: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Data Source – Product/Service/Outcome – Agency Owner – Objective – Societal Benefit Area – Sub Area</a:t>
            </a:r>
            <a:endParaRPr sz="1400">
              <a:solidFill>
                <a:srgbClr val="CC412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EOA Societal Benefit Areas: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4" name="Google Shape;74;p15"/>
          <p:cNvGraphicFramePr/>
          <p:nvPr/>
        </p:nvGraphicFramePr>
        <p:xfrm>
          <a:off x="719150" y="3591725"/>
          <a:ext cx="7239000" cy="1463010"/>
        </p:xfrm>
        <a:graphic>
          <a:graphicData uri="http://schemas.openxmlformats.org/drawingml/2006/table">
            <a:tbl>
              <a:tblPr>
                <a:noFill/>
                <a:tableStyleId>{C7C3519D-281A-4621-BF44-1E644F33C214}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5100"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Agriculture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Biodiversity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Climate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Disasters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Terrestrial &amp; Freshwater Ecosystems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Energy and Mineral Resources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Health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Ocean &amp; Coastal Resources and Ecosystems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Space Weather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Transportation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Water Resources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Weather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Reference Measurements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88710"/>
            <a:ext cx="8520600" cy="929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6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Value Chain:</a:t>
            </a:r>
            <a:br>
              <a:rPr lang="en-US" sz="26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6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OSTP 2016 Earth Observation Assessment</a:t>
            </a:r>
            <a:endParaRPr sz="2600"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Example of EOA Value Chain Connections</a:t>
            </a:r>
            <a:endParaRPr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82" name="Google Shape;82;p16"/>
          <p:cNvGraphicFramePr/>
          <p:nvPr>
            <p:extLst>
              <p:ext uri="{D42A27DB-BD31-4B8C-83A1-F6EECF244321}">
                <p14:modId xmlns:p14="http://schemas.microsoft.com/office/powerpoint/2010/main" val="3214644114"/>
              </p:ext>
            </p:extLst>
          </p:nvPr>
        </p:nvGraphicFramePr>
        <p:xfrm>
          <a:off x="562137" y="931004"/>
          <a:ext cx="8019725" cy="4001130"/>
        </p:xfrm>
        <a:graphic>
          <a:graphicData uri="http://schemas.openxmlformats.org/drawingml/2006/table">
            <a:tbl>
              <a:tblPr>
                <a:noFill/>
                <a:tableStyleId>{C7C3519D-281A-4621-BF44-1E644F33C214}</a:tableStyleId>
              </a:tblPr>
              <a:tblGrid>
                <a:gridCol w="89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6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94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8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Instrument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Organization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Service/Outcome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Societal Benefit Area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SBA Sub Area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Key Objective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AQUA(MODIS)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DOI/USGS/CLUMsnArea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Data and Observations 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Water Resources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Water availability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Ensure water availability for societal and ecosystem needs  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AQUA(MODIS)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DOI/USGS/CLUMsnArea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Forecasts and Models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Water Resources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Water use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Develop a better understanding of the essential components of the water budget associated with agricultural use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AQUA(MODIS)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DOI/USGS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Fossil Fuels: Models to understand fate and transport of spilled oil in the marine environment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Energy and Mineral Resources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Understand and mitigate environmental impacts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Improve the understanding of the fate of fossil fuel resources released into the environment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AQUA(MODIS)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DOI/USGS/EcosysMsnArea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Coastal inundation research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Ecosystems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Role of ecosystems in mitigating natural hazards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Research and understand how ecosystem's species impact the ability for an area to mitigate natural hazards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AQUA(MODIS)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DOI/USGS/EnrgyMinMsnArea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Renewables: Geothermal resource development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Energy and Mineral Resources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Evaluate and enhance sustainability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Promote the development of new technologies to ensure sustainable supply of geothermal resources for electric power generation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AQUA(MODIS)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DOI/USGS/EcosysMsnArea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Coastal inundation and shoreline change hazards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Ocean and Coastal Ecosystems and Resources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Resilient coastal ecosystems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Ensure resilience of coastal ecosystems to key challenges and threats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 dirty="0"/>
                        <a:t>AQUA(MODIS)</a:t>
                      </a:r>
                      <a:endParaRPr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DOI/USGS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Water quality threats 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Ocean and Coastal Ecosystems and Resources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/>
                        <a:t>Resilient coastal ecosystems</a:t>
                      </a:r>
                      <a:endParaRPr sz="9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 dirty="0"/>
                        <a:t>Ensure resilience of coastal ecosystems to key challenges and threats </a:t>
                      </a:r>
                      <a:endParaRPr sz="9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225" marR="2225" marT="22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3" name="Google Shape;83;p16"/>
          <p:cNvSpPr txBox="1"/>
          <p:nvPr/>
        </p:nvSpPr>
        <p:spPr>
          <a:xfrm>
            <a:off x="223678" y="4835711"/>
            <a:ext cx="3302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i="1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Earth Observation Assessment 2016</a:t>
            </a:r>
            <a:endParaRPr sz="1100" i="1" u="none" strike="noStrike" cap="non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 l="3458" t="6941" r="16860" b="27634"/>
          <a:stretch/>
        </p:blipFill>
        <p:spPr>
          <a:xfrm>
            <a:off x="522725" y="1322400"/>
            <a:ext cx="7492300" cy="373517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Visualizing the Connections</a:t>
            </a:r>
            <a:endParaRPr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311703" y="4749786"/>
            <a:ext cx="3302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i="1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Earth Observation Assessment 2016</a:t>
            </a:r>
            <a:endParaRPr sz="1100" i="1" u="none" strike="noStrike" cap="non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560400" y="1049254"/>
            <a:ext cx="8023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NOAA Satellite Instrument			      Dept/Agency                                   Societal Benefit Area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of cross-agency collaboration and analysis (NOAA, NASA, OSTP, USGS)   using a graph approach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EOA value chain provides cross-agency view of the impact of NOAA satellite data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NOAA Efforts: NOAA Observing System Integrated Analysis (NOSIA) Value Tree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NOAA-centric view connecting Observing Systems to Products to NOAA Missions and Goals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only satellites, but all observations (radar, dropsondes, ships, drones, human surveys, etc)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Steps in identifying societal value for Earth observations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end users of data and their socioeconomic decisions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 step to identify monetary value of improved Earth observations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Font typeface="Calibri"/>
              <a:buChar char="○"/>
            </a:pPr>
            <a:r>
              <a:rPr lang="en-US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Observing System – Agency – Application Area – Policy Objective – </a:t>
            </a:r>
            <a:r>
              <a:rPr lang="en-US" b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End User</a:t>
            </a:r>
            <a:endParaRPr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i="0" u="none" strike="noStrike" cap="none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So What?</a:t>
            </a:r>
            <a:endParaRPr sz="2800" i="0" u="none" strike="noStrike" cap="none"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6292472" y="3705221"/>
            <a:ext cx="294000" cy="130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</a:rPr>
              <a:t>NOAA Observing System Integrate Analysis (NOSIA)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>
                <a:solidFill>
                  <a:srgbClr val="000000"/>
                </a:solidFill>
              </a:rPr>
              <a:t>NOAA Internal Value Chain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>
                <a:solidFill>
                  <a:srgbClr val="000000"/>
                </a:solidFill>
              </a:rPr>
              <a:t>Similar Methodology to Earth Observation Assessment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Char char="○"/>
            </a:pPr>
            <a:r>
              <a:rPr lang="en-US">
                <a:solidFill>
                  <a:srgbClr val="980000"/>
                </a:solidFill>
              </a:rPr>
              <a:t>Observing System - NOAA Line Office - Mission - Product/Service</a:t>
            </a:r>
            <a:endParaRPr>
              <a:solidFill>
                <a:srgbClr val="98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>
                <a:solidFill>
                  <a:srgbClr val="000000"/>
                </a:solidFill>
              </a:rPr>
              <a:t>Current project to update NOSIA with new observing systems/products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>
                <a:solidFill>
                  <a:srgbClr val="000000"/>
                </a:solidFill>
              </a:rPr>
              <a:t>Capture NOAA public-facing products and external/end users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Char char="○"/>
            </a:pPr>
            <a:r>
              <a:rPr lang="en-US">
                <a:solidFill>
                  <a:srgbClr val="980000"/>
                </a:solidFill>
              </a:rPr>
              <a:t>Obsys - NOAA Office - Mission - NOAA Product - Public-Facing Product - End User(s)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</a:rPr>
              <a:t>US Group on Earth Observations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>
                <a:solidFill>
                  <a:srgbClr val="000000"/>
                </a:solidFill>
              </a:rPr>
              <a:t>December 2019: National Plan for Civil Earth Observations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>
                <a:solidFill>
                  <a:srgbClr val="000000"/>
                </a:solidFill>
              </a:rPr>
              <a:t>Satellite Needs Working Group Round 3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>
                <a:solidFill>
                  <a:srgbClr val="000000"/>
                </a:solidFill>
              </a:rPr>
              <a:t>NOAA to again identify how agency can support civil agency needs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z="1400">
                <a:solidFill>
                  <a:srgbClr val="000000"/>
                </a:solidFill>
              </a:rPr>
              <a:t>Potential Update to 2016 Earth Observation Assessment??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107" name="Google Shape;10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08" name="Google Shape;108;p19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2020 Efforts</a:t>
            </a:r>
            <a:endParaRPr sz="2800" i="0" u="none" strike="noStrike" cap="none"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More Information</a:t>
            </a:r>
            <a:endParaRPr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 National Plan for Civil Earth Observations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https://www.whitehouse.gov/wp-content/uploads/2019/12/Natl-Plan-for-Civil-Earth-Obs.pdf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USGEO Satellite Needs Working Group and Process: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https://www.ofcm.gov/groups/COES/Meetings/COES%2020160629/02%20SNWG_for_COES.pdf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Historical Information on USGEO and 2016 Earth Observation Assessment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https://obamawhitehouse.archives.gov/administration/eop/ostp/nstc/committees/cenrs/usgeo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NOAA Technology, Planning, and Integration for Observation division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https://nosc.noaa.gov/tpio/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NOAA Observing System Integrated Analysis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https://nosc.noaa.gov/tpio/main/nosia_main.html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WMO Observing Systems Capability Analysis and Review Tool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https://www.wmo-sat.info/oscar/instruments/view/296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6252575" y="3621125"/>
            <a:ext cx="22062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</a:rPr>
              <a:t>Contact:</a:t>
            </a:r>
            <a:endParaRPr sz="1100"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David Helms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TPIO Analytical Team Lead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latin typeface="Arial"/>
                <a:ea typeface="Arial"/>
                <a:cs typeface="Arial"/>
                <a:sym typeface="Arial"/>
              </a:rPr>
              <a:t>NOAA/NESDIS/OPPA/TPIO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rgbClr val="073763"/>
                </a:solidFill>
                <a:hlinkClick r:id="rId9"/>
              </a:rPr>
              <a:t>david.helms@noaa.gov</a:t>
            </a:r>
            <a:endParaRPr sz="110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</a:rPr>
              <a:t>Joseph Conran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 u="sng">
                <a:solidFill>
                  <a:srgbClr val="073763"/>
                </a:solidFill>
                <a:hlinkClick r:id="rId10"/>
              </a:rPr>
              <a:t>joseph.conran@noaa.gov</a:t>
            </a:r>
            <a:r>
              <a:rPr lang="en-US" sz="1100">
                <a:solidFill>
                  <a:srgbClr val="073763"/>
                </a:solidFill>
              </a:rPr>
              <a:t> </a:t>
            </a:r>
            <a:endParaRPr sz="1100">
              <a:solidFill>
                <a:srgbClr val="073763"/>
              </a:solidFill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879</Words>
  <Application>Microsoft Office PowerPoint</Application>
  <PresentationFormat>On-screen Show (16:9)</PresentationFormat>
  <Paragraphs>147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Georgia</vt:lpstr>
      <vt:lpstr>Simple Light</vt:lpstr>
      <vt:lpstr>Connecting Value </vt:lpstr>
      <vt:lpstr>Context: NOAA Analysis of USGEO Satellite Needs Working Group</vt:lpstr>
      <vt:lpstr>Value Chain: OSTP 2016 Earth Observation Assessment</vt:lpstr>
      <vt:lpstr>Example of EOA Value Chain Connections</vt:lpstr>
      <vt:lpstr>Visualizing the Connections</vt:lpstr>
      <vt:lpstr>PowerPoint Presentation</vt:lpstr>
      <vt:lpstr>PowerPoint Presentation</vt:lpstr>
      <vt:lpstr>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Value </dc:title>
  <cp:lastModifiedBy>Joseph Conran</cp:lastModifiedBy>
  <cp:revision>1</cp:revision>
  <dcterms:modified xsi:type="dcterms:W3CDTF">2020-01-08T21:59:59Z</dcterms:modified>
</cp:coreProperties>
</file>