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sldIdLst>
    <p:sldId id="256" r:id="rId2"/>
    <p:sldId id="275" r:id="rId3"/>
    <p:sldId id="257" r:id="rId4"/>
    <p:sldId id="282" r:id="rId5"/>
    <p:sldId id="283" r:id="rId6"/>
    <p:sldId id="276" r:id="rId7"/>
    <p:sldId id="280" r:id="rId8"/>
    <p:sldId id="285" r:id="rId9"/>
    <p:sldId id="286" r:id="rId10"/>
    <p:sldId id="287" r:id="rId11"/>
    <p:sldId id="288" r:id="rId12"/>
    <p:sldId id="289" r:id="rId13"/>
    <p:sldId id="290" r:id="rId14"/>
    <p:sldId id="29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FF0"/>
    <a:srgbClr val="F0D852"/>
    <a:srgbClr val="7F42EE"/>
    <a:srgbClr val="A255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74799" autoAdjust="0"/>
  </p:normalViewPr>
  <p:slideViewPr>
    <p:cSldViewPr snapToGrid="0">
      <p:cViewPr varScale="1">
        <p:scale>
          <a:sx n="83" d="100"/>
          <a:sy n="83" d="100"/>
        </p:scale>
        <p:origin x="864" y="90"/>
      </p:cViewPr>
      <p:guideLst/>
    </p:cSldViewPr>
  </p:slideViewPr>
  <p:notesTextViewPr>
    <p:cViewPr>
      <p:scale>
        <a:sx n="3" d="2"/>
        <a:sy n="3" d="2"/>
      </p:scale>
      <p:origin x="0" y="0"/>
    </p:cViewPr>
  </p:notesTextViewPr>
  <p:notesViewPr>
    <p:cSldViewPr snapToGrid="0" showGuide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672245-AEBC-483D-AF91-331EBB0F7321}" type="datetimeFigureOut">
              <a:rPr lang="en-US" smtClean="0"/>
              <a:t>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A0164E-3444-4A65-83BD-F0DF9E8653AE}" type="slidenum">
              <a:rPr lang="en-US" smtClean="0"/>
              <a:t>‹#›</a:t>
            </a:fld>
            <a:endParaRPr lang="en-US"/>
          </a:p>
        </p:txBody>
      </p:sp>
    </p:spTree>
    <p:extLst>
      <p:ext uri="{BB962C8B-B14F-4D97-AF65-F5344CB8AC3E}">
        <p14:creationId xmlns:p14="http://schemas.microsoft.com/office/powerpoint/2010/main" val="3456388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Land imaging satellites are highlighted. GLIMR might also qualify since it will be imaging coastal regions.</a:t>
            </a:r>
          </a:p>
          <a:p>
            <a:r>
              <a:rPr lang="en-US" sz="1200" b="0" i="0" u="none" strike="noStrike" kern="1200" dirty="0">
                <a:solidFill>
                  <a:schemeClr val="tx1"/>
                </a:solidFill>
                <a:effectLst/>
                <a:latin typeface="+mn-lt"/>
                <a:ea typeface="+mn-ea"/>
                <a:cs typeface="+mn-cs"/>
              </a:rPr>
              <a:t>NASA Earth Science uses a fleet of satellites, the ISS, airborne sensors, ground networks and models to capture long term records of the earth as a system.  This includes decades of Landsat data, seasonal to near real time records of snow, soil, storm and water with instruments such as SMAP characterizations of soil, MODIS imagery of storms and VIIRS imagery of power grids. </a:t>
            </a:r>
          </a:p>
          <a:p>
            <a:endParaRPr lang="en-US" sz="1200" b="0" i="0" u="none" strike="noStrike" kern="1200" dirty="0">
              <a:solidFill>
                <a:schemeClr val="tx1"/>
              </a:solidFill>
              <a:effectLst/>
              <a:latin typeface="+mn-lt"/>
              <a:ea typeface="+mn-ea"/>
              <a:cs typeface="+mn-cs"/>
            </a:endParaRPr>
          </a:p>
          <a:p>
            <a:endParaRPr lang="en-US" dirty="0"/>
          </a:p>
          <a:p>
            <a:endParaRPr lang="en-US" dirty="0"/>
          </a:p>
          <a:p>
            <a:endParaRPr lang="en-US" dirty="0"/>
          </a:p>
          <a:p>
            <a:r>
              <a:rPr lang="en-US" dirty="0"/>
              <a:t>GLIMR: imaging/coastal regions</a:t>
            </a:r>
          </a:p>
          <a:p>
            <a:r>
              <a:rPr lang="en-US" dirty="0"/>
              <a:t>GEOCARB: </a:t>
            </a:r>
            <a:r>
              <a:rPr lang="en-US" sz="1200" b="0" i="0" kern="1200" dirty="0">
                <a:solidFill>
                  <a:schemeClr val="tx1"/>
                </a:solidFill>
                <a:effectLst/>
                <a:latin typeface="+mn-lt"/>
                <a:ea typeface="+mn-ea"/>
                <a:cs typeface="+mn-cs"/>
              </a:rPr>
              <a:t>will collect 10 million daily observations of the concentrations of carbon dioxide, methane, carbon monoxide and solar-induced fluorescence (SIF) at a spatial resolution of about 3 to 6 miles (5 to 10 kilometers).</a:t>
            </a:r>
          </a:p>
          <a:p>
            <a:r>
              <a:rPr lang="en-US" sz="1200" b="0" i="0" kern="1200" dirty="0">
                <a:solidFill>
                  <a:schemeClr val="tx1"/>
                </a:solidFill>
                <a:effectLst/>
                <a:latin typeface="+mn-lt"/>
                <a:ea typeface="+mn-ea"/>
                <a:cs typeface="+mn-cs"/>
              </a:rPr>
              <a:t>PREFIRE: Far-IR measurements, esp. in the Arctic</a:t>
            </a:r>
          </a:p>
          <a:p>
            <a:r>
              <a:rPr lang="en-US" sz="1200" b="0" i="0" kern="1200" dirty="0">
                <a:solidFill>
                  <a:schemeClr val="tx1"/>
                </a:solidFill>
                <a:effectLst/>
                <a:latin typeface="+mn-lt"/>
                <a:ea typeface="+mn-ea"/>
                <a:cs typeface="+mn-cs"/>
              </a:rPr>
              <a:t>TSIS: will provide absolute measurements of the total solar irradiance (TSI) and spectral solar irradiance (SSI), important for accurate scientific models of climate change and solar variability</a:t>
            </a:r>
          </a:p>
          <a:p>
            <a:r>
              <a:rPr lang="en-US" sz="1200" b="0" i="0" kern="1200" dirty="0">
                <a:solidFill>
                  <a:schemeClr val="tx1"/>
                </a:solidFill>
                <a:effectLst/>
                <a:latin typeface="+mn-lt"/>
                <a:ea typeface="+mn-ea"/>
                <a:cs typeface="+mn-cs"/>
              </a:rPr>
              <a:t>LANDSAT: Land imaging</a:t>
            </a:r>
          </a:p>
          <a:p>
            <a:r>
              <a:rPr lang="en-US" sz="1200" b="0" i="0" kern="1200" dirty="0">
                <a:solidFill>
                  <a:schemeClr val="tx1"/>
                </a:solidFill>
                <a:effectLst/>
                <a:latin typeface="+mn-lt"/>
                <a:ea typeface="+mn-ea"/>
                <a:cs typeface="+mn-cs"/>
              </a:rPr>
              <a:t>NISAR: SAR imagery</a:t>
            </a:r>
          </a:p>
          <a:p>
            <a:r>
              <a:rPr lang="en-US" sz="1200" b="0" i="0" kern="1200" dirty="0">
                <a:solidFill>
                  <a:schemeClr val="tx1"/>
                </a:solidFill>
                <a:effectLst/>
                <a:latin typeface="+mn-lt"/>
                <a:ea typeface="+mn-ea"/>
                <a:cs typeface="+mn-cs"/>
              </a:rPr>
              <a:t>TROPICS: will provide rapid-refresh microwave measurements over the tropics that can be used to observe the thermodynamics of the troposphere and precipitation structure for storm systems at the mesoscale and synoptic scale over the entire storm lifecycle</a:t>
            </a:r>
          </a:p>
          <a:p>
            <a:r>
              <a:rPr lang="en-US" sz="1200" b="0" i="0" kern="1200" dirty="0">
                <a:solidFill>
                  <a:schemeClr val="tx1"/>
                </a:solidFill>
                <a:effectLst/>
                <a:latin typeface="+mn-lt"/>
                <a:ea typeface="+mn-ea"/>
                <a:cs typeface="+mn-cs"/>
              </a:rPr>
              <a:t>SENTINEL -6A/B:  will carry the record of sea level change – used by agencies, oceanographers, climate scientists, and many more – into its fourth decade. (JASON series)</a:t>
            </a:r>
          </a:p>
          <a:p>
            <a:r>
              <a:rPr lang="en-US" sz="1200" b="0" i="0" kern="1200" dirty="0">
                <a:solidFill>
                  <a:schemeClr val="tx1"/>
                </a:solidFill>
                <a:effectLst/>
                <a:latin typeface="+mn-lt"/>
                <a:ea typeface="+mn-ea"/>
                <a:cs typeface="+mn-cs"/>
              </a:rPr>
              <a:t>SWOT: will make the first global survey of Earth's surface water, observe the fine details of the ocean's surface topography, and measure how water bodies change over time</a:t>
            </a:r>
          </a:p>
          <a:p>
            <a:r>
              <a:rPr lang="en-US" sz="1200" b="0" i="0" kern="1200" dirty="0">
                <a:solidFill>
                  <a:schemeClr val="tx1"/>
                </a:solidFill>
                <a:effectLst/>
                <a:latin typeface="+mn-lt"/>
                <a:ea typeface="+mn-ea"/>
                <a:cs typeface="+mn-cs"/>
              </a:rPr>
              <a:t>MAIA: will make radiometric and polarimetric measurements needed to characterize the sizes, compositions and quantities of particulate matter in air pollution</a:t>
            </a:r>
          </a:p>
          <a:p>
            <a:r>
              <a:rPr lang="en-US" sz="1200" b="0" i="0" kern="1200" dirty="0">
                <a:solidFill>
                  <a:schemeClr val="tx1"/>
                </a:solidFill>
                <a:effectLst/>
                <a:latin typeface="+mn-lt"/>
                <a:ea typeface="+mn-ea"/>
                <a:cs typeface="+mn-cs"/>
              </a:rPr>
              <a:t>PACE: will be NASA's most advanced global ocean color and aerosol mission to date. will be capable of measuring the color of the ocean from ultraviolet to shortwave infrared.</a:t>
            </a:r>
          </a:p>
          <a:p>
            <a:r>
              <a:rPr lang="en-US" sz="1200" b="0" i="0" kern="1200" dirty="0">
                <a:solidFill>
                  <a:schemeClr val="tx1"/>
                </a:solidFill>
                <a:effectLst/>
                <a:latin typeface="+mn-lt"/>
                <a:ea typeface="+mn-ea"/>
                <a:cs typeface="+mn-cs"/>
              </a:rPr>
              <a:t>TEMPO: will monitor major air pollutants across the North American continent every daylight hour at high spatial resolution.</a:t>
            </a:r>
          </a:p>
          <a:p>
            <a:r>
              <a:rPr lang="en-US" sz="1200" b="0" i="0" kern="1200" dirty="0">
                <a:solidFill>
                  <a:schemeClr val="tx1"/>
                </a:solidFill>
                <a:effectLst/>
                <a:latin typeface="+mn-lt"/>
                <a:ea typeface="+mn-ea"/>
                <a:cs typeface="+mn-cs"/>
              </a:rPr>
              <a:t>ICESAT-2: uses lasers and a very precise detection instrument to measure the elevation of Earth’s surface. By timing how long it takes laser beams to travel from the satellite to Earth and back, scientists can calculate the height of glaciers, sea ice, forests, lakes and more – including the changing ice sheets of Greenland and Antarctica.</a:t>
            </a:r>
          </a:p>
          <a:p>
            <a:r>
              <a:rPr lang="en-US" sz="1200" b="0" i="0" kern="1200" dirty="0">
                <a:solidFill>
                  <a:schemeClr val="tx1"/>
                </a:solidFill>
                <a:effectLst/>
                <a:latin typeface="+mn-lt"/>
                <a:ea typeface="+mn-ea"/>
                <a:cs typeface="+mn-cs"/>
              </a:rPr>
              <a:t>GRACE-FO: will continue the work of tracking Earth's water movement to monitor changes in underground water storage, the amount of water in large lakes and rivers, soil moisture, ice sheets and glaciers, and sea level caused by the addition of water to the ocean.</a:t>
            </a:r>
          </a:p>
          <a:p>
            <a:r>
              <a:rPr lang="en-US" sz="1200" b="0" i="0" kern="1200" dirty="0">
                <a:solidFill>
                  <a:schemeClr val="tx1"/>
                </a:solidFill>
                <a:effectLst/>
                <a:latin typeface="+mn-lt"/>
                <a:ea typeface="+mn-ea"/>
                <a:cs typeface="+mn-cs"/>
              </a:rPr>
              <a:t>CYGNSS: will use eight micro-satellites to measure wind speeds over Earth's oceans, increasing the ability of scientists to understand and predict hurricanes. Each satellite will take information based on the signals from four GPS satellites.</a:t>
            </a:r>
          </a:p>
          <a:p>
            <a:r>
              <a:rPr lang="en-US" sz="1200" b="0" i="0" kern="1200" dirty="0">
                <a:solidFill>
                  <a:schemeClr val="tx1"/>
                </a:solidFill>
                <a:effectLst/>
                <a:latin typeface="+mn-lt"/>
                <a:ea typeface="+mn-ea"/>
                <a:cs typeface="+mn-cs"/>
              </a:rPr>
              <a:t>NISTAR, EPIC: NISTAR is an instrument that measures the outgoing radiation from the Earth.  EPIC captures a color image of the sunlit side of Earth at least once every two hours.</a:t>
            </a:r>
          </a:p>
          <a:p>
            <a:r>
              <a:rPr lang="en-US" sz="1200" b="0" i="0" kern="1200" dirty="0">
                <a:solidFill>
                  <a:schemeClr val="tx1"/>
                </a:solidFill>
                <a:effectLst/>
                <a:latin typeface="+mn-lt"/>
                <a:ea typeface="+mn-ea"/>
                <a:cs typeface="+mn-cs"/>
              </a:rPr>
              <a:t>SORCE: measures x-ray, ultraviolet, visible, near infra-red, and total solar radiation to study long-term climate change, natural variability and enhanced climate prediction, and atmospheric ozone and UV-B radiation.</a:t>
            </a:r>
          </a:p>
          <a:p>
            <a:r>
              <a:rPr lang="en-US" sz="1200" b="0" i="0" kern="1200" dirty="0">
                <a:solidFill>
                  <a:schemeClr val="tx1"/>
                </a:solidFill>
                <a:effectLst/>
                <a:latin typeface="+mn-lt"/>
                <a:ea typeface="+mn-ea"/>
                <a:cs typeface="+mn-cs"/>
              </a:rPr>
              <a:t>CLOUDSAT: provides observations necessary to advance our understanding of cloud abundance, distribution, structure, and radiative properties</a:t>
            </a:r>
          </a:p>
          <a:p>
            <a:r>
              <a:rPr lang="en-US" sz="1200" b="0" i="0" kern="1200" dirty="0">
                <a:solidFill>
                  <a:schemeClr val="tx1"/>
                </a:solidFill>
                <a:effectLst/>
                <a:latin typeface="+mn-lt"/>
                <a:ea typeface="+mn-ea"/>
                <a:cs typeface="+mn-cs"/>
              </a:rPr>
              <a:t>TERRA: Land imaging</a:t>
            </a:r>
          </a:p>
          <a:p>
            <a:r>
              <a:rPr lang="en-US" sz="1200" b="0" i="0" kern="1200" dirty="0">
                <a:solidFill>
                  <a:schemeClr val="tx1"/>
                </a:solidFill>
                <a:effectLst/>
                <a:latin typeface="+mn-lt"/>
                <a:ea typeface="+mn-ea"/>
                <a:cs typeface="+mn-cs"/>
              </a:rPr>
              <a:t>AQUA: Land imaging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AURA: obtains measurements of ozone, aerosols and key gases throughout the atmosphere using technologically innovative space instrumentation</a:t>
            </a:r>
          </a:p>
          <a:p>
            <a:r>
              <a:rPr lang="en-US" sz="1200" b="0" i="0" kern="1200" dirty="0">
                <a:solidFill>
                  <a:schemeClr val="tx1"/>
                </a:solidFill>
                <a:effectLst/>
                <a:latin typeface="+mn-lt"/>
                <a:ea typeface="+mn-ea"/>
                <a:cs typeface="+mn-cs"/>
              </a:rPr>
              <a:t>CALIPSO: measures aerosol forcing and uncertainty, surface and atmospheric fluxes, and cloud-climate feedbacks</a:t>
            </a:r>
          </a:p>
          <a:p>
            <a:r>
              <a:rPr lang="en-US" sz="1200" b="0" i="0" kern="1200" dirty="0">
                <a:solidFill>
                  <a:schemeClr val="tx1"/>
                </a:solidFill>
                <a:effectLst/>
                <a:latin typeface="+mn-lt"/>
                <a:ea typeface="+mn-ea"/>
                <a:cs typeface="+mn-cs"/>
              </a:rPr>
              <a:t>GPM: is an international network of satellites that provide the next-generation global observations of rain and snow</a:t>
            </a:r>
          </a:p>
          <a:p>
            <a:r>
              <a:rPr lang="en-US" sz="1200" b="0" i="0" kern="1200" dirty="0">
                <a:solidFill>
                  <a:schemeClr val="tx1"/>
                </a:solidFill>
                <a:effectLst/>
                <a:latin typeface="+mn-lt"/>
                <a:ea typeface="+mn-ea"/>
                <a:cs typeface="+mn-cs"/>
              </a:rPr>
              <a:t>Landsat 7: Land imaging</a:t>
            </a:r>
          </a:p>
          <a:p>
            <a:r>
              <a:rPr lang="en-US" sz="1200" b="0" i="0" kern="1200" dirty="0">
                <a:solidFill>
                  <a:schemeClr val="tx1"/>
                </a:solidFill>
                <a:effectLst/>
                <a:latin typeface="+mn-lt"/>
                <a:ea typeface="+mn-ea"/>
                <a:cs typeface="+mn-cs"/>
              </a:rPr>
              <a:t>Landsat 8: Land imaging</a:t>
            </a:r>
          </a:p>
          <a:p>
            <a:r>
              <a:rPr lang="en-US" sz="1200" b="0" i="0" kern="1200" dirty="0">
                <a:solidFill>
                  <a:schemeClr val="tx1"/>
                </a:solidFill>
                <a:effectLst/>
                <a:latin typeface="+mn-lt"/>
                <a:ea typeface="+mn-ea"/>
                <a:cs typeface="+mn-cs"/>
              </a:rPr>
              <a:t>OCO-2: designed to collect space-based global measurements of atmospheric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with the precision, resolution, and coverage needed to characterize sources and sinks (fluxes) on regional scales (≥1000km)</a:t>
            </a:r>
          </a:p>
          <a:p>
            <a:r>
              <a:rPr lang="en-US" sz="1200" b="0" i="0" kern="1200" dirty="0">
                <a:solidFill>
                  <a:schemeClr val="tx1"/>
                </a:solidFill>
                <a:effectLst/>
                <a:latin typeface="+mn-lt"/>
                <a:ea typeface="+mn-ea"/>
                <a:cs typeface="+mn-cs"/>
              </a:rPr>
              <a:t>OSTM/JASON 2: measures ocean surface topography from space</a:t>
            </a:r>
          </a:p>
          <a:p>
            <a:r>
              <a:rPr lang="en-US" sz="1200" b="0" i="0" kern="1200" dirty="0">
                <a:solidFill>
                  <a:schemeClr val="tx1"/>
                </a:solidFill>
                <a:effectLst/>
                <a:latin typeface="+mn-lt"/>
                <a:ea typeface="+mn-ea"/>
                <a:cs typeface="+mn-cs"/>
              </a:rPr>
              <a:t>SMAP: measures the amount of water in the top 5 cm (2 inches) of soil everywhere on Earth’s surface</a:t>
            </a:r>
          </a:p>
          <a:p>
            <a:r>
              <a:rPr lang="en-US" sz="1200" b="0" i="0" kern="1200" dirty="0">
                <a:solidFill>
                  <a:schemeClr val="tx1"/>
                </a:solidFill>
                <a:effectLst/>
                <a:latin typeface="+mn-lt"/>
                <a:ea typeface="+mn-ea"/>
                <a:cs typeface="+mn-cs"/>
              </a:rPr>
              <a:t>SUOMI NPP: collects data on long-term climate change and short-term weather conditions</a:t>
            </a:r>
          </a:p>
          <a:p>
            <a:r>
              <a:rPr lang="en-US" sz="1200" b="0" i="0" kern="1200" dirty="0">
                <a:solidFill>
                  <a:schemeClr val="tx1"/>
                </a:solidFill>
                <a:effectLst/>
                <a:latin typeface="+mn-lt"/>
                <a:ea typeface="+mn-ea"/>
                <a:cs typeface="+mn-cs"/>
              </a:rPr>
              <a:t>EMIT: will map the surface mineralogy of arid dust source regions via imaging spectroscopy in the visible and short-wave infrared (VSWIR). The maps of the source regions will be used to improve forecasts of the role of mineral dust in the radiative forcing (warming or cooling) of the atmosphere. </a:t>
            </a:r>
          </a:p>
          <a:p>
            <a:r>
              <a:rPr lang="en-US" sz="1200" b="0" i="0" kern="1200" dirty="0">
                <a:solidFill>
                  <a:schemeClr val="tx1"/>
                </a:solidFill>
                <a:effectLst/>
                <a:latin typeface="+mn-lt"/>
                <a:ea typeface="+mn-ea"/>
                <a:cs typeface="+mn-cs"/>
              </a:rPr>
              <a:t>CLARREO-PF:</a:t>
            </a:r>
          </a:p>
          <a:p>
            <a:r>
              <a:rPr lang="en-US" sz="1200" b="0" i="0" kern="1200" dirty="0">
                <a:solidFill>
                  <a:schemeClr val="tx1"/>
                </a:solidFill>
                <a:effectLst/>
                <a:latin typeface="+mn-lt"/>
                <a:ea typeface="+mn-ea"/>
                <a:cs typeface="+mn-cs"/>
              </a:rPr>
              <a:t>GEDI: provides high resolution laser ranging of Earth’s forests and topography from the International Space Station (ISS). GEDI will provide answers to how deforestation has contributed to atmospheric CO</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concentrations, how much carbon forests will absorb in the future, and how habitat degradation will affect global biodiversity.</a:t>
            </a:r>
          </a:p>
          <a:p>
            <a:r>
              <a:rPr lang="en-US" sz="1200" b="0" i="0" kern="1200" dirty="0">
                <a:solidFill>
                  <a:schemeClr val="tx1"/>
                </a:solidFill>
                <a:effectLst/>
                <a:latin typeface="+mn-lt"/>
                <a:ea typeface="+mn-ea"/>
                <a:cs typeface="+mn-cs"/>
              </a:rPr>
              <a:t>SAGE III: uses a technique known as occultation, which involves looking at the light from the Sun or Moon as it passes through Earth’s atmosphere at the edge, or limb, of the planet to provide long-term monitoring of ozone vertical profiles of the stratosphere and mesosphere.</a:t>
            </a:r>
          </a:p>
          <a:p>
            <a:r>
              <a:rPr lang="en-US" sz="1200" b="0" i="0" kern="1200" dirty="0">
                <a:solidFill>
                  <a:schemeClr val="tx1"/>
                </a:solidFill>
                <a:effectLst/>
                <a:latin typeface="+mn-lt"/>
                <a:ea typeface="+mn-ea"/>
                <a:cs typeface="+mn-cs"/>
              </a:rPr>
              <a:t>OCO-3: will investigate important questions about the distribution of carbon dioxide on Earth as it relates to growing urban populations and changing patterns of fossil fuel combustion.</a:t>
            </a:r>
          </a:p>
          <a:p>
            <a:r>
              <a:rPr lang="en-US" sz="1200" b="0" i="0" kern="1200" dirty="0">
                <a:solidFill>
                  <a:schemeClr val="tx1"/>
                </a:solidFill>
                <a:effectLst/>
                <a:latin typeface="+mn-lt"/>
                <a:ea typeface="+mn-ea"/>
                <a:cs typeface="+mn-cs"/>
              </a:rPr>
              <a:t>TSIS-1:  measures the total amount of sunlight that falls on Earth, and how that light is distributed among the ultraviolet, visible and infrared wavelengths.</a:t>
            </a:r>
          </a:p>
          <a:p>
            <a:r>
              <a:rPr lang="en-US" sz="1200" b="0" i="0" kern="1200" dirty="0">
                <a:solidFill>
                  <a:schemeClr val="tx1"/>
                </a:solidFill>
                <a:effectLst/>
                <a:latin typeface="+mn-lt"/>
                <a:ea typeface="+mn-ea"/>
                <a:cs typeface="+mn-cs"/>
              </a:rPr>
              <a:t>ECOSTRESS: collects the most detailed temperature images of the surface ever acquired from space and can be used to measure the temperature of an individual farmers field.</a:t>
            </a:r>
          </a:p>
          <a:p>
            <a:r>
              <a:rPr lang="en-US" sz="1200" b="0" i="0" kern="1200" dirty="0">
                <a:solidFill>
                  <a:schemeClr val="tx1"/>
                </a:solidFill>
                <a:effectLst/>
                <a:latin typeface="+mn-lt"/>
                <a:ea typeface="+mn-ea"/>
                <a:cs typeface="+mn-cs"/>
              </a:rPr>
              <a:t>LIS: s a space-based lightning sensor aboard the International Space Station (ISS). The ISS LIS instrument records the time of occurrence of a lightning event, measures the radiant energy and estimates the location during both day and night conditions with high detection efficiency.</a:t>
            </a:r>
          </a:p>
          <a:p>
            <a:r>
              <a:rPr lang="en-US" sz="1200" b="0" i="0" kern="1200" dirty="0">
                <a:solidFill>
                  <a:schemeClr val="tx1"/>
                </a:solidFill>
                <a:effectLst/>
                <a:latin typeface="+mn-lt"/>
                <a:ea typeface="+mn-ea"/>
                <a:cs typeface="+mn-cs"/>
              </a:rPr>
              <a:t>OMPS-Limb: collects total column and vertical profile ozone data and continues the daily global data produced by current ozone monitoring systems—the Solar Backscatter Ultraviolet Radiometer (SBUV/2) and Total Ozone Mapping Spectrometer (TOMS)—but with higher fidelity and larger swaths.</a:t>
            </a:r>
          </a:p>
          <a:p>
            <a:r>
              <a:rPr lang="en-US" sz="1200" b="0" i="0" kern="1200" dirty="0">
                <a:solidFill>
                  <a:schemeClr val="tx1"/>
                </a:solidFill>
                <a:effectLst/>
                <a:latin typeface="+mn-lt"/>
                <a:ea typeface="+mn-ea"/>
                <a:cs typeface="+mn-cs"/>
              </a:rPr>
              <a:t>RAVAN: tests new technologies that help to measure Earth’s radiation imbalance, which is the difference between the amount of energy from the Sun that reaches Earth and the amount that is reflected and emitted back into space.</a:t>
            </a:r>
          </a:p>
          <a:p>
            <a:r>
              <a:rPr lang="en-US" sz="1200" b="0" i="0" kern="1200" dirty="0" err="1">
                <a:solidFill>
                  <a:schemeClr val="tx1"/>
                </a:solidFill>
                <a:effectLst/>
                <a:latin typeface="+mn-lt"/>
                <a:ea typeface="+mn-ea"/>
                <a:cs typeface="+mn-cs"/>
              </a:rPr>
              <a:t>RainCube</a:t>
            </a:r>
            <a:r>
              <a:rPr lang="en-US" sz="1200" b="0" i="0" kern="1200" dirty="0">
                <a:solidFill>
                  <a:schemeClr val="tx1"/>
                </a:solidFill>
                <a:effectLst/>
                <a:latin typeface="+mn-lt"/>
                <a:ea typeface="+mn-ea"/>
                <a:cs typeface="+mn-cs"/>
              </a:rPr>
              <a:t>: is a technology demonstration mission to enable Ka-band precipitation radar technologies on a low-cost, quick-turnaround platform.</a:t>
            </a:r>
          </a:p>
          <a:p>
            <a:r>
              <a:rPr lang="en-US" sz="1200" b="0" i="0" kern="1200" dirty="0">
                <a:solidFill>
                  <a:schemeClr val="tx1"/>
                </a:solidFill>
                <a:effectLst/>
                <a:latin typeface="+mn-lt"/>
                <a:ea typeface="+mn-ea"/>
                <a:cs typeface="+mn-cs"/>
              </a:rPr>
              <a:t>CSIM: will be measuring the wavelengths from the sun from the near-ultraviolet to the near infrared – a wavelength range encompassing 96% of the total output of the sun</a:t>
            </a:r>
          </a:p>
          <a:p>
            <a:r>
              <a:rPr lang="en-US" sz="1200" b="0" i="0" kern="1200" dirty="0" err="1">
                <a:solidFill>
                  <a:schemeClr val="tx1"/>
                </a:solidFill>
                <a:effectLst/>
                <a:latin typeface="+mn-lt"/>
                <a:ea typeface="+mn-ea"/>
                <a:cs typeface="+mn-cs"/>
              </a:rPr>
              <a:t>CubeRRT</a:t>
            </a:r>
            <a:r>
              <a:rPr lang="en-US" sz="1200" b="0" i="0" kern="1200" dirty="0">
                <a:solidFill>
                  <a:schemeClr val="tx1"/>
                </a:solidFill>
                <a:effectLst/>
                <a:latin typeface="+mn-lt"/>
                <a:ea typeface="+mn-ea"/>
                <a:cs typeface="+mn-cs"/>
              </a:rPr>
              <a:t>: will demonstrate on-board, real-time Radio Frequency Interference (RFI) processing</a:t>
            </a:r>
          </a:p>
          <a:p>
            <a:r>
              <a:rPr lang="en-US" sz="1200" b="0" i="0" kern="1200" dirty="0">
                <a:solidFill>
                  <a:schemeClr val="tx1"/>
                </a:solidFill>
                <a:effectLst/>
                <a:latin typeface="+mn-lt"/>
                <a:ea typeface="+mn-ea"/>
                <a:cs typeface="+mn-cs"/>
              </a:rPr>
              <a:t>TEMPEST-D: is a technology demonstration mission to enable millimeter wave radiometer technologies on a low-cost, short development schedule. </a:t>
            </a:r>
          </a:p>
          <a:p>
            <a:r>
              <a:rPr lang="en-US" sz="1200" b="0" i="0" kern="1200" dirty="0" err="1">
                <a:solidFill>
                  <a:schemeClr val="tx1"/>
                </a:solidFill>
                <a:effectLst/>
                <a:latin typeface="+mn-lt"/>
                <a:ea typeface="+mn-ea"/>
                <a:cs typeface="+mn-cs"/>
              </a:rPr>
              <a:t>CIRiS</a:t>
            </a:r>
            <a:r>
              <a:rPr lang="en-US" sz="1200" b="0" i="0" kern="1200" dirty="0">
                <a:solidFill>
                  <a:schemeClr val="tx1"/>
                </a:solidFill>
                <a:effectLst/>
                <a:latin typeface="+mn-lt"/>
                <a:ea typeface="+mn-ea"/>
                <a:cs typeface="+mn-cs"/>
              </a:rPr>
              <a:t>: is designed to match the temperature and water vapor profile measurements in the lower troposphere of the Atmospheric Infrared Sounder, or AIRS, instrument on NASA's Aqua satellite and the Cross Track Infrared Sounder, or </a:t>
            </a:r>
            <a:r>
              <a:rPr lang="en-US" sz="1200" b="0" i="0" kern="1200" dirty="0" err="1">
                <a:solidFill>
                  <a:schemeClr val="tx1"/>
                </a:solidFill>
                <a:effectLst/>
                <a:latin typeface="+mn-lt"/>
                <a:ea typeface="+mn-ea"/>
                <a:cs typeface="+mn-cs"/>
              </a:rPr>
              <a:t>CrIS</a:t>
            </a:r>
            <a:r>
              <a:rPr lang="en-US" sz="1200" b="0" i="0" kern="1200" dirty="0">
                <a:solidFill>
                  <a:schemeClr val="tx1"/>
                </a:solidFill>
                <a:effectLst/>
                <a:latin typeface="+mn-lt"/>
                <a:ea typeface="+mn-ea"/>
                <a:cs typeface="+mn-cs"/>
              </a:rPr>
              <a:t>, instrument on the NASA/NOAA Joint Polar Satellite System to improve the timeliness and resolution of critical infrared sounding data to improve weather forecasting and support research in the areas of severe weather and climate.</a:t>
            </a:r>
          </a:p>
          <a:p>
            <a:r>
              <a:rPr lang="en-US" sz="1200" b="0" i="0" kern="1200" dirty="0">
                <a:solidFill>
                  <a:schemeClr val="tx1"/>
                </a:solidFill>
                <a:effectLst/>
                <a:latin typeface="+mn-lt"/>
                <a:ea typeface="+mn-ea"/>
                <a:cs typeface="+mn-cs"/>
              </a:rPr>
              <a:t>HARP: is a comprehensive atmospheric radiation suite to measure spectrally resolved actinic flux and horizontally stabilized irradiance.</a:t>
            </a:r>
          </a:p>
          <a:p>
            <a:r>
              <a:rPr lang="en-US" sz="1200" b="0" i="0" kern="1200" dirty="0">
                <a:solidFill>
                  <a:schemeClr val="tx1"/>
                </a:solidFill>
                <a:effectLst/>
                <a:latin typeface="+mn-lt"/>
                <a:ea typeface="+mn-ea"/>
                <a:cs typeface="+mn-cs"/>
              </a:rPr>
              <a:t>CTIM: is a technology demonstration mission of a next-generation Compact Total Irradiance Monitor that will help to provide an understanding of Earth’s climate change. Total solar irradiance has been measured from space by a 40-year, uninterrupted sequence of instruments. CTIM will allow measurements to be made with the same accuracy and long-term stability while using a much smaller instrument.</a:t>
            </a:r>
          </a:p>
          <a:p>
            <a:r>
              <a:rPr lang="en-US" sz="1200" b="0" i="0" kern="1200" dirty="0" err="1">
                <a:solidFill>
                  <a:schemeClr val="tx1"/>
                </a:solidFill>
                <a:effectLst/>
                <a:latin typeface="+mn-lt"/>
                <a:ea typeface="+mn-ea"/>
                <a:cs typeface="+mn-cs"/>
              </a:rPr>
              <a:t>HyTI</a:t>
            </a:r>
            <a:r>
              <a:rPr lang="en-US" sz="1200" b="0" i="0" kern="1200" dirty="0">
                <a:solidFill>
                  <a:schemeClr val="tx1"/>
                </a:solidFill>
                <a:effectLst/>
                <a:latin typeface="+mn-lt"/>
                <a:ea typeface="+mn-ea"/>
                <a:cs typeface="+mn-cs"/>
              </a:rPr>
              <a:t>: will demonstrate how high spatial resolution (60 m ground resolution element), high spectral resolution (25 bands) and long-wave infrared image data can be acquired to monitor water resources using a 6U CubeSat. </a:t>
            </a:r>
            <a:r>
              <a:rPr lang="en-US" sz="1200" b="0" i="0" kern="1200" dirty="0" err="1">
                <a:solidFill>
                  <a:schemeClr val="tx1"/>
                </a:solidFill>
                <a:effectLst/>
                <a:latin typeface="+mn-lt"/>
                <a:ea typeface="+mn-ea"/>
                <a:cs typeface="+mn-cs"/>
              </a:rPr>
              <a:t>HyTI</a:t>
            </a:r>
            <a:r>
              <a:rPr lang="en-US" sz="1200" b="0" i="0" kern="1200" dirty="0">
                <a:solidFill>
                  <a:schemeClr val="tx1"/>
                </a:solidFill>
                <a:effectLst/>
                <a:latin typeface="+mn-lt"/>
                <a:ea typeface="+mn-ea"/>
                <a:cs typeface="+mn-cs"/>
              </a:rPr>
              <a:t> will map irrigated and rainfed cropland, determine crop water use and establish crop water productivity of major world crops.</a:t>
            </a:r>
          </a:p>
          <a:p>
            <a:r>
              <a:rPr lang="en-US" sz="1200" b="0" i="0" kern="1200" dirty="0" err="1">
                <a:solidFill>
                  <a:schemeClr val="tx1"/>
                </a:solidFill>
                <a:effectLst/>
                <a:latin typeface="+mn-lt"/>
                <a:ea typeface="+mn-ea"/>
                <a:cs typeface="+mn-cs"/>
              </a:rPr>
              <a:t>SNoOPI</a:t>
            </a:r>
            <a:r>
              <a:rPr lang="en-US" sz="1200" b="0" i="0" kern="1200" dirty="0">
                <a:solidFill>
                  <a:schemeClr val="tx1"/>
                </a:solidFill>
                <a:effectLst/>
                <a:latin typeface="+mn-lt"/>
                <a:ea typeface="+mn-ea"/>
                <a:cs typeface="+mn-cs"/>
              </a:rPr>
              <a:t>: will demonstrate the measurement of the complex reflection coefficient over various land surface conditions for use in future CubeSat constellations. The technology will measure snow and soil moisture, which are vital data for applications like food security and water resources management.</a:t>
            </a:r>
          </a:p>
          <a:p>
            <a:r>
              <a:rPr lang="en-US" sz="1200" b="0" i="0" kern="1200" dirty="0">
                <a:solidFill>
                  <a:schemeClr val="tx1"/>
                </a:solidFill>
                <a:effectLst/>
                <a:latin typeface="+mn-lt"/>
                <a:ea typeface="+mn-ea"/>
                <a:cs typeface="+mn-cs"/>
              </a:rPr>
              <a:t>NACHOS: </a:t>
            </a:r>
            <a:r>
              <a:rPr lang="en-US" dirty="0"/>
              <a:t>Compact high-resolution </a:t>
            </a:r>
            <a:r>
              <a:rPr lang="en-US" dirty="0" err="1"/>
              <a:t>tracegas</a:t>
            </a:r>
            <a:r>
              <a:rPr lang="en-US" dirty="0"/>
              <a:t> hyperspectral imagers, with agile on-board processing</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2</a:t>
            </a:fld>
            <a:endParaRPr lang="en-US"/>
          </a:p>
        </p:txBody>
      </p:sp>
    </p:spTree>
    <p:extLst>
      <p:ext uri="{BB962C8B-B14F-4D97-AF65-F5344CB8AC3E}">
        <p14:creationId xmlns:p14="http://schemas.microsoft.com/office/powerpoint/2010/main" val="88856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work in the Applied Sciences Program, which is the part of NASA’s Earth Science Division that works to take all of the data that NASA collects and apply it for decision support. We fund projects that use NASA’s satellite and airborne data often in combination with Earth observations collected by other partners within the Earth observation Enterprise, and in many cases, socio-economic data to fill knowledge gaps, build awareness, and develop meaningful solutions to difficult problems. </a:t>
            </a:r>
          </a:p>
          <a:p>
            <a:endParaRPr lang="en-US" dirty="0"/>
          </a:p>
          <a:p>
            <a:r>
              <a:rPr lang="en-US" dirty="0"/>
              <a:t>The land imaging satellites and sensors are used in a wide range of the applications that we support, and so today, I’d like to talk through a few specific examples of ways that we see those satellites and sensors being used. </a:t>
            </a:r>
          </a:p>
        </p:txBody>
      </p:sp>
      <p:sp>
        <p:nvSpPr>
          <p:cNvPr id="4" name="Slide Number Placeholder 3"/>
          <p:cNvSpPr>
            <a:spLocks noGrp="1"/>
          </p:cNvSpPr>
          <p:nvPr>
            <p:ph type="sldNum" sz="quarter" idx="5"/>
          </p:nvPr>
        </p:nvSpPr>
        <p:spPr/>
        <p:txBody>
          <a:bodyPr/>
          <a:lstStyle/>
          <a:p>
            <a:fld id="{74A0164E-3444-4A65-83BD-F0DF9E8653AE}" type="slidenum">
              <a:rPr lang="en-US" smtClean="0"/>
              <a:t>3</a:t>
            </a:fld>
            <a:endParaRPr lang="en-US"/>
          </a:p>
        </p:txBody>
      </p:sp>
    </p:spTree>
    <p:extLst>
      <p:ext uri="{BB962C8B-B14F-4D97-AF65-F5344CB8AC3E}">
        <p14:creationId xmlns:p14="http://schemas.microsoft.com/office/powerpoint/2010/main" val="4009791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many different applications that we support, Landsat and MODIS data is being used for land classification, in which researchers train algorithms to map between pixels with certain spectral characteristics and categories that are meaningful to the research.</a:t>
            </a:r>
          </a:p>
        </p:txBody>
      </p:sp>
      <p:sp>
        <p:nvSpPr>
          <p:cNvPr id="4" name="Slide Number Placeholder 3"/>
          <p:cNvSpPr>
            <a:spLocks noGrp="1"/>
          </p:cNvSpPr>
          <p:nvPr>
            <p:ph type="sldNum" sz="quarter" idx="5"/>
          </p:nvPr>
        </p:nvSpPr>
        <p:spPr/>
        <p:txBody>
          <a:bodyPr/>
          <a:lstStyle/>
          <a:p>
            <a:fld id="{74A0164E-3444-4A65-83BD-F0DF9E8653AE}" type="slidenum">
              <a:rPr lang="en-US" smtClean="0"/>
              <a:t>4</a:t>
            </a:fld>
            <a:endParaRPr lang="en-US"/>
          </a:p>
        </p:txBody>
      </p:sp>
    </p:spTree>
    <p:extLst>
      <p:ext uri="{BB962C8B-B14F-4D97-AF65-F5344CB8AC3E}">
        <p14:creationId xmlns:p14="http://schemas.microsoft.com/office/powerpoint/2010/main" val="147851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A0164E-3444-4A65-83BD-F0DF9E8653AE}" type="slidenum">
              <a:rPr lang="en-US" smtClean="0"/>
              <a:t>5</a:t>
            </a:fld>
            <a:endParaRPr lang="en-US"/>
          </a:p>
        </p:txBody>
      </p:sp>
    </p:spTree>
    <p:extLst>
      <p:ext uri="{BB962C8B-B14F-4D97-AF65-F5344CB8AC3E}">
        <p14:creationId xmlns:p14="http://schemas.microsoft.com/office/powerpoint/2010/main" val="4011549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0164E-3444-4A65-83BD-F0DF9E8653AE}" type="slidenum">
              <a:rPr lang="en-US" smtClean="0"/>
              <a:t>13</a:t>
            </a:fld>
            <a:endParaRPr lang="en-US"/>
          </a:p>
        </p:txBody>
      </p:sp>
    </p:spTree>
    <p:extLst>
      <p:ext uri="{BB962C8B-B14F-4D97-AF65-F5344CB8AC3E}">
        <p14:creationId xmlns:p14="http://schemas.microsoft.com/office/powerpoint/2010/main" val="40678285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28" name="Picture 4" descr="https://eoimages.gsfc.nasa.gov/images/imagerecords/145000/145624/kuwaitcauseway_oli_2019251_lrg.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1726" t="38489" r="6076" b="26806"/>
          <a:stretch/>
        </p:blipFill>
        <p:spPr bwMode="auto">
          <a:xfrm>
            <a:off x="-12032" y="-12033"/>
            <a:ext cx="12204032" cy="68700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684421" y="2548606"/>
            <a:ext cx="10379242" cy="1255127"/>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811253" y="3984957"/>
            <a:ext cx="6252410" cy="223486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10106173" y="0"/>
            <a:ext cx="2085827" cy="230832"/>
          </a:xfrm>
          <a:prstGeom prst="rect">
            <a:avLst/>
          </a:prstGeom>
          <a:noFill/>
        </p:spPr>
        <p:txBody>
          <a:bodyPr wrap="none" rtlCol="0">
            <a:spAutoFit/>
          </a:bodyPr>
          <a:lstStyle/>
          <a:p>
            <a:r>
              <a:rPr lang="en-US" sz="900" dirty="0">
                <a:solidFill>
                  <a:schemeClr val="bg1"/>
                </a:solidFill>
                <a:latin typeface="Calibri Light" panose="020F0302020204030204" pitchFamily="34" charset="0"/>
                <a:cs typeface="Calibri Light" panose="020F0302020204030204" pitchFamily="34" charset="0"/>
              </a:rPr>
              <a:t>Image: Landsat 8</a:t>
            </a:r>
            <a:r>
              <a:rPr lang="en-US" sz="900" baseline="0" dirty="0">
                <a:solidFill>
                  <a:schemeClr val="bg1"/>
                </a:solidFill>
                <a:latin typeface="Calibri Light" panose="020F0302020204030204" pitchFamily="34" charset="0"/>
                <a:cs typeface="Calibri Light" panose="020F0302020204030204" pitchFamily="34" charset="0"/>
              </a:rPr>
              <a:t> OLI, September 8, 2019</a:t>
            </a:r>
            <a:endParaRPr lang="en-US" sz="16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8265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solidFill>
              </a:defRPr>
            </a:lvl1pPr>
          </a:lstStyle>
          <a:p>
            <a:r>
              <a:rPr lang="en-US" dirty="0" smtClean="0">
                <a:solidFill>
                  <a:schemeClr val="tx1"/>
                </a:solidFill>
              </a:rPr>
              <a:t>01/09/2020</a:t>
            </a:r>
            <a:endParaRPr lang="en-US" dirty="0">
              <a:solidFill>
                <a:schemeClr val="tx1"/>
              </a:solidFill>
            </a:endParaRPr>
          </a:p>
        </p:txBody>
      </p:sp>
      <p:sp>
        <p:nvSpPr>
          <p:cNvPr id="6" name="Slide Number Placeholder 5"/>
          <p:cNvSpPr>
            <a:spLocks noGrp="1"/>
          </p:cNvSpPr>
          <p:nvPr>
            <p:ph type="sldNum" sz="quarter" idx="12"/>
          </p:nvPr>
        </p:nvSpPr>
        <p:spPr/>
        <p:txBody>
          <a:bodyPr/>
          <a:lstStyle/>
          <a:p>
            <a:fld id="{3954FFB2-74D8-4FAB-B614-11D1A7A753CE}" type="slidenum">
              <a:rPr lang="en-US" smtClean="0"/>
              <a:t>‹#›</a:t>
            </a:fld>
            <a:endParaRPr lang="en-US"/>
          </a:p>
        </p:txBody>
      </p:sp>
    </p:spTree>
    <p:extLst>
      <p:ext uri="{BB962C8B-B14F-4D97-AF65-F5344CB8AC3E}">
        <p14:creationId xmlns:p14="http://schemas.microsoft.com/office/powerpoint/2010/main" val="151983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solidFill>
              </a:defRPr>
            </a:lvl1pPr>
          </a:lstStyle>
          <a:p>
            <a:r>
              <a:rPr lang="en-US" dirty="0" smtClean="0">
                <a:solidFill>
                  <a:schemeClr val="tx1"/>
                </a:solidFill>
              </a:rPr>
              <a:t>01/09/2020</a:t>
            </a:r>
            <a:endParaRPr lang="en-US" dirty="0">
              <a:solidFill>
                <a:schemeClr val="tx1"/>
              </a:solidFill>
            </a:endParaRPr>
          </a:p>
        </p:txBody>
      </p:sp>
      <p:sp>
        <p:nvSpPr>
          <p:cNvPr id="6" name="Slide Number Placeholder 5"/>
          <p:cNvSpPr>
            <a:spLocks noGrp="1"/>
          </p:cNvSpPr>
          <p:nvPr>
            <p:ph type="sldNum" sz="quarter" idx="12"/>
          </p:nvPr>
        </p:nvSpPr>
        <p:spPr/>
        <p:txBody>
          <a:bodyPr/>
          <a:lstStyle/>
          <a:p>
            <a:fld id="{3954FFB2-74D8-4FAB-B614-11D1A7A753CE}" type="slidenum">
              <a:rPr lang="en-US" smtClean="0"/>
              <a:t>‹#›</a:t>
            </a:fld>
            <a:endParaRPr lang="en-US"/>
          </a:p>
        </p:txBody>
      </p:sp>
    </p:spTree>
    <p:extLst>
      <p:ext uri="{BB962C8B-B14F-4D97-AF65-F5344CB8AC3E}">
        <p14:creationId xmlns:p14="http://schemas.microsoft.com/office/powerpoint/2010/main" val="2919745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609599" y="6490589"/>
            <a:ext cx="1390905" cy="274320"/>
          </a:xfrm>
          <a:prstGeom prst="rect">
            <a:avLst/>
          </a:prstGeom>
        </p:spPr>
        <p:txBody>
          <a:bodyPr/>
          <a:lstStyle>
            <a:lvl1pPr>
              <a:defRPr sz="1000" cap="all" baseline="0">
                <a:latin typeface="Source Sans Pro Light" panose="020B0403030403020204" pitchFamily="34" charset="0"/>
              </a:defRPr>
            </a:lvl1pPr>
          </a:lstStyle>
          <a:p>
            <a:pPr>
              <a:defRPr/>
            </a:pPr>
            <a:r>
              <a:rPr lang="en-US">
                <a:solidFill>
                  <a:prstClr val="black">
                    <a:tint val="75000"/>
                  </a:prstClr>
                </a:solidFill>
              </a:rPr>
              <a:t>21 SEPTEMBER 2018</a:t>
            </a:r>
            <a:endParaRPr lang="en-US" dirty="0">
              <a:solidFill>
                <a:prstClr val="black">
                  <a:tint val="75000"/>
                </a:prstClr>
              </a:solidFill>
            </a:endParaRPr>
          </a:p>
        </p:txBody>
      </p:sp>
      <p:sp>
        <p:nvSpPr>
          <p:cNvPr id="3" name="Footer Placeholder 4"/>
          <p:cNvSpPr>
            <a:spLocks noGrp="1"/>
          </p:cNvSpPr>
          <p:nvPr>
            <p:ph type="ftr" sz="quarter" idx="3"/>
          </p:nvPr>
        </p:nvSpPr>
        <p:spPr>
          <a:xfrm>
            <a:off x="3814117" y="6487249"/>
            <a:ext cx="4563762" cy="274320"/>
          </a:xfrm>
          <a:prstGeom prst="rect">
            <a:avLst/>
          </a:prstGeom>
        </p:spPr>
        <p:txBody>
          <a:bodyPr/>
          <a:lstStyle>
            <a:lvl1pPr algn="ctr">
              <a:defRPr sz="1000" cap="all" baseline="0">
                <a:latin typeface="Source Sans Pro Light" panose="020B0403030403020204" pitchFamily="34" charset="0"/>
              </a:defRPr>
            </a:lvl1pPr>
          </a:lstStyle>
          <a:p>
            <a:pPr>
              <a:defRPr/>
            </a:pPr>
            <a:r>
              <a:rPr lang="en-US">
                <a:solidFill>
                  <a:prstClr val="black">
                    <a:tint val="75000"/>
                  </a:prstClr>
                </a:solidFill>
              </a:rPr>
              <a:t>NATIONAL IMAGERY SUMMIT</a:t>
            </a:r>
            <a:endParaRPr lang="en-US" dirty="0">
              <a:solidFill>
                <a:prstClr val="black">
                  <a:tint val="75000"/>
                </a:prstClr>
              </a:solidFill>
            </a:endParaRPr>
          </a:p>
        </p:txBody>
      </p:sp>
      <p:sp>
        <p:nvSpPr>
          <p:cNvPr id="4" name="Slide Number Placeholder 5"/>
          <p:cNvSpPr>
            <a:spLocks noGrp="1"/>
          </p:cNvSpPr>
          <p:nvPr>
            <p:ph type="sldNum" sz="quarter" idx="4"/>
          </p:nvPr>
        </p:nvSpPr>
        <p:spPr>
          <a:xfrm>
            <a:off x="11230217" y="6504552"/>
            <a:ext cx="352181" cy="270319"/>
          </a:xfrm>
          <a:prstGeom prst="rect">
            <a:avLst/>
          </a:prstGeom>
        </p:spPr>
        <p:txBody>
          <a:bodyPr/>
          <a:lstStyle>
            <a:lvl1pPr>
              <a:defRPr sz="1000">
                <a:latin typeface="Source Sans Pro Light" panose="020B0403030403020204" pitchFamily="34" charset="0"/>
              </a:defRPr>
            </a:lvl1pPr>
          </a:lstStyle>
          <a:p>
            <a:pPr>
              <a:defRPr/>
            </a:pPr>
            <a:fld id="{1E5F23DD-60C6-42E1-803A-874ACA50D39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7806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5252"/>
            <a:ext cx="10972800" cy="914401"/>
          </a:xfrm>
        </p:spPr>
        <p:txBody>
          <a:bodyPr/>
          <a:lstStyle/>
          <a:p>
            <a:r>
              <a:rPr lang="en-US" dirty="0"/>
              <a:t>Click to edit Master title style</a:t>
            </a:r>
          </a:p>
        </p:txBody>
      </p:sp>
      <p:sp>
        <p:nvSpPr>
          <p:cNvPr id="3" name="Content Placeholder 2"/>
          <p:cNvSpPr>
            <a:spLocks noGrp="1"/>
          </p:cNvSpPr>
          <p:nvPr>
            <p:ph idx="1"/>
          </p:nvPr>
        </p:nvSpPr>
        <p:spPr>
          <a:xfrm>
            <a:off x="609600" y="1709159"/>
            <a:ext cx="10972800" cy="4460308"/>
          </a:xfrm>
        </p:spPr>
        <p:txBody>
          <a:bodyPr/>
          <a:lstStyle>
            <a:lvl1pPr>
              <a:spcBef>
                <a:spcPts val="600"/>
              </a:spcBef>
              <a:buClrTx/>
              <a:defRPr/>
            </a:lvl1pPr>
            <a:lvl2pPr>
              <a:spcBef>
                <a:spcPts val="300"/>
              </a:spcBef>
              <a:spcAft>
                <a:spcPts val="300"/>
              </a:spcAft>
              <a:buClrTx/>
              <a:defRPr sz="1800"/>
            </a:lvl2pPr>
            <a:lvl3pPr>
              <a:spcBef>
                <a:spcPts val="300"/>
              </a:spcBef>
              <a:spcAft>
                <a:spcPts val="300"/>
              </a:spcAft>
              <a:buClrTx/>
              <a:defRPr sz="1600"/>
            </a:lvl3pPr>
            <a:lvl4pPr>
              <a:buClr>
                <a:schemeClr val="accent1">
                  <a:lumMod val="60000"/>
                  <a:lumOff val="40000"/>
                </a:schemeClr>
              </a:buClr>
              <a:defRPr/>
            </a:lvl4pPr>
            <a:lvl5pPr>
              <a:buClr>
                <a:schemeClr val="accent1">
                  <a:lumMod val="60000"/>
                  <a:lumOff val="40000"/>
                </a:schemeClr>
              </a:buClr>
              <a:defRPr/>
            </a:lvl5pPr>
          </a:lstStyle>
          <a:p>
            <a:pPr lvl="0"/>
            <a:r>
              <a:rPr lang="en-US" dirty="0"/>
              <a:t>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a:xfrm>
            <a:off x="9845041" y="6384769"/>
            <a:ext cx="1031506" cy="342001"/>
          </a:xfrm>
        </p:spPr>
        <p:txBody>
          <a:bodyPr/>
          <a:lstStyle>
            <a:lvl1pPr>
              <a:defRPr b="0"/>
            </a:lvl1pPr>
          </a:lstStyle>
          <a:p>
            <a:r>
              <a:rPr lang="en-US" dirty="0" smtClean="0">
                <a:solidFill>
                  <a:schemeClr val="tx1"/>
                </a:solidFill>
              </a:rPr>
              <a:t>01/09/2020</a:t>
            </a:r>
            <a:endParaRPr lang="en-US" dirty="0">
              <a:solidFill>
                <a:schemeClr val="tx1"/>
              </a:solidFill>
            </a:endParaRPr>
          </a:p>
        </p:txBody>
      </p:sp>
      <p:sp>
        <p:nvSpPr>
          <p:cNvPr id="6" name="Slide Number Placeholder 5"/>
          <p:cNvSpPr>
            <a:spLocks noGrp="1"/>
          </p:cNvSpPr>
          <p:nvPr>
            <p:ph type="sldNum" sz="quarter" idx="12"/>
          </p:nvPr>
        </p:nvSpPr>
        <p:spPr>
          <a:xfrm>
            <a:off x="11024937" y="6384768"/>
            <a:ext cx="557463" cy="349083"/>
          </a:xfrm>
        </p:spPr>
        <p:txBody>
          <a:bodyPr/>
          <a:lstStyle/>
          <a:p>
            <a:fld id="{3954FFB2-74D8-4FAB-B614-11D1A7A753CE}" type="slidenum">
              <a:rPr lang="en-US" smtClean="0"/>
              <a:t>‹#›</a:t>
            </a:fld>
            <a:endParaRPr lang="en-US" dirty="0"/>
          </a:p>
        </p:txBody>
      </p:sp>
    </p:spTree>
    <p:extLst>
      <p:ext uri="{BB962C8B-B14F-4D97-AF65-F5344CB8AC3E}">
        <p14:creationId xmlns:p14="http://schemas.microsoft.com/office/powerpoint/2010/main" val="796976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r>
              <a:rPr lang="en-US" dirty="0" smtClean="0">
                <a:solidFill>
                  <a:schemeClr val="tx1"/>
                </a:solidFill>
              </a:rPr>
              <a:t>01/09/2020</a:t>
            </a:r>
            <a:endParaRPr lang="en-US" dirty="0">
              <a:solidFill>
                <a:schemeClr val="tx1"/>
              </a:solidFill>
            </a:endParaRPr>
          </a:p>
        </p:txBody>
      </p:sp>
      <p:sp>
        <p:nvSpPr>
          <p:cNvPr id="6" name="Slide Number Placeholder 5"/>
          <p:cNvSpPr>
            <a:spLocks noGrp="1"/>
          </p:cNvSpPr>
          <p:nvPr>
            <p:ph type="sldNum" sz="quarter" idx="12"/>
          </p:nvPr>
        </p:nvSpPr>
        <p:spPr/>
        <p:txBody>
          <a:bodyPr/>
          <a:lstStyle/>
          <a:p>
            <a:fld id="{3954FFB2-74D8-4FAB-B614-11D1A7A753CE}" type="slidenum">
              <a:rPr lang="en-US" smtClean="0"/>
              <a:t>‹#›</a:t>
            </a:fld>
            <a:endParaRPr lang="en-US"/>
          </a:p>
        </p:txBody>
      </p:sp>
    </p:spTree>
    <p:extLst>
      <p:ext uri="{BB962C8B-B14F-4D97-AF65-F5344CB8AC3E}">
        <p14:creationId xmlns:p14="http://schemas.microsoft.com/office/powerpoint/2010/main" val="2581733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chemeClr val="tx1"/>
                </a:solidFill>
              </a:defRPr>
            </a:lvl1pPr>
          </a:lstStyle>
          <a:p>
            <a:r>
              <a:rPr lang="en-US" dirty="0" smtClean="0">
                <a:solidFill>
                  <a:schemeClr val="tx1"/>
                </a:solidFill>
              </a:rPr>
              <a:t>01/09/2020</a:t>
            </a:r>
            <a:endParaRPr lang="en-US" dirty="0">
              <a:solidFill>
                <a:schemeClr val="tx1"/>
              </a:solidFill>
            </a:endParaRPr>
          </a:p>
        </p:txBody>
      </p:sp>
      <p:sp>
        <p:nvSpPr>
          <p:cNvPr id="7" name="Slide Number Placeholder 6"/>
          <p:cNvSpPr>
            <a:spLocks noGrp="1"/>
          </p:cNvSpPr>
          <p:nvPr>
            <p:ph type="sldNum" sz="quarter" idx="12"/>
          </p:nvPr>
        </p:nvSpPr>
        <p:spPr/>
        <p:txBody>
          <a:bodyPr/>
          <a:lstStyle/>
          <a:p>
            <a:fld id="{3954FFB2-74D8-4FAB-B614-11D1A7A753CE}" type="slidenum">
              <a:rPr lang="en-US" smtClean="0"/>
              <a:t>‹#›</a:t>
            </a:fld>
            <a:endParaRPr lang="en-US"/>
          </a:p>
        </p:txBody>
      </p:sp>
    </p:spTree>
    <p:extLst>
      <p:ext uri="{BB962C8B-B14F-4D97-AF65-F5344CB8AC3E}">
        <p14:creationId xmlns:p14="http://schemas.microsoft.com/office/powerpoint/2010/main" val="1700695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chemeClr val="tx1"/>
                </a:solidFill>
              </a:defRPr>
            </a:lvl1pPr>
          </a:lstStyle>
          <a:p>
            <a:r>
              <a:rPr lang="en-US" dirty="0" smtClean="0">
                <a:solidFill>
                  <a:schemeClr val="tx1"/>
                </a:solidFill>
              </a:rPr>
              <a:t>01/09/2020</a:t>
            </a:r>
            <a:endParaRPr lang="en-US" dirty="0">
              <a:solidFill>
                <a:schemeClr val="tx1"/>
              </a:solidFill>
            </a:endParaRPr>
          </a:p>
        </p:txBody>
      </p:sp>
      <p:sp>
        <p:nvSpPr>
          <p:cNvPr id="9" name="Slide Number Placeholder 8"/>
          <p:cNvSpPr>
            <a:spLocks noGrp="1"/>
          </p:cNvSpPr>
          <p:nvPr>
            <p:ph type="sldNum" sz="quarter" idx="12"/>
          </p:nvPr>
        </p:nvSpPr>
        <p:spPr/>
        <p:txBody>
          <a:bodyPr/>
          <a:lstStyle/>
          <a:p>
            <a:fld id="{3954FFB2-74D8-4FAB-B614-11D1A7A753CE}" type="slidenum">
              <a:rPr lang="en-US" smtClean="0"/>
              <a:t>‹#›</a:t>
            </a:fld>
            <a:endParaRPr lang="en-US"/>
          </a:p>
        </p:txBody>
      </p:sp>
    </p:spTree>
    <p:extLst>
      <p:ext uri="{BB962C8B-B14F-4D97-AF65-F5344CB8AC3E}">
        <p14:creationId xmlns:p14="http://schemas.microsoft.com/office/powerpoint/2010/main" val="367466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tx1"/>
                </a:solidFill>
              </a:defRPr>
            </a:lvl1pPr>
          </a:lstStyle>
          <a:p>
            <a:r>
              <a:rPr lang="en-US" dirty="0" smtClean="0">
                <a:solidFill>
                  <a:schemeClr val="tx1"/>
                </a:solidFill>
              </a:rPr>
              <a:t>01/09/2020</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3954FFB2-74D8-4FAB-B614-11D1A7A753CE}" type="slidenum">
              <a:rPr lang="en-US" smtClean="0"/>
              <a:t>‹#›</a:t>
            </a:fld>
            <a:endParaRPr lang="en-US"/>
          </a:p>
        </p:txBody>
      </p:sp>
    </p:spTree>
    <p:extLst>
      <p:ext uri="{BB962C8B-B14F-4D97-AF65-F5344CB8AC3E}">
        <p14:creationId xmlns:p14="http://schemas.microsoft.com/office/powerpoint/2010/main" val="363814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r>
              <a:rPr lang="en-US" dirty="0" smtClean="0">
                <a:solidFill>
                  <a:schemeClr val="tx1"/>
                </a:solidFill>
              </a:rPr>
              <a:t>01/09/2020</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3954FFB2-74D8-4FAB-B614-11D1A7A753CE}" type="slidenum">
              <a:rPr lang="en-US" smtClean="0"/>
              <a:t>‹#›</a:t>
            </a:fld>
            <a:endParaRPr lang="en-US"/>
          </a:p>
        </p:txBody>
      </p:sp>
    </p:spTree>
    <p:extLst>
      <p:ext uri="{BB962C8B-B14F-4D97-AF65-F5344CB8AC3E}">
        <p14:creationId xmlns:p14="http://schemas.microsoft.com/office/powerpoint/2010/main" val="929878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tx1"/>
                </a:solidFill>
              </a:defRPr>
            </a:lvl1pPr>
          </a:lstStyle>
          <a:p>
            <a:r>
              <a:rPr lang="en-US" dirty="0" smtClean="0">
                <a:solidFill>
                  <a:schemeClr val="tx1"/>
                </a:solidFill>
              </a:rPr>
              <a:t>01/09/2020</a:t>
            </a:r>
            <a:endParaRPr lang="en-US" dirty="0">
              <a:solidFill>
                <a:schemeClr val="tx1"/>
              </a:solidFill>
            </a:endParaRPr>
          </a:p>
        </p:txBody>
      </p:sp>
      <p:sp>
        <p:nvSpPr>
          <p:cNvPr id="7" name="Slide Number Placeholder 6"/>
          <p:cNvSpPr>
            <a:spLocks noGrp="1"/>
          </p:cNvSpPr>
          <p:nvPr>
            <p:ph type="sldNum" sz="quarter" idx="12"/>
          </p:nvPr>
        </p:nvSpPr>
        <p:spPr/>
        <p:txBody>
          <a:bodyPr/>
          <a:lstStyle/>
          <a:p>
            <a:fld id="{3954FFB2-74D8-4FAB-B614-11D1A7A753CE}" type="slidenum">
              <a:rPr lang="en-US" smtClean="0"/>
              <a:t>‹#›</a:t>
            </a:fld>
            <a:endParaRPr lang="en-US"/>
          </a:p>
        </p:txBody>
      </p:sp>
    </p:spTree>
    <p:extLst>
      <p:ext uri="{BB962C8B-B14F-4D97-AF65-F5344CB8AC3E}">
        <p14:creationId xmlns:p14="http://schemas.microsoft.com/office/powerpoint/2010/main" val="3279403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tx1"/>
                </a:solidFill>
              </a:defRPr>
            </a:lvl1pPr>
          </a:lstStyle>
          <a:p>
            <a:r>
              <a:rPr lang="en-US" dirty="0" smtClean="0">
                <a:solidFill>
                  <a:schemeClr val="tx1"/>
                </a:solidFill>
              </a:rPr>
              <a:t>01/09/2020</a:t>
            </a:r>
            <a:endParaRPr lang="en-US" dirty="0">
              <a:solidFill>
                <a:schemeClr val="tx1"/>
              </a:solidFill>
            </a:endParaRPr>
          </a:p>
        </p:txBody>
      </p:sp>
      <p:sp>
        <p:nvSpPr>
          <p:cNvPr id="7" name="Slide Number Placeholder 6"/>
          <p:cNvSpPr>
            <a:spLocks noGrp="1"/>
          </p:cNvSpPr>
          <p:nvPr>
            <p:ph type="sldNum" sz="quarter" idx="12"/>
          </p:nvPr>
        </p:nvSpPr>
        <p:spPr/>
        <p:txBody>
          <a:bodyPr/>
          <a:lstStyle/>
          <a:p>
            <a:fld id="{3954FFB2-74D8-4FAB-B614-11D1A7A753CE}" type="slidenum">
              <a:rPr lang="en-US" smtClean="0"/>
              <a:t>‹#›</a:t>
            </a:fld>
            <a:endParaRPr lang="en-US"/>
          </a:p>
        </p:txBody>
      </p:sp>
    </p:spTree>
    <p:extLst>
      <p:ext uri="{BB962C8B-B14F-4D97-AF65-F5344CB8AC3E}">
        <p14:creationId xmlns:p14="http://schemas.microsoft.com/office/powerpoint/2010/main" val="4103625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p:cNvGrpSpPr/>
          <p:nvPr userDrawn="1"/>
        </p:nvGrpSpPr>
        <p:grpSpPr>
          <a:xfrm>
            <a:off x="2332424" y="6262142"/>
            <a:ext cx="9859576" cy="598677"/>
            <a:chOff x="2332424" y="6262142"/>
            <a:chExt cx="9859576" cy="598677"/>
          </a:xfrm>
          <a:solidFill>
            <a:schemeClr val="bg1">
              <a:lumMod val="85000"/>
              <a:alpha val="70000"/>
            </a:schemeClr>
          </a:solidFill>
        </p:grpSpPr>
        <p:sp>
          <p:nvSpPr>
            <p:cNvPr id="24" name="Right Triangle 23"/>
            <p:cNvSpPr/>
            <p:nvPr userDrawn="1"/>
          </p:nvSpPr>
          <p:spPr>
            <a:xfrm rot="16200000">
              <a:off x="2341850" y="6252716"/>
              <a:ext cx="598677" cy="61753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2949955" y="6262143"/>
              <a:ext cx="9242045" cy="5958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p:cNvSpPr>
            <a:spLocks noGrp="1"/>
          </p:cNvSpPr>
          <p:nvPr>
            <p:ph type="title"/>
          </p:nvPr>
        </p:nvSpPr>
        <p:spPr>
          <a:xfrm>
            <a:off x="609600" y="606862"/>
            <a:ext cx="10972800" cy="90220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709159"/>
            <a:ext cx="10972800" cy="44678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10058400" y="6374190"/>
            <a:ext cx="1023375" cy="365125"/>
          </a:xfrm>
          <a:prstGeom prst="rect">
            <a:avLst/>
          </a:prstGeom>
        </p:spPr>
        <p:txBody>
          <a:bodyPr vert="horz" lIns="91440" tIns="45720" rIns="91440" bIns="45720" rtlCol="0" anchor="ctr"/>
          <a:lstStyle>
            <a:lvl1pPr algn="l">
              <a:defRPr sz="1200" b="0">
                <a:solidFill>
                  <a:schemeClr val="accent1">
                    <a:lumMod val="60000"/>
                    <a:lumOff val="40000"/>
                  </a:schemeClr>
                </a:solidFill>
                <a:latin typeface="Bahnschrift SemiLight" panose="020B0502040204020203" pitchFamily="34" charset="0"/>
              </a:defRPr>
            </a:lvl1pPr>
          </a:lstStyle>
          <a:p>
            <a:r>
              <a:rPr lang="en-US" dirty="0" smtClean="0">
                <a:solidFill>
                  <a:schemeClr val="tx1"/>
                </a:solidFill>
              </a:rPr>
              <a:t>01/09/2020</a:t>
            </a:r>
            <a:endParaRPr lang="en-US" dirty="0">
              <a:solidFill>
                <a:schemeClr val="tx1"/>
              </a:solidFill>
            </a:endParaRPr>
          </a:p>
        </p:txBody>
      </p:sp>
      <p:sp>
        <p:nvSpPr>
          <p:cNvPr id="6" name="Slide Number Placeholder 5"/>
          <p:cNvSpPr>
            <a:spLocks noGrp="1"/>
          </p:cNvSpPr>
          <p:nvPr>
            <p:ph type="sldNum" sz="quarter" idx="4"/>
          </p:nvPr>
        </p:nvSpPr>
        <p:spPr>
          <a:xfrm>
            <a:off x="11173554" y="6374190"/>
            <a:ext cx="417095" cy="365125"/>
          </a:xfrm>
          <a:prstGeom prst="rect">
            <a:avLst/>
          </a:prstGeom>
        </p:spPr>
        <p:txBody>
          <a:bodyPr vert="horz" lIns="91440" tIns="45720" rIns="91440" bIns="45720" rtlCol="0" anchor="ctr"/>
          <a:lstStyle>
            <a:lvl1pPr algn="r">
              <a:defRPr sz="1200" b="0">
                <a:solidFill>
                  <a:schemeClr val="tx1"/>
                </a:solidFill>
                <a:latin typeface="Bahnschrift Light" panose="020B0502040204020203" pitchFamily="34" charset="0"/>
              </a:defRPr>
            </a:lvl1pPr>
          </a:lstStyle>
          <a:p>
            <a:fld id="{3954FFB2-74D8-4FAB-B614-11D1A7A753CE}" type="slidenum">
              <a:rPr lang="en-US" smtClean="0"/>
              <a:pPr/>
              <a:t>‹#›</a:t>
            </a:fld>
            <a:endParaRPr lang="en-US" dirty="0"/>
          </a:p>
        </p:txBody>
      </p:sp>
      <p:pic>
        <p:nvPicPr>
          <p:cNvPr id="12" name="Picture 2" descr="Image result for nasa logo vector"/>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l="24318" t="5633" r="24355" b="7504"/>
          <a:stretch/>
        </p:blipFill>
        <p:spPr bwMode="auto">
          <a:xfrm>
            <a:off x="158481" y="6299411"/>
            <a:ext cx="566093" cy="4790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STPI three line logo PNG.png"/>
          <p:cNvPicPr>
            <a:picLocks noChangeAspect="1"/>
          </p:cNvPicPr>
          <p:nvPr userDrawn="1"/>
        </p:nvPicPr>
        <p:blipFill>
          <a:blip r:embed="rId15" cstate="print"/>
          <a:stretch>
            <a:fillRect/>
          </a:stretch>
        </p:blipFill>
        <p:spPr>
          <a:xfrm>
            <a:off x="849271" y="6319130"/>
            <a:ext cx="1483153" cy="402345"/>
          </a:xfrm>
          <a:prstGeom prst="rect">
            <a:avLst/>
          </a:prstGeom>
        </p:spPr>
      </p:pic>
      <p:grpSp>
        <p:nvGrpSpPr>
          <p:cNvPr id="30" name="Group 29"/>
          <p:cNvGrpSpPr/>
          <p:nvPr userDrawn="1"/>
        </p:nvGrpSpPr>
        <p:grpSpPr>
          <a:xfrm>
            <a:off x="-1" y="-19394"/>
            <a:ext cx="4590722" cy="516700"/>
            <a:chOff x="-1" y="-19395"/>
            <a:chExt cx="4590722" cy="598677"/>
          </a:xfrm>
          <a:solidFill>
            <a:schemeClr val="accent1">
              <a:lumMod val="40000"/>
              <a:lumOff val="60000"/>
              <a:alpha val="85000"/>
            </a:schemeClr>
          </a:solidFill>
        </p:grpSpPr>
        <p:sp>
          <p:nvSpPr>
            <p:cNvPr id="28" name="Right Triangle 27"/>
            <p:cNvSpPr/>
            <p:nvPr userDrawn="1"/>
          </p:nvSpPr>
          <p:spPr>
            <a:xfrm rot="5400000">
              <a:off x="3982617" y="-28821"/>
              <a:ext cx="598677" cy="61753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rot="10800000">
              <a:off x="-1" y="-16576"/>
              <a:ext cx="3973189" cy="5958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Footer Placeholder 4"/>
          <p:cNvSpPr txBox="1">
            <a:spLocks/>
          </p:cNvSpPr>
          <p:nvPr userDrawn="1"/>
        </p:nvSpPr>
        <p:spPr>
          <a:xfrm>
            <a:off x="5029200" y="6361641"/>
            <a:ext cx="2133600" cy="390222"/>
          </a:xfrm>
          <a:prstGeom prst="rect">
            <a:avLst/>
          </a:prstGeom>
        </p:spPr>
        <p:txBody>
          <a:bodyPr/>
          <a:lstStyle>
            <a:defPPr>
              <a:defRPr lang="en-US"/>
            </a:defPPr>
            <a:lvl1pPr marL="0" algn="l" defTabSz="914400" rtl="0" eaLnBrk="1" latinLnBrk="0" hangingPunct="1">
              <a:defRPr sz="16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0" kern="1200" dirty="0" smtClean="0">
                <a:solidFill>
                  <a:schemeClr val="tx1"/>
                </a:solidFill>
                <a:latin typeface="Bahnschrift SemiLight" panose="020B0502040204020203" pitchFamily="34" charset="0"/>
                <a:ea typeface="+mn-ea"/>
                <a:cs typeface="+mn-cs"/>
              </a:rPr>
              <a:t>ESIP Winter Meeting</a:t>
            </a:r>
            <a:endParaRPr lang="en-US" sz="1600" b="0" kern="1200" dirty="0">
              <a:solidFill>
                <a:schemeClr val="tx1"/>
              </a:solidFill>
              <a:latin typeface="Bahnschrift SemiLight" panose="020B0502040204020203" pitchFamily="34" charset="0"/>
              <a:ea typeface="+mn-ea"/>
              <a:cs typeface="+mn-cs"/>
            </a:endParaRPr>
          </a:p>
        </p:txBody>
      </p:sp>
    </p:spTree>
    <p:extLst>
      <p:ext uri="{BB962C8B-B14F-4D97-AF65-F5344CB8AC3E}">
        <p14:creationId xmlns:p14="http://schemas.microsoft.com/office/powerpoint/2010/main" val="2074925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000" kern="1200">
          <a:solidFill>
            <a:schemeClr val="tx1"/>
          </a:solidFill>
          <a:latin typeface="Bahnschrift SemiLight" panose="020B0502040204020203" pitchFamily="34" charset="0"/>
          <a:ea typeface="+mj-ea"/>
          <a:cs typeface="+mj-cs"/>
        </a:defRPr>
      </a:lvl1pPr>
    </p:titleStyle>
    <p:bodyStyle>
      <a:lvl1pPr marL="228600" indent="-228600" algn="l" defTabSz="914400" rtl="0" eaLnBrk="1" latinLnBrk="0" hangingPunct="1">
        <a:lnSpc>
          <a:spcPct val="90000"/>
        </a:lnSpc>
        <a:spcBef>
          <a:spcPts val="600"/>
        </a:spcBef>
        <a:spcAft>
          <a:spcPts val="300"/>
        </a:spcAft>
        <a:buClr>
          <a:schemeClr val="tx1"/>
        </a:buClr>
        <a:buSzPct val="80000"/>
        <a:buFont typeface="Wingdings" panose="05000000000000000000" pitchFamily="2" charset="2"/>
        <a:buChar char="§"/>
        <a:defRPr sz="220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300"/>
        </a:spcBef>
        <a:spcAft>
          <a:spcPts val="300"/>
        </a:spcAft>
        <a:buSzPct val="80000"/>
        <a:buFont typeface="Bahnschrift Light" panose="020B0502040204020203" pitchFamily="34" charset="0"/>
        <a:buChar char="–"/>
        <a:defRPr sz="1800" kern="120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300"/>
        </a:spcBef>
        <a:spcAft>
          <a:spcPts val="300"/>
        </a:spcAft>
        <a:buSzPct val="80000"/>
        <a:buFont typeface="Arial" panose="020B0604020202020204" pitchFamily="34" charset="0"/>
        <a:buChar char="•"/>
        <a:defRPr sz="1600" kern="120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SzPct val="80000"/>
        <a:buFont typeface="Arial" panose="020B0604020202020204" pitchFamily="34" charset="0"/>
        <a:buChar char="•"/>
        <a:defRPr sz="1600" kern="1200">
          <a:solidFill>
            <a:schemeClr val="tx1"/>
          </a:solidFill>
          <a:latin typeface="Bahnschrift Light" panose="020B0502040204020203" pitchFamily="34" charset="0"/>
          <a:ea typeface="+mn-ea"/>
          <a:cs typeface="+mn-cs"/>
        </a:defRPr>
      </a:lvl4pPr>
      <a:lvl5pPr marL="2057400" indent="-228600" algn="l" defTabSz="914400" rtl="0" eaLnBrk="1" latinLnBrk="0" hangingPunct="1">
        <a:lnSpc>
          <a:spcPct val="90000"/>
        </a:lnSpc>
        <a:spcBef>
          <a:spcPts val="500"/>
        </a:spcBef>
        <a:buSzPct val="80000"/>
        <a:buFont typeface="Arial" panose="020B0604020202020204" pitchFamily="34" charset="0"/>
        <a:buChar char="•"/>
        <a:defRPr sz="1600" kern="1200">
          <a:solidFill>
            <a:schemeClr val="tx1"/>
          </a:solidFill>
          <a:latin typeface="Bahnschrift 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hyperlink" Target="http://aa.usno.navy.mil/faq/docs/UT.php"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77126" y="3134141"/>
            <a:ext cx="8586537" cy="1255127"/>
          </a:xfrm>
        </p:spPr>
        <p:txBody>
          <a:bodyPr>
            <a:normAutofit fontScale="90000"/>
          </a:bodyPr>
          <a:lstStyle/>
          <a:p>
            <a:pPr algn="r"/>
            <a:r>
              <a:rPr lang="en-US" dirty="0"/>
              <a:t>Assessing the Impact of Land Imaging</a:t>
            </a:r>
          </a:p>
        </p:txBody>
      </p:sp>
      <p:sp>
        <p:nvSpPr>
          <p:cNvPr id="3" name="Subtitle 2"/>
          <p:cNvSpPr>
            <a:spLocks noGrp="1"/>
          </p:cNvSpPr>
          <p:nvPr>
            <p:ph type="subTitle" idx="1"/>
          </p:nvPr>
        </p:nvSpPr>
        <p:spPr>
          <a:xfrm>
            <a:off x="5811253" y="4626640"/>
            <a:ext cx="6252410" cy="923927"/>
          </a:xfrm>
        </p:spPr>
        <p:txBody>
          <a:bodyPr>
            <a:normAutofit/>
          </a:bodyPr>
          <a:lstStyle/>
          <a:p>
            <a:pPr algn="r"/>
            <a:r>
              <a:rPr lang="en-US" sz="2000" dirty="0" smtClean="0">
                <a:solidFill>
                  <a:schemeClr val="accent1">
                    <a:lumMod val="60000"/>
                    <a:lumOff val="40000"/>
                  </a:schemeClr>
                </a:solidFill>
                <a:latin typeface="Bahnschrift Light" panose="020B0502040204020203" pitchFamily="34" charset="0"/>
              </a:rPr>
              <a:t>January 9, 2020</a:t>
            </a:r>
            <a:endParaRPr lang="en-US" sz="2000" dirty="0">
              <a:solidFill>
                <a:schemeClr val="accent1">
                  <a:lumMod val="60000"/>
                  <a:lumOff val="40000"/>
                </a:schemeClr>
              </a:solidFill>
              <a:latin typeface="Bahnschrift Light" panose="020B0502040204020203" pitchFamily="34" charset="0"/>
            </a:endParaRPr>
          </a:p>
          <a:p>
            <a:pPr algn="r"/>
            <a:r>
              <a:rPr lang="en-US" sz="2000" dirty="0" smtClean="0">
                <a:solidFill>
                  <a:schemeClr val="accent1">
                    <a:lumMod val="60000"/>
                    <a:lumOff val="40000"/>
                  </a:schemeClr>
                </a:solidFill>
                <a:latin typeface="Bahnschrift Light" panose="020B0502040204020203" pitchFamily="34" charset="0"/>
              </a:rPr>
              <a:t>ESIP Winter Meeting</a:t>
            </a:r>
            <a:endParaRPr lang="en-US" sz="2000" dirty="0">
              <a:solidFill>
                <a:schemeClr val="accent1">
                  <a:lumMod val="60000"/>
                  <a:lumOff val="40000"/>
                </a:schemeClr>
              </a:solidFill>
              <a:latin typeface="Bahnschrift Light" panose="020B0502040204020203" pitchFamily="34" charset="0"/>
            </a:endParaRPr>
          </a:p>
        </p:txBody>
      </p:sp>
      <p:sp>
        <p:nvSpPr>
          <p:cNvPr id="4" name="Subtitle 2"/>
          <p:cNvSpPr txBox="1">
            <a:spLocks/>
          </p:cNvSpPr>
          <p:nvPr/>
        </p:nvSpPr>
        <p:spPr>
          <a:xfrm>
            <a:off x="4522840" y="5550567"/>
            <a:ext cx="7540824" cy="923927"/>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Bahnschrift Light" panose="020B0502040204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Bahnschrift Light" panose="020B0502040204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Bahnschrift Light" panose="020B0502040204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Bahnschrift Light" panose="020B0502040204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Bahnschrift Light" panose="020B0502040204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000" dirty="0">
                <a:solidFill>
                  <a:schemeClr val="accent1">
                    <a:lumMod val="60000"/>
                    <a:lumOff val="40000"/>
                  </a:schemeClr>
                </a:solidFill>
              </a:rPr>
              <a:t>Emily </a:t>
            </a:r>
            <a:r>
              <a:rPr lang="en-US" sz="2000" dirty="0" err="1">
                <a:solidFill>
                  <a:schemeClr val="accent1">
                    <a:lumMod val="60000"/>
                    <a:lumOff val="40000"/>
                  </a:schemeClr>
                </a:solidFill>
              </a:rPr>
              <a:t>Sylak</a:t>
            </a:r>
            <a:r>
              <a:rPr lang="en-US" sz="2000" dirty="0">
                <a:solidFill>
                  <a:schemeClr val="accent1">
                    <a:lumMod val="60000"/>
                    <a:lumOff val="40000"/>
                  </a:schemeClr>
                </a:solidFill>
              </a:rPr>
              <a:t>-Glassman | NASA</a:t>
            </a:r>
          </a:p>
          <a:p>
            <a:pPr algn="r"/>
            <a:r>
              <a:rPr lang="en-US" sz="2000" dirty="0">
                <a:solidFill>
                  <a:schemeClr val="accent1">
                    <a:lumMod val="60000"/>
                    <a:lumOff val="40000"/>
                  </a:schemeClr>
                </a:solidFill>
              </a:rPr>
              <a:t>Jason Gallo | IDA Science &amp; Technology Policy </a:t>
            </a:r>
            <a:r>
              <a:rPr lang="en-US" sz="2000" dirty="0" smtClean="0">
                <a:solidFill>
                  <a:schemeClr val="accent1">
                    <a:lumMod val="60000"/>
                    <a:lumOff val="40000"/>
                  </a:schemeClr>
                </a:solidFill>
              </a:rPr>
              <a:t>Institute</a:t>
            </a:r>
          </a:p>
          <a:p>
            <a:pPr algn="r"/>
            <a:r>
              <a:rPr lang="en-US" sz="2000" dirty="0" smtClean="0">
                <a:solidFill>
                  <a:schemeClr val="accent1">
                    <a:lumMod val="60000"/>
                    <a:lumOff val="40000"/>
                  </a:schemeClr>
                </a:solidFill>
              </a:rPr>
              <a:t>Presented by William E. J. Doane</a:t>
            </a:r>
            <a:r>
              <a:rPr lang="en-US" sz="2000" dirty="0">
                <a:solidFill>
                  <a:schemeClr val="accent1">
                    <a:lumMod val="60000"/>
                    <a:lumOff val="40000"/>
                  </a:schemeClr>
                </a:solidFill>
              </a:rPr>
              <a:t> | IDA Science &amp; Technology Policy Institute</a:t>
            </a:r>
          </a:p>
          <a:p>
            <a:pPr algn="r"/>
            <a:endParaRPr lang="en-US" sz="2000" dirty="0">
              <a:solidFill>
                <a:schemeClr val="accent1">
                  <a:lumMod val="60000"/>
                  <a:lumOff val="40000"/>
                </a:schemeClr>
              </a:solidFill>
            </a:endParaRPr>
          </a:p>
        </p:txBody>
      </p:sp>
      <p:pic>
        <p:nvPicPr>
          <p:cNvPr id="2050" name="Picture 2" descr="Image result for nasa logo vecto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318" t="5633" r="24355" b="7504"/>
          <a:stretch/>
        </p:blipFill>
        <p:spPr bwMode="auto">
          <a:xfrm>
            <a:off x="18683" y="5363283"/>
            <a:ext cx="949219" cy="8031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TPI three line logo PNG.png"/>
          <p:cNvPicPr>
            <a:picLocks noChangeAspect="1"/>
          </p:cNvPicPr>
          <p:nvPr/>
        </p:nvPicPr>
        <p:blipFill>
          <a:blip r:embed="rId3" cstate="print"/>
          <a:stretch>
            <a:fillRect/>
          </a:stretch>
        </p:blipFill>
        <p:spPr>
          <a:xfrm>
            <a:off x="89506" y="6182511"/>
            <a:ext cx="2152657" cy="583966"/>
          </a:xfrm>
          <a:prstGeom prst="rect">
            <a:avLst/>
          </a:prstGeom>
        </p:spPr>
      </p:pic>
    </p:spTree>
    <p:extLst>
      <p:ext uri="{BB962C8B-B14F-4D97-AF65-F5344CB8AC3E}">
        <p14:creationId xmlns:p14="http://schemas.microsoft.com/office/powerpoint/2010/main" val="3946662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MODIS and VIIRS Fire Imagery </a:t>
            </a:r>
          </a:p>
        </p:txBody>
      </p:sp>
      <p:sp>
        <p:nvSpPr>
          <p:cNvPr id="3" name="Date Placeholder 2"/>
          <p:cNvSpPr>
            <a:spLocks noGrp="1"/>
          </p:cNvSpPr>
          <p:nvPr>
            <p:ph type="dt" sz="half" idx="10"/>
          </p:nvPr>
        </p:nvSpPr>
        <p:spPr/>
        <p:txBody>
          <a:bodyPr/>
          <a:lstStyle/>
          <a:p>
            <a:r>
              <a:rPr lang="en-US" dirty="0"/>
              <a:t>01/09/2020</a:t>
            </a:r>
            <a:endParaRPr lang="en-US" dirty="0"/>
          </a:p>
        </p:txBody>
      </p:sp>
      <p:sp>
        <p:nvSpPr>
          <p:cNvPr id="4" name="Slide Number Placeholder 3"/>
          <p:cNvSpPr>
            <a:spLocks noGrp="1"/>
          </p:cNvSpPr>
          <p:nvPr>
            <p:ph type="sldNum" sz="quarter" idx="12"/>
          </p:nvPr>
        </p:nvSpPr>
        <p:spPr/>
        <p:txBody>
          <a:bodyPr/>
          <a:lstStyle/>
          <a:p>
            <a:fld id="{3954FFB2-74D8-4FAB-B614-11D1A7A753CE}" type="slidenum">
              <a:rPr lang="en-US" smtClean="0"/>
              <a:t>10</a:t>
            </a:fld>
            <a:endParaRPr lang="en-US"/>
          </a:p>
        </p:txBody>
      </p:sp>
      <p:pic>
        <p:nvPicPr>
          <p:cNvPr id="6" name="Picture 5"/>
          <p:cNvPicPr>
            <a:picLocks noChangeAspect="1"/>
          </p:cNvPicPr>
          <p:nvPr/>
        </p:nvPicPr>
        <p:blipFill>
          <a:blip r:embed="rId2"/>
          <a:stretch>
            <a:fillRect/>
          </a:stretch>
        </p:blipFill>
        <p:spPr>
          <a:xfrm>
            <a:off x="609600" y="1644623"/>
            <a:ext cx="5264035" cy="3899879"/>
          </a:xfrm>
          <a:prstGeom prst="rect">
            <a:avLst/>
          </a:prstGeom>
        </p:spPr>
      </p:pic>
      <p:pic>
        <p:nvPicPr>
          <p:cNvPr id="7" name="Picture 6"/>
          <p:cNvPicPr>
            <a:picLocks noChangeAspect="1"/>
          </p:cNvPicPr>
          <p:nvPr/>
        </p:nvPicPr>
        <p:blipFill>
          <a:blip r:embed="rId3"/>
          <a:stretch>
            <a:fillRect/>
          </a:stretch>
        </p:blipFill>
        <p:spPr>
          <a:xfrm>
            <a:off x="6002844" y="1644623"/>
            <a:ext cx="5459831" cy="3899879"/>
          </a:xfrm>
          <a:prstGeom prst="rect">
            <a:avLst/>
          </a:prstGeom>
        </p:spPr>
      </p:pic>
      <p:sp>
        <p:nvSpPr>
          <p:cNvPr id="8" name="TextBox 7"/>
          <p:cNvSpPr txBox="1"/>
          <p:nvPr/>
        </p:nvSpPr>
        <p:spPr>
          <a:xfrm>
            <a:off x="609600" y="5561643"/>
            <a:ext cx="3803375" cy="646331"/>
          </a:xfrm>
          <a:prstGeom prst="rect">
            <a:avLst/>
          </a:prstGeom>
          <a:noFill/>
        </p:spPr>
        <p:txBody>
          <a:bodyPr wrap="square" rtlCol="0">
            <a:spAutoFit/>
          </a:bodyPr>
          <a:lstStyle/>
          <a:p>
            <a:r>
              <a:rPr lang="en-US" sz="1200" b="1" dirty="0">
                <a:latin typeface="Calibri Light" panose="020F0302020204030204" pitchFamily="34" charset="0"/>
                <a:cs typeface="Calibri Light" panose="020F0302020204030204" pitchFamily="34" charset="0"/>
              </a:rPr>
              <a:t>Colorado</a:t>
            </a:r>
            <a:r>
              <a:rPr lang="en-US" sz="1200" dirty="0">
                <a:latin typeface="Calibri Light" panose="020F0302020204030204" pitchFamily="34" charset="0"/>
                <a:cs typeface="Calibri Light" panose="020F0302020204030204" pitchFamily="34" charset="0"/>
              </a:rPr>
              <a:t> 10/01/2019</a:t>
            </a:r>
            <a:br>
              <a:rPr lang="en-US" sz="1200" dirty="0">
                <a:latin typeface="Calibri Light" panose="020F0302020204030204" pitchFamily="34" charset="0"/>
                <a:cs typeface="Calibri Light" panose="020F0302020204030204" pitchFamily="34" charset="0"/>
              </a:rPr>
            </a:br>
            <a:r>
              <a:rPr lang="en-US" sz="1200" dirty="0">
                <a:latin typeface="Calibri Light" panose="020F0302020204030204" pitchFamily="34" charset="0"/>
                <a:cs typeface="Calibri Light" panose="020F0302020204030204" pitchFamily="34" charset="0"/>
              </a:rPr>
              <a:t>19:54:24 </a:t>
            </a:r>
            <a:r>
              <a:rPr lang="en-US" sz="1200" u="sng" dirty="0">
                <a:latin typeface="Calibri Light" panose="020F0302020204030204" pitchFamily="34" charset="0"/>
                <a:cs typeface="Calibri Light" panose="020F0302020204030204" pitchFamily="34" charset="0"/>
                <a:hlinkClick r:id="rId4"/>
              </a:rPr>
              <a:t>GMT</a:t>
            </a:r>
            <a:r>
              <a:rPr lang="en-US" sz="1200" dirty="0">
                <a:latin typeface="Calibri Light" panose="020F0302020204030204" pitchFamily="34" charset="0"/>
                <a:cs typeface="Calibri Light" panose="020F0302020204030204" pitchFamily="34" charset="0"/>
              </a:rPr>
              <a:t/>
            </a:r>
            <a:br>
              <a:rPr lang="en-US" sz="1200" dirty="0">
                <a:latin typeface="Calibri Light" panose="020F0302020204030204" pitchFamily="34" charset="0"/>
                <a:cs typeface="Calibri Light" panose="020F0302020204030204" pitchFamily="34" charset="0"/>
              </a:rPr>
            </a:br>
            <a:r>
              <a:rPr lang="en-US" sz="1200" dirty="0">
                <a:latin typeface="Calibri Light" panose="020F0302020204030204" pitchFamily="34" charset="0"/>
                <a:cs typeface="Calibri Light" panose="020F0302020204030204" pitchFamily="34" charset="0"/>
              </a:rPr>
              <a:t>Satellite: Aqua, Sensor: MODIS, Bands: 1/4/3, True Color</a:t>
            </a:r>
          </a:p>
        </p:txBody>
      </p:sp>
      <p:graphicFrame>
        <p:nvGraphicFramePr>
          <p:cNvPr id="10" name="Table 9"/>
          <p:cNvGraphicFramePr>
            <a:graphicFrameLocks noGrp="1"/>
          </p:cNvGraphicFramePr>
          <p:nvPr>
            <p:extLst>
              <p:ext uri="{D42A27DB-BD31-4B8C-83A1-F6EECF244321}">
                <p14:modId xmlns:p14="http://schemas.microsoft.com/office/powerpoint/2010/main" val="2727646995"/>
              </p:ext>
            </p:extLst>
          </p:nvPr>
        </p:nvGraphicFramePr>
        <p:xfrm>
          <a:off x="6002843" y="5610489"/>
          <a:ext cx="5459832" cy="548640"/>
        </p:xfrm>
        <a:graphic>
          <a:graphicData uri="http://schemas.openxmlformats.org/drawingml/2006/table">
            <a:tbl>
              <a:tblPr/>
              <a:tblGrid>
                <a:gridCol w="5459832">
                  <a:extLst>
                    <a:ext uri="{9D8B030D-6E8A-4147-A177-3AD203B41FA5}">
                      <a16:colId xmlns:a16="http://schemas.microsoft.com/office/drawing/2014/main" val="1337963849"/>
                    </a:ext>
                  </a:extLst>
                </a:gridCol>
              </a:tblGrid>
              <a:tr h="0">
                <a:tc>
                  <a:txBody>
                    <a:bodyPr/>
                    <a:lstStyle/>
                    <a:p>
                      <a:pPr algn="l"/>
                      <a:r>
                        <a:rPr lang="it-IT" sz="1200" b="1" u="none" strike="noStrike" dirty="0">
                          <a:solidFill>
                            <a:srgbClr val="000000"/>
                          </a:solidFill>
                          <a:effectLst/>
                          <a:latin typeface="Calibri Light" panose="020F0302020204030204" pitchFamily="34" charset="0"/>
                          <a:cs typeface="Calibri Light" panose="020F0302020204030204" pitchFamily="34" charset="0"/>
                        </a:rPr>
                        <a:t>Colorado</a:t>
                      </a:r>
                      <a:r>
                        <a:rPr lang="it-IT" sz="1200" b="0" u="none" strike="noStrike" baseline="0" dirty="0">
                          <a:solidFill>
                            <a:srgbClr val="000000"/>
                          </a:solidFill>
                          <a:effectLst/>
                          <a:latin typeface="Calibri Light" panose="020F0302020204030204" pitchFamily="34" charset="0"/>
                          <a:cs typeface="Calibri Light" panose="020F0302020204030204" pitchFamily="34" charset="0"/>
                        </a:rPr>
                        <a:t> </a:t>
                      </a:r>
                      <a:r>
                        <a:rPr lang="it-IT" sz="1200" u="none" strike="noStrike" dirty="0">
                          <a:solidFill>
                            <a:srgbClr val="000000"/>
                          </a:solidFill>
                          <a:effectLst/>
                          <a:latin typeface="Calibri Light" panose="020F0302020204030204" pitchFamily="34" charset="0"/>
                          <a:cs typeface="Calibri Light" panose="020F0302020204030204" pitchFamily="34" charset="0"/>
                        </a:rPr>
                        <a:t>10/02/2019</a:t>
                      </a:r>
                      <a:br>
                        <a:rPr lang="it-IT" sz="1200" u="none" strike="noStrike" dirty="0">
                          <a:solidFill>
                            <a:srgbClr val="000000"/>
                          </a:solidFill>
                          <a:effectLst/>
                          <a:latin typeface="Calibri Light" panose="020F0302020204030204" pitchFamily="34" charset="0"/>
                          <a:cs typeface="Calibri Light" panose="020F0302020204030204" pitchFamily="34" charset="0"/>
                        </a:rPr>
                      </a:br>
                      <a:r>
                        <a:rPr lang="it-IT" sz="1200" u="none" strike="noStrike" dirty="0">
                          <a:solidFill>
                            <a:srgbClr val="000000"/>
                          </a:solidFill>
                          <a:effectLst/>
                          <a:latin typeface="Calibri Light" panose="020F0302020204030204" pitchFamily="34" charset="0"/>
                          <a:cs typeface="Calibri Light" panose="020F0302020204030204" pitchFamily="34" charset="0"/>
                        </a:rPr>
                        <a:t>18:52:21 </a:t>
                      </a:r>
                      <a:r>
                        <a:rPr lang="it-IT" sz="1200" u="sng" strike="noStrike" dirty="0">
                          <a:solidFill>
                            <a:srgbClr val="000000"/>
                          </a:solidFill>
                          <a:effectLst/>
                          <a:latin typeface="Calibri Light" panose="020F0302020204030204" pitchFamily="34" charset="0"/>
                          <a:cs typeface="Calibri Light" panose="020F0302020204030204" pitchFamily="34" charset="0"/>
                          <a:hlinkClick r:id="rId4"/>
                        </a:rPr>
                        <a:t>GMT</a:t>
                      </a:r>
                      <a:r>
                        <a:rPr lang="it-IT" sz="1200" u="none" strike="noStrike" dirty="0">
                          <a:solidFill>
                            <a:srgbClr val="000000"/>
                          </a:solidFill>
                          <a:effectLst/>
                          <a:latin typeface="Calibri Light" panose="020F0302020204030204" pitchFamily="34" charset="0"/>
                          <a:cs typeface="Calibri Light" panose="020F0302020204030204" pitchFamily="34" charset="0"/>
                        </a:rPr>
                        <a:t/>
                      </a:r>
                      <a:br>
                        <a:rPr lang="it-IT" sz="1200" u="none" strike="noStrike" dirty="0">
                          <a:solidFill>
                            <a:srgbClr val="000000"/>
                          </a:solidFill>
                          <a:effectLst/>
                          <a:latin typeface="Calibri Light" panose="020F0302020204030204" pitchFamily="34" charset="0"/>
                          <a:cs typeface="Calibri Light" panose="020F0302020204030204" pitchFamily="34" charset="0"/>
                        </a:rPr>
                      </a:br>
                      <a:r>
                        <a:rPr lang="it-IT" sz="1200" u="none" strike="noStrike" dirty="0">
                          <a:solidFill>
                            <a:srgbClr val="000000"/>
                          </a:solidFill>
                          <a:effectLst/>
                          <a:latin typeface="Calibri Light" panose="020F0302020204030204" pitchFamily="34" charset="0"/>
                          <a:cs typeface="Calibri Light" panose="020F0302020204030204" pitchFamily="34" charset="0"/>
                        </a:rPr>
                        <a:t>Satellite: SNPP,</a:t>
                      </a:r>
                      <a:r>
                        <a:rPr lang="it-IT" sz="1200" u="none" strike="noStrike" baseline="0" dirty="0">
                          <a:solidFill>
                            <a:srgbClr val="000000"/>
                          </a:solidFill>
                          <a:effectLst/>
                          <a:latin typeface="Calibri Light" panose="020F0302020204030204" pitchFamily="34" charset="0"/>
                          <a:cs typeface="Calibri Light" panose="020F0302020204030204" pitchFamily="34" charset="0"/>
                        </a:rPr>
                        <a:t> Sensor: VIIRS, Bands 5/4/3, True Color</a:t>
                      </a:r>
                      <a:endParaRPr lang="it-IT" sz="1200" u="none" strike="noStrike" dirty="0">
                        <a:solidFill>
                          <a:srgbClr val="000000"/>
                        </a:solidFill>
                        <a:effectLst/>
                        <a:latin typeface="Calibri Light" panose="020F0302020204030204" pitchFamily="34" charset="0"/>
                        <a:cs typeface="Calibri Light" panose="020F03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138894566"/>
                  </a:ext>
                </a:extLst>
              </a:tr>
            </a:tbl>
          </a:graphicData>
        </a:graphic>
      </p:graphicFrame>
      <p:sp>
        <p:nvSpPr>
          <p:cNvPr id="11" name="Rectangle 1"/>
          <p:cNvSpPr>
            <a:spLocks noChangeArrowheads="1"/>
          </p:cNvSpPr>
          <p:nvPr/>
        </p:nvSpPr>
        <p:spPr bwMode="auto">
          <a:xfrm>
            <a:off x="609600" y="3394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13" name="Straight Arrow Connector 12"/>
          <p:cNvCxnSpPr/>
          <p:nvPr/>
        </p:nvCxnSpPr>
        <p:spPr>
          <a:xfrm>
            <a:off x="3329609" y="3394075"/>
            <a:ext cx="467139" cy="4523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650344" y="3387451"/>
            <a:ext cx="467139" cy="4523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857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t>01/09/2020</a:t>
            </a:r>
            <a:endParaRPr lang="en-US" dirty="0"/>
          </a:p>
        </p:txBody>
      </p:sp>
      <p:sp>
        <p:nvSpPr>
          <p:cNvPr id="4" name="Slide Number Placeholder 3"/>
          <p:cNvSpPr>
            <a:spLocks noGrp="1"/>
          </p:cNvSpPr>
          <p:nvPr>
            <p:ph type="sldNum" sz="quarter" idx="12"/>
          </p:nvPr>
        </p:nvSpPr>
        <p:spPr/>
        <p:txBody>
          <a:bodyPr/>
          <a:lstStyle/>
          <a:p>
            <a:fld id="{3954FFB2-74D8-4FAB-B614-11D1A7A753CE}" type="slidenum">
              <a:rPr lang="en-US" smtClean="0"/>
              <a:t>11</a:t>
            </a:fld>
            <a:endParaRPr lang="en-US"/>
          </a:p>
        </p:txBody>
      </p:sp>
      <p:pic>
        <p:nvPicPr>
          <p:cNvPr id="5" name="Picture 4"/>
          <p:cNvPicPr>
            <a:picLocks noChangeAspect="1"/>
          </p:cNvPicPr>
          <p:nvPr/>
        </p:nvPicPr>
        <p:blipFill>
          <a:blip r:embed="rId2"/>
          <a:stretch>
            <a:fillRect/>
          </a:stretch>
        </p:blipFill>
        <p:spPr>
          <a:xfrm>
            <a:off x="1071641" y="736070"/>
            <a:ext cx="10010134" cy="5460072"/>
          </a:xfrm>
          <a:prstGeom prst="rect">
            <a:avLst/>
          </a:prstGeom>
        </p:spPr>
      </p:pic>
      <p:sp>
        <p:nvSpPr>
          <p:cNvPr id="2" name="Title 1"/>
          <p:cNvSpPr>
            <a:spLocks noGrp="1"/>
          </p:cNvSpPr>
          <p:nvPr>
            <p:ph type="title"/>
          </p:nvPr>
        </p:nvSpPr>
        <p:spPr>
          <a:xfrm>
            <a:off x="3733023" y="9939"/>
            <a:ext cx="4687370" cy="726131"/>
          </a:xfrm>
        </p:spPr>
        <p:txBody>
          <a:bodyPr>
            <a:normAutofit/>
          </a:bodyPr>
          <a:lstStyle/>
          <a:p>
            <a:r>
              <a:rPr lang="en-US" sz="3600" dirty="0"/>
              <a:t>Active Fire Mapping </a:t>
            </a:r>
          </a:p>
        </p:txBody>
      </p:sp>
      <p:cxnSp>
        <p:nvCxnSpPr>
          <p:cNvPr id="6" name="Straight Arrow Connector 5"/>
          <p:cNvCxnSpPr/>
          <p:nvPr/>
        </p:nvCxnSpPr>
        <p:spPr>
          <a:xfrm>
            <a:off x="8312413" y="3387451"/>
            <a:ext cx="467139" cy="4523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5465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Diverse Uses of Observations: MODIS and VIIRS</a:t>
            </a:r>
          </a:p>
        </p:txBody>
      </p:sp>
      <p:sp>
        <p:nvSpPr>
          <p:cNvPr id="9" name="Content Placeholder 8"/>
          <p:cNvSpPr>
            <a:spLocks noGrp="1"/>
          </p:cNvSpPr>
          <p:nvPr>
            <p:ph idx="1"/>
          </p:nvPr>
        </p:nvSpPr>
        <p:spPr>
          <a:xfrm>
            <a:off x="609600" y="1709159"/>
            <a:ext cx="5950226" cy="4460308"/>
          </a:xfrm>
        </p:spPr>
        <p:txBody>
          <a:bodyPr/>
          <a:lstStyle/>
          <a:p>
            <a:r>
              <a:rPr lang="en-US" dirty="0"/>
              <a:t>In this example we identified sea ice products that used imagery from both VIIRS and MODIS to demonstrate the impact of both sensors on research and operations specifically in the Climate and Transportation SBAs.  </a:t>
            </a:r>
          </a:p>
          <a:p>
            <a:r>
              <a:rPr lang="en-US" dirty="0"/>
              <a:t>We identified all of the key products that a combination of Suomi NPP VIIRS, Aqua MODIS, and Terra MODIS imagery directly connect to then visualized that information flow through the EOA 2016 network. </a:t>
            </a:r>
          </a:p>
          <a:p>
            <a:endParaRPr lang="en-US" dirty="0"/>
          </a:p>
        </p:txBody>
      </p:sp>
      <p:sp>
        <p:nvSpPr>
          <p:cNvPr id="3" name="Date Placeholder 2"/>
          <p:cNvSpPr>
            <a:spLocks noGrp="1"/>
          </p:cNvSpPr>
          <p:nvPr>
            <p:ph type="dt" sz="half" idx="10"/>
          </p:nvPr>
        </p:nvSpPr>
        <p:spPr/>
        <p:txBody>
          <a:bodyPr/>
          <a:lstStyle/>
          <a:p>
            <a:r>
              <a:rPr lang="en-US" dirty="0">
                <a:solidFill>
                  <a:schemeClr val="tx1"/>
                </a:solidFill>
              </a:rPr>
              <a:t>01/09/2020</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3954FFB2-74D8-4FAB-B614-11D1A7A753CE}" type="slidenum">
              <a:rPr lang="en-US" smtClean="0"/>
              <a:t>12</a:t>
            </a:fld>
            <a:endParaRPr lang="en-US"/>
          </a:p>
        </p:txBody>
      </p:sp>
      <p:pic>
        <p:nvPicPr>
          <p:cNvPr id="7" name="Picture 8" descr="Larsen C Ice Shelf Calves Large Iceberg | NOAA National ..."/>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 r="24108"/>
          <a:stretch/>
        </p:blipFill>
        <p:spPr bwMode="auto">
          <a:xfrm>
            <a:off x="6961154" y="1510358"/>
            <a:ext cx="2305676" cy="210195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p:cNvGraphicFramePr>
            <a:graphicFrameLocks noGrp="1"/>
          </p:cNvGraphicFramePr>
          <p:nvPr>
            <p:extLst>
              <p:ext uri="{D42A27DB-BD31-4B8C-83A1-F6EECF244321}">
                <p14:modId xmlns:p14="http://schemas.microsoft.com/office/powerpoint/2010/main" val="2327773592"/>
              </p:ext>
            </p:extLst>
          </p:nvPr>
        </p:nvGraphicFramePr>
        <p:xfrm>
          <a:off x="7934892" y="5775676"/>
          <a:ext cx="358200" cy="182880"/>
        </p:xfrm>
        <a:graphic>
          <a:graphicData uri="http://schemas.openxmlformats.org/drawingml/2006/table">
            <a:tbl>
              <a:tblPr/>
              <a:tblGrid>
                <a:gridCol w="358200">
                  <a:extLst>
                    <a:ext uri="{9D8B030D-6E8A-4147-A177-3AD203B41FA5}">
                      <a16:colId xmlns:a16="http://schemas.microsoft.com/office/drawing/2014/main" val="1337963849"/>
                    </a:ext>
                  </a:extLst>
                </a:gridCol>
              </a:tblGrid>
              <a:tr h="0">
                <a:tc>
                  <a:txBody>
                    <a:bodyPr/>
                    <a:lstStyle/>
                    <a:p>
                      <a:pPr algn="l"/>
                      <a:r>
                        <a:rPr lang="it-IT" sz="1200" b="1" u="none" strike="noStrike" dirty="0">
                          <a:solidFill>
                            <a:srgbClr val="000000"/>
                          </a:solidFill>
                          <a:effectLst/>
                          <a:latin typeface="Calibri Light" panose="020F0302020204030204" pitchFamily="34" charset="0"/>
                          <a:cs typeface="Calibri Light" panose="020F0302020204030204" pitchFamily="34" charset="0"/>
                        </a:rPr>
                        <a:t>VIIRS</a:t>
                      </a:r>
                      <a:endParaRPr lang="it-IT" sz="1200" u="none" strike="noStrike" dirty="0">
                        <a:solidFill>
                          <a:srgbClr val="000000"/>
                        </a:solidFill>
                        <a:effectLst/>
                        <a:latin typeface="Calibri Light" panose="020F0302020204030204" pitchFamily="34" charset="0"/>
                        <a:cs typeface="Calibri Light" panose="020F03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138894566"/>
                  </a:ext>
                </a:extLst>
              </a:tr>
            </a:tbl>
          </a:graphicData>
        </a:graphic>
      </p:graphicFrame>
      <p:pic>
        <p:nvPicPr>
          <p:cNvPr id="2052" name="Picture 4" descr="https://www.nasa.gov/sites/default/files/thumbnails/image/20160413-beaufortsea-nolabel.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49" r="35646"/>
          <a:stretch/>
        </p:blipFill>
        <p:spPr bwMode="auto">
          <a:xfrm>
            <a:off x="6972224" y="3643017"/>
            <a:ext cx="2294606" cy="21019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MODIS sea ic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18399"/>
          <a:stretch/>
        </p:blipFill>
        <p:spPr bwMode="auto">
          <a:xfrm>
            <a:off x="9312884" y="3652956"/>
            <a:ext cx="2276142" cy="209201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lated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857" r="2026"/>
          <a:stretch/>
        </p:blipFill>
        <p:spPr bwMode="auto">
          <a:xfrm>
            <a:off x="9308981" y="1516854"/>
            <a:ext cx="2273420" cy="20954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4"/>
          <p:cNvGraphicFramePr>
            <a:graphicFrameLocks noGrp="1"/>
          </p:cNvGraphicFramePr>
          <p:nvPr>
            <p:extLst>
              <p:ext uri="{D42A27DB-BD31-4B8C-83A1-F6EECF244321}">
                <p14:modId xmlns:p14="http://schemas.microsoft.com/office/powerpoint/2010/main" val="2786401930"/>
              </p:ext>
            </p:extLst>
          </p:nvPr>
        </p:nvGraphicFramePr>
        <p:xfrm>
          <a:off x="10291219" y="5760734"/>
          <a:ext cx="515753" cy="182880"/>
        </p:xfrm>
        <a:graphic>
          <a:graphicData uri="http://schemas.openxmlformats.org/drawingml/2006/table">
            <a:tbl>
              <a:tblPr/>
              <a:tblGrid>
                <a:gridCol w="515753">
                  <a:extLst>
                    <a:ext uri="{9D8B030D-6E8A-4147-A177-3AD203B41FA5}">
                      <a16:colId xmlns:a16="http://schemas.microsoft.com/office/drawing/2014/main" val="1337963849"/>
                    </a:ext>
                  </a:extLst>
                </a:gridCol>
              </a:tblGrid>
              <a:tr h="0">
                <a:tc>
                  <a:txBody>
                    <a:bodyPr/>
                    <a:lstStyle/>
                    <a:p>
                      <a:pPr algn="l"/>
                      <a:r>
                        <a:rPr lang="it-IT" sz="1200" b="1" u="none" strike="noStrike" dirty="0">
                          <a:solidFill>
                            <a:srgbClr val="000000"/>
                          </a:solidFill>
                          <a:effectLst/>
                          <a:latin typeface="Calibri Light" panose="020F0302020204030204" pitchFamily="34" charset="0"/>
                          <a:cs typeface="Calibri Light" panose="020F0302020204030204" pitchFamily="34" charset="0"/>
                        </a:rPr>
                        <a:t>MODIS</a:t>
                      </a:r>
                      <a:endParaRPr lang="it-IT" sz="1200" u="none" strike="noStrike" dirty="0">
                        <a:solidFill>
                          <a:srgbClr val="000000"/>
                        </a:solidFill>
                        <a:effectLst/>
                        <a:latin typeface="Calibri Light" panose="020F0302020204030204" pitchFamily="34" charset="0"/>
                        <a:cs typeface="Calibri Light" panose="020F03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138894566"/>
                  </a:ext>
                </a:extLst>
              </a:tr>
            </a:tbl>
          </a:graphicData>
        </a:graphic>
      </p:graphicFrame>
    </p:spTree>
    <p:extLst>
      <p:ext uri="{BB962C8B-B14F-4D97-AF65-F5344CB8AC3E}">
        <p14:creationId xmlns:p14="http://schemas.microsoft.com/office/powerpoint/2010/main" val="853887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5061" y="1078505"/>
            <a:ext cx="12021879" cy="5779495"/>
          </a:xfrm>
          <a:prstGeom prst="rect">
            <a:avLst/>
          </a:prstGeom>
        </p:spPr>
      </p:pic>
      <p:sp>
        <p:nvSpPr>
          <p:cNvPr id="3" name="TextBox 2"/>
          <p:cNvSpPr txBox="1"/>
          <p:nvPr/>
        </p:nvSpPr>
        <p:spPr>
          <a:xfrm>
            <a:off x="223285" y="3742467"/>
            <a:ext cx="2240446" cy="830997"/>
          </a:xfrm>
          <a:prstGeom prst="rect">
            <a:avLst/>
          </a:prstGeom>
          <a:noFill/>
        </p:spPr>
        <p:txBody>
          <a:bodyPr wrap="square" rtlCol="0">
            <a:spAutoFit/>
          </a:bodyPr>
          <a:lstStyle/>
          <a:p>
            <a:r>
              <a:rPr lang="en-US" sz="1600" b="1" dirty="0">
                <a:solidFill>
                  <a:schemeClr val="tx1">
                    <a:lumMod val="65000"/>
                    <a:lumOff val="35000"/>
                  </a:schemeClr>
                </a:solidFill>
                <a:latin typeface="Calibri Light" panose="020F0302020204030204" pitchFamily="34" charset="0"/>
                <a:cs typeface="Calibri Light" panose="020F0302020204030204" pitchFamily="34" charset="0"/>
              </a:rPr>
              <a:t>SUOMI NPP VIIRS, AQUA MODIS, TERRA MODIS Combination</a:t>
            </a:r>
          </a:p>
        </p:txBody>
      </p:sp>
      <p:sp>
        <p:nvSpPr>
          <p:cNvPr id="4" name="TextBox 3"/>
          <p:cNvSpPr txBox="1"/>
          <p:nvPr/>
        </p:nvSpPr>
        <p:spPr>
          <a:xfrm>
            <a:off x="2817048" y="819792"/>
            <a:ext cx="611065" cy="338554"/>
          </a:xfrm>
          <a:prstGeom prst="rect">
            <a:avLst/>
          </a:prstGeom>
          <a:noFill/>
        </p:spPr>
        <p:txBody>
          <a:bodyPr wrap="none" rtlCol="0">
            <a:spAutoFit/>
          </a:bodyPr>
          <a:lstStyle/>
          <a:p>
            <a:r>
              <a:rPr lang="en-US" sz="1600" b="1" dirty="0">
                <a:solidFill>
                  <a:schemeClr val="tx1">
                    <a:lumMod val="65000"/>
                    <a:lumOff val="35000"/>
                  </a:schemeClr>
                </a:solidFill>
                <a:latin typeface="Calibri Light" panose="020F0302020204030204" pitchFamily="34" charset="0"/>
                <a:cs typeface="Calibri Light" panose="020F0302020204030204" pitchFamily="34" charset="0"/>
              </a:rPr>
              <a:t>KPSO</a:t>
            </a:r>
          </a:p>
        </p:txBody>
      </p:sp>
      <p:sp>
        <p:nvSpPr>
          <p:cNvPr id="5" name="TextBox 4"/>
          <p:cNvSpPr txBox="1"/>
          <p:nvPr/>
        </p:nvSpPr>
        <p:spPr>
          <a:xfrm>
            <a:off x="5470859" y="796656"/>
            <a:ext cx="1250279" cy="338554"/>
          </a:xfrm>
          <a:prstGeom prst="rect">
            <a:avLst/>
          </a:prstGeom>
          <a:noFill/>
        </p:spPr>
        <p:txBody>
          <a:bodyPr wrap="none" rtlCol="0">
            <a:spAutoFit/>
          </a:bodyPr>
          <a:lstStyle/>
          <a:p>
            <a:r>
              <a:rPr lang="en-US" sz="1600" b="1" dirty="0">
                <a:solidFill>
                  <a:schemeClr val="tx1">
                    <a:lumMod val="65000"/>
                    <a:lumOff val="35000"/>
                  </a:schemeClr>
                </a:solidFill>
                <a:latin typeface="Calibri Light" panose="020F0302020204030204" pitchFamily="34" charset="0"/>
                <a:cs typeface="Calibri Light" panose="020F0302020204030204" pitchFamily="34" charset="0"/>
              </a:rPr>
              <a:t>KPSO GROUP</a:t>
            </a:r>
          </a:p>
        </p:txBody>
      </p:sp>
      <p:sp>
        <p:nvSpPr>
          <p:cNvPr id="6" name="TextBox 5"/>
          <p:cNvSpPr txBox="1"/>
          <p:nvPr/>
        </p:nvSpPr>
        <p:spPr>
          <a:xfrm>
            <a:off x="8563528" y="796656"/>
            <a:ext cx="1154530" cy="338554"/>
          </a:xfrm>
          <a:prstGeom prst="rect">
            <a:avLst/>
          </a:prstGeom>
          <a:noFill/>
        </p:spPr>
        <p:txBody>
          <a:bodyPr wrap="square" rtlCol="0">
            <a:spAutoFit/>
          </a:bodyPr>
          <a:lstStyle/>
          <a:p>
            <a:r>
              <a:rPr lang="en-US" sz="1600" b="1" dirty="0">
                <a:solidFill>
                  <a:schemeClr val="tx1">
                    <a:lumMod val="65000"/>
                    <a:lumOff val="35000"/>
                  </a:schemeClr>
                </a:solidFill>
                <a:latin typeface="Calibri Light" panose="020F0302020204030204" pitchFamily="34" charset="0"/>
                <a:cs typeface="Calibri Light" panose="020F0302020204030204" pitchFamily="34" charset="0"/>
              </a:rPr>
              <a:t>SUB-AREA</a:t>
            </a:r>
          </a:p>
        </p:txBody>
      </p:sp>
      <p:sp>
        <p:nvSpPr>
          <p:cNvPr id="7" name="TextBox 6"/>
          <p:cNvSpPr txBox="1"/>
          <p:nvPr/>
        </p:nvSpPr>
        <p:spPr>
          <a:xfrm>
            <a:off x="11590649" y="813036"/>
            <a:ext cx="495264" cy="338554"/>
          </a:xfrm>
          <a:prstGeom prst="rect">
            <a:avLst/>
          </a:prstGeom>
          <a:noFill/>
        </p:spPr>
        <p:txBody>
          <a:bodyPr wrap="none" rtlCol="0">
            <a:spAutoFit/>
          </a:bodyPr>
          <a:lstStyle/>
          <a:p>
            <a:r>
              <a:rPr lang="en-US" sz="1600" b="1" dirty="0">
                <a:solidFill>
                  <a:schemeClr val="tx1">
                    <a:lumMod val="65000"/>
                    <a:lumOff val="35000"/>
                  </a:schemeClr>
                </a:solidFill>
                <a:latin typeface="Calibri Light" panose="020F0302020204030204" pitchFamily="34" charset="0"/>
                <a:cs typeface="Calibri Light" panose="020F0302020204030204" pitchFamily="34" charset="0"/>
              </a:rPr>
              <a:t>SBA</a:t>
            </a:r>
          </a:p>
        </p:txBody>
      </p:sp>
      <p:sp>
        <p:nvSpPr>
          <p:cNvPr id="9" name="Title 8"/>
          <p:cNvSpPr>
            <a:spLocks noGrp="1"/>
          </p:cNvSpPr>
          <p:nvPr>
            <p:ph type="title"/>
          </p:nvPr>
        </p:nvSpPr>
        <p:spPr>
          <a:xfrm>
            <a:off x="514908" y="-16081"/>
            <a:ext cx="11162182" cy="902201"/>
          </a:xfrm>
        </p:spPr>
        <p:txBody>
          <a:bodyPr>
            <a:normAutofit/>
          </a:bodyPr>
          <a:lstStyle/>
          <a:p>
            <a:pPr algn="ctr"/>
            <a:r>
              <a:rPr lang="en-US" sz="3200" dirty="0"/>
              <a:t>Network of Combined MODIS and VIIRS Imagery (Direct Links)</a:t>
            </a:r>
          </a:p>
        </p:txBody>
      </p:sp>
      <p:sp>
        <p:nvSpPr>
          <p:cNvPr id="11" name="Slide Number Placeholder 10"/>
          <p:cNvSpPr>
            <a:spLocks noGrp="1"/>
          </p:cNvSpPr>
          <p:nvPr>
            <p:ph type="sldNum" sz="quarter" idx="12"/>
          </p:nvPr>
        </p:nvSpPr>
        <p:spPr/>
        <p:txBody>
          <a:bodyPr/>
          <a:lstStyle/>
          <a:p>
            <a:pPr>
              <a:defRPr/>
            </a:pPr>
            <a:fld id="{1E5F23DD-60C6-42E1-803A-874ACA50D39B}" type="slidenum">
              <a:rPr lang="en-US" smtClean="0">
                <a:solidFill>
                  <a:prstClr val="black">
                    <a:tint val="75000"/>
                  </a:prstClr>
                </a:solidFill>
              </a:rPr>
              <a:pPr>
                <a:defRPr/>
              </a:pPr>
              <a:t>13</a:t>
            </a:fld>
            <a:endParaRPr lang="en-US" dirty="0">
              <a:solidFill>
                <a:prstClr val="black">
                  <a:tint val="75000"/>
                </a:prstClr>
              </a:solidFill>
            </a:endParaRPr>
          </a:p>
        </p:txBody>
      </p:sp>
      <p:sp>
        <p:nvSpPr>
          <p:cNvPr id="12" name="Rectangle 11"/>
          <p:cNvSpPr/>
          <p:nvPr/>
        </p:nvSpPr>
        <p:spPr>
          <a:xfrm>
            <a:off x="11472530" y="2658140"/>
            <a:ext cx="634222" cy="4470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943974" y="2406712"/>
            <a:ext cx="2457451" cy="9538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000676" y="4979735"/>
            <a:ext cx="2143124" cy="8590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1472530" y="5448965"/>
            <a:ext cx="634222" cy="4470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286501" y="2069098"/>
            <a:ext cx="4943716" cy="338554"/>
          </a:xfrm>
          <a:prstGeom prst="rect">
            <a:avLst/>
          </a:prstGeom>
          <a:noFill/>
        </p:spPr>
        <p:txBody>
          <a:bodyPr wrap="square" rtlCol="0">
            <a:spAutoFit/>
          </a:bodyPr>
          <a:lstStyle/>
          <a:p>
            <a:r>
              <a:rPr lang="en-US" sz="1600" b="1" dirty="0">
                <a:solidFill>
                  <a:srgbClr val="FF0000"/>
                </a:solidFill>
                <a:latin typeface="Calibri Light" panose="020F0302020204030204" pitchFamily="34" charset="0"/>
                <a:cs typeface="Calibri Light" panose="020F0302020204030204" pitchFamily="34" charset="0"/>
              </a:rPr>
              <a:t>Snow and Ice Observations for Research </a:t>
            </a:r>
          </a:p>
        </p:txBody>
      </p:sp>
      <p:sp>
        <p:nvSpPr>
          <p:cNvPr id="18" name="TextBox 17"/>
          <p:cNvSpPr txBox="1"/>
          <p:nvPr/>
        </p:nvSpPr>
        <p:spPr>
          <a:xfrm>
            <a:off x="8143800" y="4872340"/>
            <a:ext cx="3113081" cy="338554"/>
          </a:xfrm>
          <a:prstGeom prst="rect">
            <a:avLst/>
          </a:prstGeom>
          <a:noFill/>
        </p:spPr>
        <p:txBody>
          <a:bodyPr wrap="square" rtlCol="0">
            <a:spAutoFit/>
          </a:bodyPr>
          <a:lstStyle/>
          <a:p>
            <a:r>
              <a:rPr lang="en-US" sz="1600" b="1" dirty="0">
                <a:solidFill>
                  <a:srgbClr val="FF0000"/>
                </a:solidFill>
                <a:latin typeface="Calibri Light" panose="020F0302020204030204" pitchFamily="34" charset="0"/>
                <a:cs typeface="Calibri Light" panose="020F0302020204030204" pitchFamily="34" charset="0"/>
              </a:rPr>
              <a:t>Ice Observations for Operations </a:t>
            </a:r>
          </a:p>
        </p:txBody>
      </p:sp>
      <p:sp>
        <p:nvSpPr>
          <p:cNvPr id="19" name="Rectangle 18"/>
          <p:cNvSpPr/>
          <p:nvPr/>
        </p:nvSpPr>
        <p:spPr>
          <a:xfrm>
            <a:off x="3028714" y="2105024"/>
            <a:ext cx="1933812" cy="2645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028713" y="4775506"/>
            <a:ext cx="2905362" cy="10633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028714" y="2734908"/>
            <a:ext cx="1933812" cy="2645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877727" y="5575017"/>
            <a:ext cx="666324" cy="7495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000676" y="5952259"/>
            <a:ext cx="2143124" cy="2264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000676" y="6607534"/>
            <a:ext cx="2143124" cy="1673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000676" y="2353649"/>
            <a:ext cx="1933812" cy="1894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007704" y="2944903"/>
            <a:ext cx="2230755" cy="2574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028713" y="6044723"/>
            <a:ext cx="2905362" cy="1705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028713" y="6687422"/>
            <a:ext cx="2905362" cy="1705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78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p:bldP spid="18" grpId="0"/>
      <p:bldP spid="19" grpId="0" animBg="1"/>
      <p:bldP spid="20" grpId="0" animBg="1"/>
      <p:bldP spid="21" grpId="0" animBg="1"/>
      <p:bldP spid="23" grpId="0" animBg="1"/>
      <p:bldP spid="24" grpId="0" animBg="1"/>
      <p:bldP spid="25" grpId="0" animBg="1"/>
      <p:bldP spid="26" grpId="0" animBg="1"/>
      <p:bldP spid="27" grpId="0" animBg="1"/>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Next Steps</a:t>
            </a:r>
          </a:p>
        </p:txBody>
      </p:sp>
      <p:sp>
        <p:nvSpPr>
          <p:cNvPr id="5" name="Content Placeholder 4"/>
          <p:cNvSpPr>
            <a:spLocks noGrp="1"/>
          </p:cNvSpPr>
          <p:nvPr>
            <p:ph idx="1"/>
          </p:nvPr>
        </p:nvSpPr>
        <p:spPr/>
        <p:txBody>
          <a:bodyPr/>
          <a:lstStyle/>
          <a:p>
            <a:r>
              <a:rPr lang="en-US" dirty="0"/>
              <a:t>Understanding non-Federal user needs</a:t>
            </a:r>
          </a:p>
          <a:p>
            <a:pPr lvl="1"/>
            <a:r>
              <a:rPr lang="en-US" dirty="0"/>
              <a:t>What data and information products do non-Federal users rely on?</a:t>
            </a:r>
          </a:p>
          <a:p>
            <a:pPr lvl="1"/>
            <a:r>
              <a:rPr lang="en-US" dirty="0"/>
              <a:t>What data and information products do non-Federal users wish they had?</a:t>
            </a:r>
          </a:p>
          <a:p>
            <a:pPr lvl="1"/>
            <a:r>
              <a:rPr lang="en-US" dirty="0"/>
              <a:t>How do non-Federal users access current data and information products?</a:t>
            </a:r>
          </a:p>
          <a:p>
            <a:pPr lvl="1"/>
            <a:r>
              <a:rPr lang="en-US" dirty="0"/>
              <a:t>What data and information services and tools do non-Federal users use?</a:t>
            </a:r>
          </a:p>
          <a:p>
            <a:pPr lvl="1"/>
            <a:r>
              <a:rPr lang="en-US" dirty="0"/>
              <a:t>What data and information product format(s) do non-Federal users currently use? </a:t>
            </a:r>
          </a:p>
          <a:p>
            <a:pPr lvl="1"/>
            <a:r>
              <a:rPr lang="en-US" dirty="0"/>
              <a:t>What data and information product format(s) would non-Federal like to use?</a:t>
            </a:r>
          </a:p>
          <a:p>
            <a:pPr lvl="1"/>
            <a:r>
              <a:rPr lang="en-US" dirty="0"/>
              <a:t>Do non-Federal users encounter discoverability, accessibility, or usability issues?  </a:t>
            </a:r>
          </a:p>
        </p:txBody>
      </p:sp>
      <p:sp>
        <p:nvSpPr>
          <p:cNvPr id="3" name="Date Placeholder 2"/>
          <p:cNvSpPr>
            <a:spLocks noGrp="1"/>
          </p:cNvSpPr>
          <p:nvPr>
            <p:ph type="dt" sz="half" idx="10"/>
          </p:nvPr>
        </p:nvSpPr>
        <p:spPr/>
        <p:txBody>
          <a:bodyPr/>
          <a:lstStyle/>
          <a:p>
            <a:r>
              <a:rPr lang="en-US" dirty="0">
                <a:solidFill>
                  <a:schemeClr val="tx1"/>
                </a:solidFill>
              </a:rPr>
              <a:t>01/09/2020</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3954FFB2-74D8-4FAB-B614-11D1A7A753CE}" type="slidenum">
              <a:rPr lang="en-US" smtClean="0"/>
              <a:t>14</a:t>
            </a:fld>
            <a:endParaRPr lang="en-US"/>
          </a:p>
        </p:txBody>
      </p:sp>
    </p:spTree>
    <p:extLst>
      <p:ext uri="{BB962C8B-B14F-4D97-AF65-F5344CB8AC3E}">
        <p14:creationId xmlns:p14="http://schemas.microsoft.com/office/powerpoint/2010/main" val="1864774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E8C51FE-49D9-314D-9957-ABBF7DDE8782}" type="slidenum">
              <a:rPr lang="en-US" smtClean="0"/>
              <a:t>2</a:t>
            </a:fld>
            <a:endParaRPr lang="en-US"/>
          </a:p>
        </p:txBody>
      </p:sp>
      <p:pic>
        <p:nvPicPr>
          <p:cNvPr id="5" name="Picture 4">
            <a:extLst>
              <a:ext uri="{FF2B5EF4-FFF2-40B4-BE49-F238E27FC236}">
                <a16:creationId xmlns:a16="http://schemas.microsoft.com/office/drawing/2014/main" id="{679D304C-C88C-C54C-A9FF-EEC965DD7C26}"/>
              </a:ext>
            </a:extLst>
          </p:cNvPr>
          <p:cNvPicPr>
            <a:picLocks noChangeAspect="1"/>
          </p:cNvPicPr>
          <p:nvPr/>
        </p:nvPicPr>
        <p:blipFill>
          <a:blip r:embed="rId3"/>
          <a:stretch>
            <a:fillRect/>
          </a:stretch>
        </p:blipFill>
        <p:spPr>
          <a:xfrm>
            <a:off x="14687" y="0"/>
            <a:ext cx="12192000" cy="6858000"/>
          </a:xfrm>
          <a:prstGeom prst="rect">
            <a:avLst/>
          </a:prstGeom>
        </p:spPr>
      </p:pic>
      <p:sp>
        <p:nvSpPr>
          <p:cNvPr id="6" name="TextBox 5">
            <a:extLst>
              <a:ext uri="{FF2B5EF4-FFF2-40B4-BE49-F238E27FC236}">
                <a16:creationId xmlns:a16="http://schemas.microsoft.com/office/drawing/2014/main" id="{467CC4BA-37D9-A84A-822A-74361AD0B4CE}"/>
              </a:ext>
            </a:extLst>
          </p:cNvPr>
          <p:cNvSpPr txBox="1"/>
          <p:nvPr/>
        </p:nvSpPr>
        <p:spPr>
          <a:xfrm>
            <a:off x="7681541" y="4418911"/>
            <a:ext cx="958368"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CALIPSO</a:t>
            </a:r>
            <a:endParaRPr lang="en-US" sz="1400" dirty="0">
              <a:solidFill>
                <a:srgbClr val="A4D8DB"/>
              </a:solidFill>
              <a:latin typeface="Arial Narrow" panose="020B0604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28C3B4E2-A746-4349-8560-FD74AF61C589}"/>
              </a:ext>
            </a:extLst>
          </p:cNvPr>
          <p:cNvSpPr txBox="1"/>
          <p:nvPr/>
        </p:nvSpPr>
        <p:spPr>
          <a:xfrm>
            <a:off x="6850065" y="2579878"/>
            <a:ext cx="1128638"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CYGNSS</a:t>
            </a:r>
            <a:r>
              <a:rPr lang="en-US" sz="1400" dirty="0">
                <a:solidFill>
                  <a:srgbClr val="A4D8DB"/>
                </a:solidFill>
                <a:latin typeface="Arial Narrow" panose="020B0604020202020204" pitchFamily="34" charset="0"/>
                <a:cs typeface="Arial Narrow" panose="020B0604020202020204" pitchFamily="34" charset="0"/>
              </a:rPr>
              <a:t> (8)</a:t>
            </a:r>
            <a:endParaRPr lang="en-US" sz="1400" b="1" dirty="0">
              <a:solidFill>
                <a:srgbClr val="A4D8DB"/>
              </a:solidFill>
              <a:latin typeface="Arial Narrow" panose="020B0604020202020204" pitchFamily="34" charset="0"/>
              <a:cs typeface="Arial Narrow" panose="020B0604020202020204" pitchFamily="34" charset="0"/>
            </a:endParaRPr>
          </a:p>
        </p:txBody>
      </p:sp>
      <p:sp>
        <p:nvSpPr>
          <p:cNvPr id="8" name="TextBox 7">
            <a:extLst>
              <a:ext uri="{FF2B5EF4-FFF2-40B4-BE49-F238E27FC236}">
                <a16:creationId xmlns:a16="http://schemas.microsoft.com/office/drawing/2014/main" id="{AF1EBF25-D6C0-7843-9B5C-E71248EA8CBD}"/>
              </a:ext>
            </a:extLst>
          </p:cNvPr>
          <p:cNvSpPr txBox="1"/>
          <p:nvPr/>
        </p:nvSpPr>
        <p:spPr>
          <a:xfrm>
            <a:off x="5674811" y="1612839"/>
            <a:ext cx="697921"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PACE</a:t>
            </a:r>
            <a:endParaRPr lang="en-US" sz="1400" dirty="0">
              <a:solidFill>
                <a:srgbClr val="B19FFF"/>
              </a:solidFill>
              <a:latin typeface="Arial Narrow" panose="020B0604020202020204" pitchFamily="34" charset="0"/>
              <a:cs typeface="Arial Narrow" panose="020B0604020202020204" pitchFamily="34" charset="0"/>
            </a:endParaRPr>
          </a:p>
        </p:txBody>
      </p:sp>
      <p:sp>
        <p:nvSpPr>
          <p:cNvPr id="9" name="TextBox 8">
            <a:extLst>
              <a:ext uri="{FF2B5EF4-FFF2-40B4-BE49-F238E27FC236}">
                <a16:creationId xmlns:a16="http://schemas.microsoft.com/office/drawing/2014/main" id="{C6E834D5-101B-E349-B412-A3A188EE7777}"/>
              </a:ext>
            </a:extLst>
          </p:cNvPr>
          <p:cNvSpPr txBox="1"/>
          <p:nvPr/>
        </p:nvSpPr>
        <p:spPr>
          <a:xfrm>
            <a:off x="6023460" y="1817127"/>
            <a:ext cx="826606"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TEMPO</a:t>
            </a:r>
            <a:endParaRPr lang="en-US" sz="1400" dirty="0">
              <a:solidFill>
                <a:srgbClr val="B19FFF"/>
              </a:solidFill>
              <a:latin typeface="Arial Narrow" panose="020B0604020202020204" pitchFamily="34" charset="0"/>
              <a:cs typeface="Arial Narrow" panose="020B0604020202020204" pitchFamily="34" charset="0"/>
            </a:endParaRPr>
          </a:p>
        </p:txBody>
      </p:sp>
      <p:sp>
        <p:nvSpPr>
          <p:cNvPr id="10" name="TextBox 9">
            <a:extLst>
              <a:ext uri="{FF2B5EF4-FFF2-40B4-BE49-F238E27FC236}">
                <a16:creationId xmlns:a16="http://schemas.microsoft.com/office/drawing/2014/main" id="{8F8C78F7-A6BE-A549-B59C-13EFA9E60382}"/>
              </a:ext>
            </a:extLst>
          </p:cNvPr>
          <p:cNvSpPr txBox="1"/>
          <p:nvPr/>
        </p:nvSpPr>
        <p:spPr>
          <a:xfrm>
            <a:off x="5351912" y="1410740"/>
            <a:ext cx="671547"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MAIA</a:t>
            </a:r>
            <a:endParaRPr lang="en-US" sz="1400" dirty="0">
              <a:solidFill>
                <a:srgbClr val="B19FFF"/>
              </a:solidFill>
              <a:latin typeface="Arial Narrow" panose="020B0604020202020204" pitchFamily="34" charset="0"/>
              <a:cs typeface="Arial Narrow" panose="020B0604020202020204" pitchFamily="34" charset="0"/>
            </a:endParaRPr>
          </a:p>
        </p:txBody>
      </p:sp>
      <p:sp>
        <p:nvSpPr>
          <p:cNvPr id="11" name="TextBox 10">
            <a:extLst>
              <a:ext uri="{FF2B5EF4-FFF2-40B4-BE49-F238E27FC236}">
                <a16:creationId xmlns:a16="http://schemas.microsoft.com/office/drawing/2014/main" id="{ABAE0DB0-D9C1-5A4A-9319-8937BE1AC8DF}"/>
              </a:ext>
            </a:extLst>
          </p:cNvPr>
          <p:cNvSpPr txBox="1"/>
          <p:nvPr/>
        </p:nvSpPr>
        <p:spPr>
          <a:xfrm>
            <a:off x="3226255" y="996177"/>
            <a:ext cx="1088514"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TROPICS </a:t>
            </a:r>
            <a:r>
              <a:rPr lang="en-US" sz="1400" dirty="0">
                <a:solidFill>
                  <a:srgbClr val="B19FFF"/>
                </a:solidFill>
                <a:latin typeface="Arial Narrow" panose="020B0604020202020204" pitchFamily="34" charset="0"/>
                <a:cs typeface="Arial Narrow" panose="020B0604020202020204" pitchFamily="34" charset="0"/>
              </a:rPr>
              <a:t>(6)</a:t>
            </a:r>
          </a:p>
        </p:txBody>
      </p:sp>
      <p:sp>
        <p:nvSpPr>
          <p:cNvPr id="12" name="TextBox 11">
            <a:extLst>
              <a:ext uri="{FF2B5EF4-FFF2-40B4-BE49-F238E27FC236}">
                <a16:creationId xmlns:a16="http://schemas.microsoft.com/office/drawing/2014/main" id="{2860C073-19C8-5C45-96DA-E39B0E63D4DD}"/>
              </a:ext>
            </a:extLst>
          </p:cNvPr>
          <p:cNvSpPr txBox="1"/>
          <p:nvPr/>
        </p:nvSpPr>
        <p:spPr>
          <a:xfrm>
            <a:off x="2673554" y="994834"/>
            <a:ext cx="648178"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NISAR</a:t>
            </a:r>
            <a:endParaRPr lang="en-US" sz="1400" dirty="0">
              <a:solidFill>
                <a:srgbClr val="B19FFF"/>
              </a:solidFill>
              <a:latin typeface="Arial Narrow" panose="020B0604020202020204" pitchFamily="34" charset="0"/>
              <a:cs typeface="Arial Narrow" panose="020B0604020202020204" pitchFamily="34" charset="0"/>
            </a:endParaRPr>
          </a:p>
        </p:txBody>
      </p:sp>
      <p:sp>
        <p:nvSpPr>
          <p:cNvPr id="13" name="TextBox 12">
            <a:extLst>
              <a:ext uri="{FF2B5EF4-FFF2-40B4-BE49-F238E27FC236}">
                <a16:creationId xmlns:a16="http://schemas.microsoft.com/office/drawing/2014/main" id="{275384FF-476A-9B46-AA2C-5BCC78829AB4}"/>
              </a:ext>
            </a:extLst>
          </p:cNvPr>
          <p:cNvSpPr txBox="1"/>
          <p:nvPr/>
        </p:nvSpPr>
        <p:spPr>
          <a:xfrm>
            <a:off x="1694654" y="1066364"/>
            <a:ext cx="1013559" cy="307777"/>
          </a:xfrm>
          <a:prstGeom prst="rect">
            <a:avLst/>
          </a:prstGeom>
          <a:noFill/>
          <a:ln w="38100">
            <a:solidFill>
              <a:srgbClr val="EB7FF0"/>
            </a:solidFill>
          </a:ln>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LANDSAT-9</a:t>
            </a:r>
            <a:endParaRPr lang="en-US" sz="1400" dirty="0">
              <a:solidFill>
                <a:srgbClr val="B19FFF"/>
              </a:solidFill>
              <a:latin typeface="Arial Narrow" panose="020B0604020202020204" pitchFamily="34" charset="0"/>
              <a:cs typeface="Arial Narrow" panose="020B0604020202020204" pitchFamily="34" charset="0"/>
            </a:endParaRPr>
          </a:p>
        </p:txBody>
      </p:sp>
      <p:sp>
        <p:nvSpPr>
          <p:cNvPr id="14" name="TextBox 13">
            <a:extLst>
              <a:ext uri="{FF2B5EF4-FFF2-40B4-BE49-F238E27FC236}">
                <a16:creationId xmlns:a16="http://schemas.microsoft.com/office/drawing/2014/main" id="{A5C0A5BF-B574-F248-BD87-CA450FE5EE0D}"/>
              </a:ext>
            </a:extLst>
          </p:cNvPr>
          <p:cNvSpPr txBox="1"/>
          <p:nvPr/>
        </p:nvSpPr>
        <p:spPr>
          <a:xfrm>
            <a:off x="4227972" y="1004353"/>
            <a:ext cx="1308073"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SENTINEL-6A/B</a:t>
            </a:r>
            <a:endParaRPr lang="en-US" sz="1400" dirty="0">
              <a:solidFill>
                <a:srgbClr val="B19FFF"/>
              </a:solidFill>
              <a:latin typeface="Arial Narrow" panose="020B0604020202020204" pitchFamily="34" charset="0"/>
              <a:cs typeface="Arial Narrow" panose="020B0604020202020204" pitchFamily="34" charset="0"/>
            </a:endParaRPr>
          </a:p>
        </p:txBody>
      </p:sp>
      <p:sp>
        <p:nvSpPr>
          <p:cNvPr id="15" name="TextBox 14">
            <a:extLst>
              <a:ext uri="{FF2B5EF4-FFF2-40B4-BE49-F238E27FC236}">
                <a16:creationId xmlns:a16="http://schemas.microsoft.com/office/drawing/2014/main" id="{7AC9B476-BBA9-3240-80D1-9F0BB7C0869B}"/>
              </a:ext>
            </a:extLst>
          </p:cNvPr>
          <p:cNvSpPr txBox="1"/>
          <p:nvPr/>
        </p:nvSpPr>
        <p:spPr>
          <a:xfrm>
            <a:off x="4937044" y="1229251"/>
            <a:ext cx="1037143"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SWOT</a:t>
            </a:r>
            <a:endParaRPr lang="en-US" sz="1400" dirty="0">
              <a:solidFill>
                <a:srgbClr val="B19FFF"/>
              </a:solidFill>
              <a:latin typeface="Arial Narrow" panose="020B0604020202020204" pitchFamily="34" charset="0"/>
              <a:cs typeface="Arial Narrow" panose="020B0604020202020204" pitchFamily="34" charset="0"/>
            </a:endParaRPr>
          </a:p>
        </p:txBody>
      </p:sp>
      <p:sp>
        <p:nvSpPr>
          <p:cNvPr id="16" name="TextBox 15">
            <a:extLst>
              <a:ext uri="{FF2B5EF4-FFF2-40B4-BE49-F238E27FC236}">
                <a16:creationId xmlns:a16="http://schemas.microsoft.com/office/drawing/2014/main" id="{D4F8AE14-2AFB-8542-818E-C5659F0297DF}"/>
              </a:ext>
            </a:extLst>
          </p:cNvPr>
          <p:cNvSpPr txBox="1"/>
          <p:nvPr/>
        </p:nvSpPr>
        <p:spPr>
          <a:xfrm>
            <a:off x="355716" y="1749684"/>
            <a:ext cx="978744" cy="307777"/>
          </a:xfrm>
          <a:prstGeom prst="rect">
            <a:avLst/>
          </a:prstGeom>
          <a:noFill/>
        </p:spPr>
        <p:txBody>
          <a:bodyPr wrap="square" rtlCol="0">
            <a:spAutoFit/>
          </a:bodyPr>
          <a:lstStyle/>
          <a:p>
            <a:r>
              <a:rPr lang="en-US" sz="1400" b="1" dirty="0">
                <a:solidFill>
                  <a:srgbClr val="EFD752"/>
                </a:solidFill>
                <a:latin typeface="Arial Narrow" panose="020B0604020202020204" pitchFamily="34" charset="0"/>
                <a:cs typeface="Arial Narrow" panose="020B0604020202020204" pitchFamily="34" charset="0"/>
              </a:rPr>
              <a:t>GEOCARB</a:t>
            </a:r>
            <a:endParaRPr lang="en-US" sz="1400" dirty="0">
              <a:solidFill>
                <a:srgbClr val="EFD752"/>
              </a:solidFill>
              <a:latin typeface="Arial Narrow" panose="020B0604020202020204" pitchFamily="34" charset="0"/>
              <a:cs typeface="Arial Narrow" panose="020B0604020202020204" pitchFamily="34" charset="0"/>
            </a:endParaRPr>
          </a:p>
        </p:txBody>
      </p:sp>
      <p:sp>
        <p:nvSpPr>
          <p:cNvPr id="17" name="TextBox 16">
            <a:extLst>
              <a:ext uri="{FF2B5EF4-FFF2-40B4-BE49-F238E27FC236}">
                <a16:creationId xmlns:a16="http://schemas.microsoft.com/office/drawing/2014/main" id="{BFA8F79A-6C8F-AC4C-ABEA-20D395D9B51D}"/>
              </a:ext>
            </a:extLst>
          </p:cNvPr>
          <p:cNvSpPr txBox="1"/>
          <p:nvPr/>
        </p:nvSpPr>
        <p:spPr>
          <a:xfrm>
            <a:off x="6313198" y="2046876"/>
            <a:ext cx="885517" cy="307777"/>
          </a:xfrm>
          <a:prstGeom prst="rect">
            <a:avLst/>
          </a:prstGeom>
          <a:noFill/>
        </p:spPr>
        <p:txBody>
          <a:bodyPr wrap="square" rtlCol="0">
            <a:spAutoFit/>
          </a:bodyPr>
          <a:lstStyle/>
          <a:p>
            <a:r>
              <a:rPr lang="en-US" sz="1400" b="1" dirty="0">
                <a:solidFill>
                  <a:srgbClr val="B1E677"/>
                </a:solidFill>
                <a:latin typeface="Arial Narrow" panose="020B0604020202020204" pitchFamily="34" charset="0"/>
                <a:cs typeface="Arial Narrow" panose="020B0604020202020204" pitchFamily="34" charset="0"/>
              </a:rPr>
              <a:t>ICESAT-2</a:t>
            </a:r>
          </a:p>
        </p:txBody>
      </p:sp>
      <p:sp>
        <p:nvSpPr>
          <p:cNvPr id="18" name="TextBox 17">
            <a:extLst>
              <a:ext uri="{FF2B5EF4-FFF2-40B4-BE49-F238E27FC236}">
                <a16:creationId xmlns:a16="http://schemas.microsoft.com/office/drawing/2014/main" id="{A3B44843-4750-9749-8CF7-9BC93478CC71}"/>
              </a:ext>
            </a:extLst>
          </p:cNvPr>
          <p:cNvSpPr txBox="1"/>
          <p:nvPr/>
        </p:nvSpPr>
        <p:spPr>
          <a:xfrm>
            <a:off x="7734815" y="5603867"/>
            <a:ext cx="658909"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OCO-2</a:t>
            </a:r>
          </a:p>
        </p:txBody>
      </p:sp>
      <p:sp>
        <p:nvSpPr>
          <p:cNvPr id="19" name="TextBox 18">
            <a:extLst>
              <a:ext uri="{FF2B5EF4-FFF2-40B4-BE49-F238E27FC236}">
                <a16:creationId xmlns:a16="http://schemas.microsoft.com/office/drawing/2014/main" id="{C2447090-3AED-8145-BC42-0E040FF1E18A}"/>
              </a:ext>
            </a:extLst>
          </p:cNvPr>
          <p:cNvSpPr txBox="1"/>
          <p:nvPr/>
        </p:nvSpPr>
        <p:spPr>
          <a:xfrm>
            <a:off x="7320498" y="3315301"/>
            <a:ext cx="1073226"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CLOUDSAT </a:t>
            </a:r>
          </a:p>
        </p:txBody>
      </p:sp>
      <p:sp>
        <p:nvSpPr>
          <p:cNvPr id="20" name="TextBox 19">
            <a:extLst>
              <a:ext uri="{FF2B5EF4-FFF2-40B4-BE49-F238E27FC236}">
                <a16:creationId xmlns:a16="http://schemas.microsoft.com/office/drawing/2014/main" id="{E8040B36-59E1-3848-9A8E-427382571E39}"/>
              </a:ext>
            </a:extLst>
          </p:cNvPr>
          <p:cNvSpPr txBox="1"/>
          <p:nvPr/>
        </p:nvSpPr>
        <p:spPr>
          <a:xfrm>
            <a:off x="7521117" y="3959025"/>
            <a:ext cx="828709" cy="307777"/>
          </a:xfrm>
          <a:prstGeom prst="rect">
            <a:avLst/>
          </a:prstGeom>
          <a:noFill/>
          <a:ln w="38100">
            <a:solidFill>
              <a:srgbClr val="EB7FF0"/>
            </a:solidFill>
          </a:ln>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AQUA</a:t>
            </a:r>
          </a:p>
        </p:txBody>
      </p:sp>
      <p:sp>
        <p:nvSpPr>
          <p:cNvPr id="21" name="TextBox 20">
            <a:extLst>
              <a:ext uri="{FF2B5EF4-FFF2-40B4-BE49-F238E27FC236}">
                <a16:creationId xmlns:a16="http://schemas.microsoft.com/office/drawing/2014/main" id="{77DB5366-D5EE-EC42-B52E-3F60B3112A9E}"/>
              </a:ext>
            </a:extLst>
          </p:cNvPr>
          <p:cNvSpPr txBox="1"/>
          <p:nvPr/>
        </p:nvSpPr>
        <p:spPr>
          <a:xfrm>
            <a:off x="7744636" y="4889880"/>
            <a:ext cx="1586933" cy="307777"/>
          </a:xfrm>
          <a:prstGeom prst="rect">
            <a:avLst/>
          </a:prstGeom>
          <a:noFill/>
          <a:ln w="38100">
            <a:solidFill>
              <a:srgbClr val="EB7FF0"/>
            </a:solidFill>
          </a:ln>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LANDSAT 7 </a:t>
            </a:r>
            <a:r>
              <a:rPr lang="en-US" sz="1400" dirty="0">
                <a:solidFill>
                  <a:srgbClr val="A4D8DB"/>
                </a:solidFill>
                <a:latin typeface="Arial Narrow" panose="020B0604020202020204" pitchFamily="34" charset="0"/>
                <a:cs typeface="Arial Narrow" panose="020B0604020202020204" pitchFamily="34" charset="0"/>
              </a:rPr>
              <a:t>(USGS)</a:t>
            </a:r>
          </a:p>
        </p:txBody>
      </p:sp>
      <p:sp>
        <p:nvSpPr>
          <p:cNvPr id="22" name="TextBox 21">
            <a:extLst>
              <a:ext uri="{FF2B5EF4-FFF2-40B4-BE49-F238E27FC236}">
                <a16:creationId xmlns:a16="http://schemas.microsoft.com/office/drawing/2014/main" id="{778B350F-0379-B643-9971-393E0B7EDA37}"/>
              </a:ext>
            </a:extLst>
          </p:cNvPr>
          <p:cNvSpPr txBox="1"/>
          <p:nvPr/>
        </p:nvSpPr>
        <p:spPr>
          <a:xfrm>
            <a:off x="7588540" y="6337528"/>
            <a:ext cx="1625798"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SUOMI NPP </a:t>
            </a:r>
            <a:r>
              <a:rPr lang="en-US" sz="1400" dirty="0">
                <a:solidFill>
                  <a:srgbClr val="A4D8DB"/>
                </a:solidFill>
                <a:latin typeface="Arial Narrow" panose="020B0604020202020204" pitchFamily="34" charset="0"/>
                <a:cs typeface="Arial Narrow" panose="020B0604020202020204" pitchFamily="34" charset="0"/>
              </a:rPr>
              <a:t>(NOAA)</a:t>
            </a:r>
          </a:p>
        </p:txBody>
      </p:sp>
      <p:sp>
        <p:nvSpPr>
          <p:cNvPr id="23" name="TextBox 22">
            <a:extLst>
              <a:ext uri="{FF2B5EF4-FFF2-40B4-BE49-F238E27FC236}">
                <a16:creationId xmlns:a16="http://schemas.microsoft.com/office/drawing/2014/main" id="{16B4B0C9-6376-2E4B-B936-3460881DA959}"/>
              </a:ext>
            </a:extLst>
          </p:cNvPr>
          <p:cNvSpPr txBox="1"/>
          <p:nvPr/>
        </p:nvSpPr>
        <p:spPr>
          <a:xfrm>
            <a:off x="6581352" y="2283388"/>
            <a:ext cx="1239213" cy="307777"/>
          </a:xfrm>
          <a:prstGeom prst="rect">
            <a:avLst/>
          </a:prstGeom>
          <a:noFill/>
        </p:spPr>
        <p:txBody>
          <a:bodyPr wrap="square" rtlCol="0">
            <a:spAutoFit/>
          </a:bodyPr>
          <a:lstStyle/>
          <a:p>
            <a:r>
              <a:rPr lang="en-US" sz="1400" b="1" dirty="0">
                <a:solidFill>
                  <a:srgbClr val="B1E677"/>
                </a:solidFill>
                <a:latin typeface="Arial Narrow" panose="020B0604020202020204" pitchFamily="34" charset="0"/>
                <a:cs typeface="Arial Narrow" panose="020B0604020202020204" pitchFamily="34" charset="0"/>
              </a:rPr>
              <a:t>GRACE-FO </a:t>
            </a:r>
            <a:r>
              <a:rPr lang="en-US" sz="1400" dirty="0">
                <a:solidFill>
                  <a:srgbClr val="B1E677"/>
                </a:solidFill>
                <a:latin typeface="Arial Narrow" panose="020B0604020202020204" pitchFamily="34" charset="0"/>
                <a:cs typeface="Arial Narrow" panose="020B0604020202020204" pitchFamily="34" charset="0"/>
              </a:rPr>
              <a:t>(2)</a:t>
            </a:r>
            <a:endParaRPr lang="en-US" sz="1400" b="1" dirty="0">
              <a:solidFill>
                <a:srgbClr val="B1E677"/>
              </a:solidFill>
              <a:latin typeface="Arial Narrow" panose="020B0604020202020204" pitchFamily="34" charset="0"/>
              <a:cs typeface="Arial Narrow" panose="020B0604020202020204" pitchFamily="34" charset="0"/>
            </a:endParaRPr>
          </a:p>
        </p:txBody>
      </p:sp>
      <p:sp>
        <p:nvSpPr>
          <p:cNvPr id="24" name="TextBox 23">
            <a:extLst>
              <a:ext uri="{FF2B5EF4-FFF2-40B4-BE49-F238E27FC236}">
                <a16:creationId xmlns:a16="http://schemas.microsoft.com/office/drawing/2014/main" id="{23B6CEE8-8C4C-8F4B-A9AE-6BC706EAC53D}"/>
              </a:ext>
            </a:extLst>
          </p:cNvPr>
          <p:cNvSpPr txBox="1"/>
          <p:nvPr/>
        </p:nvSpPr>
        <p:spPr>
          <a:xfrm>
            <a:off x="7630367" y="6083050"/>
            <a:ext cx="646125"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SMAP</a:t>
            </a:r>
            <a:endParaRPr lang="en-US" sz="1400" dirty="0">
              <a:solidFill>
                <a:srgbClr val="A4D8DB"/>
              </a:solidFill>
              <a:latin typeface="Arial Narrow" panose="020B0604020202020204" pitchFamily="34" charset="0"/>
              <a:cs typeface="Arial Narrow" panose="020B0604020202020204" pitchFamily="34" charset="0"/>
            </a:endParaRPr>
          </a:p>
        </p:txBody>
      </p:sp>
      <p:sp>
        <p:nvSpPr>
          <p:cNvPr id="25" name="TextBox 24">
            <a:extLst>
              <a:ext uri="{FF2B5EF4-FFF2-40B4-BE49-F238E27FC236}">
                <a16:creationId xmlns:a16="http://schemas.microsoft.com/office/drawing/2014/main" id="{4B637593-DA39-894E-A323-E8E60D1F4337}"/>
              </a:ext>
            </a:extLst>
          </p:cNvPr>
          <p:cNvSpPr txBox="1"/>
          <p:nvPr/>
        </p:nvSpPr>
        <p:spPr>
          <a:xfrm>
            <a:off x="7735373" y="4624226"/>
            <a:ext cx="658351"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GPM</a:t>
            </a:r>
            <a:endParaRPr lang="en-US" sz="1400" dirty="0">
              <a:solidFill>
                <a:srgbClr val="A4D8DB"/>
              </a:solidFill>
              <a:latin typeface="Arial Narrow" panose="020B0604020202020204" pitchFamily="34" charset="0"/>
              <a:cs typeface="Arial Narrow" panose="020B0604020202020204" pitchFamily="34" charset="0"/>
            </a:endParaRPr>
          </a:p>
        </p:txBody>
      </p:sp>
      <p:sp>
        <p:nvSpPr>
          <p:cNvPr id="26" name="TextBox 25">
            <a:extLst>
              <a:ext uri="{FF2B5EF4-FFF2-40B4-BE49-F238E27FC236}">
                <a16:creationId xmlns:a16="http://schemas.microsoft.com/office/drawing/2014/main" id="{E6BF3567-0B7F-AF45-A6B4-3F23447418B5}"/>
              </a:ext>
            </a:extLst>
          </p:cNvPr>
          <p:cNvSpPr txBox="1"/>
          <p:nvPr/>
        </p:nvSpPr>
        <p:spPr>
          <a:xfrm>
            <a:off x="7447783" y="3590607"/>
            <a:ext cx="828709" cy="307777"/>
          </a:xfrm>
          <a:prstGeom prst="rect">
            <a:avLst/>
          </a:prstGeom>
          <a:noFill/>
          <a:ln w="38100">
            <a:solidFill>
              <a:srgbClr val="EB7FF0"/>
            </a:solidFill>
          </a:ln>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TERRA</a:t>
            </a:r>
            <a:endParaRPr lang="en-US" sz="1400" dirty="0">
              <a:solidFill>
                <a:srgbClr val="A4D8DB"/>
              </a:solidFill>
              <a:latin typeface="Arial Narrow" panose="020B0604020202020204" pitchFamily="34" charset="0"/>
              <a:cs typeface="Arial Narrow" panose="020B0604020202020204" pitchFamily="34" charset="0"/>
            </a:endParaRPr>
          </a:p>
        </p:txBody>
      </p:sp>
      <p:sp>
        <p:nvSpPr>
          <p:cNvPr id="27" name="TextBox 26">
            <a:extLst>
              <a:ext uri="{FF2B5EF4-FFF2-40B4-BE49-F238E27FC236}">
                <a16:creationId xmlns:a16="http://schemas.microsoft.com/office/drawing/2014/main" id="{5F2A0212-0C5D-4D47-B20C-06B9FBA40B00}"/>
              </a:ext>
            </a:extLst>
          </p:cNvPr>
          <p:cNvSpPr txBox="1"/>
          <p:nvPr/>
        </p:nvSpPr>
        <p:spPr>
          <a:xfrm>
            <a:off x="7638005" y="4200154"/>
            <a:ext cx="648761"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AURA</a:t>
            </a:r>
            <a:endParaRPr lang="en-US" sz="1400" dirty="0">
              <a:solidFill>
                <a:srgbClr val="A4D8DB"/>
              </a:solidFill>
              <a:latin typeface="Arial Narrow" panose="020B0604020202020204" pitchFamily="34" charset="0"/>
              <a:cs typeface="Arial Narrow" panose="020B0604020202020204" pitchFamily="34" charset="0"/>
            </a:endParaRPr>
          </a:p>
        </p:txBody>
      </p:sp>
      <p:sp>
        <p:nvSpPr>
          <p:cNvPr id="28" name="TextBox 27">
            <a:extLst>
              <a:ext uri="{FF2B5EF4-FFF2-40B4-BE49-F238E27FC236}">
                <a16:creationId xmlns:a16="http://schemas.microsoft.com/office/drawing/2014/main" id="{6F55799B-E928-7F48-8E67-218EB7365B3B}"/>
              </a:ext>
            </a:extLst>
          </p:cNvPr>
          <p:cNvSpPr txBox="1"/>
          <p:nvPr/>
        </p:nvSpPr>
        <p:spPr>
          <a:xfrm>
            <a:off x="7000001" y="2840329"/>
            <a:ext cx="2460522"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NISTAR, EPIC </a:t>
            </a:r>
            <a:r>
              <a:rPr lang="en-US" sz="1400" dirty="0">
                <a:solidFill>
                  <a:srgbClr val="A4D8DB"/>
                </a:solidFill>
                <a:latin typeface="Arial Narrow" panose="020B0604020202020204" pitchFamily="34" charset="0"/>
                <a:cs typeface="Arial Narrow" panose="020B0604020202020204" pitchFamily="34" charset="0"/>
              </a:rPr>
              <a:t>(DSCOVR/NOAA)</a:t>
            </a:r>
          </a:p>
        </p:txBody>
      </p:sp>
      <p:sp>
        <p:nvSpPr>
          <p:cNvPr id="29" name="TextBox 28">
            <a:extLst>
              <a:ext uri="{FF2B5EF4-FFF2-40B4-BE49-F238E27FC236}">
                <a16:creationId xmlns:a16="http://schemas.microsoft.com/office/drawing/2014/main" id="{627C779D-51AF-3A45-8BE7-08B8A4174AFD}"/>
              </a:ext>
            </a:extLst>
          </p:cNvPr>
          <p:cNvSpPr txBox="1"/>
          <p:nvPr/>
        </p:nvSpPr>
        <p:spPr>
          <a:xfrm>
            <a:off x="7163218" y="3087075"/>
            <a:ext cx="815485"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SORCE</a:t>
            </a:r>
            <a:endParaRPr lang="en-US" sz="1400" dirty="0">
              <a:solidFill>
                <a:srgbClr val="A4D8DB"/>
              </a:solidFill>
              <a:latin typeface="Arial Narrow" panose="020B0604020202020204" pitchFamily="34" charset="0"/>
              <a:cs typeface="Arial Narrow" panose="020B0604020202020204" pitchFamily="34" charset="0"/>
            </a:endParaRPr>
          </a:p>
        </p:txBody>
      </p:sp>
      <p:sp>
        <p:nvSpPr>
          <p:cNvPr id="30" name="TextBox 29">
            <a:extLst>
              <a:ext uri="{FF2B5EF4-FFF2-40B4-BE49-F238E27FC236}">
                <a16:creationId xmlns:a16="http://schemas.microsoft.com/office/drawing/2014/main" id="{3087054C-4F67-EB41-9631-4E57F8AB07AB}"/>
              </a:ext>
            </a:extLst>
          </p:cNvPr>
          <p:cNvSpPr txBox="1"/>
          <p:nvPr/>
        </p:nvSpPr>
        <p:spPr>
          <a:xfrm>
            <a:off x="7681540" y="5823002"/>
            <a:ext cx="1929863"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OSTM/JASON 2 </a:t>
            </a:r>
            <a:r>
              <a:rPr lang="en-US" sz="1400" dirty="0">
                <a:solidFill>
                  <a:srgbClr val="A4D8DB"/>
                </a:solidFill>
                <a:latin typeface="Arial Narrow" panose="020B0604020202020204" pitchFamily="34" charset="0"/>
                <a:cs typeface="Arial Narrow" panose="020B0604020202020204" pitchFamily="34" charset="0"/>
              </a:rPr>
              <a:t>(NOAA)</a:t>
            </a:r>
          </a:p>
        </p:txBody>
      </p:sp>
      <p:sp>
        <p:nvSpPr>
          <p:cNvPr id="31" name="TextBox 30">
            <a:extLst>
              <a:ext uri="{FF2B5EF4-FFF2-40B4-BE49-F238E27FC236}">
                <a16:creationId xmlns:a16="http://schemas.microsoft.com/office/drawing/2014/main" id="{46EAEABC-8AFA-B746-BA2B-1FE9ED4B796E}"/>
              </a:ext>
            </a:extLst>
          </p:cNvPr>
          <p:cNvSpPr txBox="1"/>
          <p:nvPr/>
        </p:nvSpPr>
        <p:spPr>
          <a:xfrm>
            <a:off x="346370" y="6245196"/>
            <a:ext cx="1258070" cy="246221"/>
          </a:xfrm>
          <a:prstGeom prst="rect">
            <a:avLst/>
          </a:prstGeom>
          <a:noFill/>
        </p:spPr>
        <p:txBody>
          <a:bodyPr wrap="square" rtlCol="0">
            <a:spAutoFit/>
          </a:bodyPr>
          <a:lstStyle/>
          <a:p>
            <a:r>
              <a:rPr lang="en-US" sz="1000" dirty="0">
                <a:solidFill>
                  <a:schemeClr val="bg1">
                    <a:lumMod val="85000"/>
                  </a:schemeClr>
                </a:solidFill>
                <a:latin typeface="Arial Narrow" panose="020B0604020202020204" pitchFamily="34" charset="0"/>
                <a:cs typeface="Arial Narrow" panose="020B0604020202020204" pitchFamily="34" charset="0"/>
              </a:rPr>
              <a:t>09.10.19</a:t>
            </a:r>
          </a:p>
        </p:txBody>
      </p:sp>
      <p:sp>
        <p:nvSpPr>
          <p:cNvPr id="32" name="TextBox 31">
            <a:extLst>
              <a:ext uri="{FF2B5EF4-FFF2-40B4-BE49-F238E27FC236}">
                <a16:creationId xmlns:a16="http://schemas.microsoft.com/office/drawing/2014/main" id="{7CA95B18-4B1F-0547-A79A-9BCB46599D4D}"/>
              </a:ext>
            </a:extLst>
          </p:cNvPr>
          <p:cNvSpPr txBox="1"/>
          <p:nvPr/>
        </p:nvSpPr>
        <p:spPr>
          <a:xfrm>
            <a:off x="6257575" y="327554"/>
            <a:ext cx="5589099" cy="707886"/>
          </a:xfrm>
          <a:prstGeom prst="rect">
            <a:avLst/>
          </a:prstGeom>
          <a:noFill/>
        </p:spPr>
        <p:txBody>
          <a:bodyPr wrap="square" rtlCol="0">
            <a:spAutoFit/>
          </a:bodyPr>
          <a:lstStyle/>
          <a:p>
            <a:pPr algn="r"/>
            <a:r>
              <a:rPr lang="en-US" sz="4000" dirty="0">
                <a:solidFill>
                  <a:schemeClr val="bg1"/>
                </a:solidFill>
                <a:latin typeface="Arial Narrow" panose="020B0604020202020204" pitchFamily="34" charset="0"/>
                <a:cs typeface="Arial Narrow" panose="020B0604020202020204" pitchFamily="34" charset="0"/>
              </a:rPr>
              <a:t>NASA EARTH FLEET</a:t>
            </a:r>
          </a:p>
        </p:txBody>
      </p:sp>
      <p:sp>
        <p:nvSpPr>
          <p:cNvPr id="33" name="TextBox 32">
            <a:extLst>
              <a:ext uri="{FF2B5EF4-FFF2-40B4-BE49-F238E27FC236}">
                <a16:creationId xmlns:a16="http://schemas.microsoft.com/office/drawing/2014/main" id="{B567F939-1F1F-FE4A-B7DB-81CF87100324}"/>
              </a:ext>
            </a:extLst>
          </p:cNvPr>
          <p:cNvSpPr txBox="1"/>
          <p:nvPr/>
        </p:nvSpPr>
        <p:spPr>
          <a:xfrm>
            <a:off x="7020038" y="939646"/>
            <a:ext cx="4827579" cy="584775"/>
          </a:xfrm>
          <a:prstGeom prst="rect">
            <a:avLst/>
          </a:prstGeom>
          <a:noFill/>
        </p:spPr>
        <p:txBody>
          <a:bodyPr wrap="square" rtlCol="0">
            <a:spAutoFit/>
          </a:bodyPr>
          <a:lstStyle/>
          <a:p>
            <a:pPr algn="r"/>
            <a:r>
              <a:rPr lang="en-US" sz="1600" b="1" dirty="0">
                <a:solidFill>
                  <a:schemeClr val="bg1"/>
                </a:solidFill>
                <a:latin typeface="Arial Narrow" panose="020B0604020202020204" pitchFamily="34" charset="0"/>
                <a:cs typeface="Arial Narrow" panose="020B0604020202020204" pitchFamily="34" charset="0"/>
              </a:rPr>
              <a:t>OPERATING &amp; FUTURE THROUGH 2023</a:t>
            </a:r>
          </a:p>
          <a:p>
            <a:pPr algn="r"/>
            <a:r>
              <a:rPr lang="en-US" sz="1600" b="1" dirty="0">
                <a:solidFill>
                  <a:schemeClr val="bg1"/>
                </a:solidFill>
                <a:latin typeface="Arial Narrow" panose="020B0604020202020204" pitchFamily="34" charset="0"/>
                <a:cs typeface="Arial Narrow" panose="020B0604020202020204" pitchFamily="34" charset="0"/>
              </a:rPr>
              <a:t>LAND IMAGING SATELLITES ARE HIGHLIGHTED</a:t>
            </a:r>
          </a:p>
        </p:txBody>
      </p:sp>
      <p:grpSp>
        <p:nvGrpSpPr>
          <p:cNvPr id="34" name="Group 33">
            <a:extLst>
              <a:ext uri="{FF2B5EF4-FFF2-40B4-BE49-F238E27FC236}">
                <a16:creationId xmlns:a16="http://schemas.microsoft.com/office/drawing/2014/main" id="{AB25E4DD-8DCE-E543-8176-3C000CFA7FEC}"/>
              </a:ext>
            </a:extLst>
          </p:cNvPr>
          <p:cNvGrpSpPr/>
          <p:nvPr/>
        </p:nvGrpSpPr>
        <p:grpSpPr>
          <a:xfrm>
            <a:off x="10069586" y="5477621"/>
            <a:ext cx="1678918" cy="986296"/>
            <a:chOff x="9468168" y="3726729"/>
            <a:chExt cx="1678918" cy="986296"/>
          </a:xfrm>
        </p:grpSpPr>
        <p:sp>
          <p:nvSpPr>
            <p:cNvPr id="35" name="Oval 34">
              <a:extLst>
                <a:ext uri="{FF2B5EF4-FFF2-40B4-BE49-F238E27FC236}">
                  <a16:creationId xmlns:a16="http://schemas.microsoft.com/office/drawing/2014/main" id="{BADA3A75-80E4-964A-BCFD-267F91F80DC2}"/>
                </a:ext>
              </a:extLst>
            </p:cNvPr>
            <p:cNvSpPr/>
            <p:nvPr/>
          </p:nvSpPr>
          <p:spPr>
            <a:xfrm>
              <a:off x="11015089" y="4294316"/>
              <a:ext cx="131997" cy="131997"/>
            </a:xfrm>
            <a:prstGeom prst="ellipse">
              <a:avLst/>
            </a:prstGeom>
            <a:solidFill>
              <a:srgbClr val="B1E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B37C4EC-9613-3E4B-B98D-52F71AE12FC6}"/>
                </a:ext>
              </a:extLst>
            </p:cNvPr>
            <p:cNvSpPr/>
            <p:nvPr/>
          </p:nvSpPr>
          <p:spPr>
            <a:xfrm>
              <a:off x="11015089" y="4072110"/>
              <a:ext cx="131997" cy="131997"/>
            </a:xfrm>
            <a:prstGeom prst="ellipse">
              <a:avLst/>
            </a:prstGeom>
            <a:solidFill>
              <a:srgbClr val="B19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C229A29-3DF6-AA41-9177-562746885416}"/>
                </a:ext>
              </a:extLst>
            </p:cNvPr>
            <p:cNvSpPr/>
            <p:nvPr/>
          </p:nvSpPr>
          <p:spPr>
            <a:xfrm>
              <a:off x="11015089" y="3833734"/>
              <a:ext cx="131997" cy="131997"/>
            </a:xfrm>
            <a:prstGeom prst="ellipse">
              <a:avLst/>
            </a:prstGeom>
            <a:solidFill>
              <a:srgbClr val="EFD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38F1B990-964D-6747-BAD0-196FA2D0FDAA}"/>
                </a:ext>
              </a:extLst>
            </p:cNvPr>
            <p:cNvSpPr/>
            <p:nvPr/>
          </p:nvSpPr>
          <p:spPr>
            <a:xfrm>
              <a:off x="11015089" y="4534425"/>
              <a:ext cx="131997" cy="131997"/>
            </a:xfrm>
            <a:prstGeom prst="ellipse">
              <a:avLst/>
            </a:prstGeom>
            <a:solidFill>
              <a:srgbClr val="A4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4CA72321-BFCA-D248-A562-DC2D61A806D8}"/>
                </a:ext>
              </a:extLst>
            </p:cNvPr>
            <p:cNvSpPr txBox="1"/>
            <p:nvPr/>
          </p:nvSpPr>
          <p:spPr>
            <a:xfrm>
              <a:off x="9468168" y="3726729"/>
              <a:ext cx="1571050" cy="986296"/>
            </a:xfrm>
            <a:prstGeom prst="rect">
              <a:avLst/>
            </a:prstGeom>
            <a:noFill/>
          </p:spPr>
          <p:txBody>
            <a:bodyPr wrap="square" rtlCol="0">
              <a:spAutoFit/>
            </a:bodyPr>
            <a:lstStyle/>
            <a:p>
              <a:pPr algn="r">
                <a:lnSpc>
                  <a:spcPct val="150000"/>
                </a:lnSpc>
              </a:pPr>
              <a:r>
                <a:rPr lang="en-US" sz="1000" b="1" dirty="0">
                  <a:solidFill>
                    <a:schemeClr val="bg1"/>
                  </a:solidFill>
                  <a:latin typeface="Arial Narrow" panose="020B0604020202020204" pitchFamily="34" charset="0"/>
                  <a:cs typeface="Arial Narrow" panose="020B0604020202020204" pitchFamily="34" charset="0"/>
                </a:rPr>
                <a:t>(PRE) FORMULATION</a:t>
              </a:r>
            </a:p>
            <a:p>
              <a:pPr algn="r">
                <a:lnSpc>
                  <a:spcPct val="150000"/>
                </a:lnSpc>
              </a:pPr>
              <a:r>
                <a:rPr lang="en-US" sz="1000" b="1" dirty="0">
                  <a:solidFill>
                    <a:schemeClr val="bg1"/>
                  </a:solidFill>
                  <a:latin typeface="Arial Narrow" panose="020B0604020202020204" pitchFamily="34" charset="0"/>
                  <a:cs typeface="Arial Narrow" panose="020B0604020202020204" pitchFamily="34" charset="0"/>
                </a:rPr>
                <a:t>IMPLEMENTATON</a:t>
              </a:r>
            </a:p>
            <a:p>
              <a:pPr algn="r">
                <a:lnSpc>
                  <a:spcPct val="150000"/>
                </a:lnSpc>
              </a:pPr>
              <a:r>
                <a:rPr lang="en-US" sz="1000" b="1" dirty="0">
                  <a:solidFill>
                    <a:schemeClr val="bg1"/>
                  </a:solidFill>
                  <a:latin typeface="Arial Narrow" panose="020B0604020202020204" pitchFamily="34" charset="0"/>
                  <a:cs typeface="Arial Narrow" panose="020B0604020202020204" pitchFamily="34" charset="0"/>
                </a:rPr>
                <a:t>PRIMARY OPS</a:t>
              </a:r>
            </a:p>
            <a:p>
              <a:pPr algn="r">
                <a:lnSpc>
                  <a:spcPct val="150000"/>
                </a:lnSpc>
              </a:pPr>
              <a:r>
                <a:rPr lang="en-US" sz="1000" b="1" dirty="0">
                  <a:solidFill>
                    <a:schemeClr val="bg1"/>
                  </a:solidFill>
                  <a:latin typeface="Arial Narrow" panose="020B0604020202020204" pitchFamily="34" charset="0"/>
                  <a:cs typeface="Arial Narrow" panose="020B0604020202020204" pitchFamily="34" charset="0"/>
                </a:rPr>
                <a:t>EXTENDED OPS</a:t>
              </a:r>
            </a:p>
          </p:txBody>
        </p:sp>
      </p:grpSp>
      <p:sp>
        <p:nvSpPr>
          <p:cNvPr id="40" name="TextBox 39">
            <a:extLst>
              <a:ext uri="{FF2B5EF4-FFF2-40B4-BE49-F238E27FC236}">
                <a16:creationId xmlns:a16="http://schemas.microsoft.com/office/drawing/2014/main" id="{A08DBF7F-8103-7A46-9A42-D66C0A7F0571}"/>
              </a:ext>
            </a:extLst>
          </p:cNvPr>
          <p:cNvSpPr txBox="1"/>
          <p:nvPr/>
        </p:nvSpPr>
        <p:spPr>
          <a:xfrm>
            <a:off x="346370" y="3048441"/>
            <a:ext cx="2709492" cy="2185214"/>
          </a:xfrm>
          <a:prstGeom prst="rect">
            <a:avLst/>
          </a:prstGeom>
          <a:noFill/>
        </p:spPr>
        <p:txBody>
          <a:bodyPr wrap="square" rtlCol="0">
            <a:spAutoFit/>
          </a:bodyPr>
          <a:lstStyle/>
          <a:p>
            <a:r>
              <a:rPr lang="en-US" sz="1600" b="1" dirty="0">
                <a:solidFill>
                  <a:prstClr val="white"/>
                </a:solidFill>
                <a:latin typeface="Arial Narrow"/>
                <a:ea typeface="ＭＳ Ｐゴシック" charset="-128"/>
                <a:cs typeface="Arial Narrow"/>
              </a:rPr>
              <a:t>ISS INSTRUMENTS</a:t>
            </a:r>
          </a:p>
          <a:p>
            <a:endParaRPr lang="en-US" sz="800" b="1" dirty="0">
              <a:solidFill>
                <a:prstClr val="white"/>
              </a:solidFill>
              <a:latin typeface="Arial Narrow"/>
              <a:ea typeface="ＭＳ Ｐゴシック" charset="-128"/>
              <a:cs typeface="Arial Narrow"/>
            </a:endParaRPr>
          </a:p>
          <a:p>
            <a:r>
              <a:rPr lang="en-US" sz="1400" b="1" dirty="0">
                <a:solidFill>
                  <a:srgbClr val="EFD752"/>
                </a:solidFill>
                <a:latin typeface="Arial Narrow"/>
                <a:cs typeface="Arial Narrow"/>
              </a:rPr>
              <a:t>EMIT</a:t>
            </a:r>
            <a:endParaRPr lang="en-US" sz="1400" dirty="0">
              <a:solidFill>
                <a:srgbClr val="EFD752"/>
              </a:solidFill>
              <a:latin typeface="Arial Narrow"/>
              <a:cs typeface="Arial Narrow"/>
            </a:endParaRPr>
          </a:p>
          <a:p>
            <a:r>
              <a:rPr lang="en-US" sz="1400" b="1" dirty="0">
                <a:solidFill>
                  <a:srgbClr val="B19FFF"/>
                </a:solidFill>
                <a:latin typeface="Arial Narrow"/>
                <a:cs typeface="Arial Narrow"/>
              </a:rPr>
              <a:t>CLARREO-PF</a:t>
            </a:r>
          </a:p>
          <a:p>
            <a:r>
              <a:rPr lang="en-US" sz="1400" b="1" dirty="0">
                <a:solidFill>
                  <a:srgbClr val="B1E677"/>
                </a:solidFill>
                <a:latin typeface="Arial Narrow"/>
                <a:cs typeface="Arial Narrow"/>
              </a:rPr>
              <a:t>GEDI</a:t>
            </a:r>
            <a:endParaRPr lang="en-US" sz="1400" dirty="0">
              <a:solidFill>
                <a:srgbClr val="B1E677"/>
              </a:solidFill>
              <a:latin typeface="Arial Narrow"/>
              <a:cs typeface="Arial Narrow"/>
            </a:endParaRPr>
          </a:p>
          <a:p>
            <a:r>
              <a:rPr lang="en-US" sz="1400" b="1" dirty="0">
                <a:solidFill>
                  <a:srgbClr val="B1E677"/>
                </a:solidFill>
                <a:latin typeface="Arial Narrow"/>
                <a:cs typeface="Arial Narrow"/>
              </a:rPr>
              <a:t>SAGE III</a:t>
            </a:r>
            <a:endParaRPr lang="en-US" sz="1400" dirty="0">
              <a:solidFill>
                <a:srgbClr val="B1E677"/>
              </a:solidFill>
              <a:latin typeface="Arial Narrow"/>
              <a:cs typeface="Arial Narrow"/>
            </a:endParaRPr>
          </a:p>
          <a:p>
            <a:r>
              <a:rPr lang="en-US" sz="1400" b="1" dirty="0">
                <a:solidFill>
                  <a:srgbClr val="B1E677"/>
                </a:solidFill>
                <a:latin typeface="Arial Narrow"/>
                <a:cs typeface="Arial Narrow"/>
              </a:rPr>
              <a:t>OCO-3</a:t>
            </a:r>
            <a:endParaRPr lang="en-US" sz="1400" dirty="0">
              <a:solidFill>
                <a:srgbClr val="B1E677"/>
              </a:solidFill>
              <a:latin typeface="Arial Narrow"/>
              <a:cs typeface="Arial Narrow"/>
            </a:endParaRPr>
          </a:p>
          <a:p>
            <a:r>
              <a:rPr lang="en-US" sz="1400" b="1" dirty="0">
                <a:solidFill>
                  <a:srgbClr val="B1E677"/>
                </a:solidFill>
                <a:latin typeface="Arial Narrow"/>
                <a:cs typeface="Arial Narrow"/>
              </a:rPr>
              <a:t>TSIS-1</a:t>
            </a:r>
            <a:endParaRPr lang="en-US" sz="1400" dirty="0">
              <a:solidFill>
                <a:srgbClr val="B1E677"/>
              </a:solidFill>
              <a:latin typeface="Arial Narrow"/>
              <a:cs typeface="Arial Narrow"/>
            </a:endParaRPr>
          </a:p>
          <a:p>
            <a:r>
              <a:rPr lang="en-US" sz="1400" b="1" dirty="0">
                <a:solidFill>
                  <a:srgbClr val="A4D8DB"/>
                </a:solidFill>
                <a:latin typeface="Arial Narrow"/>
                <a:cs typeface="Arial Narrow"/>
              </a:rPr>
              <a:t>ECOSTRESS</a:t>
            </a:r>
            <a:endParaRPr lang="en-US" sz="1400" dirty="0">
              <a:solidFill>
                <a:srgbClr val="A4D8DB"/>
              </a:solidFill>
              <a:latin typeface="Arial Narrow"/>
              <a:cs typeface="Arial Narrow"/>
            </a:endParaRPr>
          </a:p>
          <a:p>
            <a:r>
              <a:rPr lang="en-US" sz="1400" b="1" dirty="0">
                <a:solidFill>
                  <a:srgbClr val="A4D8DB"/>
                </a:solidFill>
                <a:latin typeface="Arial Narrow"/>
                <a:cs typeface="Arial Narrow"/>
              </a:rPr>
              <a:t>LIS</a:t>
            </a:r>
            <a:endParaRPr lang="en-US" sz="1400" dirty="0">
              <a:solidFill>
                <a:srgbClr val="A4D8DB"/>
              </a:solidFill>
              <a:latin typeface="Arial Narrow"/>
              <a:cs typeface="Arial Narrow"/>
            </a:endParaRPr>
          </a:p>
        </p:txBody>
      </p:sp>
      <p:sp>
        <p:nvSpPr>
          <p:cNvPr id="41" name="TextBox 40">
            <a:extLst>
              <a:ext uri="{FF2B5EF4-FFF2-40B4-BE49-F238E27FC236}">
                <a16:creationId xmlns:a16="http://schemas.microsoft.com/office/drawing/2014/main" id="{A849F1CD-5DB6-FD4C-87B4-E0E2D00C3FA8}"/>
              </a:ext>
            </a:extLst>
          </p:cNvPr>
          <p:cNvSpPr txBox="1"/>
          <p:nvPr/>
        </p:nvSpPr>
        <p:spPr>
          <a:xfrm>
            <a:off x="346369" y="5363622"/>
            <a:ext cx="2709493" cy="677108"/>
          </a:xfrm>
          <a:prstGeom prst="rect">
            <a:avLst/>
          </a:prstGeom>
          <a:noFill/>
        </p:spPr>
        <p:txBody>
          <a:bodyPr wrap="square" rtlCol="0">
            <a:spAutoFit/>
          </a:bodyPr>
          <a:lstStyle/>
          <a:p>
            <a:r>
              <a:rPr lang="en-US" sz="1600" b="1" dirty="0">
                <a:solidFill>
                  <a:prstClr val="white"/>
                </a:solidFill>
                <a:latin typeface="Arial Narrow"/>
                <a:ea typeface="ＭＳ Ｐゴシック" charset="-128"/>
                <a:cs typeface="Arial Narrow"/>
              </a:rPr>
              <a:t>JPSS-2, 3 &amp; 4  INSTRUMENTS</a:t>
            </a:r>
          </a:p>
          <a:p>
            <a:pPr defTabSz="914120" fontAlgn="auto">
              <a:spcBef>
                <a:spcPts val="0"/>
              </a:spcBef>
              <a:spcAft>
                <a:spcPts val="0"/>
              </a:spcAft>
            </a:pPr>
            <a:endParaRPr lang="en-US" sz="800" b="1" dirty="0">
              <a:solidFill>
                <a:prstClr val="white"/>
              </a:solidFill>
              <a:latin typeface="Arial Narrow"/>
              <a:ea typeface="ＭＳ Ｐゴシック" charset="-128"/>
              <a:cs typeface="Arial Narrow"/>
            </a:endParaRPr>
          </a:p>
          <a:p>
            <a:pPr defTabSz="914120" fontAlgn="auto">
              <a:spcBef>
                <a:spcPts val="0"/>
              </a:spcBef>
              <a:spcAft>
                <a:spcPts val="0"/>
              </a:spcAft>
            </a:pPr>
            <a:r>
              <a:rPr lang="en-US" sz="1400" b="1" dirty="0">
                <a:solidFill>
                  <a:srgbClr val="B19FFF"/>
                </a:solidFill>
                <a:latin typeface="Arial Narrow"/>
                <a:cs typeface="Arial Narrow"/>
              </a:rPr>
              <a:t>OMPS-Limb</a:t>
            </a:r>
            <a:endParaRPr lang="en-US" sz="1400" dirty="0">
              <a:solidFill>
                <a:srgbClr val="B19FFF"/>
              </a:solidFill>
              <a:latin typeface="Arial Narrow"/>
              <a:cs typeface="Arial Narrow"/>
            </a:endParaRPr>
          </a:p>
        </p:txBody>
      </p:sp>
      <p:sp>
        <p:nvSpPr>
          <p:cNvPr id="42" name="TextBox 41">
            <a:extLst>
              <a:ext uri="{FF2B5EF4-FFF2-40B4-BE49-F238E27FC236}">
                <a16:creationId xmlns:a16="http://schemas.microsoft.com/office/drawing/2014/main" id="{78508177-2C6D-204F-B75F-C5E9B029F6FC}"/>
              </a:ext>
            </a:extLst>
          </p:cNvPr>
          <p:cNvSpPr txBox="1"/>
          <p:nvPr/>
        </p:nvSpPr>
        <p:spPr>
          <a:xfrm>
            <a:off x="10019881" y="1729903"/>
            <a:ext cx="1814459" cy="3053144"/>
          </a:xfrm>
          <a:prstGeom prst="rect">
            <a:avLst/>
          </a:prstGeom>
          <a:noFill/>
        </p:spPr>
        <p:txBody>
          <a:bodyPr wrap="square" rtlCol="0">
            <a:spAutoFit/>
          </a:bodyPr>
          <a:lstStyle/>
          <a:p>
            <a:pPr algn="r"/>
            <a:r>
              <a:rPr lang="en-US" sz="1600" b="1" dirty="0">
                <a:solidFill>
                  <a:schemeClr val="bg1"/>
                </a:solidFill>
                <a:latin typeface="Arial Narrow"/>
                <a:cs typeface="Arial Narrow"/>
              </a:rPr>
              <a:t>INVEST/CUBESATS</a:t>
            </a:r>
          </a:p>
          <a:p>
            <a:pPr algn="r">
              <a:lnSpc>
                <a:spcPct val="50000"/>
              </a:lnSpc>
            </a:pPr>
            <a:endParaRPr lang="en-US" sz="1400" dirty="0">
              <a:solidFill>
                <a:schemeClr val="bg1"/>
              </a:solidFill>
              <a:latin typeface="Arial Narrow"/>
              <a:cs typeface="Arial Narrow"/>
            </a:endParaRPr>
          </a:p>
          <a:p>
            <a:pPr algn="r">
              <a:lnSpc>
                <a:spcPct val="110000"/>
              </a:lnSpc>
            </a:pPr>
            <a:r>
              <a:rPr lang="en-US" sz="1400" b="1" dirty="0">
                <a:solidFill>
                  <a:srgbClr val="A4D8DB"/>
                </a:solidFill>
                <a:latin typeface="Arial Narrow"/>
                <a:cs typeface="Arial Narrow"/>
              </a:rPr>
              <a:t>RAVAN</a:t>
            </a:r>
            <a:endParaRPr lang="en-US" sz="1400" dirty="0">
              <a:solidFill>
                <a:srgbClr val="A4D8DB"/>
              </a:solidFill>
              <a:latin typeface="Arial Narrow"/>
              <a:ea typeface="ＭＳ Ｐゴシック" charset="-128"/>
              <a:cs typeface="Arial Narrow"/>
            </a:endParaRPr>
          </a:p>
          <a:p>
            <a:pPr algn="r">
              <a:lnSpc>
                <a:spcPct val="110000"/>
              </a:lnSpc>
            </a:pPr>
            <a:r>
              <a:rPr lang="en-US" sz="1400" b="1" dirty="0" err="1">
                <a:solidFill>
                  <a:srgbClr val="A4D8DB"/>
                </a:solidFill>
                <a:latin typeface="Arial Narrow"/>
                <a:cs typeface="Arial Narrow"/>
              </a:rPr>
              <a:t>RainCube</a:t>
            </a:r>
            <a:endParaRPr lang="en-US" sz="1400" dirty="0">
              <a:solidFill>
                <a:srgbClr val="A4D8DB"/>
              </a:solidFill>
              <a:latin typeface="Arial Narrow"/>
              <a:ea typeface="ＭＳ Ｐゴシック" charset="-128"/>
              <a:cs typeface="Arial Narrow"/>
            </a:endParaRPr>
          </a:p>
          <a:p>
            <a:pPr algn="r">
              <a:lnSpc>
                <a:spcPct val="110000"/>
              </a:lnSpc>
            </a:pPr>
            <a:r>
              <a:rPr lang="en-US" sz="1400" b="1" dirty="0">
                <a:solidFill>
                  <a:srgbClr val="B1E677"/>
                </a:solidFill>
                <a:latin typeface="Arial Narrow"/>
                <a:ea typeface="ＭＳ Ｐゴシック" charset="-128"/>
                <a:cs typeface="Arial Narrow"/>
              </a:rPr>
              <a:t>CSIM</a:t>
            </a:r>
            <a:endParaRPr lang="en-US" sz="1400" dirty="0">
              <a:solidFill>
                <a:srgbClr val="B1E677"/>
              </a:solidFill>
              <a:latin typeface="Arial Narrow"/>
              <a:ea typeface="ＭＳ Ｐゴシック" charset="-128"/>
              <a:cs typeface="Arial Narrow"/>
            </a:endParaRPr>
          </a:p>
          <a:p>
            <a:pPr algn="r">
              <a:lnSpc>
                <a:spcPct val="110000"/>
              </a:lnSpc>
            </a:pPr>
            <a:r>
              <a:rPr lang="en-US" sz="1400" b="1" dirty="0" err="1">
                <a:solidFill>
                  <a:srgbClr val="B1E677"/>
                </a:solidFill>
                <a:latin typeface="Arial Narrow"/>
                <a:ea typeface="ＭＳ Ｐゴシック" charset="-128"/>
                <a:cs typeface="Arial Narrow"/>
              </a:rPr>
              <a:t>CubeRRT</a:t>
            </a:r>
            <a:endParaRPr lang="en-US" sz="1400" dirty="0">
              <a:solidFill>
                <a:srgbClr val="B1E677"/>
              </a:solidFill>
              <a:latin typeface="Arial Narrow"/>
              <a:cs typeface="Arial Narrow"/>
            </a:endParaRPr>
          </a:p>
          <a:p>
            <a:pPr algn="r">
              <a:lnSpc>
                <a:spcPct val="110000"/>
              </a:lnSpc>
            </a:pPr>
            <a:r>
              <a:rPr lang="en-US" sz="1400" b="1" dirty="0">
                <a:solidFill>
                  <a:srgbClr val="B1E677"/>
                </a:solidFill>
                <a:latin typeface="Arial Narrow"/>
                <a:ea typeface="ＭＳ Ｐゴシック" charset="-128"/>
                <a:cs typeface="Arial Narrow"/>
              </a:rPr>
              <a:t>TEMPEST-D</a:t>
            </a:r>
            <a:endParaRPr lang="en-US" sz="1400" dirty="0">
              <a:solidFill>
                <a:srgbClr val="B1E677"/>
              </a:solidFill>
              <a:latin typeface="Arial Narrow"/>
              <a:cs typeface="Arial Narrow"/>
            </a:endParaRPr>
          </a:p>
          <a:p>
            <a:pPr algn="r">
              <a:lnSpc>
                <a:spcPct val="110000"/>
              </a:lnSpc>
            </a:pPr>
            <a:r>
              <a:rPr lang="en-US" sz="1400" b="1" dirty="0" err="1">
                <a:solidFill>
                  <a:srgbClr val="B19FFF"/>
                </a:solidFill>
                <a:latin typeface="Arial Narrow"/>
                <a:cs typeface="Arial Narrow"/>
              </a:rPr>
              <a:t>CIRiS</a:t>
            </a:r>
            <a:endParaRPr lang="en-US" sz="1400" dirty="0">
              <a:solidFill>
                <a:srgbClr val="B19FFF"/>
              </a:solidFill>
              <a:latin typeface="Arial Narrow"/>
              <a:cs typeface="Arial Narrow"/>
            </a:endParaRPr>
          </a:p>
          <a:p>
            <a:pPr algn="r">
              <a:lnSpc>
                <a:spcPct val="110000"/>
              </a:lnSpc>
            </a:pPr>
            <a:r>
              <a:rPr lang="en-US" sz="1400" b="1" dirty="0">
                <a:solidFill>
                  <a:srgbClr val="B19FFF"/>
                </a:solidFill>
                <a:latin typeface="Arial Narrow"/>
                <a:cs typeface="Arial Narrow"/>
              </a:rPr>
              <a:t>HARP</a:t>
            </a:r>
            <a:endParaRPr lang="en-US" sz="1400" dirty="0">
              <a:solidFill>
                <a:srgbClr val="B19FFF"/>
              </a:solidFill>
              <a:latin typeface="Arial Narrow"/>
              <a:ea typeface="ＭＳ Ｐゴシック" charset="-128"/>
              <a:cs typeface="Arial Narrow"/>
            </a:endParaRPr>
          </a:p>
          <a:p>
            <a:pPr algn="r">
              <a:lnSpc>
                <a:spcPct val="110000"/>
              </a:lnSpc>
            </a:pPr>
            <a:r>
              <a:rPr lang="en-US" sz="1400" b="1" dirty="0">
                <a:solidFill>
                  <a:srgbClr val="B19FFF"/>
                </a:solidFill>
                <a:latin typeface="Arial Narrow"/>
                <a:ea typeface="ＭＳ Ｐゴシック" charset="-128"/>
                <a:cs typeface="Arial Narrow"/>
              </a:rPr>
              <a:t>CTIM</a:t>
            </a:r>
          </a:p>
          <a:p>
            <a:pPr algn="r">
              <a:lnSpc>
                <a:spcPct val="110000"/>
              </a:lnSpc>
            </a:pPr>
            <a:r>
              <a:rPr lang="en-US" sz="1400" b="1" dirty="0" err="1">
                <a:solidFill>
                  <a:srgbClr val="B19FFF"/>
                </a:solidFill>
                <a:latin typeface="Arial Narrow"/>
                <a:ea typeface="ＭＳ Ｐゴシック" charset="-128"/>
                <a:cs typeface="Arial Narrow"/>
              </a:rPr>
              <a:t>HyTI</a:t>
            </a:r>
            <a:endParaRPr lang="en-US" sz="1400" b="1" dirty="0">
              <a:solidFill>
                <a:srgbClr val="B19FFF"/>
              </a:solidFill>
              <a:latin typeface="Arial Narrow"/>
              <a:ea typeface="ＭＳ Ｐゴシック" charset="-128"/>
              <a:cs typeface="Arial Narrow"/>
            </a:endParaRPr>
          </a:p>
          <a:p>
            <a:pPr algn="r">
              <a:lnSpc>
                <a:spcPct val="110000"/>
              </a:lnSpc>
            </a:pPr>
            <a:r>
              <a:rPr lang="en-US" sz="1400" b="1" dirty="0" err="1">
                <a:solidFill>
                  <a:srgbClr val="B19FFF"/>
                </a:solidFill>
                <a:latin typeface="Arial Narrow"/>
                <a:ea typeface="ＭＳ Ｐゴシック" charset="-128"/>
                <a:cs typeface="Arial Narrow"/>
              </a:rPr>
              <a:t>SNoOPI</a:t>
            </a:r>
            <a:endParaRPr lang="en-US" sz="1400" b="1" dirty="0">
              <a:solidFill>
                <a:srgbClr val="B19FFF"/>
              </a:solidFill>
              <a:latin typeface="Arial Narrow"/>
              <a:ea typeface="ＭＳ Ｐゴシック" charset="-128"/>
              <a:cs typeface="Arial Narrow"/>
            </a:endParaRPr>
          </a:p>
          <a:p>
            <a:pPr algn="r">
              <a:lnSpc>
                <a:spcPct val="110000"/>
              </a:lnSpc>
            </a:pPr>
            <a:r>
              <a:rPr lang="en-US" sz="1400" b="1" dirty="0">
                <a:solidFill>
                  <a:srgbClr val="B19FFF"/>
                </a:solidFill>
                <a:latin typeface="Arial Narrow"/>
                <a:ea typeface="ＭＳ Ｐゴシック" charset="-128"/>
                <a:cs typeface="Arial Narrow"/>
              </a:rPr>
              <a:t>NACHOS</a:t>
            </a:r>
            <a:endParaRPr lang="en-US" sz="1400" b="1" dirty="0">
              <a:solidFill>
                <a:srgbClr val="B19FFF"/>
              </a:solidFill>
              <a:latin typeface="Arial Narrow"/>
              <a:cs typeface="Arial Narrow"/>
            </a:endParaRPr>
          </a:p>
        </p:txBody>
      </p:sp>
      <p:sp>
        <p:nvSpPr>
          <p:cNvPr id="43" name="TextBox 42">
            <a:extLst>
              <a:ext uri="{FF2B5EF4-FFF2-40B4-BE49-F238E27FC236}">
                <a16:creationId xmlns:a16="http://schemas.microsoft.com/office/drawing/2014/main" id="{54C0501D-01FB-5140-B535-51E6535D25BF}"/>
              </a:ext>
            </a:extLst>
          </p:cNvPr>
          <p:cNvSpPr txBox="1"/>
          <p:nvPr/>
        </p:nvSpPr>
        <p:spPr>
          <a:xfrm>
            <a:off x="675102" y="1535399"/>
            <a:ext cx="1204347" cy="307777"/>
          </a:xfrm>
          <a:prstGeom prst="rect">
            <a:avLst/>
          </a:prstGeom>
          <a:noFill/>
        </p:spPr>
        <p:txBody>
          <a:bodyPr wrap="square" rtlCol="0">
            <a:spAutoFit/>
          </a:bodyPr>
          <a:lstStyle/>
          <a:p>
            <a:r>
              <a:rPr lang="en-US" sz="1400" b="1" dirty="0">
                <a:solidFill>
                  <a:srgbClr val="EFD752"/>
                </a:solidFill>
                <a:latin typeface="Arial Narrow" panose="020B0604020202020204" pitchFamily="34" charset="0"/>
                <a:cs typeface="Arial Narrow" panose="020B0604020202020204" pitchFamily="34" charset="0"/>
              </a:rPr>
              <a:t>PREFIRE </a:t>
            </a:r>
            <a:r>
              <a:rPr lang="en-US" sz="1400" dirty="0">
                <a:solidFill>
                  <a:srgbClr val="EFD752"/>
                </a:solidFill>
                <a:latin typeface="Arial Narrow" panose="020B0604020202020204" pitchFamily="34" charset="0"/>
                <a:cs typeface="Arial Narrow" panose="020B0604020202020204" pitchFamily="34" charset="0"/>
              </a:rPr>
              <a:t>(2)</a:t>
            </a:r>
          </a:p>
        </p:txBody>
      </p:sp>
      <p:sp>
        <p:nvSpPr>
          <p:cNvPr id="44" name="TextBox 43">
            <a:extLst>
              <a:ext uri="{FF2B5EF4-FFF2-40B4-BE49-F238E27FC236}">
                <a16:creationId xmlns:a16="http://schemas.microsoft.com/office/drawing/2014/main" id="{95F0714B-D8CD-0C40-938C-AEDA584B86DA}"/>
              </a:ext>
            </a:extLst>
          </p:cNvPr>
          <p:cNvSpPr txBox="1"/>
          <p:nvPr/>
        </p:nvSpPr>
        <p:spPr>
          <a:xfrm>
            <a:off x="7744636" y="5280688"/>
            <a:ext cx="1586933" cy="307777"/>
          </a:xfrm>
          <a:prstGeom prst="rect">
            <a:avLst/>
          </a:prstGeom>
          <a:noFill/>
          <a:ln w="38100">
            <a:solidFill>
              <a:srgbClr val="EB7FF0"/>
            </a:solidFill>
          </a:ln>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LANDSAT 8 </a:t>
            </a:r>
            <a:r>
              <a:rPr lang="en-US" sz="1400" dirty="0">
                <a:solidFill>
                  <a:srgbClr val="A4D8DB"/>
                </a:solidFill>
                <a:latin typeface="Arial Narrow" panose="020B0604020202020204" pitchFamily="34" charset="0"/>
                <a:cs typeface="Arial Narrow" panose="020B0604020202020204" pitchFamily="34" charset="0"/>
              </a:rPr>
              <a:t>(USGS)</a:t>
            </a:r>
          </a:p>
        </p:txBody>
      </p:sp>
      <p:sp>
        <p:nvSpPr>
          <p:cNvPr id="45" name="TextBox 44">
            <a:extLst>
              <a:ext uri="{FF2B5EF4-FFF2-40B4-BE49-F238E27FC236}">
                <a16:creationId xmlns:a16="http://schemas.microsoft.com/office/drawing/2014/main" id="{AF1EBF25-D6C0-7843-9B5C-E71248EA8CBD}"/>
              </a:ext>
            </a:extLst>
          </p:cNvPr>
          <p:cNvSpPr txBox="1"/>
          <p:nvPr/>
        </p:nvSpPr>
        <p:spPr>
          <a:xfrm>
            <a:off x="256064" y="2021638"/>
            <a:ext cx="729123" cy="307777"/>
          </a:xfrm>
          <a:prstGeom prst="rect">
            <a:avLst/>
          </a:prstGeom>
          <a:noFill/>
        </p:spPr>
        <p:txBody>
          <a:bodyPr wrap="square" rtlCol="0">
            <a:spAutoFit/>
          </a:bodyPr>
          <a:lstStyle/>
          <a:p>
            <a:r>
              <a:rPr lang="en-US" sz="1400" b="1" dirty="0">
                <a:solidFill>
                  <a:srgbClr val="EFD752"/>
                </a:solidFill>
                <a:latin typeface="Arial Narrow" panose="020B0604020202020204" pitchFamily="34" charset="0"/>
                <a:cs typeface="Arial Narrow" panose="020B0604020202020204" pitchFamily="34" charset="0"/>
              </a:rPr>
              <a:t>GLIMR</a:t>
            </a:r>
            <a:endParaRPr lang="en-US" sz="1400" dirty="0">
              <a:solidFill>
                <a:srgbClr val="EFD752"/>
              </a:solidFill>
              <a:latin typeface="Arial Narrow" panose="020B0604020202020204" pitchFamily="34" charset="0"/>
              <a:cs typeface="Arial Narrow" panose="020B0604020202020204" pitchFamily="34" charset="0"/>
            </a:endParaRPr>
          </a:p>
        </p:txBody>
      </p:sp>
      <p:sp>
        <p:nvSpPr>
          <p:cNvPr id="46" name="TextBox 45">
            <a:extLst>
              <a:ext uri="{FF2B5EF4-FFF2-40B4-BE49-F238E27FC236}">
                <a16:creationId xmlns:a16="http://schemas.microsoft.com/office/drawing/2014/main" id="{AF1EBF25-D6C0-7843-9B5C-E71248EA8CBD}"/>
              </a:ext>
            </a:extLst>
          </p:cNvPr>
          <p:cNvSpPr txBox="1"/>
          <p:nvPr/>
        </p:nvSpPr>
        <p:spPr>
          <a:xfrm>
            <a:off x="1380073" y="1343093"/>
            <a:ext cx="697790" cy="307777"/>
          </a:xfrm>
          <a:prstGeom prst="rect">
            <a:avLst/>
          </a:prstGeom>
          <a:noFill/>
        </p:spPr>
        <p:txBody>
          <a:bodyPr wrap="square" rtlCol="0">
            <a:spAutoFit/>
          </a:bodyPr>
          <a:lstStyle/>
          <a:p>
            <a:r>
              <a:rPr lang="en-US" sz="1400" b="1" dirty="0">
                <a:solidFill>
                  <a:srgbClr val="EFD752"/>
                </a:solidFill>
                <a:latin typeface="Arial Narrow" panose="020B0604020202020204" pitchFamily="34" charset="0"/>
                <a:cs typeface="Arial Narrow" panose="020B0604020202020204" pitchFamily="34" charset="0"/>
              </a:rPr>
              <a:t>TSIS-2</a:t>
            </a:r>
            <a:endParaRPr lang="en-US" sz="1400" dirty="0">
              <a:solidFill>
                <a:srgbClr val="EFD752"/>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87329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NASA Earth Science | Applied Sciences Program</a:t>
            </a:r>
          </a:p>
        </p:txBody>
      </p:sp>
      <p:sp>
        <p:nvSpPr>
          <p:cNvPr id="3" name="Content Placeholder 2"/>
          <p:cNvSpPr>
            <a:spLocks noGrp="1"/>
          </p:cNvSpPr>
          <p:nvPr>
            <p:ph idx="1"/>
          </p:nvPr>
        </p:nvSpPr>
        <p:spPr/>
        <p:txBody>
          <a:bodyPr/>
          <a:lstStyle/>
          <a:p>
            <a:r>
              <a:rPr lang="en-US" dirty="0"/>
              <a:t>The Applied Sciences Program within NASA’s Earth Science Division provides funding, resources, technical and analytical expertise and other support to experts to use data from NASA’s Earth-observing satellites and airborne missions to tackle tough challenges and develop solutions that improve our daily lives.</a:t>
            </a:r>
          </a:p>
          <a:p>
            <a:r>
              <a:rPr lang="en-US" dirty="0"/>
              <a:t> We provide </a:t>
            </a:r>
            <a:r>
              <a:rPr lang="en-US"/>
              <a:t>three types of decision-support</a:t>
            </a:r>
            <a:r>
              <a:rPr lang="en-US" dirty="0"/>
              <a:t>:</a:t>
            </a:r>
          </a:p>
          <a:p>
            <a:pPr lvl="1"/>
            <a:r>
              <a:rPr lang="en-US" dirty="0"/>
              <a:t>Enhancing existing decision support tools or processes together with the partner organizations;</a:t>
            </a:r>
          </a:p>
          <a:p>
            <a:pPr lvl="1"/>
            <a:r>
              <a:rPr lang="en-US" dirty="0"/>
              <a:t>Developing new applications and decision support tools or processes together with the partner organizations; and</a:t>
            </a:r>
          </a:p>
          <a:p>
            <a:pPr lvl="1"/>
            <a:r>
              <a:rPr lang="en-US" dirty="0"/>
              <a:t>Developing information products, maps, and tools used by partner organizations to serve their customers, clients, and public.</a:t>
            </a:r>
          </a:p>
        </p:txBody>
      </p:sp>
      <p:sp>
        <p:nvSpPr>
          <p:cNvPr id="4" name="Date Placeholder 3"/>
          <p:cNvSpPr>
            <a:spLocks noGrp="1"/>
          </p:cNvSpPr>
          <p:nvPr>
            <p:ph type="dt" sz="half" idx="10"/>
          </p:nvPr>
        </p:nvSpPr>
        <p:spPr/>
        <p:txBody>
          <a:bodyPr/>
          <a:lstStyle/>
          <a:p>
            <a:r>
              <a:rPr lang="en-US" dirty="0">
                <a:solidFill>
                  <a:schemeClr val="tx1"/>
                </a:solidFill>
              </a:rPr>
              <a:t>01/09/2020</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3954FFB2-74D8-4FAB-B614-11D1A7A753CE}" type="slidenum">
              <a:rPr lang="en-US" smtClean="0"/>
              <a:t>3</a:t>
            </a:fld>
            <a:endParaRPr lang="en-US" dirty="0"/>
          </a:p>
        </p:txBody>
      </p:sp>
    </p:spTree>
    <p:extLst>
      <p:ext uri="{BB962C8B-B14F-4D97-AF65-F5344CB8AC3E}">
        <p14:creationId xmlns:p14="http://schemas.microsoft.com/office/powerpoint/2010/main" val="3695899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Landsat and MODIS Data for Land Classification: Training and Applications</a:t>
            </a:r>
          </a:p>
        </p:txBody>
      </p:sp>
      <p:sp>
        <p:nvSpPr>
          <p:cNvPr id="3" name="Content Placeholder 2"/>
          <p:cNvSpPr>
            <a:spLocks noGrp="1"/>
          </p:cNvSpPr>
          <p:nvPr>
            <p:ph idx="1"/>
          </p:nvPr>
        </p:nvSpPr>
        <p:spPr>
          <a:xfrm>
            <a:off x="5645427" y="1924460"/>
            <a:ext cx="5936973" cy="4460308"/>
          </a:xfrm>
        </p:spPr>
        <p:txBody>
          <a:bodyPr>
            <a:normAutofit/>
          </a:bodyPr>
          <a:lstStyle/>
          <a:p>
            <a:pPr lvl="0"/>
            <a:r>
              <a:rPr lang="en-US" sz="2000" dirty="0"/>
              <a:t>Landsat and MODIS imagery can be used to develop land cover classifications, transformations of pixels with similar spectral characteristics into other meaningful categories of interest.</a:t>
            </a:r>
          </a:p>
          <a:p>
            <a:pPr lvl="0"/>
            <a:r>
              <a:rPr lang="en-US" sz="2000" dirty="0"/>
              <a:t>Classification of land imagery is an initial analysis step for a wide range of projects funded by the Applied Sciences Program, from developing field-scale crop-type maps and agricultural yield estimations in the U.S. to developing regional land cover maps for countries in the Lower Mekong Region.</a:t>
            </a:r>
          </a:p>
          <a:p>
            <a:pPr lvl="0"/>
            <a:r>
              <a:rPr lang="en-US" sz="2000" dirty="0"/>
              <a:t>The Applied Remote Sensing Training (ARSET) Program offers webinars that show users how to use Landsat data for land classification.</a:t>
            </a:r>
          </a:p>
        </p:txBody>
      </p:sp>
      <p:sp>
        <p:nvSpPr>
          <p:cNvPr id="4" name="Date Placeholder 3"/>
          <p:cNvSpPr>
            <a:spLocks noGrp="1"/>
          </p:cNvSpPr>
          <p:nvPr>
            <p:ph type="dt" sz="half" idx="10"/>
          </p:nvPr>
        </p:nvSpPr>
        <p:spPr/>
        <p:txBody>
          <a:bodyPr/>
          <a:lstStyle/>
          <a:p>
            <a:r>
              <a:rPr lang="en-US" dirty="0">
                <a:solidFill>
                  <a:schemeClr val="tx1"/>
                </a:solidFill>
              </a:rPr>
              <a:t>01/09/2020</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3954FFB2-74D8-4FAB-B614-11D1A7A753CE}" type="slidenum">
              <a:rPr lang="en-US" smtClean="0"/>
              <a:t>4</a:t>
            </a:fld>
            <a:endParaRPr lang="en-US" dirty="0"/>
          </a:p>
        </p:txBody>
      </p:sp>
      <p:pic>
        <p:nvPicPr>
          <p:cNvPr id="6" name="Content Placeholder 7">
            <a:extLst>
              <a:ext uri="{FF2B5EF4-FFF2-40B4-BE49-F238E27FC236}">
                <a16:creationId xmlns:a16="http://schemas.microsoft.com/office/drawing/2014/main" id="{580D5607-8617-0243-A448-30AC612C4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69" y="2396850"/>
            <a:ext cx="5034174" cy="2517087"/>
          </a:xfrm>
          <a:prstGeom prst="rect">
            <a:avLst/>
          </a:prstGeom>
        </p:spPr>
      </p:pic>
      <p:sp>
        <p:nvSpPr>
          <p:cNvPr id="7" name="TextBox 6">
            <a:extLst>
              <a:ext uri="{FF2B5EF4-FFF2-40B4-BE49-F238E27FC236}">
                <a16:creationId xmlns:a16="http://schemas.microsoft.com/office/drawing/2014/main" id="{5A0774BB-6D2B-7343-9A34-2093633C9F05}"/>
              </a:ext>
            </a:extLst>
          </p:cNvPr>
          <p:cNvSpPr txBox="1"/>
          <p:nvPr/>
        </p:nvSpPr>
        <p:spPr>
          <a:xfrm>
            <a:off x="412469" y="4887361"/>
            <a:ext cx="5034174" cy="276999"/>
          </a:xfrm>
          <a:prstGeom prst="rect">
            <a:avLst/>
          </a:prstGeom>
          <a:noFill/>
        </p:spPr>
        <p:txBody>
          <a:bodyPr wrap="square" rtlCol="0">
            <a:spAutoFit/>
          </a:bodyPr>
          <a:lstStyle/>
          <a:p>
            <a:r>
              <a:rPr lang="en-US" sz="1200" dirty="0">
                <a:latin typeface="Calibri Light" panose="020F0302020204030204" pitchFamily="34" charset="0"/>
                <a:cs typeface="Calibri Light" panose="020F0302020204030204" pitchFamily="34" charset="0"/>
              </a:rPr>
              <a:t>Source: https://arset.gsfc.nasa.gov/land/webinars/advanced-land-classification</a:t>
            </a:r>
          </a:p>
        </p:txBody>
      </p:sp>
    </p:spTree>
    <p:extLst>
      <p:ext uri="{BB962C8B-B14F-4D97-AF65-F5344CB8AC3E}">
        <p14:creationId xmlns:p14="http://schemas.microsoft.com/office/powerpoint/2010/main" val="847288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Landsat and MODIS for Disaster Response: Flood Mapping and Monitoring</a:t>
            </a:r>
          </a:p>
        </p:txBody>
      </p:sp>
      <p:sp>
        <p:nvSpPr>
          <p:cNvPr id="3" name="Content Placeholder 2"/>
          <p:cNvSpPr>
            <a:spLocks noGrp="1"/>
          </p:cNvSpPr>
          <p:nvPr>
            <p:ph idx="1"/>
          </p:nvPr>
        </p:nvSpPr>
        <p:spPr>
          <a:xfrm>
            <a:off x="6062870" y="1709159"/>
            <a:ext cx="5519529" cy="4460308"/>
          </a:xfrm>
        </p:spPr>
        <p:txBody>
          <a:bodyPr>
            <a:normAutofit fontScale="77500" lnSpcReduction="20000"/>
          </a:bodyPr>
          <a:lstStyle/>
          <a:p>
            <a:r>
              <a:rPr lang="en-US" dirty="0"/>
              <a:t>In the mid-western floods in Spring, 2019, many individuals turned to NASA for the data to drive decisions and the information products needed to enable preparedness, stage response and assist in resilient recovery. </a:t>
            </a:r>
          </a:p>
          <a:p>
            <a:r>
              <a:rPr lang="en-US" dirty="0"/>
              <a:t>FEMA, the National Guard Bureau, the State of Missouri Emergency Management Agency, and the US Department of Agriculture used flood risk products developed by NASA and partners including those developed from MODIS optical imagery and Landsat optical imagery to predict and characterize flood extent. </a:t>
            </a:r>
          </a:p>
          <a:p>
            <a:r>
              <a:rPr lang="en-US" dirty="0"/>
              <a:t>NASA supports users by providing near-real time (3-5 hour lag) MODIS data for flood mapping and many other tools on the Land, Atmosphere Near real-time Capability of Earth observing systems, known as LANCE and fully GIS-enabled information on the Disasters Program’s Portal.</a:t>
            </a:r>
          </a:p>
          <a:p>
            <a:r>
              <a:rPr lang="en-US" dirty="0"/>
              <a:t>Landsat’s long record, simple access, and intuitive imagery allow for widespread use for disaster preparedness, mitigation, response, and recovery.</a:t>
            </a:r>
          </a:p>
        </p:txBody>
      </p:sp>
      <p:sp>
        <p:nvSpPr>
          <p:cNvPr id="4" name="Date Placeholder 3"/>
          <p:cNvSpPr>
            <a:spLocks noGrp="1"/>
          </p:cNvSpPr>
          <p:nvPr>
            <p:ph type="dt" sz="half" idx="10"/>
          </p:nvPr>
        </p:nvSpPr>
        <p:spPr/>
        <p:txBody>
          <a:bodyPr/>
          <a:lstStyle/>
          <a:p>
            <a:r>
              <a:rPr lang="en-US" dirty="0">
                <a:solidFill>
                  <a:schemeClr val="tx1"/>
                </a:solidFill>
              </a:rPr>
              <a:t>01/09/2020</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3954FFB2-74D8-4FAB-B614-11D1A7A753CE}" type="slidenum">
              <a:rPr lang="en-US" smtClean="0"/>
              <a:t>5</a:t>
            </a:fld>
            <a:endParaRPr lang="en-US" dirty="0"/>
          </a:p>
        </p:txBody>
      </p:sp>
      <p:pic>
        <p:nvPicPr>
          <p:cNvPr id="8" name="Content Placeholder 8">
            <a:extLst>
              <a:ext uri="{FF2B5EF4-FFF2-40B4-BE49-F238E27FC236}">
                <a16:creationId xmlns:a16="http://schemas.microsoft.com/office/drawing/2014/main" id="{CF91B485-AEF5-B241-BEE8-5AC50DDC5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679" y="1699591"/>
            <a:ext cx="5574626" cy="3754969"/>
          </a:xfrm>
          <a:prstGeom prst="rect">
            <a:avLst/>
          </a:prstGeom>
        </p:spPr>
      </p:pic>
      <p:sp>
        <p:nvSpPr>
          <p:cNvPr id="9" name="TextBox 8">
            <a:extLst>
              <a:ext uri="{FF2B5EF4-FFF2-40B4-BE49-F238E27FC236}">
                <a16:creationId xmlns:a16="http://schemas.microsoft.com/office/drawing/2014/main" id="{1AC019CA-4EB7-EA49-8E31-10BDF3C475A3}"/>
              </a:ext>
            </a:extLst>
          </p:cNvPr>
          <p:cNvSpPr txBox="1"/>
          <p:nvPr/>
        </p:nvSpPr>
        <p:spPr>
          <a:xfrm>
            <a:off x="360618" y="5488015"/>
            <a:ext cx="5574626" cy="646331"/>
          </a:xfrm>
          <a:prstGeom prst="rect">
            <a:avLst/>
          </a:prstGeom>
          <a:noFill/>
        </p:spPr>
        <p:txBody>
          <a:bodyPr wrap="square" rtlCol="0">
            <a:spAutoFit/>
          </a:bodyPr>
          <a:lstStyle/>
          <a:p>
            <a:r>
              <a:rPr lang="en-US" sz="1200" dirty="0">
                <a:latin typeface="Calibri Light" panose="020F0302020204030204" pitchFamily="34" charset="0"/>
                <a:cs typeface="Calibri Light" panose="020F0302020204030204" pitchFamily="34" charset="0"/>
              </a:rPr>
              <a:t>Comparison of before (March 20th, 2018) and after (March 16th, 2019) the flooding event at Offutt Air Force Base, Nebraska, using data from Landsat 8's OLI instrument. Credit: NASA Earth Observatory</a:t>
            </a:r>
          </a:p>
        </p:txBody>
      </p:sp>
    </p:spTree>
    <p:extLst>
      <p:ext uri="{BB962C8B-B14F-4D97-AF65-F5344CB8AC3E}">
        <p14:creationId xmlns:p14="http://schemas.microsoft.com/office/powerpoint/2010/main" val="1016272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7818D-E4F5-374A-B45E-7BACCD05E05A}"/>
              </a:ext>
            </a:extLst>
          </p:cNvPr>
          <p:cNvSpPr>
            <a:spLocks noGrp="1"/>
          </p:cNvSpPr>
          <p:nvPr>
            <p:ph type="title"/>
          </p:nvPr>
        </p:nvSpPr>
        <p:spPr/>
        <p:txBody>
          <a:bodyPr>
            <a:normAutofit/>
          </a:bodyPr>
          <a:lstStyle/>
          <a:p>
            <a:r>
              <a:rPr lang="en-US" sz="3600" dirty="0"/>
              <a:t>Use of Land Imaging Satellites</a:t>
            </a:r>
          </a:p>
        </p:txBody>
      </p:sp>
      <p:sp>
        <p:nvSpPr>
          <p:cNvPr id="3" name="Content Placeholder 2">
            <a:extLst>
              <a:ext uri="{FF2B5EF4-FFF2-40B4-BE49-F238E27FC236}">
                <a16:creationId xmlns:a16="http://schemas.microsoft.com/office/drawing/2014/main" id="{F2955969-EF8F-424A-A1E7-B3D35551D645}"/>
              </a:ext>
            </a:extLst>
          </p:cNvPr>
          <p:cNvSpPr>
            <a:spLocks noGrp="1"/>
          </p:cNvSpPr>
          <p:nvPr>
            <p:ph idx="1"/>
          </p:nvPr>
        </p:nvSpPr>
        <p:spPr/>
        <p:txBody>
          <a:bodyPr/>
          <a:lstStyle/>
          <a:p>
            <a:r>
              <a:rPr lang="en-US" dirty="0"/>
              <a:t>The land imaging satellites are used in a wide-range of applications, both because of their long longitudinal record (47 years for Landsat, 20 years for TERRA, and 17 years for AQUA) and their broad utility.</a:t>
            </a:r>
          </a:p>
          <a:p>
            <a:r>
              <a:rPr lang="en-US" dirty="0"/>
              <a:t>Understanding the diversity of applications that a given satellite has can inspire new data products, tools, partnerships, and missions.</a:t>
            </a:r>
          </a:p>
          <a:p>
            <a:r>
              <a:rPr lang="en-US" dirty="0"/>
              <a:t>How do we look systematically across the different applications of Landsat, MODIS, and other satellites, sensors, networks, and surveys, to identify key uses across the Federal Government?</a:t>
            </a:r>
          </a:p>
          <a:p>
            <a:endParaRPr lang="en-US" dirty="0"/>
          </a:p>
        </p:txBody>
      </p:sp>
      <p:sp>
        <p:nvSpPr>
          <p:cNvPr id="4" name="Date Placeholder 3">
            <a:extLst>
              <a:ext uri="{FF2B5EF4-FFF2-40B4-BE49-F238E27FC236}">
                <a16:creationId xmlns:a16="http://schemas.microsoft.com/office/drawing/2014/main" id="{92F9933F-34E3-474B-8E01-ADC5F0510AEA}"/>
              </a:ext>
            </a:extLst>
          </p:cNvPr>
          <p:cNvSpPr>
            <a:spLocks noGrp="1"/>
          </p:cNvSpPr>
          <p:nvPr>
            <p:ph type="dt" sz="half" idx="10"/>
          </p:nvPr>
        </p:nvSpPr>
        <p:spPr/>
        <p:txBody>
          <a:bodyPr/>
          <a:lstStyle/>
          <a:p>
            <a:r>
              <a:rPr lang="en-US" dirty="0">
                <a:solidFill>
                  <a:schemeClr val="tx1"/>
                </a:solidFill>
              </a:rPr>
              <a:t>01/09/2020</a:t>
            </a:r>
            <a:endParaRPr lang="en-US" dirty="0">
              <a:solidFill>
                <a:schemeClr val="tx1"/>
              </a:solidFill>
            </a:endParaRPr>
          </a:p>
        </p:txBody>
      </p:sp>
      <p:sp>
        <p:nvSpPr>
          <p:cNvPr id="5" name="Slide Number Placeholder 4">
            <a:extLst>
              <a:ext uri="{FF2B5EF4-FFF2-40B4-BE49-F238E27FC236}">
                <a16:creationId xmlns:a16="http://schemas.microsoft.com/office/drawing/2014/main" id="{710F64BD-0211-6940-A67C-ADB4575C2F1C}"/>
              </a:ext>
            </a:extLst>
          </p:cNvPr>
          <p:cNvSpPr>
            <a:spLocks noGrp="1"/>
          </p:cNvSpPr>
          <p:nvPr>
            <p:ph type="sldNum" sz="quarter" idx="12"/>
          </p:nvPr>
        </p:nvSpPr>
        <p:spPr/>
        <p:txBody>
          <a:bodyPr/>
          <a:lstStyle/>
          <a:p>
            <a:fld id="{3954FFB2-74D8-4FAB-B614-11D1A7A753CE}" type="slidenum">
              <a:rPr lang="en-US" smtClean="0"/>
              <a:t>6</a:t>
            </a:fld>
            <a:endParaRPr lang="en-US" dirty="0"/>
          </a:p>
        </p:txBody>
      </p:sp>
    </p:spTree>
    <p:extLst>
      <p:ext uri="{BB962C8B-B14F-4D97-AF65-F5344CB8AC3E}">
        <p14:creationId xmlns:p14="http://schemas.microsoft.com/office/powerpoint/2010/main" val="822570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B096C-46D8-F34E-A006-32ABB776B5FA}"/>
              </a:ext>
            </a:extLst>
          </p:cNvPr>
          <p:cNvSpPr>
            <a:spLocks noGrp="1"/>
          </p:cNvSpPr>
          <p:nvPr>
            <p:ph type="title"/>
          </p:nvPr>
        </p:nvSpPr>
        <p:spPr/>
        <p:txBody>
          <a:bodyPr>
            <a:normAutofit/>
          </a:bodyPr>
          <a:lstStyle/>
          <a:p>
            <a:r>
              <a:rPr lang="en-US" sz="3600" dirty="0"/>
              <a:t>Earth Observation Assessment 2016 (EOA 2016)</a:t>
            </a:r>
          </a:p>
        </p:txBody>
      </p:sp>
      <p:sp>
        <p:nvSpPr>
          <p:cNvPr id="3" name="Content Placeholder 2">
            <a:extLst>
              <a:ext uri="{FF2B5EF4-FFF2-40B4-BE49-F238E27FC236}">
                <a16:creationId xmlns:a16="http://schemas.microsoft.com/office/drawing/2014/main" id="{918A23E8-3898-E646-A649-AC7CD17D32DB}"/>
              </a:ext>
            </a:extLst>
          </p:cNvPr>
          <p:cNvSpPr>
            <a:spLocks noGrp="1"/>
          </p:cNvSpPr>
          <p:nvPr>
            <p:ph idx="1"/>
          </p:nvPr>
        </p:nvSpPr>
        <p:spPr>
          <a:xfrm>
            <a:off x="609599" y="1659463"/>
            <a:ext cx="7580243" cy="4510003"/>
          </a:xfrm>
        </p:spPr>
        <p:txBody>
          <a:bodyPr>
            <a:normAutofit fontScale="85000" lnSpcReduction="20000"/>
          </a:bodyPr>
          <a:lstStyle/>
          <a:p>
            <a:r>
              <a:rPr lang="en-US" altLang="en-US" sz="2100" u="sng" dirty="0">
                <a:ea typeface="ＭＳ Ｐゴシック" panose="020B0600070205080204" pitchFamily="34" charset="-128"/>
              </a:rPr>
              <a:t>NASA Authorization Act of 2010 (Section 702)</a:t>
            </a:r>
            <a:r>
              <a:rPr lang="en-US" altLang="en-US" sz="2100" dirty="0">
                <a:ea typeface="ＭＳ Ｐゴシック" panose="020B0600070205080204" pitchFamily="34" charset="-128"/>
              </a:rPr>
              <a:t> instructed the Director of the White House Office of Science and Technology Policy (OSTP) to “establish a mechanism to ensure greater coordination of the research, operations, and activities relating to civilian Earth observation of those Agencies.”</a:t>
            </a:r>
          </a:p>
          <a:p>
            <a:r>
              <a:rPr lang="en-US" sz="2100" dirty="0"/>
              <a:t>In response, an interagency group led by OSTP, NASA, NOAA, and USGS conducted assessments (2012 and 2016) of the Earth observation portfolio that the Federal Government relies on to meet its civil objectives.</a:t>
            </a:r>
          </a:p>
          <a:p>
            <a:r>
              <a:rPr lang="en-US" sz="2100" dirty="0"/>
              <a:t>Federal Participation</a:t>
            </a:r>
          </a:p>
          <a:p>
            <a:pPr lvl="1">
              <a:buSzPct val="75000"/>
            </a:pPr>
            <a:r>
              <a:rPr lang="en-US" dirty="0"/>
              <a:t>USGEO Assessment Working Group (AWG), Co-Chaired by NASA, NOAA, and USGS</a:t>
            </a:r>
          </a:p>
          <a:p>
            <a:pPr lvl="1">
              <a:buSzPct val="75000"/>
            </a:pPr>
            <a:r>
              <a:rPr lang="en-US" dirty="0"/>
              <a:t>300 federal research scientists and managers on 13 Societal Benefit Area (SBA) teams</a:t>
            </a:r>
          </a:p>
          <a:p>
            <a:pPr lvl="1">
              <a:buSzPct val="75000"/>
            </a:pPr>
            <a:r>
              <a:rPr lang="en-US" dirty="0"/>
              <a:t>1,000 subject matter experts involved in the data elicitation process </a:t>
            </a:r>
          </a:p>
          <a:p>
            <a:pPr lvl="1">
              <a:buSzPct val="75000"/>
            </a:pPr>
            <a:r>
              <a:rPr lang="en-US" dirty="0"/>
              <a:t>3,000 elicitation interviews with subject matter experts</a:t>
            </a:r>
          </a:p>
          <a:p>
            <a:r>
              <a:rPr lang="en-US" sz="2100" dirty="0"/>
              <a:t>Assessment General Statistics</a:t>
            </a:r>
          </a:p>
          <a:p>
            <a:pPr lvl="1">
              <a:buSzPct val="75000"/>
            </a:pPr>
            <a:r>
              <a:rPr lang="en-US" dirty="0"/>
              <a:t>217 unique key federal objectives identified</a:t>
            </a:r>
          </a:p>
          <a:p>
            <a:pPr lvl="1">
              <a:buSzPct val="75000"/>
            </a:pPr>
            <a:r>
              <a:rPr lang="en-US" dirty="0"/>
              <a:t>1,722 unique Earth observation products surveyed</a:t>
            </a:r>
          </a:p>
          <a:p>
            <a:pPr lvl="1">
              <a:buSzPct val="75000"/>
            </a:pPr>
            <a:r>
              <a:rPr lang="en-US" dirty="0"/>
              <a:t>1,323 total Earth observation inputs (systems, sensors, networks, databases, and surveys) </a:t>
            </a:r>
          </a:p>
          <a:p>
            <a:pPr lvl="1">
              <a:buSzPct val="75000"/>
            </a:pPr>
            <a:r>
              <a:rPr lang="en-US" dirty="0"/>
              <a:t>53,720 nodes in the resulting Assessment network model</a:t>
            </a:r>
          </a:p>
          <a:p>
            <a:endParaRPr lang="en-US" dirty="0"/>
          </a:p>
        </p:txBody>
      </p:sp>
      <p:sp>
        <p:nvSpPr>
          <p:cNvPr id="4" name="Date Placeholder 3">
            <a:extLst>
              <a:ext uri="{FF2B5EF4-FFF2-40B4-BE49-F238E27FC236}">
                <a16:creationId xmlns:a16="http://schemas.microsoft.com/office/drawing/2014/main" id="{7561295F-3D6A-B949-810C-720409995A9F}"/>
              </a:ext>
            </a:extLst>
          </p:cNvPr>
          <p:cNvSpPr>
            <a:spLocks noGrp="1"/>
          </p:cNvSpPr>
          <p:nvPr>
            <p:ph type="dt" sz="half" idx="10"/>
          </p:nvPr>
        </p:nvSpPr>
        <p:spPr/>
        <p:txBody>
          <a:bodyPr/>
          <a:lstStyle/>
          <a:p>
            <a:r>
              <a:rPr lang="en-US" dirty="0">
                <a:solidFill>
                  <a:schemeClr val="tx1"/>
                </a:solidFill>
              </a:rPr>
              <a:t>01/09/2020</a:t>
            </a:r>
            <a:endParaRPr lang="en-US" dirty="0">
              <a:solidFill>
                <a:schemeClr val="tx1"/>
              </a:solidFill>
            </a:endParaRPr>
          </a:p>
        </p:txBody>
      </p:sp>
      <p:sp>
        <p:nvSpPr>
          <p:cNvPr id="5" name="Slide Number Placeholder 4">
            <a:extLst>
              <a:ext uri="{FF2B5EF4-FFF2-40B4-BE49-F238E27FC236}">
                <a16:creationId xmlns:a16="http://schemas.microsoft.com/office/drawing/2014/main" id="{103BB004-87A4-0844-A573-E542A7ECF7DC}"/>
              </a:ext>
            </a:extLst>
          </p:cNvPr>
          <p:cNvSpPr>
            <a:spLocks noGrp="1"/>
          </p:cNvSpPr>
          <p:nvPr>
            <p:ph type="sldNum" sz="quarter" idx="12"/>
          </p:nvPr>
        </p:nvSpPr>
        <p:spPr/>
        <p:txBody>
          <a:bodyPr/>
          <a:lstStyle/>
          <a:p>
            <a:fld id="{3954FFB2-74D8-4FAB-B614-11D1A7A753CE}" type="slidenum">
              <a:rPr lang="en-US" smtClean="0"/>
              <a:t>7</a:t>
            </a:fld>
            <a:endParaRPr lang="en-US" dirty="0"/>
          </a:p>
        </p:txBody>
      </p:sp>
      <p:pic>
        <p:nvPicPr>
          <p:cNvPr id="6" name="Content Placeholder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70151" y="1626340"/>
            <a:ext cx="3560833" cy="4553066"/>
          </a:xfrm>
          <a:prstGeom prst="rect">
            <a:avLst/>
          </a:prstGeom>
        </p:spPr>
      </p:pic>
    </p:spTree>
    <p:extLst>
      <p:ext uri="{BB962C8B-B14F-4D97-AF65-F5344CB8AC3E}">
        <p14:creationId xmlns:p14="http://schemas.microsoft.com/office/powerpoint/2010/main" val="1329835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dirty="0"/>
              <a:t>EOA 2016 Data is Organized Hierarchically </a:t>
            </a:r>
          </a:p>
        </p:txBody>
      </p:sp>
      <p:sp>
        <p:nvSpPr>
          <p:cNvPr id="4" name="Date Placeholder 3"/>
          <p:cNvSpPr>
            <a:spLocks noGrp="1"/>
          </p:cNvSpPr>
          <p:nvPr>
            <p:ph type="dt" sz="half" idx="10"/>
          </p:nvPr>
        </p:nvSpPr>
        <p:spPr/>
        <p:txBody>
          <a:bodyPr/>
          <a:lstStyle/>
          <a:p>
            <a:r>
              <a:rPr lang="en-US" dirty="0"/>
              <a:t>01/09/2020</a:t>
            </a:r>
            <a:endParaRPr lang="en-US" dirty="0"/>
          </a:p>
        </p:txBody>
      </p:sp>
      <p:sp>
        <p:nvSpPr>
          <p:cNvPr id="5" name="Slide Number Placeholder 4"/>
          <p:cNvSpPr>
            <a:spLocks noGrp="1"/>
          </p:cNvSpPr>
          <p:nvPr>
            <p:ph type="sldNum" sz="quarter" idx="12"/>
          </p:nvPr>
        </p:nvSpPr>
        <p:spPr/>
        <p:txBody>
          <a:bodyPr/>
          <a:lstStyle/>
          <a:p>
            <a:fld id="{3954FFB2-74D8-4FAB-B614-11D1A7A753CE}" type="slidenum">
              <a:rPr lang="en-US" smtClean="0"/>
              <a:t>8</a:t>
            </a:fld>
            <a:endParaRPr lang="en-US" dirty="0"/>
          </a:p>
        </p:txBody>
      </p:sp>
      <p:pic>
        <p:nvPicPr>
          <p:cNvPr id="7" name="Picture 6"/>
          <p:cNvPicPr>
            <a:picLocks noChangeAspect="1"/>
          </p:cNvPicPr>
          <p:nvPr/>
        </p:nvPicPr>
        <p:blipFill>
          <a:blip r:embed="rId2"/>
          <a:stretch>
            <a:fillRect/>
          </a:stretch>
        </p:blipFill>
        <p:spPr>
          <a:xfrm>
            <a:off x="1341783" y="1720209"/>
            <a:ext cx="7900292" cy="4442834"/>
          </a:xfrm>
          <a:prstGeom prst="rect">
            <a:avLst/>
          </a:prstGeom>
        </p:spPr>
      </p:pic>
    </p:spTree>
    <p:extLst>
      <p:ext uri="{BB962C8B-B14F-4D97-AF65-F5344CB8AC3E}">
        <p14:creationId xmlns:p14="http://schemas.microsoft.com/office/powerpoint/2010/main" val="2794905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t>01/09/2020</a:t>
            </a:r>
            <a:endParaRPr lang="en-US" dirty="0"/>
          </a:p>
        </p:txBody>
      </p:sp>
      <p:sp>
        <p:nvSpPr>
          <p:cNvPr id="4" name="Slide Number Placeholder 3"/>
          <p:cNvSpPr>
            <a:spLocks noGrp="1"/>
          </p:cNvSpPr>
          <p:nvPr>
            <p:ph type="sldNum" sz="quarter" idx="12"/>
          </p:nvPr>
        </p:nvSpPr>
        <p:spPr/>
        <p:txBody>
          <a:bodyPr/>
          <a:lstStyle/>
          <a:p>
            <a:fld id="{3954FFB2-74D8-4FAB-B614-11D1A7A753CE}" type="slidenum">
              <a:rPr lang="en-US" smtClean="0"/>
              <a:t>9</a:t>
            </a:fld>
            <a:endParaRPr lang="en-US"/>
          </a:p>
        </p:txBody>
      </p:sp>
      <p:pic>
        <p:nvPicPr>
          <p:cNvPr id="7" name="Picture 6"/>
          <p:cNvPicPr>
            <a:picLocks noChangeAspect="1"/>
          </p:cNvPicPr>
          <p:nvPr/>
        </p:nvPicPr>
        <p:blipFill>
          <a:blip r:embed="rId2"/>
          <a:stretch>
            <a:fillRect/>
          </a:stretch>
        </p:blipFill>
        <p:spPr>
          <a:xfrm>
            <a:off x="0" y="-4671"/>
            <a:ext cx="11590649" cy="6206133"/>
          </a:xfrm>
          <a:prstGeom prst="rect">
            <a:avLst/>
          </a:prstGeom>
        </p:spPr>
      </p:pic>
      <p:sp>
        <p:nvSpPr>
          <p:cNvPr id="2" name="Title 1"/>
          <p:cNvSpPr>
            <a:spLocks noGrp="1"/>
          </p:cNvSpPr>
          <p:nvPr>
            <p:ph type="title"/>
          </p:nvPr>
        </p:nvSpPr>
        <p:spPr>
          <a:xfrm>
            <a:off x="6467960" y="556062"/>
            <a:ext cx="5407169" cy="902201"/>
          </a:xfrm>
        </p:spPr>
        <p:txBody>
          <a:bodyPr>
            <a:normAutofit fontScale="90000"/>
          </a:bodyPr>
          <a:lstStyle/>
          <a:p>
            <a:r>
              <a:rPr lang="en-US" dirty="0"/>
              <a:t>Combination of Satellite Observations to Support Active Fire Mapping</a:t>
            </a:r>
          </a:p>
        </p:txBody>
      </p:sp>
    </p:spTree>
    <p:extLst>
      <p:ext uri="{BB962C8B-B14F-4D97-AF65-F5344CB8AC3E}">
        <p14:creationId xmlns:p14="http://schemas.microsoft.com/office/powerpoint/2010/main" val="37312550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7435</TotalTime>
  <Words>1334</Words>
  <Application>Microsoft Office PowerPoint</Application>
  <PresentationFormat>Widescreen</PresentationFormat>
  <Paragraphs>220</Paragraphs>
  <Slides>14</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ＭＳ Ｐゴシック</vt:lpstr>
      <vt:lpstr>Arial</vt:lpstr>
      <vt:lpstr>Arial Narrow</vt:lpstr>
      <vt:lpstr>Bahnschrift Light</vt:lpstr>
      <vt:lpstr>Bahnschrift SemiLight</vt:lpstr>
      <vt:lpstr>Calibri</vt:lpstr>
      <vt:lpstr>Calibri Light</vt:lpstr>
      <vt:lpstr>Source Sans Pro Light</vt:lpstr>
      <vt:lpstr>Wingdings</vt:lpstr>
      <vt:lpstr>Office Theme</vt:lpstr>
      <vt:lpstr>Assessing the Impact of Land Imaging</vt:lpstr>
      <vt:lpstr>PowerPoint Presentation</vt:lpstr>
      <vt:lpstr>NASA Earth Science | Applied Sciences Program</vt:lpstr>
      <vt:lpstr>Landsat and MODIS Data for Land Classification: Training and Applications</vt:lpstr>
      <vt:lpstr>Landsat and MODIS for Disaster Response: Flood Mapping and Monitoring</vt:lpstr>
      <vt:lpstr>Use of Land Imaging Satellites</vt:lpstr>
      <vt:lpstr>Earth Observation Assessment 2016 (EOA 2016)</vt:lpstr>
      <vt:lpstr>EOA 2016 Data is Organized Hierarchically </vt:lpstr>
      <vt:lpstr>Combination of Satellite Observations to Support Active Fire Mapping</vt:lpstr>
      <vt:lpstr>MODIS and VIIRS Fire Imagery </vt:lpstr>
      <vt:lpstr>Active Fire Mapping </vt:lpstr>
      <vt:lpstr>Diverse Uses of Observations: MODIS and VIIRS</vt:lpstr>
      <vt:lpstr>Network of Combined MODIS and VIIRS Imagery (Direct Links)</vt:lpstr>
      <vt:lpstr>Next Steps</vt:lpstr>
    </vt:vector>
  </TitlesOfParts>
  <Company>Institute for Defense Analyses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Gallo, Jason A</dc:creator>
  <cp:lastModifiedBy>Doane, William EJ "Wil"</cp:lastModifiedBy>
  <cp:revision>51</cp:revision>
  <dcterms:created xsi:type="dcterms:W3CDTF">2019-09-30T20:38:26Z</dcterms:created>
  <dcterms:modified xsi:type="dcterms:W3CDTF">2020-01-08T19:19:51Z</dcterms:modified>
</cp:coreProperties>
</file>