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5" r:id="rId1"/>
    <p:sldMasterId id="2147483666" r:id="rId2"/>
  </p:sldMasterIdLst>
  <p:notesMasterIdLst>
    <p:notesMasterId r:id="rId22"/>
  </p:notes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0" r:id="rId12"/>
    <p:sldId id="271" r:id="rId13"/>
    <p:sldId id="281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2775"/>
  </p:normalViewPr>
  <p:slideViewPr>
    <p:cSldViewPr snapToGrid="0">
      <p:cViewPr varScale="1">
        <p:scale>
          <a:sx n="109" d="100"/>
          <a:sy n="109" d="100"/>
        </p:scale>
        <p:origin x="17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f50758040_2_25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/>
          </a:p>
        </p:txBody>
      </p:sp>
      <p:sp>
        <p:nvSpPr>
          <p:cNvPr id="76" name="Google Shape;76;g5f5075804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b62aa44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Let’s walk the graph…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Atmospheric ECVs?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Precursors supporting the Ozone and Aerosol ECVs?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CO tropospheric profile?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You’ll be wanting AIRS2RET then?</a:t>
            </a:r>
            <a:endParaRPr sz="1200" dirty="0"/>
          </a:p>
        </p:txBody>
      </p:sp>
      <p:sp>
        <p:nvSpPr>
          <p:cNvPr id="173" name="Google Shape;173;g6b62aa44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6741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b62aa44d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Another dimension we assessed was the relationship between missions, instruments and datasets.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We have the linkage between these three entities within CMR but we don’t have the canonical representation of instruments and missions. CEOS does though.</a:t>
            </a:r>
            <a:endParaRPr sz="1200" dirty="0"/>
          </a:p>
        </p:txBody>
      </p:sp>
      <p:sp>
        <p:nvSpPr>
          <p:cNvPr id="180" name="Google Shape;180;g6b62aa44d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b62aa44d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Let’s walk the graph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Mission CBERS-2?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Here’s a canonical representation of the mission in the center~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Here are the collections associated with that mission (some of their canonical representations are DOIs!)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Here are the instruments. Their canonical representations are at the end of this URL!</a:t>
            </a:r>
            <a:endParaRPr sz="1200" dirty="0"/>
          </a:p>
        </p:txBody>
      </p:sp>
      <p:sp>
        <p:nvSpPr>
          <p:cNvPr id="180" name="Google Shape;180;g6b62aa44d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9103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b62aa44d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And finally, Science keywords seems like a natural fit for graph. EOSDIS has the keywords (GCMD) it has the datasets and it has the associations between them.</a:t>
            </a:r>
            <a:endParaRPr sz="1200" dirty="0"/>
          </a:p>
        </p:txBody>
      </p:sp>
      <p:sp>
        <p:nvSpPr>
          <p:cNvPr id="187" name="Google Shape;187;g6b62aa44d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50758040_2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64" y="685800"/>
            <a:ext cx="609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5f50758040_2_37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In conclusion</a:t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033770a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en-US" sz="1200" dirty="0"/>
              <a:t>Visualization of relationships can give both new insight and more efficient/intuitive means of solving problems. 10 minute!</a:t>
            </a:r>
          </a:p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en-US" sz="1200" dirty="0"/>
              <a:t>Exposing a means to do that to the world at large may encourage new discovery techniques</a:t>
            </a:r>
          </a:p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en-US" sz="1200" dirty="0"/>
              <a:t>If we are to provide associations to external entities, they need to be permanent (DOIs etc.)</a:t>
            </a:r>
          </a:p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en-US" sz="1200" dirty="0"/>
              <a:t>Those external entities need to provide both human-readable and machine-readable representations</a:t>
            </a:r>
            <a:endParaRPr sz="1200" dirty="0"/>
          </a:p>
        </p:txBody>
      </p:sp>
      <p:sp>
        <p:nvSpPr>
          <p:cNvPr id="204" name="Google Shape;204;g6033770a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033770a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64" y="685800"/>
            <a:ext cx="609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6033770a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In conclusion</a:t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f50758040_2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73100"/>
            <a:ext cx="5988050" cy="336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5f50758040_2_417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The canonical source of truth of the entities we want to link belong to a variety of organizations. If we want to exploit these relationships we need to collaborate.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f50758040_2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5f50758040_2_42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Thank you for your time. Questions?</a:t>
            </a:r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f50758040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5f50758040_2_427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f50758040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5f50758040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b486cec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A prototypical approach. 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Evaluate various technologies. 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Test against ‘in-house’ entities and associations and then branch out to entities we do not house.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Missions, instruments </a:t>
            </a:r>
            <a:r>
              <a:rPr lang="en-US" sz="1200" dirty="0" err="1"/>
              <a:t>etc</a:t>
            </a:r>
            <a:r>
              <a:rPr lang="en-US" sz="1200" dirty="0"/>
              <a:t> in the CEOS database.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Essential Climate Variables from the WMO.</a:t>
            </a:r>
            <a:endParaRPr sz="1200" dirty="0"/>
          </a:p>
        </p:txBody>
      </p:sp>
      <p:sp>
        <p:nvSpPr>
          <p:cNvPr id="126" name="Google Shape;126;g70b486cec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33770a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We looked at two implementations</a:t>
            </a:r>
          </a:p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en-US" sz="1200" dirty="0"/>
              <a:t>Neo4J – generally, the first port of call for graph. Free community edition, rather expensive enterprise edition</a:t>
            </a:r>
          </a:p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en-US" sz="1200" dirty="0"/>
              <a:t>Neptune - AWS’s managed graph database solution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We looked at three APIS for graph population and querying.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SPARQL – well known in this community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Gremlin – apache project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Cypher/GQL – Neo4J’s default API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dirty="0"/>
          </a:p>
        </p:txBody>
      </p:sp>
      <p:sp>
        <p:nvSpPr>
          <p:cNvPr id="132" name="Google Shape;132;g6033770a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33770a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What did we choose?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sz="1200" dirty="0"/>
              <a:t>Graph engine: Neptune – supported two widely accepted standards (Gremlin and SPARQL) out of the box. Fits nicely into our existing AWS ecosystem. Note: Neo4J have recently announced their Cypher query language as a standard (GQL).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sz="1200" dirty="0"/>
              <a:t>Neo4J does not have Gremlin or SPARQL support out of the box. Third party plugins for that support did not yield results.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Graph API: Gremlin – </a:t>
            </a:r>
            <a:r>
              <a:rPr lang="en-US" sz="1200" dirty="0" err="1"/>
              <a:t>imho</a:t>
            </a:r>
            <a:r>
              <a:rPr lang="en-US" sz="1200" dirty="0"/>
              <a:t> the most intuitive graph API of those evaluated and is implemented in a large number of programming languages.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/>
          </a:p>
        </p:txBody>
      </p:sp>
      <p:sp>
        <p:nvSpPr>
          <p:cNvPr id="141" name="Google Shape;141;g6033770a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33770a8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Starting point: create graph from CMR entities. Datasets + documentation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Why documentation? Scientific literature may cite the documentation of a dataset rather than the dataset itself. It’s a stepping stone to linking datasets to scientific literature.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" sz="1200" dirty="0"/>
          </a:p>
        </p:txBody>
      </p:sp>
      <p:sp>
        <p:nvSpPr>
          <p:cNvPr id="149" name="Google Shape;149;g6033770a8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033770a8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After building that graph I was ready to move on to the scientific literature step but I noticed something.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Lightbulb moment!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" sz="1200" dirty="0"/>
              <a:t>Datasets share documentation. Shared documentation == possible recommendation. 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The visualization is a manifestation of this Gremlin query (describe query)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So I built a recommendation engine based on that assumption. And it was trivial.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Graph provides a very intuitive and efficient means of extracting that information.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Because we can assign properties to the associations, we could imagine reinforcing these links with weightings based on how often they are travelled. If a user acquires data based on a recommendation above we can increase the weight of that association.</a:t>
            </a:r>
          </a:p>
        </p:txBody>
      </p:sp>
      <p:sp>
        <p:nvSpPr>
          <p:cNvPr id="156" name="Google Shape;156;g6033770a8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b486cec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Another test case: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Essential Climate Variables. 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WMO curates a collection of ECVs </a:t>
            </a:r>
            <a:r>
              <a:rPr lang="en" sz="1200" dirty="0" err="1"/>
              <a:t>wrt</a:t>
            </a:r>
            <a:r>
              <a:rPr lang="en" sz="1200" dirty="0"/>
              <a:t> domains, variables and products.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" sz="1200" dirty="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dirty="0"/>
              <a:t>It seems likely that a user might use one of these ECVs as a starting point for discovery. I want TOTAL OZONE data.</a:t>
            </a:r>
            <a:endParaRPr sz="1200" dirty="0"/>
          </a:p>
        </p:txBody>
      </p:sp>
      <p:sp>
        <p:nvSpPr>
          <p:cNvPr id="167" name="Google Shape;167;g70b486cec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b62aa44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/>
              <a:t>We have mapped 425 datasets resident in CMR to ECV products. We put those relationships into a graph.</a:t>
            </a:r>
          </a:p>
        </p:txBody>
      </p:sp>
      <p:sp>
        <p:nvSpPr>
          <p:cNvPr id="173" name="Google Shape;173;g6b62aa44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495E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85800" y="3007117"/>
            <a:ext cx="7086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14" descr="eosdis-logo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799" y="360622"/>
            <a:ext cx="2557609" cy="72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495E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None/>
              <a:defRPr sz="2000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9393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9393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8359537" y="4786160"/>
            <a:ext cx="529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/>
        </p:nvSpPr>
        <p:spPr>
          <a:xfrm>
            <a:off x="8359537" y="4786160"/>
            <a:ext cx="529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/>
          <p:nvPr/>
        </p:nvSpPr>
        <p:spPr>
          <a:xfrm>
            <a:off x="8359537" y="4786160"/>
            <a:ext cx="529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2727122" y="4767263"/>
            <a:ext cx="368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/>
          <p:nvPr/>
        </p:nvSpPr>
        <p:spPr>
          <a:xfrm>
            <a:off x="8359537" y="4786160"/>
            <a:ext cx="529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7900" cy="1011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@element84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ctrTitle"/>
          </p:nvPr>
        </p:nvSpPr>
        <p:spPr>
          <a:xfrm>
            <a:off x="685800" y="1312176"/>
            <a:ext cx="7772400" cy="1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Connecting Data with Data Usage: a Graph Approach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3600"/>
          </a:p>
        </p:txBody>
      </p:sp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688800" y="2510045"/>
            <a:ext cx="7086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sz="2000"/>
              <a:t>Winter ESIP, 10:15am, Thursday, January 9th 2020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363720" y="4381753"/>
            <a:ext cx="79503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was supported by NASA/GSFC under Raytheon Co. contract number NNG15HZ39C.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C4C4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200" b="0" i="0" u="none" strike="noStrike" cap="none">
                <a:solidFill>
                  <a:srgbClr val="C4C4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document does not contain technology or Technical Data controlled under either the U.S. International Traffic in Arms Regulations or the U.S. Export Administration Regulations.</a:t>
            </a:r>
            <a:b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rgbClr val="C4C4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688800" y="3165753"/>
            <a:ext cx="354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" sz="1400"/>
              <a:t>Doug Newman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" sz="1400" i="1"/>
              <a:t>NASA EED-2 Data Use Architect</a:t>
            </a:r>
            <a:endParaRPr sz="1400" i="1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" sz="1400" i="1" u="sng">
                <a:solidFill>
                  <a:schemeClr val="hlink"/>
                </a:solidFill>
                <a:hlinkClick r:id="rId3"/>
              </a:rPr>
              <a:t>douglas.j.newman@</a:t>
            </a:r>
            <a:r>
              <a:rPr lang="en" sz="1400" i="1" u="sng">
                <a:solidFill>
                  <a:schemeClr val="hlink"/>
                </a:solidFill>
              </a:rPr>
              <a:t>nasa.gov</a:t>
            </a:r>
            <a:r>
              <a:rPr lang="en" sz="1400" i="1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20"/>
          <p:cNvSpPr txBox="1"/>
          <p:nvPr/>
        </p:nvSpPr>
        <p:spPr>
          <a:xfrm>
            <a:off x="4572000" y="3165753"/>
            <a:ext cx="354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" sz="1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Christopher Lynnes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" sz="1400" b="0" i="1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EOSDIS System Architect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" sz="1400" b="0" i="1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christopher.s.lynnes@</a:t>
            </a:r>
            <a:r>
              <a:rPr lang="en" sz="1400" b="0" i="1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nasa.gov</a:t>
            </a:r>
            <a:r>
              <a:rPr lang="en" sz="1400" b="0" i="1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 b="0" i="0" u="none" strike="noStrike" cap="non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Essential Climate Variables (2)</a:t>
            </a:r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685" y="1063378"/>
            <a:ext cx="6508630" cy="352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51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Missions and instruments</a:t>
            </a:r>
            <a:endParaRPr/>
          </a:p>
        </p:txBody>
      </p:sp>
      <p:sp>
        <p:nvSpPr>
          <p:cNvPr id="183" name="Google Shape;183;p35"/>
          <p:cNvSpPr txBox="1"/>
          <p:nvPr/>
        </p:nvSpPr>
        <p:spPr>
          <a:xfrm>
            <a:off x="457200" y="11889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dirty="0">
                <a:latin typeface="Avenir"/>
                <a:ea typeface="Avenir"/>
                <a:cs typeface="Avenir"/>
                <a:sym typeface="Avenir"/>
              </a:rPr>
              <a:t>The CEOS database contains extensive information about missions and instruments and their linkage.</a:t>
            </a:r>
            <a:endParaRPr sz="32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dirty="0">
                <a:latin typeface="Avenir"/>
                <a:ea typeface="Avenir"/>
                <a:cs typeface="Avenir"/>
                <a:sym typeface="Avenir"/>
              </a:rPr>
              <a:t>CMR contains linkage information between datasets and mission/instruments.</a:t>
            </a:r>
            <a:endParaRPr sz="32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Missions and instruments</a:t>
            </a:r>
            <a:endParaRPr/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600" y="1063375"/>
            <a:ext cx="6162650" cy="355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56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Keywords</a:t>
            </a:r>
            <a:endParaRPr/>
          </a:p>
        </p:txBody>
      </p:sp>
      <p:sp>
        <p:nvSpPr>
          <p:cNvPr id="190" name="Google Shape;190;p36"/>
          <p:cNvSpPr txBox="1"/>
          <p:nvPr/>
        </p:nvSpPr>
        <p:spPr>
          <a:xfrm>
            <a:off x="457200" y="11889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The hierarchy of science keywords and their associations with datasets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venir"/>
              <a:buChar char="●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Science keywords - GCMD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venir"/>
              <a:buChar char="●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Datasets - CMR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"/>
              <a:t>CONCLUSIONS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 dirty="0"/>
              <a:t>If you build it...</a:t>
            </a:r>
            <a:endParaRPr dirty="0"/>
          </a:p>
        </p:txBody>
      </p:sp>
      <p:sp>
        <p:nvSpPr>
          <p:cNvPr id="207" name="Google Shape;207;p39"/>
          <p:cNvSpPr txBox="1"/>
          <p:nvPr/>
        </p:nvSpPr>
        <p:spPr>
          <a:xfrm>
            <a:off x="457200" y="1146550"/>
            <a:ext cx="8229600" cy="3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10 minutes looking at a visualization of the associations between two CMR concepts gave me the inspiration for the recommendation engine. Imagine what an expert could do?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Providing a traversal API over a knowledge base containing more concepts could open the floodgates for novel discovery techniques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"/>
              <a:t>NEXT STEPS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959"/>
              <a:buFont typeface="Avenir"/>
              <a:buNone/>
            </a:pPr>
            <a:r>
              <a:rPr lang="en" sz="3959"/>
              <a:t>Link all the things</a:t>
            </a:r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None/>
            </a:pPr>
            <a:endParaRPr/>
          </a:p>
        </p:txBody>
      </p:sp>
      <p:sp>
        <p:nvSpPr>
          <p:cNvPr id="219" name="Google Shape;219;p41"/>
          <p:cNvSpPr txBox="1"/>
          <p:nvPr/>
        </p:nvSpPr>
        <p:spPr>
          <a:xfrm>
            <a:off x="457200" y="11889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640"/>
              </a:spcBef>
              <a:spcAft>
                <a:spcPts val="0"/>
              </a:spcAft>
              <a:buSzPts val="3200"/>
            </a:pPr>
            <a:r>
              <a:rPr lang="en" sz="3200" dirty="0">
                <a:latin typeface="Avenir"/>
                <a:ea typeface="Avenir"/>
                <a:cs typeface="Avenir"/>
                <a:sym typeface="Avenir"/>
              </a:rPr>
              <a:t>With help from each other we can scale up these connections to facilitate data discovery</a:t>
            </a:r>
            <a:endParaRPr sz="32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25" name="Google Shape;225;p42"/>
          <p:cNvSpPr txBox="1"/>
          <p:nvPr/>
        </p:nvSpPr>
        <p:spPr>
          <a:xfrm>
            <a:off x="127000" y="4880060"/>
            <a:ext cx="8889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Approved for Public Release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/>
          <p:nvPr/>
        </p:nvSpPr>
        <p:spPr>
          <a:xfrm>
            <a:off x="473975" y="191521"/>
            <a:ext cx="77700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was supported by NASA/GSFC under Raytheon Co. contract number NNG15HZ39C.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3"/>
          <p:cNvSpPr txBox="1"/>
          <p:nvPr/>
        </p:nvSpPr>
        <p:spPr>
          <a:xfrm>
            <a:off x="3477556" y="1907447"/>
            <a:ext cx="1762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r>
              <a:rPr lang="en" sz="1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partnership with</a:t>
            </a:r>
            <a:endParaRPr sz="1800" b="0" i="1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2" name="Google Shape;23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468" y="2643810"/>
            <a:ext cx="741720" cy="74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1591" y="2914176"/>
            <a:ext cx="840044" cy="21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3817" y="2756895"/>
            <a:ext cx="840046" cy="45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082" y="3407428"/>
            <a:ext cx="840047" cy="84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9615" y="3569383"/>
            <a:ext cx="685800" cy="46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0326" y="3696096"/>
            <a:ext cx="1120060" cy="21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13877" y="3655354"/>
            <a:ext cx="840044" cy="34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9615" y="4326371"/>
            <a:ext cx="891539" cy="27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37602" y="4381129"/>
            <a:ext cx="1165861" cy="16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03391" y="1157464"/>
            <a:ext cx="2183346" cy="42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9047" y="2712986"/>
            <a:ext cx="599441" cy="46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26043" y="2826655"/>
            <a:ext cx="843534" cy="3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" dirty="0"/>
              <a:t>EOSDIS KNOWLEDGE GRAPH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29" name="Google Shape;129;p28"/>
          <p:cNvSpPr txBox="1"/>
          <p:nvPr/>
        </p:nvSpPr>
        <p:spPr>
          <a:xfrm>
            <a:off x="457200" y="11889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venir"/>
              <a:buChar char="●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Effective technologies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venir"/>
              <a:buChar char="●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Sources of knowledge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venir"/>
              <a:buChar char="○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NASA EOSDIS Common Metadata Repository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venir"/>
              <a:buChar char="○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World meteorological organization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venir"/>
              <a:buChar char="○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The CEOS database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Graph Technologies</a:t>
            </a:r>
            <a:endParaRPr/>
          </a:p>
        </p:txBody>
      </p:sp>
      <p:sp>
        <p:nvSpPr>
          <p:cNvPr id="135" name="Google Shape;135;p29"/>
          <p:cNvSpPr txBox="1"/>
          <p:nvPr/>
        </p:nvSpPr>
        <p:spPr>
          <a:xfrm>
            <a:off x="349200" y="1224925"/>
            <a:ext cx="8337600" cy="3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venir"/>
                <a:ea typeface="Avenir"/>
                <a:cs typeface="Avenir"/>
                <a:sym typeface="Avenir"/>
              </a:rPr>
              <a:t>Implementations</a:t>
            </a:r>
            <a:endParaRPr sz="2400" b="1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AWS Neptune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Neo4J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APIs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SPARQL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Gremlin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Cypher – soon to be GQL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6794325" y="3851225"/>
            <a:ext cx="1862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6064200" y="4352200"/>
            <a:ext cx="2592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9"/>
          <p:cNvSpPr txBox="1"/>
          <p:nvPr/>
        </p:nvSpPr>
        <p:spPr>
          <a:xfrm>
            <a:off x="164123" y="4267324"/>
            <a:ext cx="8492377" cy="5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Amazon Web Services and the “Powered by AWS” logo are trademarks of Amazon.com, Inc. or its affiliates in the United States and/or other countries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Neo4j is a registered trademark of Neo4j</a:t>
            </a:r>
            <a:endParaRPr sz="8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Apache Gremlin are either registered trademarks or trademarks of the Apache Software Foundation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AWS Neptune + Gremlin</a:t>
            </a:r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550" y="1150028"/>
            <a:ext cx="4852907" cy="377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5743800" y="3881500"/>
            <a:ext cx="291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Amazon Web Services and the “Powered by AWS” logo are trademarks of Amazon.com, Inc. or its affiliates in the United States and/or other countries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6064200" y="4352200"/>
            <a:ext cx="2592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Apache Gremlin are either registered trademarks or trademarks of the Apache Software Foundation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Within NASA Earthdata</a:t>
            </a:r>
            <a:endParaRPr/>
          </a:p>
        </p:txBody>
      </p:sp>
      <p:sp>
        <p:nvSpPr>
          <p:cNvPr id="152" name="Google Shape;152;p31"/>
          <p:cNvSpPr txBox="1"/>
          <p:nvPr/>
        </p:nvSpPr>
        <p:spPr>
          <a:xfrm>
            <a:off x="457125" y="1137725"/>
            <a:ext cx="82296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 common metadata repository contains dataset metadata records and references to their respective documentation. We used this inventory to create a graph of datasets and documentation vertices and ‘documents’ edges, originally to serve as a stepping stone towards scientific literature.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350" y="2288097"/>
            <a:ext cx="4641450" cy="26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Side trip to recommendations</a:t>
            </a:r>
            <a:endParaRPr/>
          </a:p>
        </p:txBody>
      </p:sp>
      <p:sp>
        <p:nvSpPr>
          <p:cNvPr id="159" name="Google Shape;159;p32"/>
          <p:cNvSpPr txBox="1"/>
          <p:nvPr/>
        </p:nvSpPr>
        <p:spPr>
          <a:xfrm>
            <a:off x="5686800" y="2946725"/>
            <a:ext cx="3000000" cy="18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g.V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hasLabel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('dataset')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.has('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conceptid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r>
              <a:rPr lang="en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conceptId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('documents')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outV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hasLabel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('documentation')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outE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('documents')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hasLabel</a:t>
            </a:r>
            <a:r>
              <a:rPr lang="e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('dataset')</a:t>
            </a:r>
            <a:endParaRPr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0" name="Google Shape;1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75" y="1222628"/>
            <a:ext cx="5381999" cy="2997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32"/>
          <p:cNvGrpSpPr/>
          <p:nvPr/>
        </p:nvGrpSpPr>
        <p:grpSpPr>
          <a:xfrm>
            <a:off x="4572000" y="3536150"/>
            <a:ext cx="1065000" cy="720150"/>
            <a:chOff x="4572000" y="3536150"/>
            <a:chExt cx="1065000" cy="720150"/>
          </a:xfrm>
        </p:grpSpPr>
        <p:sp>
          <p:nvSpPr>
            <p:cNvPr id="162" name="Google Shape;162;p32"/>
            <p:cNvSpPr/>
            <p:nvPr/>
          </p:nvSpPr>
          <p:spPr>
            <a:xfrm>
              <a:off x="4572000" y="3536150"/>
              <a:ext cx="1065000" cy="4749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 txBox="1"/>
            <p:nvPr/>
          </p:nvSpPr>
          <p:spPr>
            <a:xfrm>
              <a:off x="4720950" y="3938000"/>
              <a:ext cx="7671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AIRS3STM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64" name="Google Shape;16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3366"/>
            <a:ext cx="9144000" cy="195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/>
              <a:t>Essential Climate Variables (1)</a:t>
            </a:r>
            <a:endParaRPr/>
          </a:p>
        </p:txBody>
      </p:sp>
      <p:sp>
        <p:nvSpPr>
          <p:cNvPr id="170" name="Google Shape;170;p33"/>
          <p:cNvSpPr txBox="1"/>
          <p:nvPr/>
        </p:nvSpPr>
        <p:spPr>
          <a:xfrm>
            <a:off x="457200" y="11889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venir"/>
              <a:buChar char="●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A good starting point for discovery: ‘I want </a:t>
            </a:r>
            <a:r>
              <a:rPr lang="en" sz="3200" i="1">
                <a:latin typeface="Avenir"/>
                <a:ea typeface="Avenir"/>
                <a:cs typeface="Avenir"/>
                <a:sym typeface="Avenir"/>
              </a:rPr>
              <a:t>total ozone</a:t>
            </a:r>
            <a:r>
              <a:rPr lang="en" sz="3200">
                <a:latin typeface="Avenir"/>
                <a:ea typeface="Avenir"/>
                <a:cs typeface="Avenir"/>
                <a:sym typeface="Avenir"/>
              </a:rPr>
              <a:t> data’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venir"/>
              <a:buChar char="●"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Total Ozone is one of 496 well-defined products, spread across 30 variables in 3 domains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</a:pPr>
            <a:r>
              <a:rPr lang="en" dirty="0"/>
              <a:t>Essential Climate Variables (2)</a:t>
            </a:r>
            <a:endParaRPr dirty="0"/>
          </a:p>
        </p:txBody>
      </p:sp>
      <p:sp>
        <p:nvSpPr>
          <p:cNvPr id="176" name="Google Shape;176;p34"/>
          <p:cNvSpPr txBox="1"/>
          <p:nvPr/>
        </p:nvSpPr>
        <p:spPr>
          <a:xfrm>
            <a:off x="519193" y="1188950"/>
            <a:ext cx="8012624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dirty="0">
                <a:latin typeface="Avenir"/>
                <a:ea typeface="Avenir"/>
                <a:cs typeface="Avenir"/>
                <a:sym typeface="Avenir"/>
              </a:rPr>
              <a:t>425 datasets have been mapped to those products in our graph implementation</a:t>
            </a:r>
            <a:endParaRPr sz="32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1229</Words>
  <Application>Microsoft Macintosh PowerPoint</Application>
  <PresentationFormat>On-screen Show (16:9)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Source Sans Pro</vt:lpstr>
      <vt:lpstr>Courier New</vt:lpstr>
      <vt:lpstr>Verdana</vt:lpstr>
      <vt:lpstr>Avenir</vt:lpstr>
      <vt:lpstr>Calibri</vt:lpstr>
      <vt:lpstr>Helvetica Neue</vt:lpstr>
      <vt:lpstr>Simple Light</vt:lpstr>
      <vt:lpstr>EOSDIS-EED</vt:lpstr>
      <vt:lpstr> Connecting Data with Data Usage: a Graph Approach </vt:lpstr>
      <vt:lpstr>EOSDIS KNOWLEDGE GRAPH</vt:lpstr>
      <vt:lpstr>Overview</vt:lpstr>
      <vt:lpstr>Graph Technologies</vt:lpstr>
      <vt:lpstr>AWS Neptune + Gremlin</vt:lpstr>
      <vt:lpstr>Within NASA Earthdata</vt:lpstr>
      <vt:lpstr>Side trip to recommendations</vt:lpstr>
      <vt:lpstr>Essential Climate Variables (1)</vt:lpstr>
      <vt:lpstr>Essential Climate Variables (2)</vt:lpstr>
      <vt:lpstr>Essential Climate Variables (2)</vt:lpstr>
      <vt:lpstr>Missions and instruments</vt:lpstr>
      <vt:lpstr>Missions and instruments</vt:lpstr>
      <vt:lpstr>Keywords</vt:lpstr>
      <vt:lpstr>CONCLUSIONS</vt:lpstr>
      <vt:lpstr>If you build it...</vt:lpstr>
      <vt:lpstr>NEXT STEPS</vt:lpstr>
      <vt:lpstr>Link all the things</vt:lpstr>
      <vt:lpstr>QUESTIONS?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Connecting Data with Data Usage: a Graph Approach </dc:title>
  <cp:lastModifiedBy>Newman, Douglas J. (GSFC-423.0)[RAYTHEON CO]</cp:lastModifiedBy>
  <cp:revision>14</cp:revision>
  <dcterms:modified xsi:type="dcterms:W3CDTF">2020-01-08T23:19:11Z</dcterms:modified>
</cp:coreProperties>
</file>