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256" r:id="rId2"/>
    <p:sldId id="315" r:id="rId3"/>
    <p:sldId id="309" r:id="rId4"/>
    <p:sldId id="308" r:id="rId5"/>
    <p:sldId id="302" r:id="rId6"/>
    <p:sldId id="259" r:id="rId7"/>
    <p:sldId id="260" r:id="rId8"/>
    <p:sldId id="318" r:id="rId9"/>
    <p:sldId id="325" r:id="rId10"/>
    <p:sldId id="323" r:id="rId11"/>
    <p:sldId id="322" r:id="rId12"/>
    <p:sldId id="321" r:id="rId13"/>
    <p:sldId id="320" r:id="rId14"/>
    <p:sldId id="319" r:id="rId15"/>
    <p:sldId id="307" r:id="rId16"/>
    <p:sldId id="286" r:id="rId17"/>
    <p:sldId id="313" r:id="rId18"/>
    <p:sldId id="287" r:id="rId19"/>
    <p:sldId id="316" r:id="rId20"/>
    <p:sldId id="317" r:id="rId21"/>
    <p:sldId id="324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025" autoAdjust="0"/>
    <p:restoredTop sz="75430" autoAdjust="0"/>
  </p:normalViewPr>
  <p:slideViewPr>
    <p:cSldViewPr snapToGrid="0">
      <p:cViewPr varScale="1">
        <p:scale>
          <a:sx n="100" d="100"/>
          <a:sy n="100" d="100"/>
        </p:scale>
        <p:origin x="81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92BC643-7EA9-42A5-9682-A7459FF3FAC1}" type="datetimeFigureOut">
              <a:rPr lang="en-US" smtClean="0"/>
              <a:t>1/8/2020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A7499B8-A3C0-464F-96AE-50DBA56C24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66948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The</a:t>
            </a:r>
            <a:r>
              <a:rPr lang="en-GB" baseline="0" dirty="0" smtClean="0"/>
              <a:t> work covered by this presentation has been carried out under an EU Horizon 2020 funded project called OpenGovIntelligence (or OGI for short).</a:t>
            </a:r>
          </a:p>
          <a:p>
            <a:endParaRPr lang="en-GB" baseline="0" dirty="0" smtClean="0"/>
          </a:p>
          <a:p>
            <a:r>
              <a:rPr lang="en-GB" baseline="0" dirty="0" smtClean="0"/>
              <a:t>The OGI project builds on work carried out under the EU FP7 funded </a:t>
            </a:r>
            <a:r>
              <a:rPr lang="en-GB" baseline="0" dirty="0" err="1" smtClean="0"/>
              <a:t>OpenCube</a:t>
            </a:r>
            <a:r>
              <a:rPr lang="en-GB" baseline="0" dirty="0" smtClean="0"/>
              <a:t> project, which developed tools to help the publishing and re-use of Linked Open Statistical Data.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E1F52B-B950-EF48-B7C3-DBD4AADE90C9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09927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Compare the query required to get these results using the ERDDAP URL and </a:t>
            </a:r>
            <a:r>
              <a:rPr lang="en-GB" dirty="0" err="1" smtClean="0"/>
              <a:t>GraphQL</a:t>
            </a:r>
            <a:r>
              <a:rPr lang="en-GB" dirty="0" smtClean="0"/>
              <a:t>.</a:t>
            </a:r>
          </a:p>
          <a:p>
            <a:endParaRPr lang="en-GB" dirty="0" smtClean="0"/>
          </a:p>
          <a:p>
            <a:r>
              <a:rPr lang="en-GB" dirty="0" smtClean="0"/>
              <a:t>The </a:t>
            </a:r>
            <a:r>
              <a:rPr lang="en-GB" dirty="0" err="1" smtClean="0"/>
              <a:t>GraphQL</a:t>
            </a:r>
            <a:r>
              <a:rPr lang="en-GB" dirty="0" smtClean="0"/>
              <a:t> is more readable and results are returned to the user in the same shape as the query. A useful feature for developers.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7499B8-A3C0-464F-96AE-50DBA56C24E8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297704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The OGI project set</a:t>
            </a:r>
            <a:r>
              <a:rPr lang="en-GB" baseline="0" dirty="0" smtClean="0"/>
              <a:t> out to implement and JDON-</a:t>
            </a:r>
            <a:r>
              <a:rPr lang="en-GB" baseline="0" dirty="0" err="1" smtClean="0"/>
              <a:t>qb</a:t>
            </a:r>
            <a:r>
              <a:rPr lang="en-GB" baseline="0" dirty="0" smtClean="0"/>
              <a:t> API to help web developers access Linked Open Statistical Data without needing to learn SPARQL.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7499B8-A3C0-464F-96AE-50DBA56C24E8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753781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The result</a:t>
            </a:r>
            <a:r>
              <a:rPr lang="en-GB" baseline="0" dirty="0" smtClean="0"/>
              <a:t> is an API called </a:t>
            </a:r>
            <a:r>
              <a:rPr lang="en-GB" baseline="0" dirty="0" err="1" smtClean="0"/>
              <a:t>CubiQL</a:t>
            </a:r>
            <a:r>
              <a:rPr lang="en-GB" baseline="0" dirty="0" smtClean="0"/>
              <a:t> which uses the </a:t>
            </a:r>
            <a:r>
              <a:rPr lang="en-GB" baseline="0" dirty="0" err="1" smtClean="0"/>
              <a:t>GraphQL</a:t>
            </a:r>
            <a:r>
              <a:rPr lang="en-GB" baseline="0" dirty="0" smtClean="0"/>
              <a:t> framework.</a:t>
            </a:r>
          </a:p>
          <a:p>
            <a:endParaRPr lang="en-GB" baseline="0" dirty="0" smtClean="0"/>
          </a:p>
          <a:p>
            <a:r>
              <a:rPr lang="en-GB" baseline="0" dirty="0" smtClean="0"/>
              <a:t>On the assumption that this is more familiar to web developers it should therefore be easier for them to interact with the data published through SPARQL endpoints in Data Cubes</a:t>
            </a:r>
            <a:r>
              <a:rPr lang="en-GB" baseline="0" dirty="0" smtClean="0"/>
              <a:t>.</a:t>
            </a:r>
          </a:p>
          <a:p>
            <a:endParaRPr lang="en-GB" baseline="0" dirty="0" smtClean="0"/>
          </a:p>
          <a:p>
            <a:r>
              <a:rPr lang="en-GB" baseline="0" dirty="0" smtClean="0"/>
              <a:t>This was more successfully linked to the publishing workflow of government statistics data cubes (e.g. the Trafford Council pilot on </a:t>
            </a:r>
            <a:r>
              <a:rPr lang="en-GB" baseline="0" dirty="0" err="1" smtClean="0"/>
              <a:t>worklessness</a:t>
            </a:r>
            <a:r>
              <a:rPr lang="en-GB" baseline="0" dirty="0" smtClean="0"/>
              <a:t>). Possibly due to the multi-measure nature of the environmental data.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7499B8-A3C0-464F-96AE-50DBA56C24E8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45788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Key message is that despite a large variety of data the public expects data driven services not</a:t>
            </a:r>
            <a:r>
              <a:rPr lang="en-GB" baseline="0" dirty="0" smtClean="0"/>
              <a:t> just raw data.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7499B8-A3C0-464F-96AE-50DBA56C24E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22570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The OGI pilot used 6 pilot user cases to drive</a:t>
            </a:r>
            <a:r>
              <a:rPr lang="en-GB" baseline="0" dirty="0" smtClean="0"/>
              <a:t> and assess the development of tools for Linked Open Statistical Data (LOSD) publishing.</a:t>
            </a:r>
          </a:p>
          <a:p>
            <a:endParaRPr lang="en-GB" baseline="0" dirty="0" smtClean="0"/>
          </a:p>
          <a:p>
            <a:r>
              <a:rPr lang="en-GB" baseline="0" dirty="0" smtClean="0"/>
              <a:t>Only 2 of the 6 pilots related to environmental data.</a:t>
            </a:r>
          </a:p>
          <a:p>
            <a:endParaRPr lang="en-GB" baseline="0" dirty="0" smtClean="0"/>
          </a:p>
          <a:p>
            <a:r>
              <a:rPr lang="en-GB" baseline="0" dirty="0" smtClean="0"/>
              <a:t>The pilots were to develop data dashboards to provide information (derived from data) not just data to the users.</a:t>
            </a:r>
          </a:p>
          <a:p>
            <a:endParaRPr lang="en-GB" baseline="0" dirty="0" smtClean="0"/>
          </a:p>
          <a:p>
            <a:r>
              <a:rPr lang="en-GB" baseline="0" dirty="0" smtClean="0"/>
              <a:t>The Marine Institute pilot use case related to marine renewable energy.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7499B8-A3C0-464F-96AE-50DBA56C24E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95488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The Irish Data Buoy Network consists of weather buoys and wave buoys returning meteorological</a:t>
            </a:r>
            <a:r>
              <a:rPr lang="en-GB" baseline="0" dirty="0" smtClean="0"/>
              <a:t> and hydrographic measurements from around Ireland.</a:t>
            </a:r>
          </a:p>
          <a:p>
            <a:endParaRPr lang="en-GB" baseline="0" dirty="0" smtClean="0"/>
          </a:p>
          <a:p>
            <a:r>
              <a:rPr lang="en-GB" baseline="0" dirty="0" smtClean="0"/>
              <a:t>Some of the measurements go back to the early 2000s.</a:t>
            </a:r>
          </a:p>
          <a:p>
            <a:endParaRPr lang="en-GB" baseline="0" dirty="0" smtClean="0"/>
          </a:p>
          <a:p>
            <a:r>
              <a:rPr lang="en-GB" baseline="0" dirty="0" smtClean="0"/>
              <a:t>The wave buoys return data on the environmental conditions at 2 licenced wave energy test sites. A ¼ scale site in Galway Bay and a full scale test site off the NW coast near </a:t>
            </a:r>
            <a:r>
              <a:rPr lang="en-GB" baseline="0" dirty="0" err="1" smtClean="0"/>
              <a:t>Belmullet</a:t>
            </a:r>
            <a:r>
              <a:rPr lang="en-GB" baseline="0" dirty="0" smtClean="0"/>
              <a:t> in Co. Mayo.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7499B8-A3C0-464F-96AE-50DBA56C24E8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287984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How did we go about building the</a:t>
            </a:r>
            <a:r>
              <a:rPr lang="en-GB" baseline="0" dirty="0" smtClean="0"/>
              <a:t> Data Cube?</a:t>
            </a:r>
          </a:p>
          <a:p>
            <a:endParaRPr lang="en-GB" baseline="0" dirty="0" smtClean="0"/>
          </a:p>
          <a:p>
            <a:r>
              <a:rPr lang="en-GB" dirty="0" smtClean="0"/>
              <a:t>Weather and wave buoy data returned every 60 and 30 minutes respectively in real-time.</a:t>
            </a:r>
          </a:p>
          <a:p>
            <a:endParaRPr lang="en-GB" dirty="0" smtClean="0"/>
          </a:p>
          <a:p>
            <a:r>
              <a:rPr lang="en-GB" dirty="0" smtClean="0"/>
              <a:t>Python script calls the data from ERDDAP</a:t>
            </a:r>
            <a:r>
              <a:rPr lang="en-GB" baseline="0" dirty="0" smtClean="0"/>
              <a:t> and calculates daily statistics (max, min, mean standard deviation). </a:t>
            </a:r>
          </a:p>
          <a:p>
            <a:endParaRPr lang="en-GB" baseline="0" dirty="0" smtClean="0"/>
          </a:p>
          <a:p>
            <a:r>
              <a:rPr lang="en-GB" baseline="0" dirty="0" smtClean="0"/>
              <a:t>Direction statistics are calculated on a unit circle and we do not generate min and max values for each day as these would be a nonsense.</a:t>
            </a:r>
          </a:p>
          <a:p>
            <a:endParaRPr lang="en-GB" baseline="0" dirty="0" smtClean="0"/>
          </a:p>
          <a:p>
            <a:r>
              <a:rPr lang="en-GB" baseline="0" dirty="0" smtClean="0"/>
              <a:t>These daily statistics are then represented as RDF Data Cubes following the RDF Data Cube Vocabulary. The RDF is then served through a Virtuoso SPARQL endpoint.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7499B8-A3C0-464F-96AE-50DBA56C24E8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809191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Within</a:t>
            </a:r>
            <a:r>
              <a:rPr lang="en-GB" baseline="0" dirty="0" smtClean="0"/>
              <a:t> European the </a:t>
            </a:r>
            <a:r>
              <a:rPr lang="en-GB" baseline="0" dirty="0" err="1" smtClean="0"/>
              <a:t>SeaDataNet</a:t>
            </a:r>
            <a:r>
              <a:rPr lang="en-GB" baseline="0" dirty="0" smtClean="0"/>
              <a:t> </a:t>
            </a:r>
            <a:r>
              <a:rPr lang="en-GB" baseline="0" dirty="0" err="1" smtClean="0"/>
              <a:t>projext</a:t>
            </a:r>
            <a:r>
              <a:rPr lang="en-GB" baseline="0" dirty="0" smtClean="0"/>
              <a:t> has developed metadata catalogues for Marine Organisations, Datasets and Observing Systems. These are now being published as Linked Data.</a:t>
            </a:r>
          </a:p>
          <a:p>
            <a:endParaRPr lang="en-GB" baseline="0" dirty="0" smtClean="0"/>
          </a:p>
          <a:p>
            <a:r>
              <a:rPr lang="en-GB" baseline="0" dirty="0" smtClean="0"/>
              <a:t>The RDF Data Cubes we are serving link to these metadata catalogues and use community vocabularies, such as the CF standard names as served by the NERC Vocabulary Server.</a:t>
            </a:r>
            <a:endParaRPr lang="en-GB" dirty="0" smtClean="0"/>
          </a:p>
          <a:p>
            <a:endParaRPr lang="en-GB" dirty="0" smtClean="0"/>
          </a:p>
          <a:p>
            <a:r>
              <a:rPr lang="en-GB" dirty="0" smtClean="0"/>
              <a:t>Makes marine data part of the semantic web… next step on from where we currently are within the  marine</a:t>
            </a:r>
            <a:r>
              <a:rPr lang="en-GB" baseline="0" dirty="0" smtClean="0"/>
              <a:t> data community where Linked Data should really be Linked “Metadata”.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7499B8-A3C0-464F-96AE-50DBA56C24E8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079054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Pilot dashboard to visualise the wave and weather</a:t>
            </a:r>
            <a:r>
              <a:rPr lang="en-GB" baseline="0" dirty="0" smtClean="0"/>
              <a:t> buoy data…</a:t>
            </a:r>
          </a:p>
          <a:p>
            <a:endParaRPr lang="en-GB" baseline="0" dirty="0" smtClean="0"/>
          </a:p>
          <a:p>
            <a:r>
              <a:rPr lang="en-GB" baseline="0" dirty="0" smtClean="0"/>
              <a:t>Built on Open Data APIs… anyone can build their own flavour of dashboard from exactly the same resources…</a:t>
            </a:r>
          </a:p>
          <a:p>
            <a:endParaRPr lang="en-GB" baseline="0" dirty="0" smtClean="0"/>
          </a:p>
          <a:p>
            <a:r>
              <a:rPr lang="en-GB" baseline="0" dirty="0" smtClean="0"/>
              <a:t>Standards are friendly to developers without domain knowledge…</a:t>
            </a:r>
            <a:endParaRPr lang="en-GB" dirty="0" smtClean="0"/>
          </a:p>
          <a:p>
            <a:endParaRPr lang="en-GB" dirty="0" smtClean="0"/>
          </a:p>
          <a:p>
            <a:r>
              <a:rPr lang="en-GB" dirty="0" smtClean="0"/>
              <a:t>Demonstration</a:t>
            </a:r>
            <a:r>
              <a:rPr lang="en-GB" baseline="0" dirty="0" smtClean="0"/>
              <a:t> or interactive data dashboards can provide an entry point for the uninitiated to dig deeper into large data sets of interest….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7499B8-A3C0-464F-96AE-50DBA56C24E8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380826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The JSON query language</a:t>
            </a:r>
            <a:r>
              <a:rPr lang="en-GB" baseline="0" dirty="0" smtClean="0"/>
              <a:t> implemented by Facebook and released for other developers to use more widely has increased in the last 3-4 years.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7499B8-A3C0-464F-96AE-50DBA56C24E8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981103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We have deployed</a:t>
            </a:r>
            <a:r>
              <a:rPr lang="en-GB" baseline="0" dirty="0" smtClean="0"/>
              <a:t> a </a:t>
            </a:r>
            <a:r>
              <a:rPr lang="en-GB" baseline="0" dirty="0" err="1" smtClean="0"/>
              <a:t>GraphQL</a:t>
            </a:r>
            <a:r>
              <a:rPr lang="en-GB" baseline="0" dirty="0" smtClean="0"/>
              <a:t> layer over our ERDDAP instance.</a:t>
            </a:r>
          </a:p>
          <a:p>
            <a:endParaRPr lang="en-GB" baseline="0" dirty="0" smtClean="0"/>
          </a:p>
          <a:p>
            <a:r>
              <a:rPr lang="en-GB" baseline="0" dirty="0" smtClean="0"/>
              <a:t>Examples can be found at the link given in the slide.</a:t>
            </a:r>
          </a:p>
          <a:p>
            <a:endParaRPr lang="en-GB" baseline="0" dirty="0" smtClean="0"/>
          </a:p>
          <a:p>
            <a:r>
              <a:rPr lang="en-GB" baseline="0" dirty="0" smtClean="0"/>
              <a:t>Taking one example using this plot….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7499B8-A3C0-464F-96AE-50DBA56C24E8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20377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CDE479-7E56-4BB8-92AD-2691B902EBAF}" type="datetimeFigureOut">
              <a:rPr lang="en-US" smtClean="0"/>
              <a:t>1/8/2020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F0C90-D404-4546-A0D2-FAA087C8D2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0439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CDE479-7E56-4BB8-92AD-2691B902EBAF}" type="datetimeFigureOut">
              <a:rPr lang="en-US" smtClean="0"/>
              <a:t>1/8/2020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F0C90-D404-4546-A0D2-FAA087C8D2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26498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CDE479-7E56-4BB8-92AD-2691B902EBAF}" type="datetimeFigureOut">
              <a:rPr lang="en-US" smtClean="0"/>
              <a:t>1/8/2020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F0C90-D404-4546-A0D2-FAA087C8D2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548009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ex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474133" y="2032000"/>
            <a:ext cx="11334044" cy="4094164"/>
          </a:xfrm>
        </p:spPr>
        <p:txBody>
          <a:bodyPr numCol="1" spcCol="3600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  <a:latin typeface="Ubuntu Light"/>
                <a:cs typeface="Ubuntu Ligh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11E731-4C88-402A-AEAA-70FFEE337F32}" type="datetimeFigureOut">
              <a:rPr lang="en-GB" smtClean="0"/>
              <a:pPr/>
              <a:t>08/01/2020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0C8133-AF5C-49AA-B844-F6668C19F3DF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531294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CDE479-7E56-4BB8-92AD-2691B902EBAF}" type="datetimeFigureOut">
              <a:rPr lang="en-US" smtClean="0"/>
              <a:t>1/8/2020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F0C90-D404-4546-A0D2-FAA087C8D2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64530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CDE479-7E56-4BB8-92AD-2691B902EBAF}" type="datetimeFigureOut">
              <a:rPr lang="en-US" smtClean="0"/>
              <a:t>1/8/2020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F0C90-D404-4546-A0D2-FAA087C8D2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32296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CDE479-7E56-4BB8-92AD-2691B902EBAF}" type="datetimeFigureOut">
              <a:rPr lang="en-US" smtClean="0"/>
              <a:t>1/8/2020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F0C90-D404-4546-A0D2-FAA087C8D2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38322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CDE479-7E56-4BB8-92AD-2691B902EBAF}" type="datetimeFigureOut">
              <a:rPr lang="en-US" smtClean="0"/>
              <a:t>1/8/2020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F0C90-D404-4546-A0D2-FAA087C8D2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27714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CDE479-7E56-4BB8-92AD-2691B902EBAF}" type="datetimeFigureOut">
              <a:rPr lang="en-US" smtClean="0"/>
              <a:t>1/8/2020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F0C90-D404-4546-A0D2-FAA087C8D2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18889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CDE479-7E56-4BB8-92AD-2691B902EBAF}" type="datetimeFigureOut">
              <a:rPr lang="en-US" smtClean="0"/>
              <a:t>1/8/2020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F0C90-D404-4546-A0D2-FAA087C8D2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22917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CDE479-7E56-4BB8-92AD-2691B902EBAF}" type="datetimeFigureOut">
              <a:rPr lang="en-US" smtClean="0"/>
              <a:t>1/8/2020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F0C90-D404-4546-A0D2-FAA087C8D2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20509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CDE479-7E56-4BB8-92AD-2691B902EBAF}" type="datetimeFigureOut">
              <a:rPr lang="en-US" smtClean="0"/>
              <a:t>1/8/2020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F0C90-D404-4546-A0D2-FAA087C8D2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92364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CDE479-7E56-4BB8-92AD-2691B902EBAF}" type="datetimeFigureOut">
              <a:rPr lang="en-US" smtClean="0"/>
              <a:t>1/8/2020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0F0C90-D404-4546-A0D2-FAA087C8D2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98992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vis.marine.ie/dashboards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image" Target="../media/image4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api.digitalocean.ie/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image" Target="../media/image4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45.png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tif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.png"/><Relationship Id="rId5" Type="http://schemas.openxmlformats.org/officeDocument/2006/relationships/image" Target="../media/image5.tiff"/><Relationship Id="rId4" Type="http://schemas.openxmlformats.org/officeDocument/2006/relationships/image" Target="../media/image4.tif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tiff"/><Relationship Id="rId7" Type="http://schemas.openxmlformats.org/officeDocument/2006/relationships/hyperlink" Target="https://github.com/Swirrl/cubiql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image" Target="../media/image49.tif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png"/><Relationship Id="rId18" Type="http://schemas.openxmlformats.org/officeDocument/2006/relationships/image" Target="../media/image1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12" Type="http://schemas.openxmlformats.org/officeDocument/2006/relationships/image" Target="../media/image16.jpeg"/><Relationship Id="rId17" Type="http://schemas.openxmlformats.org/officeDocument/2006/relationships/image" Target="../media/image21.tiff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20.tiff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.png"/><Relationship Id="rId11" Type="http://schemas.openxmlformats.org/officeDocument/2006/relationships/image" Target="../media/image15.jpeg"/><Relationship Id="rId5" Type="http://schemas.openxmlformats.org/officeDocument/2006/relationships/image" Target="../media/image9.png"/><Relationship Id="rId15" Type="http://schemas.openxmlformats.org/officeDocument/2006/relationships/image" Target="../media/image19.tiff"/><Relationship Id="rId10" Type="http://schemas.openxmlformats.org/officeDocument/2006/relationships/image" Target="../media/image14.tiff"/><Relationship Id="rId19" Type="http://schemas.openxmlformats.org/officeDocument/2006/relationships/image" Target="../media/image2.png"/><Relationship Id="rId4" Type="http://schemas.openxmlformats.org/officeDocument/2006/relationships/image" Target="../media/image8.png"/><Relationship Id="rId9" Type="http://schemas.openxmlformats.org/officeDocument/2006/relationships/image" Target="../media/image13.png"/><Relationship Id="rId1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22.png"/><Relationship Id="rId7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13" Type="http://schemas.openxmlformats.org/officeDocument/2006/relationships/image" Target="../media/image32.png"/><Relationship Id="rId18" Type="http://schemas.openxmlformats.org/officeDocument/2006/relationships/hyperlink" Target="https://github.com/robthomas-marine/ogibindertest/blob/master/cube_triple_generator.ipynb" TargetMode="External"/><Relationship Id="rId3" Type="http://schemas.openxmlformats.org/officeDocument/2006/relationships/image" Target="../media/image26.png"/><Relationship Id="rId7" Type="http://schemas.openxmlformats.org/officeDocument/2006/relationships/image" Target="../media/image1.png"/><Relationship Id="rId12" Type="http://schemas.openxmlformats.org/officeDocument/2006/relationships/image" Target="../media/image31.jpeg"/><Relationship Id="rId17" Type="http://schemas.openxmlformats.org/officeDocument/2006/relationships/hyperlink" Target="https://github.com/IrishMarineInstitute/OGI_MIPilot/blob/master/cube_construct_stats.ipynb" TargetMode="External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11" Type="http://schemas.openxmlformats.org/officeDocument/2006/relationships/image" Target="../media/image30.png"/><Relationship Id="rId5" Type="http://schemas.openxmlformats.org/officeDocument/2006/relationships/image" Target="../media/image27.jpeg"/><Relationship Id="rId15" Type="http://schemas.openxmlformats.org/officeDocument/2006/relationships/image" Target="../media/image34.png"/><Relationship Id="rId10" Type="http://schemas.openxmlformats.org/officeDocument/2006/relationships/image" Target="../media/image24.jpeg"/><Relationship Id="rId4" Type="http://schemas.openxmlformats.org/officeDocument/2006/relationships/image" Target="../media/image23.jpeg"/><Relationship Id="rId9" Type="http://schemas.openxmlformats.org/officeDocument/2006/relationships/image" Target="../media/image29.png"/><Relationship Id="rId14" Type="http://schemas.openxmlformats.org/officeDocument/2006/relationships/image" Target="../media/image3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6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Applying the RDF </a:t>
            </a:r>
            <a:r>
              <a:rPr lang="en-US" sz="4000" dirty="0" err="1"/>
              <a:t>DataCube</a:t>
            </a:r>
            <a:r>
              <a:rPr lang="en-US" sz="4000" dirty="0"/>
              <a:t> model to power data exploration dashboards for the Irish Wave and Weather Buoy </a:t>
            </a:r>
            <a:r>
              <a:rPr lang="en-US" sz="4000" dirty="0" smtClean="0"/>
              <a:t>Networks</a:t>
            </a:r>
            <a:endParaRPr lang="en-US" sz="40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00200" y="5106988"/>
            <a:ext cx="9144000" cy="1655762"/>
          </a:xfrm>
        </p:spPr>
        <p:txBody>
          <a:bodyPr/>
          <a:lstStyle/>
          <a:p>
            <a:r>
              <a:rPr lang="en-US"/>
              <a:t>Rob </a:t>
            </a:r>
            <a:r>
              <a:rPr lang="en-US" smtClean="0"/>
              <a:t>Thomas and Adam </a:t>
            </a:r>
            <a:r>
              <a:rPr lang="en-US" dirty="0" smtClean="0"/>
              <a:t>Leadbetter</a:t>
            </a:r>
          </a:p>
          <a:p>
            <a:r>
              <a:rPr lang="en-GB" dirty="0" smtClean="0"/>
              <a:t>Marine Institute, Ireland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14297" y="57475"/>
            <a:ext cx="4077703" cy="51322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1913"/>
            <a:ext cx="2190750" cy="676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7551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Describing Dimensions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en-GB" dirty="0" err="1"/>
              <a:t>eg:station_id</a:t>
            </a:r>
            <a:r>
              <a:rPr lang="en-GB" dirty="0"/>
              <a:t>  a </a:t>
            </a:r>
            <a:r>
              <a:rPr lang="en-GB" dirty="0" err="1"/>
              <a:t>rdf:Property</a:t>
            </a:r>
            <a:r>
              <a:rPr lang="en-GB" dirty="0"/>
              <a:t>, </a:t>
            </a:r>
            <a:r>
              <a:rPr lang="en-GB" dirty="0" err="1"/>
              <a:t>qb:DimensionProperty</a:t>
            </a:r>
            <a:r>
              <a:rPr lang="en-GB" dirty="0"/>
              <a:t> ;</a:t>
            </a:r>
          </a:p>
          <a:p>
            <a:pPr marL="0" indent="0">
              <a:buNone/>
            </a:pPr>
            <a:r>
              <a:rPr lang="en-GB" dirty="0"/>
              <a:t>	</a:t>
            </a:r>
            <a:r>
              <a:rPr lang="en-GB" dirty="0" err="1"/>
              <a:t>rdfs:label</a:t>
            </a:r>
            <a:r>
              <a:rPr lang="en-GB" dirty="0"/>
              <a:t> "station_id"@</a:t>
            </a:r>
            <a:r>
              <a:rPr lang="en-GB" dirty="0" err="1"/>
              <a:t>en</a:t>
            </a:r>
            <a:r>
              <a:rPr lang="en-GB" dirty="0"/>
              <a:t> ;</a:t>
            </a:r>
          </a:p>
          <a:p>
            <a:pPr marL="0" indent="0">
              <a:buNone/>
            </a:pPr>
            <a:r>
              <a:rPr lang="en-GB" dirty="0"/>
              <a:t>	</a:t>
            </a:r>
            <a:r>
              <a:rPr lang="en-GB" dirty="0" err="1"/>
              <a:t>rdfs:subPropertyOf</a:t>
            </a:r>
            <a:r>
              <a:rPr lang="en-GB" dirty="0"/>
              <a:t> </a:t>
            </a:r>
            <a:r>
              <a:rPr lang="en-GB" dirty="0" err="1"/>
              <a:t>sdmx-dimension:refArea</a:t>
            </a:r>
            <a:r>
              <a:rPr lang="en-GB" dirty="0"/>
              <a:t> ;</a:t>
            </a:r>
          </a:p>
          <a:p>
            <a:pPr marL="0" indent="0">
              <a:buNone/>
            </a:pPr>
            <a:r>
              <a:rPr lang="en-GB" dirty="0"/>
              <a:t>	</a:t>
            </a:r>
            <a:r>
              <a:rPr lang="en-GB" dirty="0" err="1"/>
              <a:t>rdfs:range</a:t>
            </a:r>
            <a:r>
              <a:rPr lang="en-GB" dirty="0"/>
              <a:t> </a:t>
            </a:r>
            <a:r>
              <a:rPr lang="en-GB" dirty="0" err="1"/>
              <a:t>mi-vcb:station_id</a:t>
            </a:r>
            <a:r>
              <a:rPr lang="en-GB" dirty="0"/>
              <a:t> ;</a:t>
            </a:r>
          </a:p>
          <a:p>
            <a:pPr marL="0" indent="0">
              <a:buNone/>
            </a:pPr>
            <a:r>
              <a:rPr lang="en-GB" dirty="0"/>
              <a:t>	</a:t>
            </a:r>
            <a:r>
              <a:rPr lang="en-GB" dirty="0" err="1"/>
              <a:t>qb:concept</a:t>
            </a:r>
            <a:r>
              <a:rPr lang="en-GB" dirty="0"/>
              <a:t> </a:t>
            </a:r>
            <a:r>
              <a:rPr lang="en-GB" dirty="0" err="1"/>
              <a:t>sdmx-concept:refArea</a:t>
            </a:r>
            <a:r>
              <a:rPr lang="en-GB" dirty="0"/>
              <a:t> ;</a:t>
            </a:r>
          </a:p>
          <a:p>
            <a:pPr marL="0" indent="0">
              <a:buNone/>
            </a:pPr>
            <a:r>
              <a:rPr lang="en-GB" dirty="0"/>
              <a:t>	.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 err="1"/>
              <a:t>eg:Date</a:t>
            </a:r>
            <a:r>
              <a:rPr lang="en-GB" dirty="0"/>
              <a:t>  a </a:t>
            </a:r>
            <a:r>
              <a:rPr lang="en-GB" dirty="0" err="1"/>
              <a:t>rdf:Property</a:t>
            </a:r>
            <a:r>
              <a:rPr lang="en-GB" dirty="0"/>
              <a:t>, </a:t>
            </a:r>
            <a:r>
              <a:rPr lang="en-GB" dirty="0" err="1"/>
              <a:t>qb:DimensionProperty</a:t>
            </a:r>
            <a:r>
              <a:rPr lang="en-GB" dirty="0"/>
              <a:t> ;</a:t>
            </a:r>
          </a:p>
          <a:p>
            <a:pPr marL="0" indent="0">
              <a:buNone/>
            </a:pPr>
            <a:r>
              <a:rPr lang="en-GB" dirty="0"/>
              <a:t>	</a:t>
            </a:r>
            <a:r>
              <a:rPr lang="en-GB" dirty="0" err="1"/>
              <a:t>rdfs:label</a:t>
            </a:r>
            <a:r>
              <a:rPr lang="en-GB" dirty="0"/>
              <a:t> "Date"@</a:t>
            </a:r>
            <a:r>
              <a:rPr lang="en-GB" dirty="0" err="1"/>
              <a:t>en</a:t>
            </a:r>
            <a:r>
              <a:rPr lang="en-GB" dirty="0"/>
              <a:t> ;</a:t>
            </a:r>
          </a:p>
          <a:p>
            <a:pPr marL="0" indent="0">
              <a:buNone/>
            </a:pPr>
            <a:r>
              <a:rPr lang="en-GB" dirty="0"/>
              <a:t>	</a:t>
            </a:r>
            <a:r>
              <a:rPr lang="en-GB" dirty="0" err="1"/>
              <a:t>rdfs:subPropertyOf</a:t>
            </a:r>
            <a:r>
              <a:rPr lang="en-GB" dirty="0"/>
              <a:t> </a:t>
            </a:r>
            <a:r>
              <a:rPr lang="en-GB" dirty="0" err="1"/>
              <a:t>sdmx-dimension:refPeriod</a:t>
            </a:r>
            <a:r>
              <a:rPr lang="en-GB" dirty="0"/>
              <a:t> ;</a:t>
            </a:r>
          </a:p>
          <a:p>
            <a:pPr marL="0" indent="0">
              <a:buNone/>
            </a:pPr>
            <a:r>
              <a:rPr lang="en-GB" dirty="0"/>
              <a:t>	</a:t>
            </a:r>
            <a:r>
              <a:rPr lang="en-GB" dirty="0" err="1"/>
              <a:t>rdfs:range</a:t>
            </a:r>
            <a:r>
              <a:rPr lang="en-GB" dirty="0"/>
              <a:t> </a:t>
            </a:r>
            <a:r>
              <a:rPr lang="en-GB" dirty="0" err="1"/>
              <a:t>xsd:date</a:t>
            </a:r>
            <a:r>
              <a:rPr lang="en-GB" dirty="0"/>
              <a:t> ;</a:t>
            </a:r>
          </a:p>
          <a:p>
            <a:pPr marL="0" indent="0">
              <a:buNone/>
            </a:pPr>
            <a:r>
              <a:rPr lang="en-GB" dirty="0"/>
              <a:t>	</a:t>
            </a:r>
            <a:r>
              <a:rPr lang="en-GB" dirty="0" err="1"/>
              <a:t>qb:concept</a:t>
            </a:r>
            <a:r>
              <a:rPr lang="en-GB" dirty="0"/>
              <a:t> </a:t>
            </a:r>
            <a:r>
              <a:rPr lang="en-GB" dirty="0" err="1"/>
              <a:t>sdmx-concept:refPeriod</a:t>
            </a:r>
            <a:r>
              <a:rPr lang="en-GB" dirty="0"/>
              <a:t> ;</a:t>
            </a:r>
          </a:p>
          <a:p>
            <a:pPr marL="0" indent="0">
              <a:buNone/>
            </a:pPr>
            <a:r>
              <a:rPr lang="en-GB" dirty="0"/>
              <a:t>	</a:t>
            </a:r>
            <a:r>
              <a:rPr lang="en-GB" dirty="0" smtClean="0"/>
              <a:t>.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14297" y="57475"/>
            <a:ext cx="4077703" cy="51322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1913"/>
            <a:ext cx="2190750" cy="676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3919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Describing Measurements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GB" sz="2200" dirty="0" err="1"/>
              <a:t>eg:Havg</a:t>
            </a:r>
            <a:r>
              <a:rPr lang="en-GB" sz="2200" dirty="0"/>
              <a:t>  a </a:t>
            </a:r>
            <a:r>
              <a:rPr lang="en-GB" sz="2200" dirty="0" err="1"/>
              <a:t>rdf:Property</a:t>
            </a:r>
            <a:r>
              <a:rPr lang="en-GB" sz="2200" dirty="0"/>
              <a:t>, </a:t>
            </a:r>
            <a:r>
              <a:rPr lang="en-GB" sz="2200" dirty="0" err="1"/>
              <a:t>qb:MeasureProperty</a:t>
            </a:r>
            <a:r>
              <a:rPr lang="en-GB" sz="2200" dirty="0"/>
              <a:t>;</a:t>
            </a:r>
          </a:p>
          <a:p>
            <a:pPr marL="0" indent="0">
              <a:buNone/>
            </a:pPr>
            <a:r>
              <a:rPr lang="en-GB" sz="2200" dirty="0"/>
              <a:t>    	</a:t>
            </a:r>
            <a:r>
              <a:rPr lang="en-GB" sz="2200" dirty="0" err="1"/>
              <a:t>rdfs:label</a:t>
            </a:r>
            <a:r>
              <a:rPr lang="en-GB" sz="2200" dirty="0"/>
              <a:t> "</a:t>
            </a:r>
            <a:r>
              <a:rPr lang="en-GB" sz="2200" dirty="0" err="1"/>
              <a:t>Havg</a:t>
            </a:r>
            <a:r>
              <a:rPr lang="en-GB" sz="2200" dirty="0"/>
              <a:t>"@</a:t>
            </a:r>
            <a:r>
              <a:rPr lang="en-GB" sz="2200" dirty="0" err="1"/>
              <a:t>en</a:t>
            </a:r>
            <a:r>
              <a:rPr lang="en-GB" sz="2200" dirty="0"/>
              <a:t> ;</a:t>
            </a:r>
          </a:p>
          <a:p>
            <a:pPr marL="0" indent="0">
              <a:buNone/>
            </a:pPr>
            <a:r>
              <a:rPr lang="en-GB" sz="2200" dirty="0"/>
              <a:t>	</a:t>
            </a:r>
            <a:r>
              <a:rPr lang="en-GB" sz="2200" dirty="0" err="1"/>
              <a:t>rdfs:seeAlso</a:t>
            </a:r>
            <a:r>
              <a:rPr lang="en-GB" sz="2200" dirty="0"/>
              <a:t> &lt;</a:t>
            </a:r>
            <a:r>
              <a:rPr lang="en-GB" sz="1400" dirty="0"/>
              <a:t>http://vocab.nerc.ac.uk/collection/P07/current/IRPTM00V/</a:t>
            </a:r>
            <a:r>
              <a:rPr lang="en-GB" sz="2200" dirty="0"/>
              <a:t>&gt; ;</a:t>
            </a:r>
          </a:p>
          <a:p>
            <a:pPr marL="0" indent="0">
              <a:buNone/>
            </a:pPr>
            <a:r>
              <a:rPr lang="en-US" sz="2200" dirty="0"/>
              <a:t>	</a:t>
            </a:r>
            <a:r>
              <a:rPr lang="en-US" sz="2200" dirty="0" err="1"/>
              <a:t>rdfs:comment</a:t>
            </a:r>
            <a:r>
              <a:rPr lang="en-US" sz="2200" dirty="0"/>
              <a:t> "</a:t>
            </a:r>
            <a:r>
              <a:rPr lang="en-US" sz="1400" dirty="0"/>
              <a:t>Average wave height of all the </a:t>
            </a:r>
            <a:r>
              <a:rPr lang="en-US" sz="1400" dirty="0" err="1"/>
              <a:t>upcrossing</a:t>
            </a:r>
            <a:r>
              <a:rPr lang="en-US" sz="1400" dirty="0"/>
              <a:t> waves measured during the period of observation.</a:t>
            </a:r>
            <a:r>
              <a:rPr lang="en-US" sz="2200" dirty="0"/>
              <a:t>"@</a:t>
            </a:r>
            <a:r>
              <a:rPr lang="en-US" sz="2200" dirty="0" err="1"/>
              <a:t>en</a:t>
            </a:r>
            <a:r>
              <a:rPr lang="en-US" sz="2200" dirty="0"/>
              <a:t> ;</a:t>
            </a:r>
          </a:p>
          <a:p>
            <a:pPr marL="0" indent="0">
              <a:buNone/>
            </a:pPr>
            <a:r>
              <a:rPr lang="en-GB" sz="2200" dirty="0"/>
              <a:t>    	</a:t>
            </a:r>
            <a:r>
              <a:rPr lang="en-GB" sz="2200" dirty="0" err="1"/>
              <a:t>rdfs:subPropertyOf</a:t>
            </a:r>
            <a:r>
              <a:rPr lang="en-GB" sz="2200" dirty="0"/>
              <a:t> </a:t>
            </a:r>
            <a:r>
              <a:rPr lang="en-GB" sz="2200" dirty="0" err="1"/>
              <a:t>sdmx-measure:obsValue</a:t>
            </a:r>
            <a:r>
              <a:rPr lang="en-GB" sz="2200" dirty="0"/>
              <a:t> ;</a:t>
            </a:r>
          </a:p>
          <a:p>
            <a:pPr marL="0" indent="0">
              <a:buNone/>
            </a:pPr>
            <a:r>
              <a:rPr lang="en-GB" sz="2200" dirty="0"/>
              <a:t>    	</a:t>
            </a:r>
            <a:r>
              <a:rPr lang="en-GB" sz="2200" dirty="0" err="1"/>
              <a:t>sdmx-attribute:unitMeasure</a:t>
            </a:r>
            <a:r>
              <a:rPr lang="en-GB" sz="2200" dirty="0"/>
              <a:t> &lt;</a:t>
            </a:r>
            <a:r>
              <a:rPr lang="en-GB" sz="1600" dirty="0"/>
              <a:t>http://vocab.nerc.ac.uk/collection/P06/current/ULAA/</a:t>
            </a:r>
            <a:r>
              <a:rPr lang="en-GB" sz="2200" dirty="0"/>
              <a:t>&gt; ;</a:t>
            </a:r>
          </a:p>
          <a:p>
            <a:pPr marL="0" indent="0">
              <a:buNone/>
            </a:pPr>
            <a:r>
              <a:rPr lang="en-GB" sz="2200" dirty="0"/>
              <a:t>    	</a:t>
            </a:r>
            <a:r>
              <a:rPr lang="en-GB" sz="2200" dirty="0" err="1"/>
              <a:t>rdfs:range</a:t>
            </a:r>
            <a:r>
              <a:rPr lang="en-GB" sz="2200" dirty="0"/>
              <a:t> </a:t>
            </a:r>
            <a:r>
              <a:rPr lang="en-GB" sz="2200" dirty="0" err="1"/>
              <a:t>xsd:decimal</a:t>
            </a:r>
            <a:r>
              <a:rPr lang="en-GB" sz="2200" dirty="0"/>
              <a:t> ;</a:t>
            </a:r>
          </a:p>
          <a:p>
            <a:pPr marL="0" indent="0">
              <a:buNone/>
            </a:pPr>
            <a:r>
              <a:rPr lang="en-GB" sz="2200" dirty="0"/>
              <a:t>    	.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14297" y="57475"/>
            <a:ext cx="4077703" cy="51322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1913"/>
            <a:ext cx="2190750" cy="676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7298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Defining the Data Structure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40000" lnSpcReduction="20000"/>
          </a:bodyPr>
          <a:lstStyle/>
          <a:p>
            <a:pPr marL="0" indent="0">
              <a:buNone/>
            </a:pPr>
            <a:r>
              <a:rPr lang="en-GB" dirty="0" err="1"/>
              <a:t>eg:dsd-IWaveBN_zero_daily</a:t>
            </a:r>
            <a:r>
              <a:rPr lang="en-GB" dirty="0"/>
              <a:t> a </a:t>
            </a:r>
            <a:r>
              <a:rPr lang="en-GB" dirty="0" err="1"/>
              <a:t>qb:DataStructureDefinition</a:t>
            </a:r>
            <a:r>
              <a:rPr lang="en-GB" dirty="0"/>
              <a:t>; </a:t>
            </a:r>
          </a:p>
          <a:p>
            <a:pPr marL="0" indent="0">
              <a:buNone/>
            </a:pPr>
            <a:r>
              <a:rPr lang="en-GB" dirty="0"/>
              <a:t>    # The dimensions</a:t>
            </a:r>
          </a:p>
          <a:p>
            <a:pPr marL="0" indent="0">
              <a:buNone/>
            </a:pPr>
            <a:r>
              <a:rPr lang="en-GB" dirty="0"/>
              <a:t>    	</a:t>
            </a:r>
            <a:r>
              <a:rPr lang="en-GB" dirty="0" err="1"/>
              <a:t>qb:component</a:t>
            </a:r>
            <a:r>
              <a:rPr lang="en-GB" dirty="0"/>
              <a:t> </a:t>
            </a:r>
            <a:r>
              <a:rPr lang="en-GB" dirty="0" smtClean="0"/>
              <a:t>	[ </a:t>
            </a:r>
            <a:r>
              <a:rPr lang="en-GB" dirty="0"/>
              <a:t>a </a:t>
            </a:r>
            <a:r>
              <a:rPr lang="en-GB" dirty="0" err="1"/>
              <a:t>qb:ComponentSpecification</a:t>
            </a:r>
            <a:r>
              <a:rPr lang="en-GB" dirty="0"/>
              <a:t> ; </a:t>
            </a:r>
            <a:r>
              <a:rPr lang="en-GB" dirty="0" err="1"/>
              <a:t>qb:componentProperty</a:t>
            </a:r>
            <a:r>
              <a:rPr lang="en-GB" dirty="0"/>
              <a:t> </a:t>
            </a:r>
            <a:r>
              <a:rPr lang="en-GB" dirty="0" err="1"/>
              <a:t>eg:station_id</a:t>
            </a:r>
            <a:r>
              <a:rPr lang="en-GB" dirty="0"/>
              <a:t> ; </a:t>
            </a:r>
            <a:r>
              <a:rPr lang="en-GB" dirty="0" smtClean="0"/>
              <a:t>  </a:t>
            </a:r>
            <a:r>
              <a:rPr lang="en-GB" dirty="0" err="1" smtClean="0"/>
              <a:t>qb:dimension</a:t>
            </a:r>
            <a:r>
              <a:rPr lang="en-GB" dirty="0" smtClean="0"/>
              <a:t> </a:t>
            </a:r>
            <a:r>
              <a:rPr lang="en-GB" dirty="0" err="1"/>
              <a:t>eg:station_id</a:t>
            </a:r>
            <a:r>
              <a:rPr lang="en-GB" dirty="0"/>
              <a:t>; </a:t>
            </a:r>
            <a:r>
              <a:rPr lang="en-GB" dirty="0" err="1"/>
              <a:t>qb:order</a:t>
            </a:r>
            <a:r>
              <a:rPr lang="en-GB" dirty="0"/>
              <a:t> 1; </a:t>
            </a:r>
            <a:r>
              <a:rPr lang="en-GB" dirty="0" err="1"/>
              <a:t>qb:componentAttachment</a:t>
            </a:r>
            <a:r>
              <a:rPr lang="en-GB" dirty="0"/>
              <a:t> </a:t>
            </a:r>
            <a:r>
              <a:rPr lang="en-GB" dirty="0" err="1"/>
              <a:t>qb:Slice</a:t>
            </a:r>
            <a:r>
              <a:rPr lang="en-GB" dirty="0"/>
              <a:t> ],</a:t>
            </a:r>
          </a:p>
          <a:p>
            <a:pPr marL="0" indent="0">
              <a:buNone/>
            </a:pPr>
            <a:r>
              <a:rPr lang="en-GB" dirty="0"/>
              <a:t>    	             </a:t>
            </a:r>
            <a:r>
              <a:rPr lang="en-GB" dirty="0" smtClean="0"/>
              <a:t>	[ </a:t>
            </a:r>
            <a:r>
              <a:rPr lang="en-GB" dirty="0"/>
              <a:t>a </a:t>
            </a:r>
            <a:r>
              <a:rPr lang="en-GB" dirty="0" err="1"/>
              <a:t>qb:ComponentSpecification</a:t>
            </a:r>
            <a:r>
              <a:rPr lang="en-GB" dirty="0"/>
              <a:t> ; </a:t>
            </a:r>
            <a:r>
              <a:rPr lang="en-GB" dirty="0" err="1"/>
              <a:t>qb:componentProperty</a:t>
            </a:r>
            <a:r>
              <a:rPr lang="en-GB" dirty="0"/>
              <a:t> </a:t>
            </a:r>
            <a:r>
              <a:rPr lang="en-GB" dirty="0" err="1"/>
              <a:t>eg:Date</a:t>
            </a:r>
            <a:r>
              <a:rPr lang="en-GB" dirty="0"/>
              <a:t> ; </a:t>
            </a:r>
            <a:r>
              <a:rPr lang="en-GB" dirty="0" smtClean="0"/>
              <a:t>           </a:t>
            </a:r>
            <a:r>
              <a:rPr lang="en-GB" dirty="0" err="1" smtClean="0"/>
              <a:t>qb:dimension</a:t>
            </a:r>
            <a:r>
              <a:rPr lang="en-GB" dirty="0" smtClean="0"/>
              <a:t> </a:t>
            </a:r>
            <a:r>
              <a:rPr lang="en-GB" dirty="0" err="1"/>
              <a:t>eg:Date</a:t>
            </a:r>
            <a:r>
              <a:rPr lang="en-GB" dirty="0"/>
              <a:t>; </a:t>
            </a:r>
            <a:r>
              <a:rPr lang="en-GB" dirty="0" err="1"/>
              <a:t>qb:order</a:t>
            </a:r>
            <a:r>
              <a:rPr lang="en-GB" dirty="0"/>
              <a:t> 2 ],</a:t>
            </a:r>
          </a:p>
          <a:p>
            <a:pPr marL="0" indent="0">
              <a:buNone/>
            </a:pPr>
            <a:r>
              <a:rPr lang="en-GB" dirty="0"/>
              <a:t>    	             </a:t>
            </a:r>
            <a:r>
              <a:rPr lang="en-GB" dirty="0" smtClean="0"/>
              <a:t>	[ </a:t>
            </a:r>
            <a:r>
              <a:rPr lang="en-GB" dirty="0"/>
              <a:t>a </a:t>
            </a:r>
            <a:r>
              <a:rPr lang="en-GB" dirty="0" err="1"/>
              <a:t>qb:ComponentSpecification</a:t>
            </a:r>
            <a:r>
              <a:rPr lang="en-GB" dirty="0"/>
              <a:t> ; </a:t>
            </a:r>
            <a:r>
              <a:rPr lang="en-GB" dirty="0" err="1"/>
              <a:t>qb:componentProperty</a:t>
            </a:r>
            <a:r>
              <a:rPr lang="en-GB" dirty="0"/>
              <a:t> </a:t>
            </a:r>
            <a:r>
              <a:rPr lang="en-GB" dirty="0" err="1"/>
              <a:t>eg:statistic</a:t>
            </a:r>
            <a:r>
              <a:rPr lang="en-GB" dirty="0"/>
              <a:t> ; </a:t>
            </a:r>
            <a:r>
              <a:rPr lang="en-GB" dirty="0" smtClean="0"/>
              <a:t>      </a:t>
            </a:r>
            <a:r>
              <a:rPr lang="en-GB" dirty="0" err="1" smtClean="0"/>
              <a:t>qb:dimension</a:t>
            </a:r>
            <a:r>
              <a:rPr lang="en-GB" dirty="0" smtClean="0"/>
              <a:t> </a:t>
            </a:r>
            <a:r>
              <a:rPr lang="en-GB" dirty="0" err="1"/>
              <a:t>eg:statistic</a:t>
            </a:r>
            <a:r>
              <a:rPr lang="en-GB" dirty="0"/>
              <a:t>; </a:t>
            </a:r>
            <a:r>
              <a:rPr lang="en-GB" dirty="0" err="1"/>
              <a:t>qb:order</a:t>
            </a:r>
            <a:r>
              <a:rPr lang="en-GB" dirty="0"/>
              <a:t> 3; </a:t>
            </a:r>
            <a:r>
              <a:rPr lang="en-GB" dirty="0" err="1"/>
              <a:t>qb:componentAttachment</a:t>
            </a:r>
            <a:r>
              <a:rPr lang="en-GB" dirty="0"/>
              <a:t> </a:t>
            </a:r>
            <a:r>
              <a:rPr lang="en-GB" dirty="0" err="1"/>
              <a:t>qb:Slice</a:t>
            </a:r>
            <a:r>
              <a:rPr lang="en-GB" dirty="0"/>
              <a:t> ];</a:t>
            </a:r>
          </a:p>
          <a:p>
            <a:pPr marL="0" indent="0">
              <a:buNone/>
            </a:pPr>
            <a:r>
              <a:rPr lang="en-GB" dirty="0"/>
              <a:t>        </a:t>
            </a:r>
          </a:p>
          <a:p>
            <a:pPr marL="0" indent="0">
              <a:buNone/>
            </a:pPr>
            <a:r>
              <a:rPr lang="en-GB" dirty="0"/>
              <a:t>    # The measure(s)</a:t>
            </a:r>
          </a:p>
          <a:p>
            <a:pPr marL="0" indent="0">
              <a:buNone/>
            </a:pPr>
            <a:r>
              <a:rPr lang="en-GB" dirty="0"/>
              <a:t>	</a:t>
            </a:r>
            <a:r>
              <a:rPr lang="en-GB" dirty="0" err="1"/>
              <a:t>qb:component</a:t>
            </a:r>
            <a:r>
              <a:rPr lang="en-GB" dirty="0"/>
              <a:t> </a:t>
            </a:r>
            <a:r>
              <a:rPr lang="en-GB" dirty="0" smtClean="0"/>
              <a:t>	[ </a:t>
            </a:r>
            <a:r>
              <a:rPr lang="en-GB" dirty="0"/>
              <a:t>a </a:t>
            </a:r>
            <a:r>
              <a:rPr lang="en-GB" dirty="0" err="1"/>
              <a:t>qb:ComponentSpecification</a:t>
            </a:r>
            <a:r>
              <a:rPr lang="en-GB" dirty="0"/>
              <a:t> ; </a:t>
            </a:r>
            <a:r>
              <a:rPr lang="en-GB" dirty="0" err="1"/>
              <a:t>qb:componentProperty</a:t>
            </a:r>
            <a:r>
              <a:rPr lang="en-GB" dirty="0"/>
              <a:t> </a:t>
            </a:r>
            <a:r>
              <a:rPr lang="en-GB" dirty="0" err="1"/>
              <a:t>eg:Havg</a:t>
            </a:r>
            <a:r>
              <a:rPr lang="en-GB" dirty="0"/>
              <a:t> ; </a:t>
            </a:r>
            <a:r>
              <a:rPr lang="en-GB" dirty="0" smtClean="0"/>
              <a:t>	</a:t>
            </a:r>
            <a:r>
              <a:rPr lang="en-GB" dirty="0" err="1" smtClean="0"/>
              <a:t>qb:measure</a:t>
            </a:r>
            <a:r>
              <a:rPr lang="en-GB" dirty="0" smtClean="0"/>
              <a:t> </a:t>
            </a:r>
            <a:r>
              <a:rPr lang="en-GB" dirty="0" err="1"/>
              <a:t>eg:Havg</a:t>
            </a:r>
            <a:r>
              <a:rPr lang="en-GB" dirty="0"/>
              <a:t>];</a:t>
            </a:r>
          </a:p>
          <a:p>
            <a:pPr marL="0" indent="0">
              <a:buNone/>
            </a:pPr>
            <a:r>
              <a:rPr lang="en-GB" dirty="0"/>
              <a:t>	</a:t>
            </a:r>
            <a:r>
              <a:rPr lang="en-GB" dirty="0" err="1"/>
              <a:t>qb:component</a:t>
            </a:r>
            <a:r>
              <a:rPr lang="en-GB" dirty="0"/>
              <a:t> </a:t>
            </a:r>
            <a:r>
              <a:rPr lang="en-GB" dirty="0" smtClean="0"/>
              <a:t>	[ </a:t>
            </a:r>
            <a:r>
              <a:rPr lang="en-GB" dirty="0"/>
              <a:t>a </a:t>
            </a:r>
            <a:r>
              <a:rPr lang="en-GB" dirty="0" err="1"/>
              <a:t>qb:ComponentSpecification</a:t>
            </a:r>
            <a:r>
              <a:rPr lang="en-GB" dirty="0"/>
              <a:t> ; </a:t>
            </a:r>
            <a:r>
              <a:rPr lang="en-GB" dirty="0" err="1"/>
              <a:t>qb:componentProperty</a:t>
            </a:r>
            <a:r>
              <a:rPr lang="en-GB" dirty="0"/>
              <a:t> </a:t>
            </a:r>
            <a:r>
              <a:rPr lang="en-GB" dirty="0" err="1"/>
              <a:t>eg:Hmax</a:t>
            </a:r>
            <a:r>
              <a:rPr lang="en-GB" dirty="0"/>
              <a:t> ; </a:t>
            </a:r>
            <a:r>
              <a:rPr lang="en-GB" dirty="0" smtClean="0"/>
              <a:t>	</a:t>
            </a:r>
            <a:r>
              <a:rPr lang="en-GB" dirty="0" err="1" smtClean="0"/>
              <a:t>qb:measure</a:t>
            </a:r>
            <a:r>
              <a:rPr lang="en-GB" dirty="0" smtClean="0"/>
              <a:t> </a:t>
            </a:r>
            <a:r>
              <a:rPr lang="en-GB" dirty="0" err="1"/>
              <a:t>eg:Hmax</a:t>
            </a:r>
            <a:r>
              <a:rPr lang="en-GB" dirty="0"/>
              <a:t>];</a:t>
            </a:r>
          </a:p>
          <a:p>
            <a:pPr marL="0" indent="0">
              <a:buNone/>
            </a:pPr>
            <a:r>
              <a:rPr lang="en-GB" dirty="0"/>
              <a:t>	</a:t>
            </a:r>
            <a:r>
              <a:rPr lang="en-GB" dirty="0" err="1"/>
              <a:t>qb:component</a:t>
            </a:r>
            <a:r>
              <a:rPr lang="en-GB" dirty="0"/>
              <a:t> </a:t>
            </a:r>
            <a:r>
              <a:rPr lang="en-GB" dirty="0" smtClean="0"/>
              <a:t>	[ </a:t>
            </a:r>
            <a:r>
              <a:rPr lang="en-GB" dirty="0"/>
              <a:t>a </a:t>
            </a:r>
            <a:r>
              <a:rPr lang="en-GB" dirty="0" err="1"/>
              <a:t>qb:ComponentSpecification</a:t>
            </a:r>
            <a:r>
              <a:rPr lang="en-GB" dirty="0"/>
              <a:t> ; </a:t>
            </a:r>
            <a:r>
              <a:rPr lang="en-GB" dirty="0" err="1"/>
              <a:t>qb:componentProperty</a:t>
            </a:r>
            <a:r>
              <a:rPr lang="en-GB" dirty="0"/>
              <a:t> </a:t>
            </a:r>
            <a:r>
              <a:rPr lang="en-GB" dirty="0" err="1"/>
              <a:t>eg:HmaxPeriod</a:t>
            </a:r>
            <a:r>
              <a:rPr lang="en-GB" dirty="0"/>
              <a:t> ; </a:t>
            </a:r>
            <a:r>
              <a:rPr lang="en-GB" dirty="0" smtClean="0"/>
              <a:t>	</a:t>
            </a:r>
            <a:r>
              <a:rPr lang="en-GB" dirty="0" err="1" smtClean="0"/>
              <a:t>qb:measure</a:t>
            </a:r>
            <a:r>
              <a:rPr lang="en-GB" dirty="0" smtClean="0"/>
              <a:t> </a:t>
            </a:r>
            <a:r>
              <a:rPr lang="en-GB" dirty="0" err="1"/>
              <a:t>eg:HmaxPeriod</a:t>
            </a:r>
            <a:r>
              <a:rPr lang="en-GB" dirty="0"/>
              <a:t>];</a:t>
            </a:r>
          </a:p>
          <a:p>
            <a:pPr marL="0" indent="0">
              <a:buNone/>
            </a:pPr>
            <a:r>
              <a:rPr lang="en-GB" dirty="0"/>
              <a:t>	</a:t>
            </a:r>
            <a:r>
              <a:rPr lang="en-GB" dirty="0" err="1"/>
              <a:t>qb:component</a:t>
            </a:r>
            <a:r>
              <a:rPr lang="en-GB" dirty="0"/>
              <a:t> </a:t>
            </a:r>
            <a:r>
              <a:rPr lang="en-GB" dirty="0" smtClean="0"/>
              <a:t>	[ </a:t>
            </a:r>
            <a:r>
              <a:rPr lang="en-GB" dirty="0"/>
              <a:t>a </a:t>
            </a:r>
            <a:r>
              <a:rPr lang="en-GB" dirty="0" err="1"/>
              <a:t>qb:ComponentSpecification</a:t>
            </a:r>
            <a:r>
              <a:rPr lang="en-GB" dirty="0"/>
              <a:t> ; </a:t>
            </a:r>
            <a:r>
              <a:rPr lang="en-GB" dirty="0" err="1"/>
              <a:t>qb:componentProperty</a:t>
            </a:r>
            <a:r>
              <a:rPr lang="en-GB" dirty="0"/>
              <a:t> </a:t>
            </a:r>
            <a:r>
              <a:rPr lang="en-GB" dirty="0" err="1"/>
              <a:t>eg:Tavg</a:t>
            </a:r>
            <a:r>
              <a:rPr lang="en-GB" dirty="0"/>
              <a:t> ; </a:t>
            </a:r>
            <a:r>
              <a:rPr lang="en-GB" dirty="0" smtClean="0"/>
              <a:t>	</a:t>
            </a:r>
            <a:r>
              <a:rPr lang="en-GB" dirty="0" err="1" smtClean="0"/>
              <a:t>qb:measure</a:t>
            </a:r>
            <a:r>
              <a:rPr lang="en-GB" dirty="0" smtClean="0"/>
              <a:t> </a:t>
            </a:r>
            <a:r>
              <a:rPr lang="en-GB" dirty="0" err="1"/>
              <a:t>eg:Tavg</a:t>
            </a:r>
            <a:r>
              <a:rPr lang="en-GB" dirty="0"/>
              <a:t>];</a:t>
            </a:r>
          </a:p>
          <a:p>
            <a:pPr marL="0" indent="0">
              <a:buNone/>
            </a:pPr>
            <a:r>
              <a:rPr lang="en-GB" dirty="0"/>
              <a:t>  </a:t>
            </a:r>
          </a:p>
          <a:p>
            <a:pPr marL="0" indent="0">
              <a:buNone/>
            </a:pPr>
            <a:r>
              <a:rPr lang="en-GB" dirty="0"/>
              <a:t>    # The attributes</a:t>
            </a:r>
          </a:p>
          <a:p>
            <a:pPr marL="0" indent="0">
              <a:buNone/>
            </a:pPr>
            <a:r>
              <a:rPr lang="en-GB" dirty="0"/>
              <a:t>    	</a:t>
            </a:r>
            <a:r>
              <a:rPr lang="en-GB" dirty="0" err="1"/>
              <a:t>qb:component</a:t>
            </a:r>
            <a:r>
              <a:rPr lang="en-GB" dirty="0"/>
              <a:t> [ a </a:t>
            </a:r>
            <a:r>
              <a:rPr lang="en-GB" dirty="0" err="1"/>
              <a:t>qb:ComponentSpecification</a:t>
            </a:r>
            <a:r>
              <a:rPr lang="en-GB" dirty="0"/>
              <a:t> ; </a:t>
            </a:r>
            <a:r>
              <a:rPr lang="en-GB" dirty="0" err="1"/>
              <a:t>qb:componentProperty</a:t>
            </a:r>
            <a:r>
              <a:rPr lang="en-GB" dirty="0"/>
              <a:t> </a:t>
            </a:r>
            <a:r>
              <a:rPr lang="en-GB" dirty="0" err="1"/>
              <a:t>sdmx-attribute:unitMeasure</a:t>
            </a:r>
            <a:r>
              <a:rPr lang="en-GB" dirty="0"/>
              <a:t> ; </a:t>
            </a:r>
            <a:r>
              <a:rPr lang="en-GB" dirty="0" err="1"/>
              <a:t>qb:attribute</a:t>
            </a:r>
            <a:r>
              <a:rPr lang="en-GB" dirty="0"/>
              <a:t> </a:t>
            </a:r>
            <a:r>
              <a:rPr lang="en-GB" dirty="0" err="1"/>
              <a:t>sdmx-attribute:unitMeasure</a:t>
            </a:r>
            <a:r>
              <a:rPr lang="en-GB" dirty="0"/>
              <a:t> ; </a:t>
            </a:r>
            <a:r>
              <a:rPr lang="en-GB" dirty="0" err="1"/>
              <a:t>qb:componentAttachment</a:t>
            </a:r>
            <a:r>
              <a:rPr lang="en-GB" dirty="0"/>
              <a:t> </a:t>
            </a:r>
            <a:r>
              <a:rPr lang="en-GB" dirty="0" err="1"/>
              <a:t>qb:MeasureProperty</a:t>
            </a:r>
            <a:r>
              <a:rPr lang="en-GB" dirty="0"/>
              <a:t>; ] ;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    # The slices</a:t>
            </a:r>
          </a:p>
          <a:p>
            <a:pPr marL="0" indent="0">
              <a:buNone/>
            </a:pPr>
            <a:r>
              <a:rPr lang="en-GB" dirty="0"/>
              <a:t>    	</a:t>
            </a:r>
            <a:r>
              <a:rPr lang="en-GB" dirty="0" err="1"/>
              <a:t>qb:sliceKey</a:t>
            </a:r>
            <a:r>
              <a:rPr lang="en-GB" dirty="0"/>
              <a:t> </a:t>
            </a:r>
            <a:r>
              <a:rPr lang="en-GB" dirty="0" err="1"/>
              <a:t>eg:sliceByStationID_statistic</a:t>
            </a:r>
            <a:r>
              <a:rPr lang="en-GB" dirty="0"/>
              <a:t> </a:t>
            </a:r>
            <a:r>
              <a:rPr lang="en-GB" dirty="0" smtClean="0"/>
              <a:t>;</a:t>
            </a:r>
          </a:p>
          <a:p>
            <a:pPr marL="0" indent="0">
              <a:buNone/>
            </a:pPr>
            <a:endParaRPr lang="en-GB" dirty="0" smtClean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14297" y="57475"/>
            <a:ext cx="4077703" cy="51322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1913"/>
            <a:ext cx="2190750" cy="676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0915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Describing a Slice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/>
              <a:t>eg:IWaveBN_zero_daily_slice12 </a:t>
            </a:r>
            <a:r>
              <a:rPr lang="en-GB" dirty="0" smtClean="0"/>
              <a:t>	a 	</a:t>
            </a:r>
            <a:r>
              <a:rPr lang="en-GB" dirty="0" err="1" smtClean="0"/>
              <a:t>qb:Slice</a:t>
            </a:r>
            <a:r>
              <a:rPr lang="en-GB" dirty="0" smtClean="0"/>
              <a:t>;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	</a:t>
            </a:r>
            <a:r>
              <a:rPr lang="en-GB" dirty="0" err="1"/>
              <a:t>qb:sliceStructure</a:t>
            </a:r>
            <a:r>
              <a:rPr lang="en-GB" dirty="0"/>
              <a:t>  </a:t>
            </a:r>
            <a:r>
              <a:rPr lang="en-GB" dirty="0" smtClean="0"/>
              <a:t>	</a:t>
            </a:r>
            <a:r>
              <a:rPr lang="en-GB" dirty="0" err="1" smtClean="0"/>
              <a:t>eg:sliceByStationID_statistic</a:t>
            </a:r>
            <a:r>
              <a:rPr lang="en-GB" dirty="0" smtClean="0"/>
              <a:t> </a:t>
            </a:r>
            <a:r>
              <a:rPr lang="en-GB" dirty="0"/>
              <a:t>;</a:t>
            </a:r>
          </a:p>
          <a:p>
            <a:pPr marL="0" indent="0">
              <a:buNone/>
            </a:pPr>
            <a:r>
              <a:rPr lang="en-GB" dirty="0"/>
              <a:t>	</a:t>
            </a:r>
            <a:r>
              <a:rPr lang="en-GB" dirty="0" err="1"/>
              <a:t>eg:station_id</a:t>
            </a:r>
            <a:r>
              <a:rPr lang="en-GB" dirty="0"/>
              <a:t>        </a:t>
            </a:r>
            <a:r>
              <a:rPr lang="en-GB" dirty="0" smtClean="0"/>
              <a:t>	</a:t>
            </a:r>
            <a:r>
              <a:rPr lang="en-GB" dirty="0" err="1" smtClean="0"/>
              <a:t>mi-vcb:smartbay_wave</a:t>
            </a:r>
            <a:r>
              <a:rPr lang="en-GB" dirty="0" smtClean="0"/>
              <a:t> </a:t>
            </a:r>
            <a:r>
              <a:rPr lang="en-GB" dirty="0"/>
              <a:t>;</a:t>
            </a:r>
          </a:p>
          <a:p>
            <a:pPr marL="0" indent="0">
              <a:buNone/>
            </a:pPr>
            <a:r>
              <a:rPr lang="en-GB" dirty="0"/>
              <a:t>	</a:t>
            </a:r>
            <a:r>
              <a:rPr lang="en-GB" dirty="0" err="1"/>
              <a:t>eg:statistic</a:t>
            </a:r>
            <a:r>
              <a:rPr lang="en-GB" dirty="0"/>
              <a:t>         </a:t>
            </a:r>
            <a:r>
              <a:rPr lang="en-GB" dirty="0" smtClean="0"/>
              <a:t>	</a:t>
            </a:r>
            <a:r>
              <a:rPr lang="en-GB" dirty="0" err="1" smtClean="0"/>
              <a:t>mi-vcb:daily_max</a:t>
            </a:r>
            <a:r>
              <a:rPr lang="en-GB" dirty="0" smtClean="0"/>
              <a:t> </a:t>
            </a:r>
            <a:r>
              <a:rPr lang="en-GB" dirty="0"/>
              <a:t>;</a:t>
            </a:r>
          </a:p>
          <a:p>
            <a:pPr marL="0" indent="0">
              <a:buNone/>
            </a:pPr>
            <a:r>
              <a:rPr lang="en-GB" dirty="0"/>
              <a:t>	</a:t>
            </a:r>
            <a:r>
              <a:rPr lang="en-GB" dirty="0" err="1"/>
              <a:t>qb:observation</a:t>
            </a:r>
            <a:r>
              <a:rPr lang="en-GB" dirty="0"/>
              <a:t> </a:t>
            </a:r>
            <a:r>
              <a:rPr lang="en-GB" dirty="0" smtClean="0"/>
              <a:t>	eg:IWaveBN_zero_daily_o22409</a:t>
            </a:r>
            <a:r>
              <a:rPr lang="en-GB" dirty="0"/>
              <a:t>, </a:t>
            </a:r>
            <a:r>
              <a:rPr lang="en-GB" dirty="0" smtClean="0"/>
              <a:t>…. , … , …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14297" y="57475"/>
            <a:ext cx="4077703" cy="51322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1913"/>
            <a:ext cx="2190750" cy="676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5354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Describing an Observation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GB" dirty="0"/>
              <a:t>eg:IWaveBN_zero_daily_o22552 </a:t>
            </a:r>
            <a:r>
              <a:rPr lang="en-GB" dirty="0" smtClean="0"/>
              <a:t>	a 	</a:t>
            </a:r>
            <a:r>
              <a:rPr lang="en-GB" dirty="0" err="1" smtClean="0"/>
              <a:t>qb:Observation</a:t>
            </a:r>
            <a:r>
              <a:rPr lang="en-GB" dirty="0" smtClean="0"/>
              <a:t>;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	</a:t>
            </a:r>
            <a:r>
              <a:rPr lang="en-GB" dirty="0" smtClean="0"/>
              <a:t>	</a:t>
            </a:r>
            <a:r>
              <a:rPr lang="en-GB" dirty="0" err="1" smtClean="0"/>
              <a:t>qb:dataSet</a:t>
            </a:r>
            <a:r>
              <a:rPr lang="en-GB" dirty="0" smtClean="0"/>
              <a:t>          	</a:t>
            </a:r>
            <a:r>
              <a:rPr lang="en-GB" dirty="0" err="1" smtClean="0"/>
              <a:t>eg:IWaveBN_zero_daily</a:t>
            </a:r>
            <a:r>
              <a:rPr lang="en-GB" dirty="0" smtClean="0"/>
              <a:t> </a:t>
            </a:r>
            <a:r>
              <a:rPr lang="en-GB" dirty="0"/>
              <a:t>;</a:t>
            </a:r>
          </a:p>
          <a:p>
            <a:pPr marL="0" indent="0">
              <a:buNone/>
            </a:pPr>
            <a:r>
              <a:rPr lang="en-GB" dirty="0"/>
              <a:t>	</a:t>
            </a:r>
            <a:r>
              <a:rPr lang="en-GB" dirty="0" smtClean="0"/>
              <a:t>	</a:t>
            </a:r>
            <a:r>
              <a:rPr lang="en-GB" dirty="0" err="1" smtClean="0"/>
              <a:t>eg:Date</a:t>
            </a:r>
            <a:r>
              <a:rPr lang="en-GB" dirty="0" smtClean="0"/>
              <a:t>             	'2009-01-01</a:t>
            </a:r>
            <a:r>
              <a:rPr lang="en-GB" dirty="0"/>
              <a:t>'^^</a:t>
            </a:r>
            <a:r>
              <a:rPr lang="en-GB" dirty="0" err="1"/>
              <a:t>xsd:date</a:t>
            </a:r>
            <a:r>
              <a:rPr lang="en-GB" dirty="0"/>
              <a:t> ;</a:t>
            </a:r>
          </a:p>
          <a:p>
            <a:pPr marL="0" indent="0">
              <a:buNone/>
            </a:pPr>
            <a:r>
              <a:rPr lang="en-GB" dirty="0"/>
              <a:t>	</a:t>
            </a:r>
            <a:r>
              <a:rPr lang="en-GB" dirty="0" smtClean="0"/>
              <a:t>	</a:t>
            </a:r>
            <a:r>
              <a:rPr lang="en-GB" dirty="0" err="1" smtClean="0"/>
              <a:t>eg:station_id</a:t>
            </a:r>
            <a:r>
              <a:rPr lang="en-GB" dirty="0" smtClean="0"/>
              <a:t>       	</a:t>
            </a:r>
            <a:r>
              <a:rPr lang="en-GB" dirty="0" err="1" smtClean="0"/>
              <a:t>mi-vcb:smartbay_wave</a:t>
            </a:r>
            <a:r>
              <a:rPr lang="en-GB" dirty="0" smtClean="0"/>
              <a:t> </a:t>
            </a:r>
            <a:r>
              <a:rPr lang="en-GB" dirty="0"/>
              <a:t>;</a:t>
            </a:r>
          </a:p>
          <a:p>
            <a:pPr marL="0" indent="0">
              <a:buNone/>
            </a:pPr>
            <a:r>
              <a:rPr lang="en-GB" dirty="0"/>
              <a:t>	</a:t>
            </a:r>
            <a:r>
              <a:rPr lang="en-GB" dirty="0" smtClean="0"/>
              <a:t>	</a:t>
            </a:r>
            <a:r>
              <a:rPr lang="en-GB" dirty="0" err="1" smtClean="0"/>
              <a:t>eg:statistic</a:t>
            </a:r>
            <a:r>
              <a:rPr lang="en-GB" dirty="0" smtClean="0"/>
              <a:t>        	</a:t>
            </a:r>
            <a:r>
              <a:rPr lang="en-GB" dirty="0" err="1" smtClean="0"/>
              <a:t>mi-vcb:daily_max</a:t>
            </a:r>
            <a:r>
              <a:rPr lang="en-GB" dirty="0" smtClean="0"/>
              <a:t> </a:t>
            </a:r>
            <a:r>
              <a:rPr lang="en-GB" dirty="0"/>
              <a:t>;</a:t>
            </a:r>
          </a:p>
          <a:p>
            <a:pPr marL="0" indent="0">
              <a:buNone/>
            </a:pPr>
            <a:r>
              <a:rPr lang="en-GB" dirty="0"/>
              <a:t>	</a:t>
            </a:r>
            <a:r>
              <a:rPr lang="en-GB" dirty="0" smtClean="0"/>
              <a:t>	</a:t>
            </a:r>
            <a:r>
              <a:rPr lang="en-GB" dirty="0" err="1" smtClean="0"/>
              <a:t>eg:Havg</a:t>
            </a:r>
            <a:r>
              <a:rPr lang="en-GB" dirty="0" smtClean="0"/>
              <a:t>        		0.3821 </a:t>
            </a:r>
            <a:r>
              <a:rPr lang="en-GB" dirty="0"/>
              <a:t>;</a:t>
            </a:r>
          </a:p>
          <a:p>
            <a:pPr marL="0" indent="0">
              <a:buNone/>
            </a:pPr>
            <a:r>
              <a:rPr lang="en-GB" dirty="0"/>
              <a:t>	</a:t>
            </a:r>
            <a:r>
              <a:rPr lang="en-GB" dirty="0" smtClean="0"/>
              <a:t>	</a:t>
            </a:r>
            <a:r>
              <a:rPr lang="en-GB" dirty="0" err="1" smtClean="0"/>
              <a:t>eg:Hmax</a:t>
            </a:r>
            <a:r>
              <a:rPr lang="en-GB" dirty="0" smtClean="0"/>
              <a:t>        		1.37 </a:t>
            </a:r>
            <a:r>
              <a:rPr lang="en-GB" dirty="0"/>
              <a:t>;</a:t>
            </a:r>
          </a:p>
          <a:p>
            <a:pPr marL="0" indent="0">
              <a:buNone/>
            </a:pPr>
            <a:r>
              <a:rPr lang="en-GB" dirty="0"/>
              <a:t>	</a:t>
            </a:r>
            <a:r>
              <a:rPr lang="en-GB" dirty="0" smtClean="0"/>
              <a:t>	</a:t>
            </a:r>
            <a:r>
              <a:rPr lang="en-GB" dirty="0" err="1" smtClean="0"/>
              <a:t>eg:HmaxPeriod</a:t>
            </a:r>
            <a:r>
              <a:rPr lang="en-GB" dirty="0" smtClean="0"/>
              <a:t>        	4.97 </a:t>
            </a:r>
            <a:r>
              <a:rPr lang="en-GB" dirty="0"/>
              <a:t>;</a:t>
            </a:r>
          </a:p>
          <a:p>
            <a:pPr marL="0" indent="0">
              <a:buNone/>
            </a:pPr>
            <a:r>
              <a:rPr lang="en-GB" dirty="0"/>
              <a:t>	</a:t>
            </a:r>
            <a:r>
              <a:rPr lang="en-GB" dirty="0" smtClean="0"/>
              <a:t>	</a:t>
            </a:r>
            <a:r>
              <a:rPr lang="en-GB" dirty="0" err="1" smtClean="0"/>
              <a:t>eg:Tavg</a:t>
            </a:r>
            <a:r>
              <a:rPr lang="en-GB" dirty="0" smtClean="0"/>
              <a:t>        		3.11 </a:t>
            </a:r>
            <a:r>
              <a:rPr lang="en-GB" dirty="0"/>
              <a:t>;</a:t>
            </a:r>
          </a:p>
          <a:p>
            <a:pPr marL="0" indent="0">
              <a:buNone/>
            </a:pPr>
            <a:r>
              <a:rPr lang="en-GB" dirty="0"/>
              <a:t>	</a:t>
            </a:r>
            <a:r>
              <a:rPr lang="en-GB" dirty="0" smtClean="0"/>
              <a:t>	.</a:t>
            </a:r>
            <a:endParaRPr lang="en-GB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0075886" y="3297118"/>
            <a:ext cx="12779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Dimensions</a:t>
            </a:r>
            <a:endParaRPr lang="en-US" dirty="0"/>
          </a:p>
        </p:txBody>
      </p:sp>
      <p:sp>
        <p:nvSpPr>
          <p:cNvPr id="5" name="Right Brace 4"/>
          <p:cNvSpPr/>
          <p:nvPr/>
        </p:nvSpPr>
        <p:spPr>
          <a:xfrm>
            <a:off x="9277350" y="2962275"/>
            <a:ext cx="409575" cy="1039019"/>
          </a:xfrm>
          <a:prstGeom prst="rightBrac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0075886" y="4669512"/>
            <a:ext cx="11017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Measures</a:t>
            </a:r>
            <a:endParaRPr lang="en-US" dirty="0"/>
          </a:p>
        </p:txBody>
      </p:sp>
      <p:sp>
        <p:nvSpPr>
          <p:cNvPr id="7" name="Right Brace 6"/>
          <p:cNvSpPr/>
          <p:nvPr/>
        </p:nvSpPr>
        <p:spPr>
          <a:xfrm>
            <a:off x="9277350" y="4136231"/>
            <a:ext cx="409575" cy="1435894"/>
          </a:xfrm>
          <a:prstGeom prst="rightBrac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14297" y="57475"/>
            <a:ext cx="4077703" cy="51322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1913"/>
            <a:ext cx="2190750" cy="676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0772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199" y="365125"/>
            <a:ext cx="10620375" cy="1325563"/>
          </a:xfrm>
        </p:spPr>
        <p:txBody>
          <a:bodyPr>
            <a:normAutofit/>
          </a:bodyPr>
          <a:lstStyle/>
          <a:p>
            <a:r>
              <a:rPr lang="en-GB" dirty="0" smtClean="0"/>
              <a:t>Data Buoy dashboard - </a:t>
            </a:r>
            <a:r>
              <a:rPr lang="en-US" sz="3100" dirty="0" smtClean="0">
                <a:hlinkClick r:id="rId3"/>
              </a:rPr>
              <a:t>https</a:t>
            </a:r>
            <a:r>
              <a:rPr lang="en-US" sz="3100" dirty="0">
                <a:hlinkClick r:id="rId3"/>
              </a:rPr>
              <a:t>://</a:t>
            </a:r>
            <a:r>
              <a:rPr lang="en-US" sz="3100" dirty="0" smtClean="0">
                <a:hlinkClick r:id="rId3"/>
              </a:rPr>
              <a:t>vis.marine.ie/dashboards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1674" y="1496048"/>
            <a:ext cx="7825865" cy="5152402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14297" y="57475"/>
            <a:ext cx="4077703" cy="51322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61913"/>
            <a:ext cx="2190750" cy="676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0902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5787" y="623887"/>
            <a:ext cx="11020425" cy="561022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14297" y="57475"/>
            <a:ext cx="4077703" cy="51322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1913"/>
            <a:ext cx="2190750" cy="676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2421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G</a:t>
            </a:r>
            <a:r>
              <a:rPr lang="en-GB" dirty="0" err="1" smtClean="0"/>
              <a:t>raphQL</a:t>
            </a:r>
            <a:r>
              <a:rPr lang="en-GB" dirty="0" smtClean="0"/>
              <a:t> example- </a:t>
            </a:r>
            <a:r>
              <a:rPr lang="en-GB" dirty="0" smtClean="0">
                <a:hlinkClick r:id="rId3"/>
              </a:rPr>
              <a:t>https://api.digitalocean.ie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90750" y="1825625"/>
            <a:ext cx="7097742" cy="478083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14297" y="57475"/>
            <a:ext cx="4077703" cy="51322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61913"/>
            <a:ext cx="2190750" cy="676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6162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API call comparison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14297" y="57475"/>
            <a:ext cx="4077703" cy="51322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1913"/>
            <a:ext cx="2190750" cy="67627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89665" y="3210620"/>
            <a:ext cx="7771130" cy="3626527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2190750" y="1733403"/>
            <a:ext cx="904228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chemeClr val="accent5"/>
                </a:solidFill>
              </a:rPr>
              <a:t>https://</a:t>
            </a:r>
            <a:r>
              <a:rPr lang="en-US" sz="2800" dirty="0" smtClean="0">
                <a:solidFill>
                  <a:schemeClr val="accent5"/>
                </a:solidFill>
              </a:rPr>
              <a:t>erddap.marine.ie/erddap/tabledap/spiddal_obs_ctd.htmlTable?instrument_id%2Ctime%2Cpress%2Ctemp&amp;time%3E=2018-11-14T00%3A00%3A00Z</a:t>
            </a:r>
            <a:endParaRPr lang="en-US" sz="2800" dirty="0">
              <a:solidFill>
                <a:schemeClr val="accent5"/>
              </a:solidFill>
            </a:endParaRPr>
          </a:p>
        </p:txBody>
      </p:sp>
      <p:pic>
        <p:nvPicPr>
          <p:cNvPr id="11" name="Picture 6" descr="Image result for api image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307" y="1690688"/>
            <a:ext cx="1380343" cy="1380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 descr="Related image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0549" y="3497405"/>
            <a:ext cx="1581858" cy="15818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557179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OGI - </a:t>
            </a:r>
            <a:r>
              <a:rPr lang="pl-PL" dirty="0" smtClean="0"/>
              <a:t>JSON-qb </a:t>
            </a:r>
            <a:r>
              <a:rPr lang="pl-PL" dirty="0"/>
              <a:t>API </a:t>
            </a:r>
            <a:r>
              <a:rPr lang="en-IE" dirty="0"/>
              <a:t>Specification</a:t>
            </a:r>
            <a:r>
              <a:rPr lang="pl-PL" dirty="0"/>
              <a:t> </a:t>
            </a:r>
            <a:endParaRPr lang="en-US" dirty="0"/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838200" y="2032000"/>
            <a:ext cx="5473825" cy="4094164"/>
          </a:xfrm>
        </p:spPr>
        <p:txBody>
          <a:bodyPr>
            <a:norm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2800" dirty="0">
                <a:latin typeface="+mn-lt"/>
              </a:rPr>
              <a:t>Aims to exploit the advantages of LOSD (e.g. easy data integration) </a:t>
            </a:r>
          </a:p>
          <a:p>
            <a:pPr marL="285750" indent="-285750">
              <a:buFont typeface="Arial" charset="0"/>
              <a:buChar char="•"/>
            </a:pPr>
            <a:endParaRPr lang="en-US" sz="2800" dirty="0">
              <a:latin typeface="+mn-lt"/>
            </a:endParaRPr>
          </a:p>
          <a:p>
            <a:pPr marL="285750" indent="-285750">
              <a:buFont typeface="Arial" charset="0"/>
              <a:buChar char="•"/>
            </a:pPr>
            <a:r>
              <a:rPr lang="en-US" sz="2800" dirty="0">
                <a:latin typeface="+mn-lt"/>
              </a:rPr>
              <a:t>Support web developers use statistical data stored in the form of an RDF Data Cube</a:t>
            </a:r>
          </a:p>
          <a:p>
            <a:pPr marL="285750" indent="-285750">
              <a:buFont typeface="Arial" charset="0"/>
              <a:buChar char="•"/>
            </a:pPr>
            <a:endParaRPr lang="en-US" sz="2800" dirty="0">
              <a:latin typeface="+mn-lt"/>
            </a:endParaRPr>
          </a:p>
          <a:p>
            <a:pPr marL="285750" indent="-285750">
              <a:buFont typeface="Arial" charset="0"/>
              <a:buChar char="•"/>
            </a:pPr>
            <a:r>
              <a:rPr lang="en-US" sz="2800" dirty="0">
                <a:latin typeface="+mn-lt"/>
              </a:rPr>
              <a:t>Assume minimal knowledge of Linked Data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41181" y="2032000"/>
            <a:ext cx="4413842" cy="409416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14297" y="57475"/>
            <a:ext cx="4077703" cy="51322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1913"/>
            <a:ext cx="2190750" cy="676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819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6CF6B56-EE38-3240-B3D2-1E8C872A67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Background – </a:t>
            </a:r>
            <a:r>
              <a:rPr lang="en-US" dirty="0" err="1"/>
              <a:t>OpenCube</a:t>
            </a:r>
            <a:r>
              <a:rPr lang="en-US" dirty="0"/>
              <a:t> project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621E7D9-AC4B-4C4B-B4F7-C91372F9C2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11334044" cy="4094164"/>
          </a:xfrm>
        </p:spPr>
        <p:txBody>
          <a:bodyPr>
            <a:noAutofit/>
          </a:bodyPr>
          <a:lstStyle/>
          <a:p>
            <a:r>
              <a:rPr lang="en-US" sz="2800" dirty="0" err="1">
                <a:latin typeface="+mn-lt"/>
              </a:rPr>
              <a:t>OpenCube</a:t>
            </a:r>
            <a:r>
              <a:rPr lang="en-US" sz="2800" dirty="0">
                <a:latin typeface="+mn-lt"/>
              </a:rPr>
              <a:t> aimed at developing software tools that facilitate</a:t>
            </a:r>
          </a:p>
          <a:p>
            <a:endParaRPr lang="en-US" sz="2800" dirty="0">
              <a:latin typeface="+mn-lt"/>
            </a:endParaRPr>
          </a:p>
          <a:p>
            <a:pPr marL="342900" indent="-342900">
              <a:buAutoNum type="alphaLcParenBoth"/>
            </a:pPr>
            <a:r>
              <a:rPr lang="en-US" sz="2800" dirty="0" smtClean="0">
                <a:latin typeface="+mn-lt"/>
              </a:rPr>
              <a:t> Linked </a:t>
            </a:r>
            <a:r>
              <a:rPr lang="en-US" sz="2800" dirty="0">
                <a:latin typeface="+mn-lt"/>
              </a:rPr>
              <a:t>Statistical Data publishing</a:t>
            </a:r>
          </a:p>
          <a:p>
            <a:pPr marL="342900" indent="-342900">
              <a:buAutoNum type="alphaLcParenBoth"/>
            </a:pPr>
            <a:r>
              <a:rPr lang="en-US" sz="2800" dirty="0" smtClean="0">
                <a:latin typeface="+mn-lt"/>
              </a:rPr>
              <a:t> reusing </a:t>
            </a:r>
            <a:r>
              <a:rPr lang="en-US" sz="2800" dirty="0">
                <a:latin typeface="+mn-lt"/>
              </a:rPr>
              <a:t>distributed Linked Statistical Data</a:t>
            </a:r>
          </a:p>
          <a:p>
            <a:endParaRPr lang="en-US" sz="2800" dirty="0">
              <a:latin typeface="+mn-lt"/>
            </a:endParaRPr>
          </a:p>
          <a:p>
            <a:endParaRPr lang="en-US" sz="2800" dirty="0">
              <a:latin typeface="+mn-lt"/>
            </a:endParaRPr>
          </a:p>
          <a:p>
            <a:endParaRPr lang="en-US" sz="2800" dirty="0">
              <a:latin typeface="+mn-lt"/>
            </a:endParaRPr>
          </a:p>
          <a:p>
            <a:endParaRPr lang="en-US" sz="2800" dirty="0">
              <a:latin typeface="+mn-lt"/>
            </a:endParaRPr>
          </a:p>
          <a:p>
            <a:pPr fontAlgn="base"/>
            <a:endParaRPr lang="en-IE" sz="2800" dirty="0">
              <a:latin typeface="+mn-lt"/>
            </a:endParaRPr>
          </a:p>
          <a:p>
            <a:pPr fontAlgn="base"/>
            <a:endParaRPr lang="en-IE" sz="2800" dirty="0">
              <a:latin typeface="+mn-lt"/>
            </a:endParaRPr>
          </a:p>
          <a:p>
            <a:r>
              <a:rPr lang="en-IE" sz="2800" dirty="0">
                <a:latin typeface="+mn-lt"/>
              </a:rPr>
              <a:t/>
            </a:r>
            <a:br>
              <a:rPr lang="en-IE" sz="2800" dirty="0">
                <a:latin typeface="+mn-lt"/>
              </a:rPr>
            </a:br>
            <a:endParaRPr lang="en-US" sz="2800" dirty="0">
              <a:latin typeface="+mn-lt"/>
            </a:endParaRPr>
          </a:p>
          <a:p>
            <a:pPr marL="285750" indent="-285750">
              <a:buFontTx/>
              <a:buChar char="-"/>
            </a:pPr>
            <a:endParaRPr lang="en-US" sz="2800" dirty="0">
              <a:latin typeface="+mn-lt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A86B60B5-2AF6-6D4A-8792-60435600B0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69629" y="3906008"/>
            <a:ext cx="2065040" cy="61951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3E76D3EA-80CF-A148-ABDC-411F0644D84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29191" y="4937105"/>
            <a:ext cx="1545916" cy="125605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5104BE70-494E-924A-AE42-372BD799A9C9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65532" y="4084634"/>
            <a:ext cx="5989918" cy="223242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14297" y="57475"/>
            <a:ext cx="4077703" cy="51322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61913"/>
            <a:ext cx="2190750" cy="676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0841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F0AB627-8D41-4040-BCA8-17D3010B4C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OGI - </a:t>
            </a:r>
            <a:r>
              <a:rPr lang="pl-PL" dirty="0" smtClean="0"/>
              <a:t>CubiQL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24DF37C-E472-6442-9970-EBEEFA1568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48754"/>
            <a:ext cx="9541933" cy="4094164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latin typeface="+mn-lt"/>
              </a:rPr>
              <a:t>Aimed at developers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latin typeface="+mn-lt"/>
              </a:rPr>
              <a:t>Make it easier to retrieve LOSD for analysis, </a:t>
            </a:r>
            <a:r>
              <a:rPr lang="en-US" sz="2800" dirty="0" err="1">
                <a:latin typeface="+mn-lt"/>
              </a:rPr>
              <a:t>visualisations</a:t>
            </a:r>
            <a:endParaRPr lang="en-US" sz="2800" dirty="0">
              <a:latin typeface="+mn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latin typeface="+mn-lt"/>
              </a:rPr>
              <a:t>Don’t require understanding of SPARQL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latin typeface="+mn-lt"/>
              </a:rPr>
              <a:t>Use </a:t>
            </a:r>
            <a:r>
              <a:rPr lang="en-US" sz="2800" dirty="0" err="1">
                <a:latin typeface="+mn-lt"/>
              </a:rPr>
              <a:t>GraphQL</a:t>
            </a:r>
            <a:r>
              <a:rPr lang="en-US" sz="2800" dirty="0">
                <a:latin typeface="+mn-lt"/>
              </a:rPr>
              <a:t> framework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DEE4651A-FA48-D141-BF17-B27F9BA51A2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06480" y="4044368"/>
            <a:ext cx="1605776" cy="160577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809F70CD-1FFF-E745-B47C-A15DD6CDFC3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53549" y="3250137"/>
            <a:ext cx="5992699" cy="325418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14297" y="57475"/>
            <a:ext cx="4077703" cy="51322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61913"/>
            <a:ext cx="2190750" cy="67627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176796" y="6284152"/>
            <a:ext cx="32471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7"/>
              </a:rPr>
              <a:t>https://github.com/Swirrl/cubiql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899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RDF Data Cube extensions of interest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5299" y="1882190"/>
            <a:ext cx="5821045" cy="382963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92433" y="1849438"/>
            <a:ext cx="5370942" cy="454818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14297" y="57475"/>
            <a:ext cx="4077703" cy="51322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1913"/>
            <a:ext cx="2190750" cy="676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5255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Motivation – Open Government Data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032000"/>
            <a:ext cx="10393392" cy="1901056"/>
          </a:xfrm>
        </p:spPr>
        <p:txBody>
          <a:bodyPr>
            <a:no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2800" dirty="0">
                <a:latin typeface="+mn-lt"/>
              </a:rPr>
              <a:t>Public administration publishes </a:t>
            </a:r>
            <a:r>
              <a:rPr lang="en-US" sz="2800" b="1" dirty="0">
                <a:latin typeface="+mn-lt"/>
              </a:rPr>
              <a:t>Open Data </a:t>
            </a:r>
            <a:r>
              <a:rPr lang="en-US" sz="2800" dirty="0">
                <a:latin typeface="+mn-lt"/>
              </a:rPr>
              <a:t>in an ad-hoc manner</a:t>
            </a:r>
            <a:r>
              <a:rPr lang="en-US" sz="2800" dirty="0" smtClean="0">
                <a:latin typeface="+mn-lt"/>
              </a:rPr>
              <a:t>.</a:t>
            </a:r>
            <a:endParaRPr lang="en-US" sz="2800" dirty="0">
              <a:latin typeface="+mn-lt"/>
            </a:endParaRPr>
          </a:p>
          <a:p>
            <a:pPr marL="285750" indent="-285750" algn="just">
              <a:buFont typeface="Arial" charset="0"/>
              <a:buChar char="•"/>
            </a:pPr>
            <a:r>
              <a:rPr lang="en-US" sz="2800" dirty="0">
                <a:latin typeface="+mn-lt"/>
              </a:rPr>
              <a:t>Society expects </a:t>
            </a:r>
            <a:r>
              <a:rPr lang="en-US" sz="2800" b="1" dirty="0">
                <a:latin typeface="+mn-lt"/>
              </a:rPr>
              <a:t>data-driven public services</a:t>
            </a:r>
            <a:r>
              <a:rPr lang="en-US" sz="2800" dirty="0">
                <a:latin typeface="+mn-lt"/>
              </a:rPr>
              <a:t>, not raw data.</a:t>
            </a:r>
          </a:p>
          <a:p>
            <a:pPr marL="285750" indent="-285750" algn="just">
              <a:buFont typeface="Arial" charset="0"/>
              <a:buChar char="•"/>
            </a:pPr>
            <a:r>
              <a:rPr lang="en-US" sz="2800" dirty="0" smtClean="0">
                <a:latin typeface="+mn-lt"/>
              </a:rPr>
              <a:t>As </a:t>
            </a:r>
            <a:r>
              <a:rPr lang="en-US" sz="2800" dirty="0">
                <a:latin typeface="+mn-lt"/>
              </a:rPr>
              <a:t>a result, society should be involved in </a:t>
            </a:r>
            <a:r>
              <a:rPr lang="en-US" sz="2800" b="1" dirty="0">
                <a:latin typeface="+mn-lt"/>
              </a:rPr>
              <a:t>service co-production</a:t>
            </a:r>
            <a:r>
              <a:rPr lang="en-US" sz="2800" dirty="0">
                <a:latin typeface="+mn-lt"/>
              </a:rPr>
              <a:t> to ensure that public services address their needs. </a:t>
            </a:r>
          </a:p>
          <a:p>
            <a:endParaRPr lang="en-US" sz="2800" dirty="0">
              <a:latin typeface="+mn-lt"/>
            </a:endParaRPr>
          </a:p>
        </p:txBody>
      </p:sp>
      <p:pic>
        <p:nvPicPr>
          <p:cNvPr id="6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67771" y="4274368"/>
            <a:ext cx="3843603" cy="21650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14297" y="57475"/>
            <a:ext cx="4077703" cy="51322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1913"/>
            <a:ext cx="2190750" cy="676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4576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01A61DF-F1B6-7440-86E4-5295EA2A4F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OpenGovIntelligence Pilots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9B8DC392-C403-4842-8334-4A434B4F55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249416" y="5739131"/>
            <a:ext cx="2133600" cy="365125"/>
          </a:xfrm>
        </p:spPr>
        <p:txBody>
          <a:bodyPr/>
          <a:lstStyle/>
          <a:p>
            <a:fld id="{EB0C8133-AF5C-49AA-B844-F6668C19F3DF}" type="slidenum">
              <a:rPr lang="en-GB" smtClean="0"/>
              <a:pPr/>
              <a:t>4</a:t>
            </a:fld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7086BDA3-C3F1-464A-AC8A-7033F395DA3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99033" y="5384567"/>
            <a:ext cx="1134432" cy="79401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CA17A39A-1E67-0A41-8A12-C7308529680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70829" y="3926810"/>
            <a:ext cx="730982" cy="73098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1CC4B464-6242-2448-9F5E-CF451F070D3A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03421" y="5646371"/>
            <a:ext cx="1688366" cy="396098"/>
          </a:xfrm>
          <a:prstGeom prst="rect">
            <a:avLst/>
          </a:prstGeom>
        </p:spPr>
      </p:pic>
      <p:pic>
        <p:nvPicPr>
          <p:cNvPr id="11" name="Picture 10" descr="3_Data_Sets/1_Greece/Screenshot/GR/pieSorted_vehicleType.PNG">
            <a:extLst>
              <a:ext uri="{FF2B5EF4-FFF2-40B4-BE49-F238E27FC236}">
                <a16:creationId xmlns:a16="http://schemas.microsoft.com/office/drawing/2014/main" xmlns="" id="{BA037C5F-E331-EE4A-B962-74E49ACD3EC1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31806" y="2348727"/>
            <a:ext cx="1324706" cy="926997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Picture 12" descr="../../../../../Dropbox/Capturas%20de%20tela/Screenshot%202017-01-27%2020.35.25.pn">
            <a:extLst>
              <a:ext uri="{FF2B5EF4-FFF2-40B4-BE49-F238E27FC236}">
                <a16:creationId xmlns:a16="http://schemas.microsoft.com/office/drawing/2014/main" xmlns="" id="{05289A28-0A53-464D-97F2-EDC5427694AF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06795" y="3807256"/>
            <a:ext cx="1044664" cy="9499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B268090A-A67F-8A46-9D37-EF2E55B78320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06795" y="2338495"/>
            <a:ext cx="1324706" cy="921580"/>
          </a:xfrm>
          <a:prstGeom prst="rect">
            <a:avLst/>
          </a:prstGeom>
        </p:spPr>
      </p:pic>
      <p:pic>
        <p:nvPicPr>
          <p:cNvPr id="16" name="Picture 15" descr="../../../../../Dropbox/Capturas%20de%20tela/Screenshot%202017-01-27%2020.34.10.pn">
            <a:extLst>
              <a:ext uri="{FF2B5EF4-FFF2-40B4-BE49-F238E27FC236}">
                <a16:creationId xmlns:a16="http://schemas.microsoft.com/office/drawing/2014/main" xmlns="" id="{8628F8A8-AAA5-EA4E-BE24-ED98D2BF32DC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49904" y="3807256"/>
            <a:ext cx="1169018" cy="95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81CE0E58-EDE9-DC4D-BC22-BDA236822838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81947" y="4033147"/>
            <a:ext cx="778026" cy="622421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6FCF6C78-74B2-574E-BCA2-EA7C89FA9713}"/>
              </a:ext>
            </a:extLst>
          </p:cNvPr>
          <p:cNvSpPr/>
          <p:nvPr/>
        </p:nvSpPr>
        <p:spPr>
          <a:xfrm>
            <a:off x="1806795" y="3384177"/>
            <a:ext cx="3950820" cy="338554"/>
          </a:xfrm>
          <a:prstGeom prst="rect">
            <a:avLst/>
          </a:prstGeom>
          <a:solidFill>
            <a:srgbClr val="E44690">
              <a:alpha val="85000"/>
            </a:srgbClr>
          </a:solidFill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latin typeface="Calibri" panose="020F0502020204030204" pitchFamily="34" charset="0"/>
              </a:rPr>
              <a:t>Environmental planning in Belgium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931E8971-FD62-C843-8D86-33F513A9E11D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68950" y="2632860"/>
            <a:ext cx="1026511" cy="466688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32F528DC-12D0-EB4F-9153-01BFA156359D}"/>
              </a:ext>
            </a:extLst>
          </p:cNvPr>
          <p:cNvSpPr/>
          <p:nvPr/>
        </p:nvSpPr>
        <p:spPr>
          <a:xfrm>
            <a:off x="1808984" y="1996440"/>
            <a:ext cx="3950820" cy="338554"/>
          </a:xfrm>
          <a:prstGeom prst="rect">
            <a:avLst/>
          </a:prstGeom>
          <a:solidFill>
            <a:srgbClr val="E44690">
              <a:alpha val="86000"/>
            </a:srgbClr>
          </a:solidFill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latin typeface="Calibri" panose="020F0502020204030204" pitchFamily="34" charset="0"/>
              </a:rPr>
              <a:t>Managing government vehicles in Greece 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F9992331-11EF-364C-A6FB-26A71FEFB9A7}"/>
              </a:ext>
            </a:extLst>
          </p:cNvPr>
          <p:cNvSpPr/>
          <p:nvPr/>
        </p:nvSpPr>
        <p:spPr>
          <a:xfrm>
            <a:off x="6463012" y="2000943"/>
            <a:ext cx="3917120" cy="338554"/>
          </a:xfrm>
          <a:prstGeom prst="rect">
            <a:avLst/>
          </a:prstGeom>
          <a:solidFill>
            <a:srgbClr val="E44690">
              <a:alpha val="85000"/>
            </a:srgbClr>
          </a:solidFill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latin typeface="Calibri" panose="020F0502020204030204" pitchFamily="34" charset="0"/>
              </a:rPr>
              <a:t>Business planning in Lithuania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C155BE3D-F082-7F46-9E6A-6BEC3001ADD3}"/>
              </a:ext>
            </a:extLst>
          </p:cNvPr>
          <p:cNvSpPr/>
          <p:nvPr/>
        </p:nvSpPr>
        <p:spPr>
          <a:xfrm>
            <a:off x="6466211" y="4922178"/>
            <a:ext cx="3920809" cy="338554"/>
          </a:xfrm>
          <a:prstGeom prst="rect">
            <a:avLst/>
          </a:prstGeom>
          <a:solidFill>
            <a:srgbClr val="E44690">
              <a:alpha val="85000"/>
            </a:srgbClr>
          </a:solidFill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latin typeface="Calibri" panose="020F0502020204030204" pitchFamily="34" charset="0"/>
              </a:rPr>
              <a:t>Real estate in Estonia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70ABBD47-94C3-B04E-A0CB-4AD471284F45}"/>
              </a:ext>
            </a:extLst>
          </p:cNvPr>
          <p:cNvSpPr/>
          <p:nvPr/>
        </p:nvSpPr>
        <p:spPr>
          <a:xfrm>
            <a:off x="1806795" y="4922178"/>
            <a:ext cx="3950820" cy="338554"/>
          </a:xfrm>
          <a:prstGeom prst="rect">
            <a:avLst/>
          </a:prstGeom>
          <a:solidFill>
            <a:srgbClr val="E44690">
              <a:alpha val="85000"/>
            </a:srgbClr>
          </a:solidFill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latin typeface="Calibri" panose="020F0502020204030204" pitchFamily="34" charset="0"/>
              </a:rPr>
              <a:t>Renewable Energy in Ireland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5E022758-C51D-C34A-815B-EDC4CD4D5AB7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70645" y="5693410"/>
            <a:ext cx="1233477" cy="311020"/>
          </a:xfrm>
          <a:prstGeom prst="rect">
            <a:avLst/>
          </a:prstGeom>
        </p:spPr>
      </p:pic>
      <p:pic>
        <p:nvPicPr>
          <p:cNvPr id="25" name="Picture 24" descr="../../../../../Dropbox/Capturas%20de%20tela/Screenshot%202017-01-27%2020.25.05.pn">
            <a:extLst>
              <a:ext uri="{FF2B5EF4-FFF2-40B4-BE49-F238E27FC236}">
                <a16:creationId xmlns:a16="http://schemas.microsoft.com/office/drawing/2014/main" xmlns="" id="{4C048677-BE6C-664E-A227-A9A1F0CB9AA4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73080" y="3800037"/>
            <a:ext cx="1089717" cy="972241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Picture 25" descr="../../../../../Dropbox/Capturas%20de%20tela/Screenshot%202017-01-27%2020.22.53.pn">
            <a:extLst>
              <a:ext uri="{FF2B5EF4-FFF2-40B4-BE49-F238E27FC236}">
                <a16:creationId xmlns:a16="http://schemas.microsoft.com/office/drawing/2014/main" xmlns="" id="{03C498D5-B231-C84B-92BD-4E31D7CFDE0C}"/>
              </a:ext>
            </a:extLst>
          </p:cNvPr>
          <p:cNvPicPr/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93125" y="3867943"/>
            <a:ext cx="853205" cy="848719"/>
          </a:xfrm>
          <a:prstGeom prst="rect">
            <a:avLst/>
          </a:prstGeom>
          <a:noFill/>
          <a:ln>
            <a:noFill/>
          </a:ln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xmlns="" id="{A58AE94F-F214-3649-BFE3-D6E882CA23B8}"/>
              </a:ext>
            </a:extLst>
          </p:cNvPr>
          <p:cNvSpPr/>
          <p:nvPr/>
        </p:nvSpPr>
        <p:spPr>
          <a:xfrm>
            <a:off x="6468055" y="3382041"/>
            <a:ext cx="3917120" cy="338554"/>
          </a:xfrm>
          <a:prstGeom prst="rect">
            <a:avLst/>
          </a:prstGeom>
          <a:solidFill>
            <a:srgbClr val="E44690">
              <a:alpha val="86000"/>
            </a:srgbClr>
          </a:solidFill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latin typeface="Calibri" panose="020F0502020204030204" pitchFamily="34" charset="0"/>
              </a:rPr>
              <a:t>Worklessness in Trafford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xmlns="" id="{911FC44F-07CC-5644-BB4B-FA9B91323444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39486" y="2706608"/>
            <a:ext cx="1096835" cy="485361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xmlns="" id="{40CAE54C-158B-E94D-852F-A4DD8ED76A01}"/>
              </a:ext>
            </a:extLst>
          </p:cNvPr>
          <p:cNvPicPr>
            <a:picLocks noChangeAspect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87696" y="5417029"/>
            <a:ext cx="2251701" cy="78529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29259F70-A7BB-0E4F-862E-5E262B79F2C7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547964" y="2407487"/>
            <a:ext cx="1811735" cy="870252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114297" y="57475"/>
            <a:ext cx="4077703" cy="513228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0" y="61913"/>
            <a:ext cx="2190750" cy="676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6417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Irish Data Buoy Network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8323234" y="1463312"/>
            <a:ext cx="3203095" cy="4687456"/>
          </a:xfrm>
          <a:prstGeom prst="rect">
            <a:avLst/>
          </a:prstGeom>
        </p:spPr>
      </p:pic>
      <p:pic>
        <p:nvPicPr>
          <p:cNvPr id="4" name="Picture 4" descr="Image result for waverider buoy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0147" y="1463312"/>
            <a:ext cx="1584108" cy="2112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Image result for irish weather buoy images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" r="47553"/>
          <a:stretch/>
        </p:blipFill>
        <p:spPr bwMode="auto">
          <a:xfrm>
            <a:off x="596658" y="1463312"/>
            <a:ext cx="1872000" cy="2007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57636" y="1463311"/>
            <a:ext cx="3289459" cy="477502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14297" y="57475"/>
            <a:ext cx="4077703" cy="51322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61913"/>
            <a:ext cx="2190750" cy="676275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6475564" y="6296519"/>
            <a:ext cx="531517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/>
              <a:t>https://erddap.marine.ie/erddap/tabledap/IWBNetwork.html</a:t>
            </a:r>
          </a:p>
        </p:txBody>
      </p:sp>
      <p:sp>
        <p:nvSpPr>
          <p:cNvPr id="3" name="Rectangle 2"/>
          <p:cNvSpPr/>
          <p:nvPr/>
        </p:nvSpPr>
        <p:spPr>
          <a:xfrm>
            <a:off x="575712" y="6296519"/>
            <a:ext cx="6096000" cy="33855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600" dirty="0"/>
              <a:t>https://erddap.marine.ie/erddap/tabledap/IWaveBNetwork.html</a:t>
            </a:r>
          </a:p>
        </p:txBody>
      </p:sp>
    </p:spTree>
    <p:extLst>
      <p:ext uri="{BB962C8B-B14F-4D97-AF65-F5344CB8AC3E}">
        <p14:creationId xmlns:p14="http://schemas.microsoft.com/office/powerpoint/2010/main" val="4038525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3"/>
          <a:srcRect b="40840"/>
          <a:stretch/>
        </p:blipFill>
        <p:spPr>
          <a:xfrm>
            <a:off x="8019502" y="4935169"/>
            <a:ext cx="2928315" cy="123610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Building the data cube</a:t>
            </a:r>
            <a:endParaRPr lang="en-US" dirty="0"/>
          </a:p>
        </p:txBody>
      </p:sp>
      <p:pic>
        <p:nvPicPr>
          <p:cNvPr id="2052" name="Picture 4" descr="Image result for waverider buoy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172" y="4475189"/>
            <a:ext cx="1584108" cy="2112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Image result for compressio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1241" y="1949615"/>
            <a:ext cx="1394695" cy="1394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78418" y="4916514"/>
            <a:ext cx="2210557" cy="131879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14297" y="57475"/>
            <a:ext cx="4077703" cy="51322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61913"/>
            <a:ext cx="2190750" cy="676275"/>
          </a:xfrm>
          <a:prstGeom prst="rect">
            <a:avLst/>
          </a:prstGeom>
        </p:spPr>
      </p:pic>
      <p:pic>
        <p:nvPicPr>
          <p:cNvPr id="12" name="Picture 4" descr="Image result for python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8424" y="3924081"/>
            <a:ext cx="1841744" cy="545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Image result for irish weather buoy images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" r="47553"/>
          <a:stretch/>
        </p:blipFill>
        <p:spPr bwMode="auto">
          <a:xfrm>
            <a:off x="471226" y="1852558"/>
            <a:ext cx="1872000" cy="2007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 descr="Image result for api image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2471" y="3440921"/>
            <a:ext cx="1380343" cy="1380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2" name="Picture 12" descr="Image result for 1 day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904"/>
          <a:stretch/>
        </p:blipFill>
        <p:spPr bwMode="auto">
          <a:xfrm>
            <a:off x="7418624" y="2030403"/>
            <a:ext cx="1291588" cy="1274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6" name="Picture 16" descr="Image result for 30 minutes 60 minutes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9532" y="2140934"/>
            <a:ext cx="1571215" cy="1571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8" name="Picture 18" descr="Image result for 30 minutes 60 minutes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4726" y="4750038"/>
            <a:ext cx="1543396" cy="1543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Arrow Connector 6"/>
          <p:cNvCxnSpPr/>
          <p:nvPr/>
        </p:nvCxnSpPr>
        <p:spPr>
          <a:xfrm>
            <a:off x="4152900" y="3412846"/>
            <a:ext cx="409575" cy="299303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>
            <a:off x="4145734" y="4585387"/>
            <a:ext cx="409575" cy="299303"/>
          </a:xfrm>
          <a:prstGeom prst="straightConnector1">
            <a:avLst/>
          </a:prstGeom>
          <a:ln w="38100">
            <a:tailEnd type="triangle"/>
          </a:ln>
          <a:scene3d>
            <a:camera prst="orthographicFront">
              <a:rot lat="10200000" lon="0" rev="600000"/>
            </a:camera>
            <a:lightRig rig="threePt" dir="t"/>
          </a:scene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>
            <a:stCxn id="10246" idx="3"/>
          </p:cNvCxnSpPr>
          <p:nvPr/>
        </p:nvCxnSpPr>
        <p:spPr>
          <a:xfrm>
            <a:off x="5572814" y="4131093"/>
            <a:ext cx="827438" cy="7271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 flipV="1">
            <a:off x="8480180" y="4131092"/>
            <a:ext cx="547892" cy="7275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ight Brace 13"/>
          <p:cNvSpPr/>
          <p:nvPr/>
        </p:nvSpPr>
        <p:spPr>
          <a:xfrm rot="5400000">
            <a:off x="7035662" y="2492438"/>
            <a:ext cx="285750" cy="2079899"/>
          </a:xfrm>
          <a:prstGeom prst="rightBrac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ight Brace 29"/>
          <p:cNvSpPr/>
          <p:nvPr/>
        </p:nvSpPr>
        <p:spPr>
          <a:xfrm rot="16200000">
            <a:off x="7718862" y="3721663"/>
            <a:ext cx="285750" cy="2079899"/>
          </a:xfrm>
          <a:prstGeom prst="rightBrac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9274681" y="3675263"/>
            <a:ext cx="844097" cy="914438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0853832" y="3759617"/>
            <a:ext cx="914400" cy="742950"/>
          </a:xfrm>
          <a:prstGeom prst="rect">
            <a:avLst/>
          </a:prstGeom>
        </p:spPr>
      </p:pic>
      <p:cxnSp>
        <p:nvCxnSpPr>
          <p:cNvPr id="38" name="Straight Arrow Connector 37"/>
          <p:cNvCxnSpPr/>
          <p:nvPr/>
        </p:nvCxnSpPr>
        <p:spPr>
          <a:xfrm>
            <a:off x="10311258" y="4131093"/>
            <a:ext cx="413892" cy="7271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ctangle 25"/>
          <p:cNvSpPr/>
          <p:nvPr/>
        </p:nvSpPr>
        <p:spPr>
          <a:xfrm>
            <a:off x="9114619" y="4585387"/>
            <a:ext cx="307738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https://linked.marine.ie/sparql</a:t>
            </a:r>
          </a:p>
        </p:txBody>
      </p:sp>
      <p:sp>
        <p:nvSpPr>
          <p:cNvPr id="29" name="Rectangle 28"/>
          <p:cNvSpPr/>
          <p:nvPr/>
        </p:nvSpPr>
        <p:spPr>
          <a:xfrm>
            <a:off x="1780240" y="3953698"/>
            <a:ext cx="26105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https://erddap.marine.ie/</a:t>
            </a:r>
          </a:p>
        </p:txBody>
      </p:sp>
      <p:sp>
        <p:nvSpPr>
          <p:cNvPr id="3" name="Rectangle 2"/>
          <p:cNvSpPr/>
          <p:nvPr/>
        </p:nvSpPr>
        <p:spPr>
          <a:xfrm>
            <a:off x="5340878" y="1551897"/>
            <a:ext cx="6096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200" dirty="0">
                <a:hlinkClick r:id="rId17"/>
              </a:rPr>
              <a:t>https://</a:t>
            </a:r>
            <a:r>
              <a:rPr lang="en-US" sz="1200" dirty="0" smtClean="0">
                <a:hlinkClick r:id="rId17"/>
              </a:rPr>
              <a:t>github.com/IrishMarineInstitute/OGI_MIPilot/blob/master/cube_construct_stats.ipynb</a:t>
            </a:r>
            <a:endParaRPr lang="en-US" sz="1200" dirty="0"/>
          </a:p>
        </p:txBody>
      </p:sp>
      <p:sp>
        <p:nvSpPr>
          <p:cNvPr id="4" name="Rectangle 3"/>
          <p:cNvSpPr/>
          <p:nvPr/>
        </p:nvSpPr>
        <p:spPr>
          <a:xfrm>
            <a:off x="5340878" y="6321248"/>
            <a:ext cx="627860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hlinkClick r:id="rId18"/>
              </a:rPr>
              <a:t>https://</a:t>
            </a:r>
            <a:r>
              <a:rPr lang="en-US" sz="1200" dirty="0" smtClean="0">
                <a:hlinkClick r:id="rId18"/>
              </a:rPr>
              <a:t>github.com/</a:t>
            </a:r>
            <a:r>
              <a:rPr lang="en-US" sz="1200" dirty="0">
                <a:hlinkClick r:id="rId17"/>
              </a:rPr>
              <a:t>IrishMarineInstitute/OGI_MIPilot</a:t>
            </a:r>
            <a:r>
              <a:rPr lang="en-US" sz="1200" dirty="0" smtClean="0">
                <a:hlinkClick r:id="rId18"/>
              </a:rPr>
              <a:t>/blob/master/cube_triple_generator.ipynb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564748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30" grpId="0" animBg="1"/>
      <p:bldP spid="26" grpId="0"/>
      <p:bldP spid="29" grpId="0"/>
      <p:bldP spid="3" grpId="0"/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Linking to the semantic web</a:t>
            </a:r>
            <a:endParaRPr lang="en-US" dirty="0"/>
          </a:p>
        </p:txBody>
      </p:sp>
      <p:pic>
        <p:nvPicPr>
          <p:cNvPr id="3076" name="Picture 4" descr="Image result for linked dat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1469" y="2003174"/>
            <a:ext cx="5615393" cy="4281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14297" y="57475"/>
            <a:ext cx="4077703" cy="51322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1913"/>
            <a:ext cx="2190750" cy="67627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09712" y="1622425"/>
            <a:ext cx="1571625" cy="742950"/>
          </a:xfrm>
          <a:prstGeom prst="rect">
            <a:avLst/>
          </a:prstGeom>
        </p:spPr>
      </p:pic>
      <p:pic>
        <p:nvPicPr>
          <p:cNvPr id="4" name="Picture 4" descr="Image result for database logo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325" y="2808288"/>
            <a:ext cx="814387" cy="814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Image result for database logo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3556" y="2808288"/>
            <a:ext cx="814387" cy="814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Image result for database logo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1787" y="2821604"/>
            <a:ext cx="814387" cy="814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Image result for database logo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3556" y="5308600"/>
            <a:ext cx="814387" cy="814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39029" y="2477472"/>
            <a:ext cx="29129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EDMO        EDMED        EDIOS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905927" y="6284662"/>
            <a:ext cx="5696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NVS</a:t>
            </a:r>
            <a:endParaRPr lang="en-US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74088" y="4183479"/>
            <a:ext cx="2705100" cy="733425"/>
          </a:xfrm>
          <a:prstGeom prst="rect">
            <a:avLst/>
          </a:prstGeom>
        </p:spPr>
      </p:pic>
      <p:cxnSp>
        <p:nvCxnSpPr>
          <p:cNvPr id="14" name="Straight Arrow Connector 13"/>
          <p:cNvCxnSpPr/>
          <p:nvPr/>
        </p:nvCxnSpPr>
        <p:spPr>
          <a:xfrm flipH="1" flipV="1">
            <a:off x="1238250" y="3616941"/>
            <a:ext cx="639102" cy="50792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H="1" flipV="1">
            <a:off x="2181225" y="3584575"/>
            <a:ext cx="35888" cy="56080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>
            <a:endCxn id="11" idx="2"/>
          </p:cNvCxnSpPr>
          <p:nvPr/>
        </p:nvCxnSpPr>
        <p:spPr>
          <a:xfrm flipV="1">
            <a:off x="2754415" y="3635991"/>
            <a:ext cx="524566" cy="46866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>
            <a:endCxn id="12" idx="0"/>
          </p:cNvCxnSpPr>
          <p:nvPr/>
        </p:nvCxnSpPr>
        <p:spPr>
          <a:xfrm>
            <a:off x="2190748" y="4972666"/>
            <a:ext cx="2" cy="33593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ight Arrow 21"/>
          <p:cNvSpPr/>
          <p:nvPr/>
        </p:nvSpPr>
        <p:spPr>
          <a:xfrm>
            <a:off x="4509633" y="3978075"/>
            <a:ext cx="1504950" cy="57211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0599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Data – spreadsheet view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26731645"/>
              </p:ext>
            </p:extLst>
          </p:nvPr>
        </p:nvGraphicFramePr>
        <p:xfrm>
          <a:off x="838200" y="2130425"/>
          <a:ext cx="8296275" cy="2397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47775"/>
                <a:gridCol w="962025"/>
                <a:gridCol w="1581150"/>
                <a:gridCol w="866775"/>
                <a:gridCol w="875866"/>
                <a:gridCol w="1430676"/>
                <a:gridCol w="1332008"/>
              </a:tblGrid>
              <a:tr h="370840">
                <a:tc>
                  <a:txBody>
                    <a:bodyPr/>
                    <a:lstStyle/>
                    <a:p>
                      <a:r>
                        <a:rPr lang="en-GB" dirty="0" err="1" smtClean="0"/>
                        <a:t>Station_ID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Statistic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Date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err="1" smtClean="0"/>
                        <a:t>Havg</a:t>
                      </a:r>
                      <a:endParaRPr lang="en-GB" dirty="0" smtClean="0"/>
                    </a:p>
                    <a:p>
                      <a:endParaRPr lang="en-GB" dirty="0" smtClean="0"/>
                    </a:p>
                    <a:p>
                      <a:r>
                        <a:rPr lang="en-GB" dirty="0" smtClean="0"/>
                        <a:t>[m]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err="1" smtClean="0"/>
                        <a:t>Hmax</a:t>
                      </a:r>
                      <a:endParaRPr lang="en-GB" dirty="0" smtClean="0"/>
                    </a:p>
                    <a:p>
                      <a:endParaRPr lang="en-GB" dirty="0" smtClean="0"/>
                    </a:p>
                    <a:p>
                      <a:r>
                        <a:rPr lang="en-GB" dirty="0" smtClean="0"/>
                        <a:t>[m]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err="1" smtClean="0"/>
                        <a:t>HmaxPeriod</a:t>
                      </a:r>
                      <a:endParaRPr lang="en-GB" dirty="0" smtClean="0"/>
                    </a:p>
                    <a:p>
                      <a:endParaRPr lang="en-GB" dirty="0" smtClean="0"/>
                    </a:p>
                    <a:p>
                      <a:r>
                        <a:rPr lang="en-GB" dirty="0" smtClean="0"/>
                        <a:t>[s]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err="1" smtClean="0"/>
                        <a:t>Tavg</a:t>
                      </a:r>
                      <a:endParaRPr lang="en-GB" dirty="0" smtClean="0"/>
                    </a:p>
                    <a:p>
                      <a:endParaRPr lang="en-GB" dirty="0" smtClean="0"/>
                    </a:p>
                    <a:p>
                      <a:r>
                        <a:rPr lang="en-GB" dirty="0" smtClean="0"/>
                        <a:t>[s]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 err="1" smtClean="0"/>
                        <a:t>SmartBay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mean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01/01/2009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…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…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…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…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 err="1" smtClean="0"/>
                        <a:t>SmartBay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err="1" smtClean="0"/>
                        <a:t>std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 smtClean="0"/>
                        <a:t>01/01/2009</a:t>
                      </a:r>
                      <a:endParaRPr lang="en-US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…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…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…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…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 err="1" smtClean="0"/>
                        <a:t>SmartBay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min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 smtClean="0"/>
                        <a:t>01/01/2009</a:t>
                      </a:r>
                      <a:endParaRPr lang="en-US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…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…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…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…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 err="1" smtClean="0"/>
                        <a:t>SmartBay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max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 smtClean="0"/>
                        <a:t>01/01/2009</a:t>
                      </a:r>
                      <a:endParaRPr lang="en-US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0.3821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1.37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4.97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3.11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2105025" y="1704975"/>
            <a:ext cx="12779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Dimensions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096000" y="1704975"/>
            <a:ext cx="11017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Measures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0252024" y="2699028"/>
            <a:ext cx="10290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Attribute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0185349" y="4158853"/>
            <a:ext cx="13278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Observation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14297" y="57475"/>
            <a:ext cx="4077703" cy="51322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1913"/>
            <a:ext cx="2190750" cy="676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5806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RDF Data Cube Vocabulary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14297" y="57475"/>
            <a:ext cx="4077703" cy="51322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1913"/>
            <a:ext cx="2190750" cy="67627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27897" y="1900238"/>
            <a:ext cx="6740278" cy="486251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8588" y="1624013"/>
            <a:ext cx="5062538" cy="4313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907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2797</TotalTime>
  <Words>1033</Words>
  <Application>Microsoft Office PowerPoint</Application>
  <PresentationFormat>Widescreen</PresentationFormat>
  <Paragraphs>230</Paragraphs>
  <Slides>21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6" baseType="lpstr">
      <vt:lpstr>Arial</vt:lpstr>
      <vt:lpstr>Calibri</vt:lpstr>
      <vt:lpstr>Calibri Light</vt:lpstr>
      <vt:lpstr>Ubuntu Light</vt:lpstr>
      <vt:lpstr>Office Theme</vt:lpstr>
      <vt:lpstr>Applying the RDF DataCube model to power data exploration dashboards for the Irish Wave and Weather Buoy Networks</vt:lpstr>
      <vt:lpstr>Background – OpenCube project</vt:lpstr>
      <vt:lpstr>Motivation – Open Government Data</vt:lpstr>
      <vt:lpstr>OpenGovIntelligence Pilots</vt:lpstr>
      <vt:lpstr>Irish Data Buoy Network</vt:lpstr>
      <vt:lpstr>Building the data cube</vt:lpstr>
      <vt:lpstr>Linking to the semantic web</vt:lpstr>
      <vt:lpstr>Data – spreadsheet view</vt:lpstr>
      <vt:lpstr>RDF Data Cube Vocabulary</vt:lpstr>
      <vt:lpstr>Describing Dimensions</vt:lpstr>
      <vt:lpstr>Describing Measurements</vt:lpstr>
      <vt:lpstr>Defining the Data Structure</vt:lpstr>
      <vt:lpstr>Describing a Slice</vt:lpstr>
      <vt:lpstr>Describing an Observation</vt:lpstr>
      <vt:lpstr>Data Buoy dashboard - https://vis.marine.ie/dashboards</vt:lpstr>
      <vt:lpstr>PowerPoint Presentation</vt:lpstr>
      <vt:lpstr>GraphQL example- https://api.digitalocean.ie</vt:lpstr>
      <vt:lpstr>API call comparison</vt:lpstr>
      <vt:lpstr>OGI - JSON-qb API Specification </vt:lpstr>
      <vt:lpstr>OGI - CubiQL</vt:lpstr>
      <vt:lpstr>RDF Data Cube extensions of interest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Rob Thomas</dc:creator>
  <cp:lastModifiedBy>Rob Thomas</cp:lastModifiedBy>
  <cp:revision>150</cp:revision>
  <dcterms:created xsi:type="dcterms:W3CDTF">2018-10-12T12:53:33Z</dcterms:created>
  <dcterms:modified xsi:type="dcterms:W3CDTF">2020-01-08T15:11:04Z</dcterms:modified>
</cp:coreProperties>
</file>