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2" r:id="rId1"/>
  </p:sldMasterIdLst>
  <p:notesMasterIdLst>
    <p:notesMasterId r:id="rId77"/>
  </p:notesMasterIdLst>
  <p:sldIdLst>
    <p:sldId id="256" r:id="rId2"/>
    <p:sldId id="257" r:id="rId3"/>
    <p:sldId id="258" r:id="rId4"/>
    <p:sldId id="259" r:id="rId5"/>
    <p:sldId id="260" r:id="rId6"/>
    <p:sldId id="328" r:id="rId7"/>
    <p:sldId id="261" r:id="rId8"/>
    <p:sldId id="262" r:id="rId9"/>
    <p:sldId id="263" r:id="rId10"/>
    <p:sldId id="264" r:id="rId11"/>
    <p:sldId id="266" r:id="rId12"/>
    <p:sldId id="267" r:id="rId13"/>
    <p:sldId id="331" r:id="rId14"/>
    <p:sldId id="268" r:id="rId15"/>
    <p:sldId id="269" r:id="rId16"/>
    <p:sldId id="330" r:id="rId17"/>
    <p:sldId id="270" r:id="rId18"/>
    <p:sldId id="271" r:id="rId19"/>
    <p:sldId id="329"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Lst>
  <p:sldSz cx="9144000" cy="6858000" type="screen4x3"/>
  <p:notesSz cx="7315200" cy="96012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4" d="100"/>
          <a:sy n="74" d="100"/>
        </p:scale>
        <p:origin x="-126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19425" y="720075"/>
            <a:ext cx="4877025"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31500" y="4560550"/>
            <a:ext cx="5852150" cy="4320525"/>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08140044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1:notes"/>
          <p:cNvSpPr txBox="1">
            <a:spLocks noGrp="1"/>
          </p:cNvSpPr>
          <p:nvPr>
            <p:ph type="body" idx="1"/>
          </p:nvPr>
        </p:nvSpPr>
        <p:spPr>
          <a:xfrm>
            <a:off x="731500" y="4560550"/>
            <a:ext cx="5852150" cy="43205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1:notes"/>
          <p:cNvSpPr>
            <a:spLocks noGrp="1" noRot="1" noChangeAspect="1"/>
          </p:cNvSpPr>
          <p:nvPr>
            <p:ph type="sldImg" idx="2"/>
          </p:nvPr>
        </p:nvSpPr>
        <p:spPr>
          <a:xfrm>
            <a:off x="1219425" y="720075"/>
            <a:ext cx="4877025"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1:notes"/>
          <p:cNvSpPr txBox="1">
            <a:spLocks noGrp="1"/>
          </p:cNvSpPr>
          <p:nvPr>
            <p:ph type="body" idx="1"/>
          </p:nvPr>
        </p:nvSpPr>
        <p:spPr>
          <a:xfrm>
            <a:off x="731500" y="4560550"/>
            <a:ext cx="5852150" cy="43205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8" name="Google Shape;188;p11:notes"/>
          <p:cNvSpPr>
            <a:spLocks noGrp="1" noRot="1" noChangeAspect="1"/>
          </p:cNvSpPr>
          <p:nvPr>
            <p:ph type="sldImg" idx="2"/>
          </p:nvPr>
        </p:nvSpPr>
        <p:spPr>
          <a:xfrm>
            <a:off x="1219425" y="720075"/>
            <a:ext cx="4877025"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2:notes"/>
          <p:cNvSpPr txBox="1">
            <a:spLocks noGrp="1"/>
          </p:cNvSpPr>
          <p:nvPr>
            <p:ph type="body" idx="1"/>
          </p:nvPr>
        </p:nvSpPr>
        <p:spPr>
          <a:xfrm>
            <a:off x="731500" y="4560550"/>
            <a:ext cx="5852150" cy="43205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5" name="Google Shape;195;p12:notes"/>
          <p:cNvSpPr>
            <a:spLocks noGrp="1" noRot="1" noChangeAspect="1"/>
          </p:cNvSpPr>
          <p:nvPr>
            <p:ph type="sldImg" idx="2"/>
          </p:nvPr>
        </p:nvSpPr>
        <p:spPr>
          <a:xfrm>
            <a:off x="1219425" y="720075"/>
            <a:ext cx="4877025"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3:notes"/>
          <p:cNvSpPr txBox="1">
            <a:spLocks noGrp="1"/>
          </p:cNvSpPr>
          <p:nvPr>
            <p:ph type="body" idx="1"/>
          </p:nvPr>
        </p:nvSpPr>
        <p:spPr>
          <a:xfrm>
            <a:off x="731500" y="4560550"/>
            <a:ext cx="5852150" cy="43205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2" name="Google Shape;202;p13:notes"/>
          <p:cNvSpPr>
            <a:spLocks noGrp="1" noRot="1" noChangeAspect="1"/>
          </p:cNvSpPr>
          <p:nvPr>
            <p:ph type="sldImg" idx="2"/>
          </p:nvPr>
        </p:nvSpPr>
        <p:spPr>
          <a:xfrm>
            <a:off x="1219425" y="720075"/>
            <a:ext cx="4877025"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4:notes"/>
          <p:cNvSpPr txBox="1">
            <a:spLocks noGrp="1"/>
          </p:cNvSpPr>
          <p:nvPr>
            <p:ph type="body" idx="1"/>
          </p:nvPr>
        </p:nvSpPr>
        <p:spPr>
          <a:xfrm>
            <a:off x="731500" y="4560550"/>
            <a:ext cx="5852150" cy="43205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8" name="Google Shape;208;p14:notes"/>
          <p:cNvSpPr>
            <a:spLocks noGrp="1" noRot="1" noChangeAspect="1"/>
          </p:cNvSpPr>
          <p:nvPr>
            <p:ph type="sldImg" idx="2"/>
          </p:nvPr>
        </p:nvSpPr>
        <p:spPr>
          <a:xfrm>
            <a:off x="1219425" y="720075"/>
            <a:ext cx="4877025"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5:notes"/>
          <p:cNvSpPr txBox="1">
            <a:spLocks noGrp="1"/>
          </p:cNvSpPr>
          <p:nvPr>
            <p:ph type="body" idx="1"/>
          </p:nvPr>
        </p:nvSpPr>
        <p:spPr>
          <a:xfrm>
            <a:off x="731500" y="4560550"/>
            <a:ext cx="5852150" cy="43205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4" name="Google Shape;214;p15:notes"/>
          <p:cNvSpPr>
            <a:spLocks noGrp="1" noRot="1" noChangeAspect="1"/>
          </p:cNvSpPr>
          <p:nvPr>
            <p:ph type="sldImg" idx="2"/>
          </p:nvPr>
        </p:nvSpPr>
        <p:spPr>
          <a:xfrm>
            <a:off x="1219425" y="720075"/>
            <a:ext cx="4877025"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6:notes"/>
          <p:cNvSpPr txBox="1">
            <a:spLocks noGrp="1"/>
          </p:cNvSpPr>
          <p:nvPr>
            <p:ph type="body" idx="1"/>
          </p:nvPr>
        </p:nvSpPr>
        <p:spPr>
          <a:xfrm>
            <a:off x="731500" y="4560550"/>
            <a:ext cx="5852150" cy="43205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3" name="Google Shape;223;p16:notes"/>
          <p:cNvSpPr>
            <a:spLocks noGrp="1" noRot="1" noChangeAspect="1"/>
          </p:cNvSpPr>
          <p:nvPr>
            <p:ph type="sldImg" idx="2"/>
          </p:nvPr>
        </p:nvSpPr>
        <p:spPr>
          <a:xfrm>
            <a:off x="1219425" y="720075"/>
            <a:ext cx="4877025"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7:notes"/>
          <p:cNvSpPr txBox="1">
            <a:spLocks noGrp="1"/>
          </p:cNvSpPr>
          <p:nvPr>
            <p:ph type="body" idx="1"/>
          </p:nvPr>
        </p:nvSpPr>
        <p:spPr>
          <a:xfrm>
            <a:off x="731500" y="4560550"/>
            <a:ext cx="5852150" cy="43205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2" name="Google Shape;232;p17:notes"/>
          <p:cNvSpPr>
            <a:spLocks noGrp="1" noRot="1" noChangeAspect="1"/>
          </p:cNvSpPr>
          <p:nvPr>
            <p:ph type="sldImg" idx="2"/>
          </p:nvPr>
        </p:nvSpPr>
        <p:spPr>
          <a:xfrm>
            <a:off x="1219425" y="720075"/>
            <a:ext cx="4877025"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8:notes"/>
          <p:cNvSpPr txBox="1">
            <a:spLocks noGrp="1"/>
          </p:cNvSpPr>
          <p:nvPr>
            <p:ph type="body" idx="1"/>
          </p:nvPr>
        </p:nvSpPr>
        <p:spPr>
          <a:xfrm>
            <a:off x="731500" y="4560550"/>
            <a:ext cx="5852150" cy="43205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9" name="Google Shape;239;p18:notes"/>
          <p:cNvSpPr>
            <a:spLocks noGrp="1" noRot="1" noChangeAspect="1"/>
          </p:cNvSpPr>
          <p:nvPr>
            <p:ph type="sldImg" idx="2"/>
          </p:nvPr>
        </p:nvSpPr>
        <p:spPr>
          <a:xfrm>
            <a:off x="1219425" y="720075"/>
            <a:ext cx="4877025"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9:notes"/>
          <p:cNvSpPr txBox="1">
            <a:spLocks noGrp="1"/>
          </p:cNvSpPr>
          <p:nvPr>
            <p:ph type="body" idx="1"/>
          </p:nvPr>
        </p:nvSpPr>
        <p:spPr>
          <a:xfrm>
            <a:off x="731500" y="4560550"/>
            <a:ext cx="5852150" cy="43205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5" name="Google Shape;245;p19:notes"/>
          <p:cNvSpPr>
            <a:spLocks noGrp="1" noRot="1" noChangeAspect="1"/>
          </p:cNvSpPr>
          <p:nvPr>
            <p:ph type="sldImg" idx="2"/>
          </p:nvPr>
        </p:nvSpPr>
        <p:spPr>
          <a:xfrm>
            <a:off x="1219425" y="720075"/>
            <a:ext cx="4877025"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20:notes"/>
          <p:cNvSpPr txBox="1">
            <a:spLocks noGrp="1"/>
          </p:cNvSpPr>
          <p:nvPr>
            <p:ph type="body" idx="1"/>
          </p:nvPr>
        </p:nvSpPr>
        <p:spPr>
          <a:xfrm>
            <a:off x="731500" y="4560550"/>
            <a:ext cx="5852150" cy="43205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1" name="Google Shape;251;p20:notes"/>
          <p:cNvSpPr>
            <a:spLocks noGrp="1" noRot="1" noChangeAspect="1"/>
          </p:cNvSpPr>
          <p:nvPr>
            <p:ph type="sldImg" idx="2"/>
          </p:nvPr>
        </p:nvSpPr>
        <p:spPr>
          <a:xfrm>
            <a:off x="1219425" y="720075"/>
            <a:ext cx="4877025"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2:notes"/>
          <p:cNvSpPr txBox="1">
            <a:spLocks noGrp="1"/>
          </p:cNvSpPr>
          <p:nvPr>
            <p:ph type="body" idx="1"/>
          </p:nvPr>
        </p:nvSpPr>
        <p:spPr>
          <a:xfrm>
            <a:off x="731500" y="4560550"/>
            <a:ext cx="5852150" cy="43205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2:notes"/>
          <p:cNvSpPr>
            <a:spLocks noGrp="1" noRot="1" noChangeAspect="1"/>
          </p:cNvSpPr>
          <p:nvPr>
            <p:ph type="sldImg" idx="2"/>
          </p:nvPr>
        </p:nvSpPr>
        <p:spPr>
          <a:xfrm>
            <a:off x="1219425" y="720075"/>
            <a:ext cx="4877025"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21:notes"/>
          <p:cNvSpPr txBox="1">
            <a:spLocks noGrp="1"/>
          </p:cNvSpPr>
          <p:nvPr>
            <p:ph type="body" idx="1"/>
          </p:nvPr>
        </p:nvSpPr>
        <p:spPr>
          <a:xfrm>
            <a:off x="731500" y="4560550"/>
            <a:ext cx="5852150" cy="43205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0" name="Google Shape;260;p21:notes"/>
          <p:cNvSpPr>
            <a:spLocks noGrp="1" noRot="1" noChangeAspect="1"/>
          </p:cNvSpPr>
          <p:nvPr>
            <p:ph type="sldImg" idx="2"/>
          </p:nvPr>
        </p:nvSpPr>
        <p:spPr>
          <a:xfrm>
            <a:off x="1219425" y="720075"/>
            <a:ext cx="4877025"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22:notes"/>
          <p:cNvSpPr txBox="1">
            <a:spLocks noGrp="1"/>
          </p:cNvSpPr>
          <p:nvPr>
            <p:ph type="body" idx="1"/>
          </p:nvPr>
        </p:nvSpPr>
        <p:spPr>
          <a:xfrm>
            <a:off x="731500" y="4560550"/>
            <a:ext cx="5852150" cy="43205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6" name="Google Shape;266;p22:notes"/>
          <p:cNvSpPr>
            <a:spLocks noGrp="1" noRot="1" noChangeAspect="1"/>
          </p:cNvSpPr>
          <p:nvPr>
            <p:ph type="sldImg" idx="2"/>
          </p:nvPr>
        </p:nvSpPr>
        <p:spPr>
          <a:xfrm>
            <a:off x="1219425" y="720075"/>
            <a:ext cx="4877025"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23:notes"/>
          <p:cNvSpPr txBox="1">
            <a:spLocks noGrp="1"/>
          </p:cNvSpPr>
          <p:nvPr>
            <p:ph type="body" idx="1"/>
          </p:nvPr>
        </p:nvSpPr>
        <p:spPr>
          <a:xfrm>
            <a:off x="731500" y="4560550"/>
            <a:ext cx="5852150" cy="43205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2" name="Google Shape;272;p23:notes"/>
          <p:cNvSpPr>
            <a:spLocks noGrp="1" noRot="1" noChangeAspect="1"/>
          </p:cNvSpPr>
          <p:nvPr>
            <p:ph type="sldImg" idx="2"/>
          </p:nvPr>
        </p:nvSpPr>
        <p:spPr>
          <a:xfrm>
            <a:off x="1219425" y="720075"/>
            <a:ext cx="4877025"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24:notes"/>
          <p:cNvSpPr txBox="1">
            <a:spLocks noGrp="1"/>
          </p:cNvSpPr>
          <p:nvPr>
            <p:ph type="body" idx="1"/>
          </p:nvPr>
        </p:nvSpPr>
        <p:spPr>
          <a:xfrm>
            <a:off x="731500" y="4560550"/>
            <a:ext cx="5852150" cy="43205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8" name="Google Shape;278;p24:notes"/>
          <p:cNvSpPr>
            <a:spLocks noGrp="1" noRot="1" noChangeAspect="1"/>
          </p:cNvSpPr>
          <p:nvPr>
            <p:ph type="sldImg" idx="2"/>
          </p:nvPr>
        </p:nvSpPr>
        <p:spPr>
          <a:xfrm>
            <a:off x="1219425" y="720075"/>
            <a:ext cx="4877025"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25:notes"/>
          <p:cNvSpPr txBox="1">
            <a:spLocks noGrp="1"/>
          </p:cNvSpPr>
          <p:nvPr>
            <p:ph type="body" idx="1"/>
          </p:nvPr>
        </p:nvSpPr>
        <p:spPr>
          <a:xfrm>
            <a:off x="731500" y="4560550"/>
            <a:ext cx="5852150" cy="43205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4" name="Google Shape;284;p25:notes"/>
          <p:cNvSpPr>
            <a:spLocks noGrp="1" noRot="1" noChangeAspect="1"/>
          </p:cNvSpPr>
          <p:nvPr>
            <p:ph type="sldImg" idx="2"/>
          </p:nvPr>
        </p:nvSpPr>
        <p:spPr>
          <a:xfrm>
            <a:off x="1219425" y="720075"/>
            <a:ext cx="4877025"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26:notes"/>
          <p:cNvSpPr txBox="1">
            <a:spLocks noGrp="1"/>
          </p:cNvSpPr>
          <p:nvPr>
            <p:ph type="body" idx="1"/>
          </p:nvPr>
        </p:nvSpPr>
        <p:spPr>
          <a:xfrm>
            <a:off x="731500" y="4560550"/>
            <a:ext cx="5852150" cy="43205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0" name="Google Shape;290;p26:notes"/>
          <p:cNvSpPr>
            <a:spLocks noGrp="1" noRot="1" noChangeAspect="1"/>
          </p:cNvSpPr>
          <p:nvPr>
            <p:ph type="sldImg" idx="2"/>
          </p:nvPr>
        </p:nvSpPr>
        <p:spPr>
          <a:xfrm>
            <a:off x="1219425" y="720075"/>
            <a:ext cx="4877025"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27:notes"/>
          <p:cNvSpPr txBox="1">
            <a:spLocks noGrp="1"/>
          </p:cNvSpPr>
          <p:nvPr>
            <p:ph type="body" idx="1"/>
          </p:nvPr>
        </p:nvSpPr>
        <p:spPr>
          <a:xfrm>
            <a:off x="731500" y="4560550"/>
            <a:ext cx="5852150" cy="43205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6" name="Google Shape;296;p27:notes"/>
          <p:cNvSpPr>
            <a:spLocks noGrp="1" noRot="1" noChangeAspect="1"/>
          </p:cNvSpPr>
          <p:nvPr>
            <p:ph type="sldImg" idx="2"/>
          </p:nvPr>
        </p:nvSpPr>
        <p:spPr>
          <a:xfrm>
            <a:off x="1219425" y="720075"/>
            <a:ext cx="4877025"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28:notes"/>
          <p:cNvSpPr txBox="1">
            <a:spLocks noGrp="1"/>
          </p:cNvSpPr>
          <p:nvPr>
            <p:ph type="body" idx="1"/>
          </p:nvPr>
        </p:nvSpPr>
        <p:spPr>
          <a:xfrm>
            <a:off x="731500" y="4560550"/>
            <a:ext cx="5852150" cy="43205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2" name="Google Shape;302;p28:notes"/>
          <p:cNvSpPr>
            <a:spLocks noGrp="1" noRot="1" noChangeAspect="1"/>
          </p:cNvSpPr>
          <p:nvPr>
            <p:ph type="sldImg" idx="2"/>
          </p:nvPr>
        </p:nvSpPr>
        <p:spPr>
          <a:xfrm>
            <a:off x="1219425" y="720075"/>
            <a:ext cx="4877025"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29:notes"/>
          <p:cNvSpPr txBox="1">
            <a:spLocks noGrp="1"/>
          </p:cNvSpPr>
          <p:nvPr>
            <p:ph type="body" idx="1"/>
          </p:nvPr>
        </p:nvSpPr>
        <p:spPr>
          <a:xfrm>
            <a:off x="731500" y="4560550"/>
            <a:ext cx="5852150" cy="43205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8" name="Google Shape;308;p29:notes"/>
          <p:cNvSpPr>
            <a:spLocks noGrp="1" noRot="1" noChangeAspect="1"/>
          </p:cNvSpPr>
          <p:nvPr>
            <p:ph type="sldImg" idx="2"/>
          </p:nvPr>
        </p:nvSpPr>
        <p:spPr>
          <a:xfrm>
            <a:off x="1219425" y="720075"/>
            <a:ext cx="4877025"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30:notes"/>
          <p:cNvSpPr txBox="1">
            <a:spLocks noGrp="1"/>
          </p:cNvSpPr>
          <p:nvPr>
            <p:ph type="body" idx="1"/>
          </p:nvPr>
        </p:nvSpPr>
        <p:spPr>
          <a:xfrm>
            <a:off x="731500" y="4560550"/>
            <a:ext cx="5852150" cy="43205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4" name="Google Shape;314;p30:notes"/>
          <p:cNvSpPr>
            <a:spLocks noGrp="1" noRot="1" noChangeAspect="1"/>
          </p:cNvSpPr>
          <p:nvPr>
            <p:ph type="sldImg" idx="2"/>
          </p:nvPr>
        </p:nvSpPr>
        <p:spPr>
          <a:xfrm>
            <a:off x="1219425" y="720075"/>
            <a:ext cx="4877025"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3:notes"/>
          <p:cNvSpPr txBox="1">
            <a:spLocks noGrp="1"/>
          </p:cNvSpPr>
          <p:nvPr>
            <p:ph type="body" idx="1"/>
          </p:nvPr>
        </p:nvSpPr>
        <p:spPr>
          <a:xfrm>
            <a:off x="731500" y="4560550"/>
            <a:ext cx="5852150" cy="43205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4" name="Google Shape;124;p3:notes"/>
          <p:cNvSpPr>
            <a:spLocks noGrp="1" noRot="1" noChangeAspect="1"/>
          </p:cNvSpPr>
          <p:nvPr>
            <p:ph type="sldImg" idx="2"/>
          </p:nvPr>
        </p:nvSpPr>
        <p:spPr>
          <a:xfrm>
            <a:off x="1219425" y="720075"/>
            <a:ext cx="4877025"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31:notes"/>
          <p:cNvSpPr txBox="1">
            <a:spLocks noGrp="1"/>
          </p:cNvSpPr>
          <p:nvPr>
            <p:ph type="body" idx="1"/>
          </p:nvPr>
        </p:nvSpPr>
        <p:spPr>
          <a:xfrm>
            <a:off x="731500" y="4560550"/>
            <a:ext cx="5852150" cy="43205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0" name="Google Shape;320;p31:notes"/>
          <p:cNvSpPr>
            <a:spLocks noGrp="1" noRot="1" noChangeAspect="1"/>
          </p:cNvSpPr>
          <p:nvPr>
            <p:ph type="sldImg" idx="2"/>
          </p:nvPr>
        </p:nvSpPr>
        <p:spPr>
          <a:xfrm>
            <a:off x="1219425" y="720075"/>
            <a:ext cx="4877025"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32:notes"/>
          <p:cNvSpPr txBox="1">
            <a:spLocks noGrp="1"/>
          </p:cNvSpPr>
          <p:nvPr>
            <p:ph type="body" idx="1"/>
          </p:nvPr>
        </p:nvSpPr>
        <p:spPr>
          <a:xfrm>
            <a:off x="731500" y="4560550"/>
            <a:ext cx="5852150" cy="43205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6" name="Google Shape;326;p32:notes"/>
          <p:cNvSpPr>
            <a:spLocks noGrp="1" noRot="1" noChangeAspect="1"/>
          </p:cNvSpPr>
          <p:nvPr>
            <p:ph type="sldImg" idx="2"/>
          </p:nvPr>
        </p:nvSpPr>
        <p:spPr>
          <a:xfrm>
            <a:off x="1219425" y="720075"/>
            <a:ext cx="4877025"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33:notes"/>
          <p:cNvSpPr txBox="1">
            <a:spLocks noGrp="1"/>
          </p:cNvSpPr>
          <p:nvPr>
            <p:ph type="body" idx="1"/>
          </p:nvPr>
        </p:nvSpPr>
        <p:spPr>
          <a:xfrm>
            <a:off x="731500" y="4560550"/>
            <a:ext cx="5852150" cy="43205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2" name="Google Shape;332;p33:notes"/>
          <p:cNvSpPr>
            <a:spLocks noGrp="1" noRot="1" noChangeAspect="1"/>
          </p:cNvSpPr>
          <p:nvPr>
            <p:ph type="sldImg" idx="2"/>
          </p:nvPr>
        </p:nvSpPr>
        <p:spPr>
          <a:xfrm>
            <a:off x="1219425" y="720075"/>
            <a:ext cx="4877025"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34:notes"/>
          <p:cNvSpPr txBox="1">
            <a:spLocks noGrp="1"/>
          </p:cNvSpPr>
          <p:nvPr>
            <p:ph type="body" idx="1"/>
          </p:nvPr>
        </p:nvSpPr>
        <p:spPr>
          <a:xfrm>
            <a:off x="731500" y="4560550"/>
            <a:ext cx="5852150" cy="43205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9" name="Google Shape;339;p34:notes"/>
          <p:cNvSpPr>
            <a:spLocks noGrp="1" noRot="1" noChangeAspect="1"/>
          </p:cNvSpPr>
          <p:nvPr>
            <p:ph type="sldImg" idx="2"/>
          </p:nvPr>
        </p:nvSpPr>
        <p:spPr>
          <a:xfrm>
            <a:off x="1219425" y="720075"/>
            <a:ext cx="4877025"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35:notes"/>
          <p:cNvSpPr txBox="1">
            <a:spLocks noGrp="1"/>
          </p:cNvSpPr>
          <p:nvPr>
            <p:ph type="body" idx="1"/>
          </p:nvPr>
        </p:nvSpPr>
        <p:spPr>
          <a:xfrm>
            <a:off x="731500" y="4560550"/>
            <a:ext cx="5852150" cy="43205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5" name="Google Shape;345;p35:notes"/>
          <p:cNvSpPr>
            <a:spLocks noGrp="1" noRot="1" noChangeAspect="1"/>
          </p:cNvSpPr>
          <p:nvPr>
            <p:ph type="sldImg" idx="2"/>
          </p:nvPr>
        </p:nvSpPr>
        <p:spPr>
          <a:xfrm>
            <a:off x="1219425" y="720075"/>
            <a:ext cx="4877025"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36:notes"/>
          <p:cNvSpPr txBox="1">
            <a:spLocks noGrp="1"/>
          </p:cNvSpPr>
          <p:nvPr>
            <p:ph type="body" idx="1"/>
          </p:nvPr>
        </p:nvSpPr>
        <p:spPr>
          <a:xfrm>
            <a:off x="731500" y="4560550"/>
            <a:ext cx="5852150" cy="43205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1" name="Google Shape;351;p36:notes"/>
          <p:cNvSpPr>
            <a:spLocks noGrp="1" noRot="1" noChangeAspect="1"/>
          </p:cNvSpPr>
          <p:nvPr>
            <p:ph type="sldImg" idx="2"/>
          </p:nvPr>
        </p:nvSpPr>
        <p:spPr>
          <a:xfrm>
            <a:off x="1219425" y="720075"/>
            <a:ext cx="4877025"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37:notes"/>
          <p:cNvSpPr txBox="1">
            <a:spLocks noGrp="1"/>
          </p:cNvSpPr>
          <p:nvPr>
            <p:ph type="body" idx="1"/>
          </p:nvPr>
        </p:nvSpPr>
        <p:spPr>
          <a:xfrm>
            <a:off x="731500" y="4560550"/>
            <a:ext cx="5852150" cy="43205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7" name="Google Shape;357;p37:notes"/>
          <p:cNvSpPr>
            <a:spLocks noGrp="1" noRot="1" noChangeAspect="1"/>
          </p:cNvSpPr>
          <p:nvPr>
            <p:ph type="sldImg" idx="2"/>
          </p:nvPr>
        </p:nvSpPr>
        <p:spPr>
          <a:xfrm>
            <a:off x="1219425" y="720075"/>
            <a:ext cx="4877025"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38:notes"/>
          <p:cNvSpPr txBox="1">
            <a:spLocks noGrp="1"/>
          </p:cNvSpPr>
          <p:nvPr>
            <p:ph type="body" idx="1"/>
          </p:nvPr>
        </p:nvSpPr>
        <p:spPr>
          <a:xfrm>
            <a:off x="731500" y="4560550"/>
            <a:ext cx="5852150" cy="43205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5" name="Google Shape;365;p38:notes"/>
          <p:cNvSpPr>
            <a:spLocks noGrp="1" noRot="1" noChangeAspect="1"/>
          </p:cNvSpPr>
          <p:nvPr>
            <p:ph type="sldImg" idx="2"/>
          </p:nvPr>
        </p:nvSpPr>
        <p:spPr>
          <a:xfrm>
            <a:off x="1219425" y="720075"/>
            <a:ext cx="4877025"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39:notes"/>
          <p:cNvSpPr txBox="1">
            <a:spLocks noGrp="1"/>
          </p:cNvSpPr>
          <p:nvPr>
            <p:ph type="body" idx="1"/>
          </p:nvPr>
        </p:nvSpPr>
        <p:spPr>
          <a:xfrm>
            <a:off x="731500" y="4560550"/>
            <a:ext cx="5852150" cy="43205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1" name="Google Shape;371;p39:notes"/>
          <p:cNvSpPr>
            <a:spLocks noGrp="1" noRot="1" noChangeAspect="1"/>
          </p:cNvSpPr>
          <p:nvPr>
            <p:ph type="sldImg" idx="2"/>
          </p:nvPr>
        </p:nvSpPr>
        <p:spPr>
          <a:xfrm>
            <a:off x="1219425" y="720075"/>
            <a:ext cx="4877025"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40:notes"/>
          <p:cNvSpPr txBox="1">
            <a:spLocks noGrp="1"/>
          </p:cNvSpPr>
          <p:nvPr>
            <p:ph type="body" idx="1"/>
          </p:nvPr>
        </p:nvSpPr>
        <p:spPr>
          <a:xfrm>
            <a:off x="731500" y="4560550"/>
            <a:ext cx="5852150" cy="43205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7" name="Google Shape;377;p40:notes"/>
          <p:cNvSpPr>
            <a:spLocks noGrp="1" noRot="1" noChangeAspect="1"/>
          </p:cNvSpPr>
          <p:nvPr>
            <p:ph type="sldImg" idx="2"/>
          </p:nvPr>
        </p:nvSpPr>
        <p:spPr>
          <a:xfrm>
            <a:off x="1219425" y="720075"/>
            <a:ext cx="4877025"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4:notes"/>
          <p:cNvSpPr txBox="1">
            <a:spLocks noGrp="1"/>
          </p:cNvSpPr>
          <p:nvPr>
            <p:ph type="body" idx="1"/>
          </p:nvPr>
        </p:nvSpPr>
        <p:spPr>
          <a:xfrm>
            <a:off x="731500" y="4560550"/>
            <a:ext cx="5852150" cy="43205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p4:notes"/>
          <p:cNvSpPr>
            <a:spLocks noGrp="1" noRot="1" noChangeAspect="1"/>
          </p:cNvSpPr>
          <p:nvPr>
            <p:ph type="sldImg" idx="2"/>
          </p:nvPr>
        </p:nvSpPr>
        <p:spPr>
          <a:xfrm>
            <a:off x="1219425" y="720075"/>
            <a:ext cx="4877025"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41:notes"/>
          <p:cNvSpPr txBox="1">
            <a:spLocks noGrp="1"/>
          </p:cNvSpPr>
          <p:nvPr>
            <p:ph type="body" idx="1"/>
          </p:nvPr>
        </p:nvSpPr>
        <p:spPr>
          <a:xfrm>
            <a:off x="731500" y="4560550"/>
            <a:ext cx="5852150" cy="43205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3" name="Google Shape;383;p41:notes"/>
          <p:cNvSpPr>
            <a:spLocks noGrp="1" noRot="1" noChangeAspect="1"/>
          </p:cNvSpPr>
          <p:nvPr>
            <p:ph type="sldImg" idx="2"/>
          </p:nvPr>
        </p:nvSpPr>
        <p:spPr>
          <a:xfrm>
            <a:off x="1219425" y="720075"/>
            <a:ext cx="4877025"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42:notes"/>
          <p:cNvSpPr txBox="1">
            <a:spLocks noGrp="1"/>
          </p:cNvSpPr>
          <p:nvPr>
            <p:ph type="body" idx="1"/>
          </p:nvPr>
        </p:nvSpPr>
        <p:spPr>
          <a:xfrm>
            <a:off x="731500" y="4560550"/>
            <a:ext cx="5852150" cy="43205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9" name="Google Shape;389;p42:notes"/>
          <p:cNvSpPr>
            <a:spLocks noGrp="1" noRot="1" noChangeAspect="1"/>
          </p:cNvSpPr>
          <p:nvPr>
            <p:ph type="sldImg" idx="2"/>
          </p:nvPr>
        </p:nvSpPr>
        <p:spPr>
          <a:xfrm>
            <a:off x="1219425" y="720075"/>
            <a:ext cx="4877025"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43:notes"/>
          <p:cNvSpPr txBox="1">
            <a:spLocks noGrp="1"/>
          </p:cNvSpPr>
          <p:nvPr>
            <p:ph type="body" idx="1"/>
          </p:nvPr>
        </p:nvSpPr>
        <p:spPr>
          <a:xfrm>
            <a:off x="731500" y="4560550"/>
            <a:ext cx="5852150" cy="43205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5" name="Google Shape;395;p43:notes"/>
          <p:cNvSpPr>
            <a:spLocks noGrp="1" noRot="1" noChangeAspect="1"/>
          </p:cNvSpPr>
          <p:nvPr>
            <p:ph type="sldImg" idx="2"/>
          </p:nvPr>
        </p:nvSpPr>
        <p:spPr>
          <a:xfrm>
            <a:off x="1219425" y="720075"/>
            <a:ext cx="4877025"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44:notes"/>
          <p:cNvSpPr txBox="1">
            <a:spLocks noGrp="1"/>
          </p:cNvSpPr>
          <p:nvPr>
            <p:ph type="body" idx="1"/>
          </p:nvPr>
        </p:nvSpPr>
        <p:spPr>
          <a:xfrm>
            <a:off x="731500" y="4560550"/>
            <a:ext cx="5852150" cy="43205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1" name="Google Shape;401;p44:notes"/>
          <p:cNvSpPr>
            <a:spLocks noGrp="1" noRot="1" noChangeAspect="1"/>
          </p:cNvSpPr>
          <p:nvPr>
            <p:ph type="sldImg" idx="2"/>
          </p:nvPr>
        </p:nvSpPr>
        <p:spPr>
          <a:xfrm>
            <a:off x="1219425" y="720075"/>
            <a:ext cx="4877025"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45:notes"/>
          <p:cNvSpPr txBox="1">
            <a:spLocks noGrp="1"/>
          </p:cNvSpPr>
          <p:nvPr>
            <p:ph type="body" idx="1"/>
          </p:nvPr>
        </p:nvSpPr>
        <p:spPr>
          <a:xfrm>
            <a:off x="731500" y="4560550"/>
            <a:ext cx="5852150" cy="43205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6" name="Google Shape;406;p45:notes"/>
          <p:cNvSpPr>
            <a:spLocks noGrp="1" noRot="1" noChangeAspect="1"/>
          </p:cNvSpPr>
          <p:nvPr>
            <p:ph type="sldImg" idx="2"/>
          </p:nvPr>
        </p:nvSpPr>
        <p:spPr>
          <a:xfrm>
            <a:off x="1219425" y="720075"/>
            <a:ext cx="4877025"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46:notes"/>
          <p:cNvSpPr txBox="1">
            <a:spLocks noGrp="1"/>
          </p:cNvSpPr>
          <p:nvPr>
            <p:ph type="body" idx="1"/>
          </p:nvPr>
        </p:nvSpPr>
        <p:spPr>
          <a:xfrm>
            <a:off x="731500" y="4560550"/>
            <a:ext cx="5852150" cy="43205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2" name="Google Shape;412;p46:notes"/>
          <p:cNvSpPr>
            <a:spLocks noGrp="1" noRot="1" noChangeAspect="1"/>
          </p:cNvSpPr>
          <p:nvPr>
            <p:ph type="sldImg" idx="2"/>
          </p:nvPr>
        </p:nvSpPr>
        <p:spPr>
          <a:xfrm>
            <a:off x="1219425" y="720075"/>
            <a:ext cx="4877025"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47:notes"/>
          <p:cNvSpPr txBox="1">
            <a:spLocks noGrp="1"/>
          </p:cNvSpPr>
          <p:nvPr>
            <p:ph type="body" idx="1"/>
          </p:nvPr>
        </p:nvSpPr>
        <p:spPr>
          <a:xfrm>
            <a:off x="731500" y="4560550"/>
            <a:ext cx="5852150" cy="43205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8" name="Google Shape;418;p47:notes"/>
          <p:cNvSpPr>
            <a:spLocks noGrp="1" noRot="1" noChangeAspect="1"/>
          </p:cNvSpPr>
          <p:nvPr>
            <p:ph type="sldImg" idx="2"/>
          </p:nvPr>
        </p:nvSpPr>
        <p:spPr>
          <a:xfrm>
            <a:off x="1219425" y="720075"/>
            <a:ext cx="4877025"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48:notes"/>
          <p:cNvSpPr txBox="1">
            <a:spLocks noGrp="1"/>
          </p:cNvSpPr>
          <p:nvPr>
            <p:ph type="body" idx="1"/>
          </p:nvPr>
        </p:nvSpPr>
        <p:spPr>
          <a:xfrm>
            <a:off x="731500" y="4560550"/>
            <a:ext cx="5852150" cy="43205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4" name="Google Shape;424;p48:notes"/>
          <p:cNvSpPr>
            <a:spLocks noGrp="1" noRot="1" noChangeAspect="1"/>
          </p:cNvSpPr>
          <p:nvPr>
            <p:ph type="sldImg" idx="2"/>
          </p:nvPr>
        </p:nvSpPr>
        <p:spPr>
          <a:xfrm>
            <a:off x="1219425" y="720075"/>
            <a:ext cx="4877025"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49:notes"/>
          <p:cNvSpPr txBox="1">
            <a:spLocks noGrp="1"/>
          </p:cNvSpPr>
          <p:nvPr>
            <p:ph type="body" idx="1"/>
          </p:nvPr>
        </p:nvSpPr>
        <p:spPr>
          <a:xfrm>
            <a:off x="731500" y="4560550"/>
            <a:ext cx="5852150" cy="43205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0" name="Google Shape;430;p49:notes"/>
          <p:cNvSpPr>
            <a:spLocks noGrp="1" noRot="1" noChangeAspect="1"/>
          </p:cNvSpPr>
          <p:nvPr>
            <p:ph type="sldImg" idx="2"/>
          </p:nvPr>
        </p:nvSpPr>
        <p:spPr>
          <a:xfrm>
            <a:off x="1219425" y="720075"/>
            <a:ext cx="4877025"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50:notes"/>
          <p:cNvSpPr txBox="1">
            <a:spLocks noGrp="1"/>
          </p:cNvSpPr>
          <p:nvPr>
            <p:ph type="body" idx="1"/>
          </p:nvPr>
        </p:nvSpPr>
        <p:spPr>
          <a:xfrm>
            <a:off x="731500" y="4560550"/>
            <a:ext cx="5852150" cy="43205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6" name="Google Shape;436;p50:notes"/>
          <p:cNvSpPr>
            <a:spLocks noGrp="1" noRot="1" noChangeAspect="1"/>
          </p:cNvSpPr>
          <p:nvPr>
            <p:ph type="sldImg" idx="2"/>
          </p:nvPr>
        </p:nvSpPr>
        <p:spPr>
          <a:xfrm>
            <a:off x="1219425" y="720075"/>
            <a:ext cx="4877025"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5:notes"/>
          <p:cNvSpPr txBox="1">
            <a:spLocks noGrp="1"/>
          </p:cNvSpPr>
          <p:nvPr>
            <p:ph type="body" idx="1"/>
          </p:nvPr>
        </p:nvSpPr>
        <p:spPr>
          <a:xfrm>
            <a:off x="731500" y="4560550"/>
            <a:ext cx="5852150" cy="43205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p5:notes"/>
          <p:cNvSpPr>
            <a:spLocks noGrp="1" noRot="1" noChangeAspect="1"/>
          </p:cNvSpPr>
          <p:nvPr>
            <p:ph type="sldImg" idx="2"/>
          </p:nvPr>
        </p:nvSpPr>
        <p:spPr>
          <a:xfrm>
            <a:off x="1219425" y="720075"/>
            <a:ext cx="4877025"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51:notes"/>
          <p:cNvSpPr txBox="1">
            <a:spLocks noGrp="1"/>
          </p:cNvSpPr>
          <p:nvPr>
            <p:ph type="body" idx="1"/>
          </p:nvPr>
        </p:nvSpPr>
        <p:spPr>
          <a:xfrm>
            <a:off x="731500" y="4560550"/>
            <a:ext cx="5852150" cy="43205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5" name="Google Shape;445;p51:notes"/>
          <p:cNvSpPr>
            <a:spLocks noGrp="1" noRot="1" noChangeAspect="1"/>
          </p:cNvSpPr>
          <p:nvPr>
            <p:ph type="sldImg" idx="2"/>
          </p:nvPr>
        </p:nvSpPr>
        <p:spPr>
          <a:xfrm>
            <a:off x="1219425" y="720075"/>
            <a:ext cx="4877025"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52:notes"/>
          <p:cNvSpPr txBox="1">
            <a:spLocks noGrp="1"/>
          </p:cNvSpPr>
          <p:nvPr>
            <p:ph type="body" idx="1"/>
          </p:nvPr>
        </p:nvSpPr>
        <p:spPr>
          <a:xfrm>
            <a:off x="731500" y="4560550"/>
            <a:ext cx="5852150" cy="43205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1" name="Google Shape;451;p52:notes"/>
          <p:cNvSpPr>
            <a:spLocks noGrp="1" noRot="1" noChangeAspect="1"/>
          </p:cNvSpPr>
          <p:nvPr>
            <p:ph type="sldImg" idx="2"/>
          </p:nvPr>
        </p:nvSpPr>
        <p:spPr>
          <a:xfrm>
            <a:off x="1219425" y="720075"/>
            <a:ext cx="4877025"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53:notes"/>
          <p:cNvSpPr txBox="1">
            <a:spLocks noGrp="1"/>
          </p:cNvSpPr>
          <p:nvPr>
            <p:ph type="body" idx="1"/>
          </p:nvPr>
        </p:nvSpPr>
        <p:spPr>
          <a:xfrm>
            <a:off x="731500" y="4560550"/>
            <a:ext cx="5852150" cy="43205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7" name="Google Shape;457;p53:notes"/>
          <p:cNvSpPr>
            <a:spLocks noGrp="1" noRot="1" noChangeAspect="1"/>
          </p:cNvSpPr>
          <p:nvPr>
            <p:ph type="sldImg" idx="2"/>
          </p:nvPr>
        </p:nvSpPr>
        <p:spPr>
          <a:xfrm>
            <a:off x="1219425" y="720075"/>
            <a:ext cx="4877025"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54:notes"/>
          <p:cNvSpPr txBox="1">
            <a:spLocks noGrp="1"/>
          </p:cNvSpPr>
          <p:nvPr>
            <p:ph type="body" idx="1"/>
          </p:nvPr>
        </p:nvSpPr>
        <p:spPr>
          <a:xfrm>
            <a:off x="731500" y="4560550"/>
            <a:ext cx="5852150" cy="43205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5" name="Google Shape;465;p54:notes"/>
          <p:cNvSpPr>
            <a:spLocks noGrp="1" noRot="1" noChangeAspect="1"/>
          </p:cNvSpPr>
          <p:nvPr>
            <p:ph type="sldImg" idx="2"/>
          </p:nvPr>
        </p:nvSpPr>
        <p:spPr>
          <a:xfrm>
            <a:off x="1219425" y="720075"/>
            <a:ext cx="4877025"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p55:notes"/>
          <p:cNvSpPr txBox="1">
            <a:spLocks noGrp="1"/>
          </p:cNvSpPr>
          <p:nvPr>
            <p:ph type="body" idx="1"/>
          </p:nvPr>
        </p:nvSpPr>
        <p:spPr>
          <a:xfrm>
            <a:off x="731500" y="4560550"/>
            <a:ext cx="5852150" cy="43205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3" name="Google Shape;473;p55:notes"/>
          <p:cNvSpPr>
            <a:spLocks noGrp="1" noRot="1" noChangeAspect="1"/>
          </p:cNvSpPr>
          <p:nvPr>
            <p:ph type="sldImg" idx="2"/>
          </p:nvPr>
        </p:nvSpPr>
        <p:spPr>
          <a:xfrm>
            <a:off x="1219425" y="720075"/>
            <a:ext cx="4877025"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56:notes"/>
          <p:cNvSpPr txBox="1">
            <a:spLocks noGrp="1"/>
          </p:cNvSpPr>
          <p:nvPr>
            <p:ph type="body" idx="1"/>
          </p:nvPr>
        </p:nvSpPr>
        <p:spPr>
          <a:xfrm>
            <a:off x="731500" y="4560550"/>
            <a:ext cx="5852150" cy="43205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2" name="Google Shape;482;p56:notes"/>
          <p:cNvSpPr>
            <a:spLocks noGrp="1" noRot="1" noChangeAspect="1"/>
          </p:cNvSpPr>
          <p:nvPr>
            <p:ph type="sldImg" idx="2"/>
          </p:nvPr>
        </p:nvSpPr>
        <p:spPr>
          <a:xfrm>
            <a:off x="1219425" y="720075"/>
            <a:ext cx="4877025"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57:notes"/>
          <p:cNvSpPr txBox="1">
            <a:spLocks noGrp="1"/>
          </p:cNvSpPr>
          <p:nvPr>
            <p:ph type="body" idx="1"/>
          </p:nvPr>
        </p:nvSpPr>
        <p:spPr>
          <a:xfrm>
            <a:off x="731500" y="4560550"/>
            <a:ext cx="5852150" cy="43205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8" name="Google Shape;488;p57:notes"/>
          <p:cNvSpPr>
            <a:spLocks noGrp="1" noRot="1" noChangeAspect="1"/>
          </p:cNvSpPr>
          <p:nvPr>
            <p:ph type="sldImg" idx="2"/>
          </p:nvPr>
        </p:nvSpPr>
        <p:spPr>
          <a:xfrm>
            <a:off x="1219425" y="720075"/>
            <a:ext cx="4877025"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p58:notes"/>
          <p:cNvSpPr txBox="1">
            <a:spLocks noGrp="1"/>
          </p:cNvSpPr>
          <p:nvPr>
            <p:ph type="body" idx="1"/>
          </p:nvPr>
        </p:nvSpPr>
        <p:spPr>
          <a:xfrm>
            <a:off x="731500" y="4560550"/>
            <a:ext cx="5852150" cy="43205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4" name="Google Shape;494;p58:notes"/>
          <p:cNvSpPr>
            <a:spLocks noGrp="1" noRot="1" noChangeAspect="1"/>
          </p:cNvSpPr>
          <p:nvPr>
            <p:ph type="sldImg" idx="2"/>
          </p:nvPr>
        </p:nvSpPr>
        <p:spPr>
          <a:xfrm>
            <a:off x="1219425" y="720075"/>
            <a:ext cx="4877025"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p59:notes"/>
          <p:cNvSpPr txBox="1">
            <a:spLocks noGrp="1"/>
          </p:cNvSpPr>
          <p:nvPr>
            <p:ph type="body" idx="1"/>
          </p:nvPr>
        </p:nvSpPr>
        <p:spPr>
          <a:xfrm>
            <a:off x="731500" y="4560550"/>
            <a:ext cx="5852150" cy="43205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0" name="Google Shape;500;p59:notes"/>
          <p:cNvSpPr>
            <a:spLocks noGrp="1" noRot="1" noChangeAspect="1"/>
          </p:cNvSpPr>
          <p:nvPr>
            <p:ph type="sldImg" idx="2"/>
          </p:nvPr>
        </p:nvSpPr>
        <p:spPr>
          <a:xfrm>
            <a:off x="1219425" y="720075"/>
            <a:ext cx="4877025"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60:notes"/>
          <p:cNvSpPr txBox="1">
            <a:spLocks noGrp="1"/>
          </p:cNvSpPr>
          <p:nvPr>
            <p:ph type="body" idx="1"/>
          </p:nvPr>
        </p:nvSpPr>
        <p:spPr>
          <a:xfrm>
            <a:off x="731500" y="4560550"/>
            <a:ext cx="5852150" cy="43205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6" name="Google Shape;506;p60:notes"/>
          <p:cNvSpPr>
            <a:spLocks noGrp="1" noRot="1" noChangeAspect="1"/>
          </p:cNvSpPr>
          <p:nvPr>
            <p:ph type="sldImg" idx="2"/>
          </p:nvPr>
        </p:nvSpPr>
        <p:spPr>
          <a:xfrm>
            <a:off x="1219425" y="720075"/>
            <a:ext cx="4877025"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6:notes"/>
          <p:cNvSpPr txBox="1">
            <a:spLocks noGrp="1"/>
          </p:cNvSpPr>
          <p:nvPr>
            <p:ph type="body" idx="1"/>
          </p:nvPr>
        </p:nvSpPr>
        <p:spPr>
          <a:xfrm>
            <a:off x="731500" y="4560550"/>
            <a:ext cx="5852150" cy="43205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6:notes"/>
          <p:cNvSpPr>
            <a:spLocks noGrp="1" noRot="1" noChangeAspect="1"/>
          </p:cNvSpPr>
          <p:nvPr>
            <p:ph type="sldImg" idx="2"/>
          </p:nvPr>
        </p:nvSpPr>
        <p:spPr>
          <a:xfrm>
            <a:off x="1219425" y="720075"/>
            <a:ext cx="4877025"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p61:notes"/>
          <p:cNvSpPr txBox="1">
            <a:spLocks noGrp="1"/>
          </p:cNvSpPr>
          <p:nvPr>
            <p:ph type="body" idx="1"/>
          </p:nvPr>
        </p:nvSpPr>
        <p:spPr>
          <a:xfrm>
            <a:off x="731500" y="4560550"/>
            <a:ext cx="5852150" cy="43205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2" name="Google Shape;512;p61:notes"/>
          <p:cNvSpPr>
            <a:spLocks noGrp="1" noRot="1" noChangeAspect="1"/>
          </p:cNvSpPr>
          <p:nvPr>
            <p:ph type="sldImg" idx="2"/>
          </p:nvPr>
        </p:nvSpPr>
        <p:spPr>
          <a:xfrm>
            <a:off x="1219425" y="720075"/>
            <a:ext cx="4877025"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p62:notes"/>
          <p:cNvSpPr txBox="1">
            <a:spLocks noGrp="1"/>
          </p:cNvSpPr>
          <p:nvPr>
            <p:ph type="body" idx="1"/>
          </p:nvPr>
        </p:nvSpPr>
        <p:spPr>
          <a:xfrm>
            <a:off x="731500" y="4560550"/>
            <a:ext cx="5852150" cy="43205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2" name="Google Shape;522;p62:notes"/>
          <p:cNvSpPr>
            <a:spLocks noGrp="1" noRot="1" noChangeAspect="1"/>
          </p:cNvSpPr>
          <p:nvPr>
            <p:ph type="sldImg" idx="2"/>
          </p:nvPr>
        </p:nvSpPr>
        <p:spPr>
          <a:xfrm>
            <a:off x="1219425" y="720075"/>
            <a:ext cx="4877025"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p63:notes"/>
          <p:cNvSpPr txBox="1">
            <a:spLocks noGrp="1"/>
          </p:cNvSpPr>
          <p:nvPr>
            <p:ph type="body" idx="1"/>
          </p:nvPr>
        </p:nvSpPr>
        <p:spPr>
          <a:xfrm>
            <a:off x="731500" y="4560550"/>
            <a:ext cx="5852150" cy="43205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0" name="Google Shape;530;p63:notes"/>
          <p:cNvSpPr>
            <a:spLocks noGrp="1" noRot="1" noChangeAspect="1"/>
          </p:cNvSpPr>
          <p:nvPr>
            <p:ph type="sldImg" idx="2"/>
          </p:nvPr>
        </p:nvSpPr>
        <p:spPr>
          <a:xfrm>
            <a:off x="1219425" y="720075"/>
            <a:ext cx="4877025"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p64:notes"/>
          <p:cNvSpPr txBox="1">
            <a:spLocks noGrp="1"/>
          </p:cNvSpPr>
          <p:nvPr>
            <p:ph type="body" idx="1"/>
          </p:nvPr>
        </p:nvSpPr>
        <p:spPr>
          <a:xfrm>
            <a:off x="731500" y="4560550"/>
            <a:ext cx="5852150" cy="43205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9" name="Google Shape;539;p64:notes"/>
          <p:cNvSpPr>
            <a:spLocks noGrp="1" noRot="1" noChangeAspect="1"/>
          </p:cNvSpPr>
          <p:nvPr>
            <p:ph type="sldImg" idx="2"/>
          </p:nvPr>
        </p:nvSpPr>
        <p:spPr>
          <a:xfrm>
            <a:off x="1219425" y="720075"/>
            <a:ext cx="4877025"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p65:notes"/>
          <p:cNvSpPr txBox="1">
            <a:spLocks noGrp="1"/>
          </p:cNvSpPr>
          <p:nvPr>
            <p:ph type="body" idx="1"/>
          </p:nvPr>
        </p:nvSpPr>
        <p:spPr>
          <a:xfrm>
            <a:off x="731500" y="4560550"/>
            <a:ext cx="5852150" cy="43205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9" name="Google Shape;549;p65:notes"/>
          <p:cNvSpPr>
            <a:spLocks noGrp="1" noRot="1" noChangeAspect="1"/>
          </p:cNvSpPr>
          <p:nvPr>
            <p:ph type="sldImg" idx="2"/>
          </p:nvPr>
        </p:nvSpPr>
        <p:spPr>
          <a:xfrm>
            <a:off x="1219425" y="720075"/>
            <a:ext cx="4877025"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p66:notes"/>
          <p:cNvSpPr txBox="1">
            <a:spLocks noGrp="1"/>
          </p:cNvSpPr>
          <p:nvPr>
            <p:ph type="body" idx="1"/>
          </p:nvPr>
        </p:nvSpPr>
        <p:spPr>
          <a:xfrm>
            <a:off x="731500" y="4560550"/>
            <a:ext cx="5852150" cy="43205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5" name="Google Shape;555;p66:notes"/>
          <p:cNvSpPr>
            <a:spLocks noGrp="1" noRot="1" noChangeAspect="1"/>
          </p:cNvSpPr>
          <p:nvPr>
            <p:ph type="sldImg" idx="2"/>
          </p:nvPr>
        </p:nvSpPr>
        <p:spPr>
          <a:xfrm>
            <a:off x="1219425" y="720075"/>
            <a:ext cx="4877025"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p67:notes"/>
          <p:cNvSpPr txBox="1">
            <a:spLocks noGrp="1"/>
          </p:cNvSpPr>
          <p:nvPr>
            <p:ph type="body" idx="1"/>
          </p:nvPr>
        </p:nvSpPr>
        <p:spPr>
          <a:xfrm>
            <a:off x="731500" y="4560550"/>
            <a:ext cx="5852150" cy="43205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4" name="Google Shape;564;p67:notes"/>
          <p:cNvSpPr>
            <a:spLocks noGrp="1" noRot="1" noChangeAspect="1"/>
          </p:cNvSpPr>
          <p:nvPr>
            <p:ph type="sldImg" idx="2"/>
          </p:nvPr>
        </p:nvSpPr>
        <p:spPr>
          <a:xfrm>
            <a:off x="1219425" y="720075"/>
            <a:ext cx="4877025"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p68:notes"/>
          <p:cNvSpPr txBox="1">
            <a:spLocks noGrp="1"/>
          </p:cNvSpPr>
          <p:nvPr>
            <p:ph type="body" idx="1"/>
          </p:nvPr>
        </p:nvSpPr>
        <p:spPr>
          <a:xfrm>
            <a:off x="731500" y="4560550"/>
            <a:ext cx="5852150" cy="43205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2" name="Google Shape;572;p68:notes"/>
          <p:cNvSpPr>
            <a:spLocks noGrp="1" noRot="1" noChangeAspect="1"/>
          </p:cNvSpPr>
          <p:nvPr>
            <p:ph type="sldImg" idx="2"/>
          </p:nvPr>
        </p:nvSpPr>
        <p:spPr>
          <a:xfrm>
            <a:off x="1219425" y="720075"/>
            <a:ext cx="4877025"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p69:notes"/>
          <p:cNvSpPr txBox="1">
            <a:spLocks noGrp="1"/>
          </p:cNvSpPr>
          <p:nvPr>
            <p:ph type="body" idx="1"/>
          </p:nvPr>
        </p:nvSpPr>
        <p:spPr>
          <a:xfrm>
            <a:off x="731500" y="4560550"/>
            <a:ext cx="5852150" cy="43205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9" name="Google Shape;579;p69:notes"/>
          <p:cNvSpPr>
            <a:spLocks noGrp="1" noRot="1" noChangeAspect="1"/>
          </p:cNvSpPr>
          <p:nvPr>
            <p:ph type="sldImg" idx="2"/>
          </p:nvPr>
        </p:nvSpPr>
        <p:spPr>
          <a:xfrm>
            <a:off x="1219425" y="720075"/>
            <a:ext cx="4877025"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p70:notes"/>
          <p:cNvSpPr txBox="1">
            <a:spLocks noGrp="1"/>
          </p:cNvSpPr>
          <p:nvPr>
            <p:ph type="body" idx="1"/>
          </p:nvPr>
        </p:nvSpPr>
        <p:spPr>
          <a:xfrm>
            <a:off x="731500" y="4560550"/>
            <a:ext cx="5852150" cy="43205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6" name="Google Shape;586;p70:notes"/>
          <p:cNvSpPr>
            <a:spLocks noGrp="1" noRot="1" noChangeAspect="1"/>
          </p:cNvSpPr>
          <p:nvPr>
            <p:ph type="sldImg" idx="2"/>
          </p:nvPr>
        </p:nvSpPr>
        <p:spPr>
          <a:xfrm>
            <a:off x="1219425" y="720075"/>
            <a:ext cx="4877025"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7:notes"/>
          <p:cNvSpPr txBox="1">
            <a:spLocks noGrp="1"/>
          </p:cNvSpPr>
          <p:nvPr>
            <p:ph type="body" idx="1"/>
          </p:nvPr>
        </p:nvSpPr>
        <p:spPr>
          <a:xfrm>
            <a:off x="731500" y="4560550"/>
            <a:ext cx="5852150" cy="43205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1" name="Google Shape;161;p7:notes"/>
          <p:cNvSpPr>
            <a:spLocks noGrp="1" noRot="1" noChangeAspect="1"/>
          </p:cNvSpPr>
          <p:nvPr>
            <p:ph type="sldImg" idx="2"/>
          </p:nvPr>
        </p:nvSpPr>
        <p:spPr>
          <a:xfrm>
            <a:off x="1219425" y="720075"/>
            <a:ext cx="4877025"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p71:notes"/>
          <p:cNvSpPr txBox="1">
            <a:spLocks noGrp="1"/>
          </p:cNvSpPr>
          <p:nvPr>
            <p:ph type="body" idx="1"/>
          </p:nvPr>
        </p:nvSpPr>
        <p:spPr>
          <a:xfrm>
            <a:off x="731500" y="4560550"/>
            <a:ext cx="5852150" cy="43205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4" name="Google Shape;594;p71:notes"/>
          <p:cNvSpPr>
            <a:spLocks noGrp="1" noRot="1" noChangeAspect="1"/>
          </p:cNvSpPr>
          <p:nvPr>
            <p:ph type="sldImg" idx="2"/>
          </p:nvPr>
        </p:nvSpPr>
        <p:spPr>
          <a:xfrm>
            <a:off x="1219425" y="720075"/>
            <a:ext cx="4877025"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p72:notes"/>
          <p:cNvSpPr txBox="1">
            <a:spLocks noGrp="1"/>
          </p:cNvSpPr>
          <p:nvPr>
            <p:ph type="body" idx="1"/>
          </p:nvPr>
        </p:nvSpPr>
        <p:spPr>
          <a:xfrm>
            <a:off x="731500" y="4560550"/>
            <a:ext cx="5852150" cy="43205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01" name="Google Shape;601;p72:notes"/>
          <p:cNvSpPr>
            <a:spLocks noGrp="1" noRot="1" noChangeAspect="1"/>
          </p:cNvSpPr>
          <p:nvPr>
            <p:ph type="sldImg" idx="2"/>
          </p:nvPr>
        </p:nvSpPr>
        <p:spPr>
          <a:xfrm>
            <a:off x="1219425" y="720075"/>
            <a:ext cx="4877025"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8:notes"/>
          <p:cNvSpPr txBox="1">
            <a:spLocks noGrp="1"/>
          </p:cNvSpPr>
          <p:nvPr>
            <p:ph type="body" idx="1"/>
          </p:nvPr>
        </p:nvSpPr>
        <p:spPr>
          <a:xfrm>
            <a:off x="731500" y="4560550"/>
            <a:ext cx="5852150" cy="43205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7" name="Google Shape;167;p8:notes"/>
          <p:cNvSpPr>
            <a:spLocks noGrp="1" noRot="1" noChangeAspect="1"/>
          </p:cNvSpPr>
          <p:nvPr>
            <p:ph type="sldImg" idx="2"/>
          </p:nvPr>
        </p:nvSpPr>
        <p:spPr>
          <a:xfrm>
            <a:off x="1219425" y="720075"/>
            <a:ext cx="4877025"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9:notes"/>
          <p:cNvSpPr txBox="1">
            <a:spLocks noGrp="1"/>
          </p:cNvSpPr>
          <p:nvPr>
            <p:ph type="body" idx="1"/>
          </p:nvPr>
        </p:nvSpPr>
        <p:spPr>
          <a:xfrm>
            <a:off x="731500" y="4560550"/>
            <a:ext cx="5852150" cy="43205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6" name="Google Shape;176;p9:notes"/>
          <p:cNvSpPr>
            <a:spLocks noGrp="1" noRot="1" noChangeAspect="1"/>
          </p:cNvSpPr>
          <p:nvPr>
            <p:ph type="sldImg" idx="2"/>
          </p:nvPr>
        </p:nvSpPr>
        <p:spPr>
          <a:xfrm>
            <a:off x="1219425" y="720075"/>
            <a:ext cx="4877025"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3"/>
        <p:cNvGrpSpPr/>
        <p:nvPr/>
      </p:nvGrpSpPr>
      <p:grpSpPr>
        <a:xfrm>
          <a:off x="0" y="0"/>
          <a:ext cx="0" cy="0"/>
          <a:chOff x="0" y="0"/>
          <a:chExt cx="0" cy="0"/>
        </a:xfrm>
      </p:grpSpPr>
      <p:sp>
        <p:nvSpPr>
          <p:cNvPr id="14" name="Google Shape;14;p2"/>
          <p:cNvSpPr/>
          <p:nvPr/>
        </p:nvSpPr>
        <p:spPr>
          <a:xfrm>
            <a:off x="0" y="0"/>
            <a:ext cx="9144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5" name="Google Shape;15;p2"/>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16" name="Google Shape;16;p2"/>
          <p:cNvSpPr txBox="1">
            <a:spLocks noGrp="1"/>
          </p:cNvSpPr>
          <p:nvPr>
            <p:ph type="ctrTitle"/>
          </p:nvPr>
        </p:nvSpPr>
        <p:spPr>
          <a:xfrm>
            <a:off x="762000" y="685800"/>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lt1"/>
              </a:buClr>
              <a:buSzPts val="4400"/>
              <a:buFont typeface="Calibri"/>
              <a:buNone/>
              <a:defRPr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3886200" y="3200400"/>
            <a:ext cx="5257800" cy="990600"/>
          </a:xfrm>
          <a:prstGeom prst="rect">
            <a:avLst/>
          </a:prstGeom>
          <a:noFill/>
          <a:ln>
            <a:noFill/>
          </a:ln>
        </p:spPr>
        <p:txBody>
          <a:bodyPr spcFirstLastPara="1" wrap="square" lIns="91425" tIns="45700" rIns="91425" bIns="45700" anchor="ctr" anchorCtr="0">
            <a:noAutofit/>
          </a:bodyPr>
          <a:lstStyle>
            <a:lvl1pPr lvl="0" algn="ctr">
              <a:spcBef>
                <a:spcPts val="640"/>
              </a:spcBef>
              <a:spcAft>
                <a:spcPts val="0"/>
              </a:spcAft>
              <a:buClr>
                <a:schemeClr val="lt1"/>
              </a:buClr>
              <a:buSzPts val="3200"/>
              <a:buNone/>
              <a:defRPr b="0">
                <a:solidFill>
                  <a:schemeClr val="lt1"/>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3"/>
        <p:cNvGrpSpPr/>
        <p:nvPr/>
      </p:nvGrpSpPr>
      <p:grpSpPr>
        <a:xfrm>
          <a:off x="0" y="0"/>
          <a:ext cx="0" cy="0"/>
          <a:chOff x="0" y="0"/>
          <a:chExt cx="0" cy="0"/>
        </a:xfrm>
      </p:grpSpPr>
      <p:sp>
        <p:nvSpPr>
          <p:cNvPr id="74" name="Google Shape;74;p11"/>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lt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11"/>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76" name="Google Shape;76;p11"/>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77" name="Google Shape;77;p11"/>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78" name="Google Shape;78;p11"/>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79" name="Google Shape;79;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2"/>
        <p:cNvGrpSpPr/>
        <p:nvPr/>
      </p:nvGrpSpPr>
      <p:grpSpPr>
        <a:xfrm>
          <a:off x="0" y="0"/>
          <a:ext cx="0" cy="0"/>
          <a:chOff x="0" y="0"/>
          <a:chExt cx="0" cy="0"/>
        </a:xfrm>
      </p:grpSpPr>
      <p:sp>
        <p:nvSpPr>
          <p:cNvPr id="83" name="Google Shape;83;p12"/>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12"/>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85" name="Google Shape;85;p12"/>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86" name="Google Shape;86;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9"/>
        <p:cNvGrpSpPr/>
        <p:nvPr/>
      </p:nvGrpSpPr>
      <p:grpSpPr>
        <a:xfrm>
          <a:off x="0" y="0"/>
          <a:ext cx="0" cy="0"/>
          <a:chOff x="0" y="0"/>
          <a:chExt cx="0" cy="0"/>
        </a:xfrm>
      </p:grpSpPr>
      <p:sp>
        <p:nvSpPr>
          <p:cNvPr id="90" name="Google Shape;90;p13"/>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13"/>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92" name="Google Shape;92;p13"/>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93" name="Google Shape;93;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4"/>
          <p:cNvSpPr txBox="1">
            <a:spLocks noGrp="1"/>
          </p:cNvSpPr>
          <p:nvPr>
            <p:ph type="body" idx="1"/>
          </p:nvPr>
        </p:nvSpPr>
        <p:spPr>
          <a:xfrm rot="5400000">
            <a:off x="2347118" y="-213519"/>
            <a:ext cx="4449763"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9" name="Google Shape;99;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102"/>
        <p:cNvGrpSpPr/>
        <p:nvPr/>
      </p:nvGrpSpPr>
      <p:grpSpPr>
        <a:xfrm>
          <a:off x="0" y="0"/>
          <a:ext cx="0" cy="0"/>
          <a:chOff x="0" y="0"/>
          <a:chExt cx="0" cy="0"/>
        </a:xfrm>
      </p:grpSpPr>
      <p:sp>
        <p:nvSpPr>
          <p:cNvPr id="103" name="Google Shape;103;p15"/>
          <p:cNvSpPr/>
          <p:nvPr/>
        </p:nvSpPr>
        <p:spPr>
          <a:xfrm>
            <a:off x="0" y="0"/>
            <a:ext cx="9144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04" name="Google Shape;104;p15"/>
          <p:cNvPicPr preferRelativeResize="0"/>
          <p:nvPr/>
        </p:nvPicPr>
        <p:blipFill rotWithShape="1">
          <a:blip r:embed="rId2">
            <a:alphaModFix/>
          </a:blip>
          <a:srcRect/>
          <a:stretch/>
        </p:blipFill>
        <p:spPr>
          <a:xfrm>
            <a:off x="-9525" y="-6350"/>
            <a:ext cx="9163050" cy="6870700"/>
          </a:xfrm>
          <a:prstGeom prst="rect">
            <a:avLst/>
          </a:prstGeom>
          <a:noFill/>
          <a:ln>
            <a:noFill/>
          </a:ln>
        </p:spPr>
      </p:pic>
      <p:sp>
        <p:nvSpPr>
          <p:cNvPr id="105" name="Google Shape;105;p15"/>
          <p:cNvSpPr txBox="1">
            <a:spLocks noGrp="1"/>
          </p:cNvSpPr>
          <p:nvPr>
            <p:ph type="title"/>
          </p:nvPr>
        </p:nvSpPr>
        <p:spPr>
          <a:xfrm rot="5400000">
            <a:off x="5227637" y="2362201"/>
            <a:ext cx="5851525" cy="1676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15"/>
          <p:cNvSpPr txBox="1">
            <a:spLocks noGrp="1"/>
          </p:cNvSpPr>
          <p:nvPr>
            <p:ph type="body" idx="1"/>
          </p:nvPr>
        </p:nvSpPr>
        <p:spPr>
          <a:xfrm rot="5400000">
            <a:off x="808037" y="-304800"/>
            <a:ext cx="5851525" cy="70104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7" name="Google Shape;107;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2_Title and Content" type="obj">
  <p:cSld name="OBJECT">
    <p:spTree>
      <p:nvGrpSpPr>
        <p:cNvPr id="1" name="Shape 30"/>
        <p:cNvGrpSpPr/>
        <p:nvPr/>
      </p:nvGrpSpPr>
      <p:grpSpPr>
        <a:xfrm>
          <a:off x="0" y="0"/>
          <a:ext cx="0" cy="0"/>
          <a:chOff x="0" y="0"/>
          <a:chExt cx="0" cy="0"/>
        </a:xfrm>
      </p:grpSpPr>
      <p:sp>
        <p:nvSpPr>
          <p:cNvPr id="31" name="Google Shape;31;p5"/>
          <p:cNvSpPr/>
          <p:nvPr/>
        </p:nvSpPr>
        <p:spPr>
          <a:xfrm>
            <a:off x="15876" y="6350"/>
            <a:ext cx="9144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2" name="Google Shape;32;p5"/>
          <p:cNvPicPr preferRelativeResize="0"/>
          <p:nvPr/>
        </p:nvPicPr>
        <p:blipFill rotWithShape="1">
          <a:blip r:embed="rId2">
            <a:alphaModFix/>
          </a:blip>
          <a:srcRect/>
          <a:stretch/>
        </p:blipFill>
        <p:spPr>
          <a:xfrm>
            <a:off x="-228600" y="-6350"/>
            <a:ext cx="9388476" cy="6870700"/>
          </a:xfrm>
          <a:prstGeom prst="rect">
            <a:avLst/>
          </a:prstGeom>
          <a:noFill/>
          <a:ln>
            <a:noFill/>
          </a:ln>
        </p:spPr>
      </p:pic>
      <p:sp>
        <p:nvSpPr>
          <p:cNvPr id="33" name="Google Shape;33;p5"/>
          <p:cNvSpPr txBox="1">
            <a:spLocks noGrp="1"/>
          </p:cNvSpPr>
          <p:nvPr>
            <p:ph type="title"/>
          </p:nvPr>
        </p:nvSpPr>
        <p:spPr>
          <a:xfrm>
            <a:off x="1066800" y="228600"/>
            <a:ext cx="76200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5"/>
          <p:cNvSpPr txBox="1">
            <a:spLocks noGrp="1"/>
          </p:cNvSpPr>
          <p:nvPr>
            <p:ph type="body" idx="1"/>
          </p:nvPr>
        </p:nvSpPr>
        <p:spPr>
          <a:xfrm>
            <a:off x="457200" y="1828800"/>
            <a:ext cx="8229600" cy="42973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5" name="Google Shape;35;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6"/>
          <p:cNvSpPr txBox="1">
            <a:spLocks noGrp="1"/>
          </p:cNvSpPr>
          <p:nvPr>
            <p:ph type="body" idx="1"/>
          </p:nvPr>
        </p:nvSpPr>
        <p:spPr>
          <a:xfrm>
            <a:off x="457200" y="1676400"/>
            <a:ext cx="8229600" cy="44497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1" name="Google Shape;41;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7" name="Google Shape;47;p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8" name="Google Shape;48;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1_Title and Content">
  <p:cSld name="1_Title and Content">
    <p:spTree>
      <p:nvGrpSpPr>
        <p:cNvPr id="1" name="Shape 51"/>
        <p:cNvGrpSpPr/>
        <p:nvPr/>
      </p:nvGrpSpPr>
      <p:grpSpPr>
        <a:xfrm>
          <a:off x="0" y="0"/>
          <a:ext cx="0" cy="0"/>
          <a:chOff x="0" y="0"/>
          <a:chExt cx="0" cy="0"/>
        </a:xfrm>
      </p:grpSpPr>
      <p:sp>
        <p:nvSpPr>
          <p:cNvPr id="52" name="Google Shape;52;p8"/>
          <p:cNvSpPr/>
          <p:nvPr/>
        </p:nvSpPr>
        <p:spPr>
          <a:xfrm>
            <a:off x="0" y="0"/>
            <a:ext cx="9144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53" name="Google Shape;53;p8"/>
          <p:cNvPicPr preferRelativeResize="0"/>
          <p:nvPr/>
        </p:nvPicPr>
        <p:blipFill rotWithShape="1">
          <a:blip r:embed="rId2">
            <a:alphaModFix/>
          </a:blip>
          <a:srcRect l="2471"/>
          <a:stretch/>
        </p:blipFill>
        <p:spPr>
          <a:xfrm>
            <a:off x="0" y="0"/>
            <a:ext cx="9144000" cy="6858000"/>
          </a:xfrm>
          <a:prstGeom prst="rect">
            <a:avLst/>
          </a:prstGeom>
          <a:noFill/>
          <a:ln>
            <a:noFill/>
          </a:ln>
        </p:spPr>
      </p:pic>
      <p:sp>
        <p:nvSpPr>
          <p:cNvPr id="54" name="Google Shape;54;p8"/>
          <p:cNvSpPr txBox="1">
            <a:spLocks noGrp="1"/>
          </p:cNvSpPr>
          <p:nvPr>
            <p:ph type="title"/>
          </p:nvPr>
        </p:nvSpPr>
        <p:spPr>
          <a:xfrm>
            <a:off x="1066800" y="228600"/>
            <a:ext cx="76200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8"/>
          <p:cNvSpPr txBox="1">
            <a:spLocks noGrp="1"/>
          </p:cNvSpPr>
          <p:nvPr>
            <p:ph type="body" idx="1"/>
          </p:nvPr>
        </p:nvSpPr>
        <p:spPr>
          <a:xfrm>
            <a:off x="457200" y="1828800"/>
            <a:ext cx="8229600" cy="42973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6" name="Google Shape;56;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3_Title and Content">
  <p:cSld name="3_Title and Content">
    <p:spTree>
      <p:nvGrpSpPr>
        <p:cNvPr id="1" name="Shape 59"/>
        <p:cNvGrpSpPr/>
        <p:nvPr/>
      </p:nvGrpSpPr>
      <p:grpSpPr>
        <a:xfrm>
          <a:off x="0" y="0"/>
          <a:ext cx="0" cy="0"/>
          <a:chOff x="0" y="0"/>
          <a:chExt cx="0" cy="0"/>
        </a:xfrm>
      </p:grpSpPr>
      <p:sp>
        <p:nvSpPr>
          <p:cNvPr id="60" name="Google Shape;60;p9"/>
          <p:cNvSpPr/>
          <p:nvPr/>
        </p:nvSpPr>
        <p:spPr>
          <a:xfrm>
            <a:off x="0" y="0"/>
            <a:ext cx="9144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61" name="Google Shape;61;p9" descr="PPP_SGLOB_TLE_Western_Hemishpere.png"/>
          <p:cNvPicPr preferRelativeResize="0"/>
          <p:nvPr/>
        </p:nvPicPr>
        <p:blipFill rotWithShape="1">
          <a:blip r:embed="rId2">
            <a:alphaModFix/>
          </a:blip>
          <a:srcRect/>
          <a:stretch/>
        </p:blipFill>
        <p:spPr>
          <a:xfrm>
            <a:off x="0" y="0"/>
            <a:ext cx="9143999" cy="6858000"/>
          </a:xfrm>
          <a:prstGeom prst="rect">
            <a:avLst/>
          </a:prstGeom>
          <a:noFill/>
          <a:ln>
            <a:noFill/>
          </a:ln>
        </p:spPr>
      </p:pic>
      <p:sp>
        <p:nvSpPr>
          <p:cNvPr id="62" name="Google Shape;62;p9"/>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9"/>
          <p:cNvSpPr txBox="1">
            <a:spLocks noGrp="1"/>
          </p:cNvSpPr>
          <p:nvPr>
            <p:ph type="body" idx="1"/>
          </p:nvPr>
        </p:nvSpPr>
        <p:spPr>
          <a:xfrm>
            <a:off x="457200" y="1676400"/>
            <a:ext cx="8229600" cy="44497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4" name="Google Shape;64;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7"/>
        <p:cNvGrpSpPr/>
        <p:nvPr/>
      </p:nvGrpSpPr>
      <p:grpSpPr>
        <a:xfrm>
          <a:off x="0" y="0"/>
          <a:ext cx="0" cy="0"/>
          <a:chOff x="0" y="0"/>
          <a:chExt cx="0" cy="0"/>
        </a:xfrm>
      </p:grpSpPr>
      <p:sp>
        <p:nvSpPr>
          <p:cNvPr id="68" name="Google Shape;68;p10"/>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10"/>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70" name="Google Shape;70;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0"/>
            <a:ext cx="9144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7" name="Google Shape;7;p1" descr="Microsoft_2007__TXT_02.png"/>
          <p:cNvPicPr preferRelativeResize="0"/>
          <p:nvPr/>
        </p:nvPicPr>
        <p:blipFill rotWithShape="1">
          <a:blip r:embed="rId16">
            <a:alphaModFix/>
          </a:blip>
          <a:srcRect/>
          <a:stretch/>
        </p:blipFill>
        <p:spPr>
          <a:xfrm>
            <a:off x="0" y="0"/>
            <a:ext cx="9143999" cy="6858000"/>
          </a:xfrm>
          <a:prstGeom prst="rect">
            <a:avLst/>
          </a:prstGeom>
          <a:noFill/>
          <a:ln>
            <a:noFill/>
          </a:ln>
        </p:spPr>
      </p:pic>
      <p:sp>
        <p:nvSpPr>
          <p:cNvPr id="8" name="Google Shape;8;p1"/>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lt1"/>
              </a:buClr>
              <a:buSzPts val="4400"/>
              <a:buFont typeface="Calibri"/>
              <a:buNone/>
              <a:defRPr sz="4400" b="1"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 name="Google Shape;9;p1"/>
          <p:cNvSpPr txBox="1">
            <a:spLocks noGrp="1"/>
          </p:cNvSpPr>
          <p:nvPr>
            <p:ph type="body" idx="1"/>
          </p:nvPr>
        </p:nvSpPr>
        <p:spPr>
          <a:xfrm>
            <a:off x="457200" y="1676400"/>
            <a:ext cx="8229600" cy="44497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1" name="Google Shape;11;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88888"/>
                </a:solidFill>
                <a:latin typeface="Arial"/>
                <a:ea typeface="Arial"/>
                <a:cs typeface="Arial"/>
                <a:sym typeface="Arial"/>
              </a:defRPr>
            </a:lvl1pPr>
            <a:lvl2pPr marL="0" marR="0" lvl="1" indent="0" algn="r" rtl="0">
              <a:spcBef>
                <a:spcPts val="0"/>
              </a:spcBef>
              <a:spcAft>
                <a:spcPts val="0"/>
              </a:spcAft>
              <a:buNone/>
              <a:defRPr sz="1200" b="0" i="0" u="none" strike="noStrike" cap="none">
                <a:solidFill>
                  <a:srgbClr val="888888"/>
                </a:solidFill>
                <a:latin typeface="Arial"/>
                <a:ea typeface="Arial"/>
                <a:cs typeface="Arial"/>
                <a:sym typeface="Arial"/>
              </a:defRPr>
            </a:lvl2pPr>
            <a:lvl3pPr marL="0" marR="0" lvl="2" indent="0" algn="r" rtl="0">
              <a:spcBef>
                <a:spcPts val="0"/>
              </a:spcBef>
              <a:spcAft>
                <a:spcPts val="0"/>
              </a:spcAft>
              <a:buNone/>
              <a:defRPr sz="1200" b="0" i="0" u="none" strike="noStrike" cap="none">
                <a:solidFill>
                  <a:srgbClr val="888888"/>
                </a:solidFill>
                <a:latin typeface="Arial"/>
                <a:ea typeface="Arial"/>
                <a:cs typeface="Arial"/>
                <a:sym typeface="Arial"/>
              </a:defRPr>
            </a:lvl3pPr>
            <a:lvl4pPr marL="0" marR="0" lvl="3" indent="0" algn="r" rtl="0">
              <a:spcBef>
                <a:spcPts val="0"/>
              </a:spcBef>
              <a:spcAft>
                <a:spcPts val="0"/>
              </a:spcAft>
              <a:buNone/>
              <a:defRPr sz="1200" b="0" i="0" u="none" strike="noStrike" cap="none">
                <a:solidFill>
                  <a:srgbClr val="888888"/>
                </a:solidFill>
                <a:latin typeface="Arial"/>
                <a:ea typeface="Arial"/>
                <a:cs typeface="Arial"/>
                <a:sym typeface="Arial"/>
              </a:defRPr>
            </a:lvl4pPr>
            <a:lvl5pPr marL="0" marR="0" lvl="4" indent="0" algn="r" rtl="0">
              <a:spcBef>
                <a:spcPts val="0"/>
              </a:spcBef>
              <a:spcAft>
                <a:spcPts val="0"/>
              </a:spcAft>
              <a:buNone/>
              <a:defRPr sz="1200" b="0" i="0" u="none" strike="noStrike" cap="none">
                <a:solidFill>
                  <a:srgbClr val="888888"/>
                </a:solidFill>
                <a:latin typeface="Arial"/>
                <a:ea typeface="Arial"/>
                <a:cs typeface="Arial"/>
                <a:sym typeface="Arial"/>
              </a:defRPr>
            </a:lvl5pPr>
            <a:lvl6pPr marL="0" marR="0" lvl="5" indent="0" algn="r" rtl="0">
              <a:spcBef>
                <a:spcPts val="0"/>
              </a:spcBef>
              <a:spcAft>
                <a:spcPts val="0"/>
              </a:spcAft>
              <a:buNone/>
              <a:defRPr sz="1200" b="0" i="0" u="none" strike="noStrike" cap="none">
                <a:solidFill>
                  <a:srgbClr val="888888"/>
                </a:solidFill>
                <a:latin typeface="Arial"/>
                <a:ea typeface="Arial"/>
                <a:cs typeface="Arial"/>
                <a:sym typeface="Arial"/>
              </a:defRPr>
            </a:lvl6pPr>
            <a:lvl7pPr marL="0" marR="0" lvl="6" indent="0" algn="r" rtl="0">
              <a:spcBef>
                <a:spcPts val="0"/>
              </a:spcBef>
              <a:spcAft>
                <a:spcPts val="0"/>
              </a:spcAft>
              <a:buNone/>
              <a:defRPr sz="1200" b="0" i="0" u="none" strike="noStrike" cap="none">
                <a:solidFill>
                  <a:srgbClr val="888888"/>
                </a:solidFill>
                <a:latin typeface="Arial"/>
                <a:ea typeface="Arial"/>
                <a:cs typeface="Arial"/>
                <a:sym typeface="Arial"/>
              </a:defRPr>
            </a:lvl7pPr>
            <a:lvl8pPr marL="0" marR="0" lvl="7" indent="0" algn="r" rtl="0">
              <a:spcBef>
                <a:spcPts val="0"/>
              </a:spcBef>
              <a:spcAft>
                <a:spcPts val="0"/>
              </a:spcAft>
              <a:buNone/>
              <a:defRPr sz="1200" b="0" i="0" u="none" strike="noStrike" cap="none">
                <a:solidFill>
                  <a:srgbClr val="888888"/>
                </a:solidFill>
                <a:latin typeface="Arial"/>
                <a:ea typeface="Arial"/>
                <a:cs typeface="Arial"/>
                <a:sym typeface="Arial"/>
              </a:defRPr>
            </a:lvl8pPr>
            <a:lvl9pPr marL="0" marR="0" lvl="8" indent="0" algn="r" rtl="0">
              <a:spcBef>
                <a:spcPts val="0"/>
              </a:spcBef>
              <a:spcAft>
                <a:spcPts val="0"/>
              </a:spcAft>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hyperlink" Target="http://xkcd.com/1319/"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5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5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5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3.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6.xml"/><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7.xml"/><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8.xml"/><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9.xml"/><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0.xml"/><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6"/>
          <p:cNvSpPr txBox="1">
            <a:spLocks noGrp="1"/>
          </p:cNvSpPr>
          <p:nvPr>
            <p:ph type="subTitle" idx="1"/>
          </p:nvPr>
        </p:nvSpPr>
        <p:spPr>
          <a:xfrm>
            <a:off x="3886200" y="3200400"/>
            <a:ext cx="5257800" cy="990600"/>
          </a:xfrm>
          <a:prstGeom prst="rect">
            <a:avLst/>
          </a:prstGeom>
          <a:noFill/>
          <a:ln>
            <a:noFill/>
          </a:ln>
        </p:spPr>
        <p:txBody>
          <a:bodyPr spcFirstLastPara="1" wrap="square" lIns="91425" tIns="45700" rIns="91425" bIns="45700" anchor="ctr" anchorCtr="0">
            <a:noAutofit/>
          </a:bodyPr>
          <a:lstStyle/>
          <a:p>
            <a:pPr marL="0" lvl="0" indent="0" algn="ctr" rtl="0">
              <a:lnSpc>
                <a:spcPct val="80000"/>
              </a:lnSpc>
              <a:spcBef>
                <a:spcPts val="0"/>
              </a:spcBef>
              <a:spcAft>
                <a:spcPts val="0"/>
              </a:spcAft>
              <a:buClr>
                <a:schemeClr val="lt1"/>
              </a:buClr>
              <a:buSzPts val="2960"/>
              <a:buNone/>
            </a:pPr>
            <a:r>
              <a:rPr lang="en-US" sz="2960"/>
              <a:t>John Porter</a:t>
            </a:r>
            <a:endParaRPr/>
          </a:p>
          <a:p>
            <a:pPr marL="0" lvl="0" indent="0" algn="ctr" rtl="0">
              <a:lnSpc>
                <a:spcPct val="80000"/>
              </a:lnSpc>
              <a:spcBef>
                <a:spcPts val="592"/>
              </a:spcBef>
              <a:spcAft>
                <a:spcPts val="0"/>
              </a:spcAft>
              <a:buClr>
                <a:schemeClr val="lt1"/>
              </a:buClr>
              <a:buSzPts val="2960"/>
              <a:buNone/>
            </a:pPr>
            <a:r>
              <a:rPr lang="en-US" sz="2960"/>
              <a:t>University of Virginia</a:t>
            </a:r>
            <a:endParaRPr/>
          </a:p>
        </p:txBody>
      </p:sp>
      <p:pic>
        <p:nvPicPr>
          <p:cNvPr id="115" name="Google Shape;115;p16"/>
          <p:cNvPicPr preferRelativeResize="0"/>
          <p:nvPr/>
        </p:nvPicPr>
        <p:blipFill rotWithShape="1">
          <a:blip r:embed="rId3">
            <a:alphaModFix/>
          </a:blip>
          <a:srcRect/>
          <a:stretch/>
        </p:blipFill>
        <p:spPr>
          <a:xfrm>
            <a:off x="2666999" y="672790"/>
            <a:ext cx="7052693" cy="199421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4"/>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400"/>
              <a:buFont typeface="Calibri"/>
              <a:buNone/>
            </a:pPr>
            <a:r>
              <a:rPr lang="en-US"/>
              <a:t>Basic Elements</a:t>
            </a:r>
            <a:endParaRPr/>
          </a:p>
        </p:txBody>
      </p:sp>
      <p:sp>
        <p:nvSpPr>
          <p:cNvPr id="179" name="Google Shape;179;p24"/>
          <p:cNvSpPr txBox="1">
            <a:spLocks noGrp="1"/>
          </p:cNvSpPr>
          <p:nvPr>
            <p:ph type="body" idx="1"/>
          </p:nvPr>
        </p:nvSpPr>
        <p:spPr>
          <a:xfrm>
            <a:off x="457200" y="1676400"/>
            <a:ext cx="8229600" cy="4449763"/>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Clr>
                <a:schemeClr val="dk1"/>
              </a:buClr>
              <a:buSzPts val="2960"/>
              <a:buChar char="•"/>
            </a:pPr>
            <a:r>
              <a:rPr lang="en-US" sz="2960" b="1"/>
              <a:t>Assignment</a:t>
            </a:r>
            <a:r>
              <a:rPr lang="en-US" sz="2960"/>
              <a:t> – assigns a value to a variable</a:t>
            </a:r>
            <a:endParaRPr/>
          </a:p>
          <a:p>
            <a:pPr marL="742950" lvl="1" indent="-285750" algn="l" rtl="0">
              <a:lnSpc>
                <a:spcPct val="80000"/>
              </a:lnSpc>
              <a:spcBef>
                <a:spcPts val="518"/>
              </a:spcBef>
              <a:spcAft>
                <a:spcPts val="0"/>
              </a:spcAft>
              <a:buClr>
                <a:schemeClr val="dk1"/>
              </a:buClr>
              <a:buSzPts val="2590"/>
              <a:buChar char="–"/>
            </a:pPr>
            <a:r>
              <a:rPr lang="en-US" sz="2590"/>
              <a:t>varA=10  or strB=“A string in quotes”</a:t>
            </a:r>
            <a:endParaRPr/>
          </a:p>
          <a:p>
            <a:pPr marL="342900" lvl="0" indent="-342900" algn="l" rtl="0">
              <a:lnSpc>
                <a:spcPct val="80000"/>
              </a:lnSpc>
              <a:spcBef>
                <a:spcPts val="592"/>
              </a:spcBef>
              <a:spcAft>
                <a:spcPts val="0"/>
              </a:spcAft>
              <a:buClr>
                <a:schemeClr val="dk1"/>
              </a:buClr>
              <a:buSzPts val="2960"/>
              <a:buChar char="•"/>
            </a:pPr>
            <a:r>
              <a:rPr lang="en-US" sz="2960" b="1"/>
              <a:t>Expression</a:t>
            </a:r>
            <a:r>
              <a:rPr lang="en-US" sz="2960"/>
              <a:t> – calculation etc. </a:t>
            </a:r>
            <a:endParaRPr/>
          </a:p>
          <a:p>
            <a:pPr marL="742950" lvl="1" indent="-285750" algn="l" rtl="0">
              <a:lnSpc>
                <a:spcPct val="80000"/>
              </a:lnSpc>
              <a:spcBef>
                <a:spcPts val="518"/>
              </a:spcBef>
              <a:spcAft>
                <a:spcPts val="0"/>
              </a:spcAft>
              <a:buClr>
                <a:schemeClr val="dk1"/>
              </a:buClr>
              <a:buSzPts val="2590"/>
              <a:buChar char="–"/>
            </a:pPr>
            <a:r>
              <a:rPr lang="en-US" sz="2590"/>
              <a:t>varC=</a:t>
            </a:r>
            <a:r>
              <a:rPr lang="en-US" sz="2590" b="1"/>
              <a:t>varA+10</a:t>
            </a:r>
            <a:r>
              <a:rPr lang="en-US" sz="2590"/>
              <a:t>  or strD= </a:t>
            </a:r>
            <a:r>
              <a:rPr lang="en-US" sz="2590" b="1"/>
              <a:t>strB+”!”</a:t>
            </a:r>
            <a:endParaRPr/>
          </a:p>
          <a:p>
            <a:pPr marL="342900" lvl="0" indent="-342900" algn="l" rtl="0">
              <a:lnSpc>
                <a:spcPct val="80000"/>
              </a:lnSpc>
              <a:spcBef>
                <a:spcPts val="592"/>
              </a:spcBef>
              <a:spcAft>
                <a:spcPts val="0"/>
              </a:spcAft>
              <a:buClr>
                <a:schemeClr val="dk1"/>
              </a:buClr>
              <a:buSzPts val="2960"/>
              <a:buChar char="•"/>
            </a:pPr>
            <a:r>
              <a:rPr lang="en-US" sz="2960" b="1"/>
              <a:t>Function() </a:t>
            </a:r>
            <a:r>
              <a:rPr lang="en-US" sz="2960"/>
              <a:t>– applies a function to an argument</a:t>
            </a:r>
            <a:endParaRPr/>
          </a:p>
          <a:p>
            <a:pPr marL="742950" lvl="1" indent="-285750" algn="l" rtl="0">
              <a:lnSpc>
                <a:spcPct val="80000"/>
              </a:lnSpc>
              <a:spcBef>
                <a:spcPts val="518"/>
              </a:spcBef>
              <a:spcAft>
                <a:spcPts val="0"/>
              </a:spcAft>
              <a:buClr>
                <a:schemeClr val="dk1"/>
              </a:buClr>
              <a:buSzPts val="2590"/>
              <a:buChar char="–"/>
            </a:pPr>
            <a:r>
              <a:rPr lang="en-US" sz="2590" b="1"/>
              <a:t>len(strD)</a:t>
            </a:r>
            <a:r>
              <a:rPr lang="en-US" sz="2590"/>
              <a:t> reports how many characters in strD</a:t>
            </a:r>
            <a:endParaRPr sz="2590"/>
          </a:p>
          <a:p>
            <a:pPr marL="742950" lvl="1" indent="-285750" algn="l" rtl="0">
              <a:lnSpc>
                <a:spcPct val="80000"/>
              </a:lnSpc>
              <a:spcBef>
                <a:spcPts val="518"/>
              </a:spcBef>
              <a:spcAft>
                <a:spcPts val="0"/>
              </a:spcAft>
              <a:buClr>
                <a:schemeClr val="dk1"/>
              </a:buClr>
              <a:buSzPts val="2590"/>
              <a:buChar char="–"/>
            </a:pPr>
            <a:r>
              <a:rPr lang="en-US" sz="2590"/>
              <a:t>math.sqrt(varC)  (sqrt is defined in the math package. You must </a:t>
            </a:r>
            <a:r>
              <a:rPr lang="en-US" sz="2590" b="1"/>
              <a:t>import math </a:t>
            </a:r>
            <a:r>
              <a:rPr lang="en-US" sz="2590"/>
              <a:t>before you can use it)</a:t>
            </a:r>
            <a:endParaRPr/>
          </a:p>
          <a:p>
            <a:pPr marL="742950" lvl="1" indent="-285750" algn="l" rtl="0">
              <a:lnSpc>
                <a:spcPct val="80000"/>
              </a:lnSpc>
              <a:spcBef>
                <a:spcPts val="518"/>
              </a:spcBef>
              <a:spcAft>
                <a:spcPts val="0"/>
              </a:spcAft>
              <a:buClr>
                <a:schemeClr val="dk1"/>
              </a:buClr>
              <a:buSzPts val="2590"/>
              <a:buChar char="–"/>
            </a:pPr>
            <a:r>
              <a:rPr lang="en-US" sz="2590" b="1"/>
              <a:t>strD.upper() </a:t>
            </a:r>
            <a:r>
              <a:rPr lang="en-US" sz="2590"/>
              <a:t>– Since strD is a “string” certain functions are automatically available for it. Upper() converts it entirely to upper case….</a:t>
            </a:r>
            <a:endParaRPr sz="259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6"/>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400"/>
              <a:buFont typeface="Calibri"/>
              <a:buNone/>
            </a:pPr>
            <a:r>
              <a:rPr lang="en-US"/>
              <a:t>Sample Loop</a:t>
            </a:r>
            <a:endParaRPr/>
          </a:p>
        </p:txBody>
      </p:sp>
      <p:sp>
        <p:nvSpPr>
          <p:cNvPr id="191" name="Google Shape;191;p26"/>
          <p:cNvSpPr txBox="1">
            <a:spLocks noGrp="1"/>
          </p:cNvSpPr>
          <p:nvPr>
            <p:ph type="body" idx="1"/>
          </p:nvPr>
        </p:nvSpPr>
        <p:spPr>
          <a:xfrm>
            <a:off x="914400" y="1371600"/>
            <a:ext cx="7772400" cy="48006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800"/>
              <a:buNone/>
            </a:pPr>
            <a:r>
              <a:rPr lang="en-US" sz="2800" b="1">
                <a:latin typeface="Courier New"/>
                <a:ea typeface="Courier New"/>
                <a:cs typeface="Courier New"/>
                <a:sym typeface="Courier New"/>
              </a:rPr>
              <a:t>x=5</a:t>
            </a:r>
            <a:endParaRPr/>
          </a:p>
          <a:p>
            <a:pPr marL="342900" lvl="0" indent="-342900" algn="l" rtl="0">
              <a:lnSpc>
                <a:spcPct val="90000"/>
              </a:lnSpc>
              <a:spcBef>
                <a:spcPts val="560"/>
              </a:spcBef>
              <a:spcAft>
                <a:spcPts val="0"/>
              </a:spcAft>
              <a:buClr>
                <a:schemeClr val="dk1"/>
              </a:buClr>
              <a:buSzPts val="2800"/>
              <a:buNone/>
            </a:pPr>
            <a:r>
              <a:rPr lang="en-US" sz="2800" b="1">
                <a:latin typeface="Courier New"/>
                <a:ea typeface="Courier New"/>
                <a:cs typeface="Courier New"/>
                <a:sym typeface="Courier New"/>
              </a:rPr>
              <a:t>while (x &gt; 0):  </a:t>
            </a:r>
            <a:endParaRPr/>
          </a:p>
          <a:p>
            <a:pPr marL="342900" lvl="0" indent="-342900" algn="l" rtl="0">
              <a:lnSpc>
                <a:spcPct val="90000"/>
              </a:lnSpc>
              <a:spcBef>
                <a:spcPts val="560"/>
              </a:spcBef>
              <a:spcAft>
                <a:spcPts val="0"/>
              </a:spcAft>
              <a:buClr>
                <a:schemeClr val="dk1"/>
              </a:buClr>
              <a:buSzPts val="2800"/>
              <a:buNone/>
            </a:pPr>
            <a:r>
              <a:rPr lang="en-US" sz="2800" b="1">
                <a:latin typeface="Courier New"/>
                <a:ea typeface="Courier New"/>
                <a:cs typeface="Courier New"/>
                <a:sym typeface="Courier New"/>
              </a:rPr>
              <a:t>	print("x ="+str(x)) </a:t>
            </a:r>
            <a:endParaRPr/>
          </a:p>
          <a:p>
            <a:pPr marL="342900" lvl="0" indent="-342900" algn="l" rtl="0">
              <a:lnSpc>
                <a:spcPct val="90000"/>
              </a:lnSpc>
              <a:spcBef>
                <a:spcPts val="560"/>
              </a:spcBef>
              <a:spcAft>
                <a:spcPts val="0"/>
              </a:spcAft>
              <a:buClr>
                <a:schemeClr val="dk1"/>
              </a:buClr>
              <a:buSzPts val="2800"/>
              <a:buNone/>
            </a:pPr>
            <a:r>
              <a:rPr lang="en-US" sz="2800" b="1">
                <a:latin typeface="Courier New"/>
                <a:ea typeface="Courier New"/>
                <a:cs typeface="Courier New"/>
                <a:sym typeface="Courier New"/>
              </a:rPr>
              <a:t>	x=x-1</a:t>
            </a:r>
            <a:endParaRPr/>
          </a:p>
          <a:p>
            <a:pPr marL="342900" lvl="0" indent="-342900" algn="l" rtl="0">
              <a:lnSpc>
                <a:spcPct val="90000"/>
              </a:lnSpc>
              <a:spcBef>
                <a:spcPts val="560"/>
              </a:spcBef>
              <a:spcAft>
                <a:spcPts val="0"/>
              </a:spcAft>
              <a:buClr>
                <a:schemeClr val="dk1"/>
              </a:buClr>
              <a:buSzPts val="2800"/>
              <a:buNone/>
            </a:pPr>
            <a:r>
              <a:rPr lang="en-US" sz="2800" b="1">
                <a:latin typeface="Courier New"/>
                <a:ea typeface="Courier New"/>
                <a:cs typeface="Courier New"/>
                <a:sym typeface="Courier New"/>
              </a:rPr>
              <a:t>print("Done")</a:t>
            </a:r>
            <a:endParaRPr/>
          </a:p>
          <a:p>
            <a:pPr marL="342900" lvl="0" indent="-342900" algn="l" rtl="0">
              <a:lnSpc>
                <a:spcPct val="90000"/>
              </a:lnSpc>
              <a:spcBef>
                <a:spcPts val="560"/>
              </a:spcBef>
              <a:spcAft>
                <a:spcPts val="0"/>
              </a:spcAft>
              <a:buClr>
                <a:schemeClr val="dk1"/>
              </a:buClr>
              <a:buSzPts val="2800"/>
              <a:buNone/>
            </a:pPr>
            <a:r>
              <a:rPr lang="en-US" sz="2800"/>
              <a:t>Output</a:t>
            </a:r>
            <a:endParaRPr sz="2800"/>
          </a:p>
          <a:p>
            <a:pPr marL="342900" lvl="0" indent="-342900" algn="l" rtl="0">
              <a:lnSpc>
                <a:spcPct val="90000"/>
              </a:lnSpc>
              <a:spcBef>
                <a:spcPts val="360"/>
              </a:spcBef>
              <a:spcAft>
                <a:spcPts val="0"/>
              </a:spcAft>
              <a:buClr>
                <a:schemeClr val="dk1"/>
              </a:buClr>
              <a:buSzPts val="1800"/>
              <a:buNone/>
            </a:pPr>
            <a:r>
              <a:rPr lang="en-US" sz="1800" b="1">
                <a:latin typeface="Courier New"/>
                <a:ea typeface="Courier New"/>
                <a:cs typeface="Courier New"/>
                <a:sym typeface="Courier New"/>
              </a:rPr>
              <a:t>x =5</a:t>
            </a:r>
            <a:endParaRPr/>
          </a:p>
          <a:p>
            <a:pPr marL="342900" lvl="0" indent="-342900" algn="l" rtl="0">
              <a:lnSpc>
                <a:spcPct val="90000"/>
              </a:lnSpc>
              <a:spcBef>
                <a:spcPts val="360"/>
              </a:spcBef>
              <a:spcAft>
                <a:spcPts val="0"/>
              </a:spcAft>
              <a:buClr>
                <a:schemeClr val="dk1"/>
              </a:buClr>
              <a:buSzPts val="1800"/>
              <a:buNone/>
            </a:pPr>
            <a:r>
              <a:rPr lang="en-US" sz="1800" b="1">
                <a:latin typeface="Courier New"/>
                <a:ea typeface="Courier New"/>
                <a:cs typeface="Courier New"/>
                <a:sym typeface="Courier New"/>
              </a:rPr>
              <a:t>x =4</a:t>
            </a:r>
            <a:endParaRPr/>
          </a:p>
          <a:p>
            <a:pPr marL="342900" lvl="0" indent="-342900" algn="l" rtl="0">
              <a:lnSpc>
                <a:spcPct val="90000"/>
              </a:lnSpc>
              <a:spcBef>
                <a:spcPts val="360"/>
              </a:spcBef>
              <a:spcAft>
                <a:spcPts val="0"/>
              </a:spcAft>
              <a:buClr>
                <a:schemeClr val="dk1"/>
              </a:buClr>
              <a:buSzPts val="1800"/>
              <a:buNone/>
            </a:pPr>
            <a:r>
              <a:rPr lang="en-US" sz="1800" b="1">
                <a:latin typeface="Courier New"/>
                <a:ea typeface="Courier New"/>
                <a:cs typeface="Courier New"/>
                <a:sym typeface="Courier New"/>
              </a:rPr>
              <a:t>x =3</a:t>
            </a:r>
            <a:endParaRPr/>
          </a:p>
          <a:p>
            <a:pPr marL="342900" lvl="0" indent="-342900" algn="l" rtl="0">
              <a:lnSpc>
                <a:spcPct val="90000"/>
              </a:lnSpc>
              <a:spcBef>
                <a:spcPts val="360"/>
              </a:spcBef>
              <a:spcAft>
                <a:spcPts val="0"/>
              </a:spcAft>
              <a:buClr>
                <a:schemeClr val="dk1"/>
              </a:buClr>
              <a:buSzPts val="1800"/>
              <a:buNone/>
            </a:pPr>
            <a:r>
              <a:rPr lang="en-US" sz="1800" b="1">
                <a:latin typeface="Courier New"/>
                <a:ea typeface="Courier New"/>
                <a:cs typeface="Courier New"/>
                <a:sym typeface="Courier New"/>
              </a:rPr>
              <a:t>x =2</a:t>
            </a:r>
            <a:endParaRPr/>
          </a:p>
          <a:p>
            <a:pPr marL="342900" lvl="0" indent="-342900" algn="l" rtl="0">
              <a:lnSpc>
                <a:spcPct val="90000"/>
              </a:lnSpc>
              <a:spcBef>
                <a:spcPts val="360"/>
              </a:spcBef>
              <a:spcAft>
                <a:spcPts val="0"/>
              </a:spcAft>
              <a:buClr>
                <a:schemeClr val="dk1"/>
              </a:buClr>
              <a:buSzPts val="1800"/>
              <a:buNone/>
            </a:pPr>
            <a:r>
              <a:rPr lang="en-US" sz="1800" b="1">
                <a:latin typeface="Courier New"/>
                <a:ea typeface="Courier New"/>
                <a:cs typeface="Courier New"/>
                <a:sym typeface="Courier New"/>
              </a:rPr>
              <a:t>x =1</a:t>
            </a:r>
            <a:endParaRPr/>
          </a:p>
          <a:p>
            <a:pPr marL="342900" lvl="0" indent="-342900" algn="l" rtl="0">
              <a:lnSpc>
                <a:spcPct val="90000"/>
              </a:lnSpc>
              <a:spcBef>
                <a:spcPts val="360"/>
              </a:spcBef>
              <a:spcAft>
                <a:spcPts val="0"/>
              </a:spcAft>
              <a:buClr>
                <a:schemeClr val="dk1"/>
              </a:buClr>
              <a:buSzPts val="1800"/>
              <a:buNone/>
            </a:pPr>
            <a:r>
              <a:rPr lang="en-US" sz="1800" b="1">
                <a:latin typeface="Courier New"/>
                <a:ea typeface="Courier New"/>
                <a:cs typeface="Courier New"/>
                <a:sym typeface="Courier New"/>
              </a:rPr>
              <a:t>Done</a:t>
            </a:r>
            <a:endParaRPr sz="1800" b="1">
              <a:latin typeface="Courier New"/>
              <a:ea typeface="Courier New"/>
              <a:cs typeface="Courier New"/>
              <a:sym typeface="Courier New"/>
            </a:endParaRPr>
          </a:p>
        </p:txBody>
      </p:sp>
      <p:sp>
        <p:nvSpPr>
          <p:cNvPr id="192" name="Google Shape;192;p26"/>
          <p:cNvSpPr txBox="1"/>
          <p:nvPr/>
        </p:nvSpPr>
        <p:spPr>
          <a:xfrm>
            <a:off x="5257800" y="4267200"/>
            <a:ext cx="3147015"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FOR loops are also available</a:t>
            </a:r>
            <a:endParaRPr sz="1800">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7"/>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400"/>
              <a:buFont typeface="Calibri"/>
              <a:buNone/>
            </a:pPr>
            <a:r>
              <a:rPr lang="en-US"/>
              <a:t>Lists</a:t>
            </a:r>
            <a:endParaRPr/>
          </a:p>
        </p:txBody>
      </p:sp>
      <p:sp>
        <p:nvSpPr>
          <p:cNvPr id="198" name="Google Shape;198;p27"/>
          <p:cNvSpPr txBox="1">
            <a:spLocks noGrp="1"/>
          </p:cNvSpPr>
          <p:nvPr>
            <p:ph type="body" idx="1"/>
          </p:nvPr>
        </p:nvSpPr>
        <p:spPr>
          <a:xfrm>
            <a:off x="457200" y="1676400"/>
            <a:ext cx="8229600" cy="44497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3200"/>
              <a:buChar char="•"/>
            </a:pPr>
            <a:r>
              <a:rPr lang="en-US"/>
              <a:t>Lists – lists of values that can be edited or changed</a:t>
            </a:r>
            <a:endParaRPr/>
          </a:p>
          <a:p>
            <a:pPr marL="342900" lvl="0" indent="-342900" algn="l" rtl="0">
              <a:spcBef>
                <a:spcPts val="560"/>
              </a:spcBef>
              <a:spcAft>
                <a:spcPts val="0"/>
              </a:spcAft>
              <a:buClr>
                <a:schemeClr val="dk1"/>
              </a:buClr>
              <a:buSzPts val="2800"/>
              <a:buFont typeface="Arial"/>
              <a:buNone/>
            </a:pPr>
            <a:r>
              <a:rPr lang="en-US" sz="2800" b="1">
                <a:latin typeface="Courier New"/>
                <a:ea typeface="Courier New"/>
                <a:cs typeface="Courier New"/>
                <a:sym typeface="Courier New"/>
              </a:rPr>
              <a:t>mylist=['a','b','c‘] # note [ ]</a:t>
            </a:r>
            <a:endParaRPr/>
          </a:p>
          <a:p>
            <a:pPr marL="342900" lvl="0" indent="-342900" algn="l" rtl="0">
              <a:spcBef>
                <a:spcPts val="560"/>
              </a:spcBef>
              <a:spcAft>
                <a:spcPts val="0"/>
              </a:spcAft>
              <a:buClr>
                <a:schemeClr val="dk1"/>
              </a:buClr>
              <a:buSzPts val="2800"/>
              <a:buFont typeface="Arial"/>
              <a:buNone/>
            </a:pPr>
            <a:r>
              <a:rPr lang="en-US" sz="2800" b="1">
                <a:latin typeface="Courier New"/>
                <a:ea typeface="Courier New"/>
                <a:cs typeface="Courier New"/>
                <a:sym typeface="Courier New"/>
              </a:rPr>
              <a:t>print(mylist)</a:t>
            </a:r>
            <a:endParaRPr sz="2800" b="1">
              <a:latin typeface="Courier New"/>
              <a:ea typeface="Courier New"/>
              <a:cs typeface="Courier New"/>
              <a:sym typeface="Courier New"/>
            </a:endParaRPr>
          </a:p>
          <a:p>
            <a:pPr marL="342900" lvl="0" indent="-342900" algn="l" rtl="0">
              <a:spcBef>
                <a:spcPts val="560"/>
              </a:spcBef>
              <a:spcAft>
                <a:spcPts val="0"/>
              </a:spcAft>
              <a:buClr>
                <a:schemeClr val="dk1"/>
              </a:buClr>
              <a:buSzPts val="2800"/>
              <a:buFont typeface="Arial"/>
              <a:buNone/>
            </a:pPr>
            <a:r>
              <a:rPr lang="en-US" sz="2800" b="1">
                <a:latin typeface="Courier New"/>
                <a:ea typeface="Courier New"/>
                <a:cs typeface="Courier New"/>
                <a:sym typeface="Courier New"/>
              </a:rPr>
              <a:t>['a', 'b', 'c‘]</a:t>
            </a:r>
            <a:endParaRPr/>
          </a:p>
          <a:p>
            <a:pPr marL="342900" lvl="0" indent="-342900" algn="l" rtl="0">
              <a:spcBef>
                <a:spcPts val="560"/>
              </a:spcBef>
              <a:spcAft>
                <a:spcPts val="0"/>
              </a:spcAft>
              <a:buClr>
                <a:schemeClr val="dk1"/>
              </a:buClr>
              <a:buSzPts val="2800"/>
              <a:buFont typeface="Arial"/>
              <a:buNone/>
            </a:pPr>
            <a:r>
              <a:rPr lang="en-US" sz="2800" b="1">
                <a:latin typeface="Courier New"/>
                <a:ea typeface="Courier New"/>
                <a:cs typeface="Courier New"/>
                <a:sym typeface="Courier New"/>
              </a:rPr>
              <a:t>print(mylist[2]) </a:t>
            </a:r>
            <a:r>
              <a:rPr lang="en-US" sz="2400" b="1">
                <a:latin typeface="Courier New"/>
                <a:ea typeface="Courier New"/>
                <a:cs typeface="Courier New"/>
                <a:sym typeface="Courier New"/>
              </a:rPr>
              <a:t># numbers start at 0</a:t>
            </a:r>
            <a:endParaRPr/>
          </a:p>
          <a:p>
            <a:pPr marL="342900" lvl="0" indent="-342900" algn="l" rtl="0">
              <a:spcBef>
                <a:spcPts val="720"/>
              </a:spcBef>
              <a:spcAft>
                <a:spcPts val="0"/>
              </a:spcAft>
              <a:buClr>
                <a:schemeClr val="dk1"/>
              </a:buClr>
              <a:buSzPts val="3600"/>
              <a:buFont typeface="Arial"/>
              <a:buNone/>
            </a:pPr>
            <a:r>
              <a:rPr lang="en-US" sz="3600" b="1">
                <a:latin typeface="Courier New"/>
                <a:ea typeface="Courier New"/>
                <a:cs typeface="Courier New"/>
                <a:sym typeface="Courier New"/>
              </a:rPr>
              <a:t>c</a:t>
            </a:r>
            <a:endParaRPr/>
          </a:p>
          <a:p>
            <a:pPr marL="342900" lvl="0" indent="-342900" algn="l" rtl="0">
              <a:spcBef>
                <a:spcPts val="560"/>
              </a:spcBef>
              <a:spcAft>
                <a:spcPts val="0"/>
              </a:spcAft>
              <a:buClr>
                <a:schemeClr val="dk1"/>
              </a:buClr>
              <a:buSzPts val="2800"/>
              <a:buFont typeface="Arial"/>
              <a:buNone/>
            </a:pPr>
            <a:endParaRPr sz="2800" b="1">
              <a:latin typeface="Courier New"/>
              <a:ea typeface="Courier New"/>
              <a:cs typeface="Courier New"/>
              <a:sym typeface="Courier New"/>
            </a:endParaRPr>
          </a:p>
          <a:p>
            <a:pPr marL="342900" lvl="0" indent="-342900" algn="l" rtl="0">
              <a:spcBef>
                <a:spcPts val="640"/>
              </a:spcBef>
              <a:spcAft>
                <a:spcPts val="0"/>
              </a:spcAft>
              <a:buClr>
                <a:schemeClr val="dk1"/>
              </a:buClr>
              <a:buSzPts val="3200"/>
              <a:buFont typeface="Arial"/>
              <a:buNone/>
            </a:pPr>
            <a:endParaRPr b="1"/>
          </a:p>
        </p:txBody>
      </p:sp>
      <p:sp>
        <p:nvSpPr>
          <p:cNvPr id="199" name="Google Shape;199;p27"/>
          <p:cNvSpPr/>
          <p:nvPr/>
        </p:nvSpPr>
        <p:spPr>
          <a:xfrm>
            <a:off x="1828800" y="5181600"/>
            <a:ext cx="6781800" cy="1219200"/>
          </a:xfrm>
          <a:prstGeom prst="wedgeRoundRectCallout">
            <a:avLst>
              <a:gd name="adj1" fmla="val -64662"/>
              <a:gd name="adj2" fmla="val -51829"/>
              <a:gd name="adj3" fmla="val 16667"/>
            </a:avLst>
          </a:prstGeom>
          <a:solidFill>
            <a:schemeClr val="accent1"/>
          </a:solidFill>
          <a:ln w="25400" cap="flat" cmpd="sng">
            <a:solidFill>
              <a:srgbClr val="0A519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a:ea typeface="Arial"/>
                <a:cs typeface="Arial"/>
                <a:sym typeface="Arial"/>
              </a:rPr>
              <a:t>‘</a:t>
            </a:r>
            <a:r>
              <a:rPr lang="en-US" sz="2400">
                <a:solidFill>
                  <a:schemeClr val="lt1"/>
                </a:solidFill>
                <a:latin typeface="Arial"/>
                <a:ea typeface="Arial"/>
                <a:cs typeface="Arial"/>
                <a:sym typeface="Arial"/>
              </a:rPr>
              <a:t>a’ is element 0, ‘b’ is element 1 and ‘c’ is element 2</a:t>
            </a:r>
            <a:endParaRPr/>
          </a:p>
          <a:p>
            <a:pPr marL="0" marR="0" lvl="0" indent="0" algn="ctr" rtl="0">
              <a:spcBef>
                <a:spcPts val="0"/>
              </a:spcBef>
              <a:spcAft>
                <a:spcPts val="0"/>
              </a:spcAft>
              <a:buNone/>
            </a:pPr>
            <a:r>
              <a:rPr lang="en-US" sz="2400">
                <a:solidFill>
                  <a:schemeClr val="lt1"/>
                </a:solidFill>
                <a:latin typeface="Arial"/>
                <a:ea typeface="Arial"/>
                <a:cs typeface="Arial"/>
                <a:sym typeface="Arial"/>
              </a:rPr>
              <a:t>So mylist[2] is ‘c’</a:t>
            </a:r>
            <a:endParaRPr sz="2400">
              <a:solidFill>
                <a:schemeClr val="lt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a:t>
            </a:r>
            <a:endParaRPr lang="en-US" dirty="0"/>
          </a:p>
        </p:txBody>
      </p:sp>
      <p:sp>
        <p:nvSpPr>
          <p:cNvPr id="3" name="Text Placeholder 2"/>
          <p:cNvSpPr>
            <a:spLocks noGrp="1"/>
          </p:cNvSpPr>
          <p:nvPr>
            <p:ph type="body" idx="1"/>
          </p:nvPr>
        </p:nvSpPr>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593" y="1142799"/>
            <a:ext cx="6554143" cy="40345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6924" y="4402663"/>
            <a:ext cx="2687076" cy="208765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Right Arrow 3"/>
          <p:cNvSpPr/>
          <p:nvPr/>
        </p:nvSpPr>
        <p:spPr>
          <a:xfrm rot="1715011">
            <a:off x="5778479" y="4580066"/>
            <a:ext cx="661431" cy="4250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ular Callout 4"/>
          <p:cNvSpPr/>
          <p:nvPr/>
        </p:nvSpPr>
        <p:spPr>
          <a:xfrm>
            <a:off x="118593" y="5602310"/>
            <a:ext cx="2704564" cy="888004"/>
          </a:xfrm>
          <a:prstGeom prst="wedgeRectCallout">
            <a:avLst>
              <a:gd name="adj1" fmla="val 36038"/>
              <a:gd name="adj2" fmla="val -1249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Concatenate Strings to Produce Output using +</a:t>
            </a:r>
            <a:endParaRPr lang="en-US" sz="1800" dirty="0"/>
          </a:p>
        </p:txBody>
      </p:sp>
      <p:sp>
        <p:nvSpPr>
          <p:cNvPr id="8" name="Rectangular Callout 7"/>
          <p:cNvSpPr/>
          <p:nvPr/>
        </p:nvSpPr>
        <p:spPr>
          <a:xfrm>
            <a:off x="3258892" y="5754710"/>
            <a:ext cx="2704564" cy="888004"/>
          </a:xfrm>
          <a:prstGeom prst="wedgeRectCallout">
            <a:avLst>
              <a:gd name="adj1" fmla="val 5086"/>
              <a:gd name="adj2" fmla="val -1380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Use built-in String functions of the “statement” object</a:t>
            </a:r>
            <a:endParaRPr lang="en-US" sz="1800" dirty="0"/>
          </a:p>
        </p:txBody>
      </p:sp>
    </p:spTree>
    <p:extLst>
      <p:ext uri="{BB962C8B-B14F-4D97-AF65-F5344CB8AC3E}">
        <p14:creationId xmlns:p14="http://schemas.microsoft.com/office/powerpoint/2010/main" val="42547011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8"/>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400"/>
              <a:buFont typeface="Calibri"/>
              <a:buNone/>
            </a:pPr>
            <a:r>
              <a:rPr lang="en-US"/>
              <a:t>How do I use Python?</a:t>
            </a:r>
            <a:endParaRPr/>
          </a:p>
        </p:txBody>
      </p:sp>
      <p:sp>
        <p:nvSpPr>
          <p:cNvPr id="205" name="Google Shape;205;p28"/>
          <p:cNvSpPr txBox="1">
            <a:spLocks noGrp="1"/>
          </p:cNvSpPr>
          <p:nvPr>
            <p:ph type="body" idx="1"/>
          </p:nvPr>
        </p:nvSpPr>
        <p:spPr>
          <a:xfrm>
            <a:off x="457200" y="1676400"/>
            <a:ext cx="8229600" cy="4876800"/>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Clr>
                <a:schemeClr val="dk1"/>
              </a:buClr>
              <a:buSzPts val="2720"/>
              <a:buChar char="•"/>
            </a:pPr>
            <a:r>
              <a:rPr lang="en-US" sz="2720"/>
              <a:t>Programs where complex input needs to be parsed </a:t>
            </a:r>
            <a:endParaRPr/>
          </a:p>
          <a:p>
            <a:pPr marL="742950" lvl="1" indent="-285750" algn="l" rtl="0">
              <a:lnSpc>
                <a:spcPct val="80000"/>
              </a:lnSpc>
              <a:spcBef>
                <a:spcPts val="476"/>
              </a:spcBef>
              <a:spcAft>
                <a:spcPts val="0"/>
              </a:spcAft>
              <a:buClr>
                <a:schemeClr val="dk1"/>
              </a:buClr>
              <a:buSzPts val="2380"/>
              <a:buChar char="–"/>
            </a:pPr>
            <a:r>
              <a:rPr lang="en-US" sz="2380"/>
              <a:t>e.g., extract the serial number from a sensor header file</a:t>
            </a:r>
            <a:endParaRPr/>
          </a:p>
          <a:p>
            <a:pPr marL="342900" lvl="0" indent="-342900" algn="l" rtl="0">
              <a:lnSpc>
                <a:spcPct val="80000"/>
              </a:lnSpc>
              <a:spcBef>
                <a:spcPts val="544"/>
              </a:spcBef>
              <a:spcAft>
                <a:spcPts val="0"/>
              </a:spcAft>
              <a:buClr>
                <a:schemeClr val="dk1"/>
              </a:buClr>
              <a:buSzPts val="2720"/>
              <a:buChar char="•"/>
            </a:pPr>
            <a:r>
              <a:rPr lang="en-US" sz="2720"/>
              <a:t>Creation and use of web services</a:t>
            </a:r>
            <a:endParaRPr/>
          </a:p>
          <a:p>
            <a:pPr marL="742950" lvl="1" indent="-285750" algn="l" rtl="0">
              <a:lnSpc>
                <a:spcPct val="80000"/>
              </a:lnSpc>
              <a:spcBef>
                <a:spcPts val="476"/>
              </a:spcBef>
              <a:spcAft>
                <a:spcPts val="0"/>
              </a:spcAft>
              <a:buClr>
                <a:schemeClr val="dk1"/>
              </a:buClr>
              <a:buSzPts val="2380"/>
              <a:buChar char="–"/>
            </a:pPr>
            <a:r>
              <a:rPr lang="en-US" sz="2380"/>
              <a:t>Tally dataset downloads using PASTA audit services</a:t>
            </a:r>
            <a:endParaRPr/>
          </a:p>
          <a:p>
            <a:pPr marL="342900" lvl="0" indent="-342900" algn="l" rtl="0">
              <a:lnSpc>
                <a:spcPct val="80000"/>
              </a:lnSpc>
              <a:spcBef>
                <a:spcPts val="544"/>
              </a:spcBef>
              <a:spcAft>
                <a:spcPts val="0"/>
              </a:spcAft>
              <a:buClr>
                <a:schemeClr val="dk1"/>
              </a:buClr>
              <a:buSzPts val="2720"/>
              <a:buChar char="•"/>
            </a:pPr>
            <a:r>
              <a:rPr lang="en-US" sz="2720"/>
              <a:t>XML processing</a:t>
            </a:r>
            <a:endParaRPr/>
          </a:p>
          <a:p>
            <a:pPr marL="742950" lvl="1" indent="-285750" algn="l" rtl="0">
              <a:lnSpc>
                <a:spcPct val="80000"/>
              </a:lnSpc>
              <a:spcBef>
                <a:spcPts val="476"/>
              </a:spcBef>
              <a:spcAft>
                <a:spcPts val="0"/>
              </a:spcAft>
              <a:buClr>
                <a:schemeClr val="dk1"/>
              </a:buClr>
              <a:buSzPts val="2380"/>
              <a:buChar char="–"/>
            </a:pPr>
            <a:r>
              <a:rPr lang="en-US" sz="2380"/>
              <a:t>Ingest and Style XML</a:t>
            </a:r>
            <a:endParaRPr/>
          </a:p>
          <a:p>
            <a:pPr marL="742950" lvl="1" indent="-285750" algn="l" rtl="0">
              <a:lnSpc>
                <a:spcPct val="80000"/>
              </a:lnSpc>
              <a:spcBef>
                <a:spcPts val="476"/>
              </a:spcBef>
              <a:spcAft>
                <a:spcPts val="0"/>
              </a:spcAft>
              <a:buClr>
                <a:schemeClr val="dk1"/>
              </a:buClr>
              <a:buSzPts val="2380"/>
              <a:buChar char="–"/>
            </a:pPr>
            <a:r>
              <a:rPr lang="en-US" sz="2380"/>
              <a:t>Create XML</a:t>
            </a:r>
            <a:endParaRPr/>
          </a:p>
          <a:p>
            <a:pPr marL="342900" lvl="0" indent="-342900" algn="l" rtl="0">
              <a:lnSpc>
                <a:spcPct val="80000"/>
              </a:lnSpc>
              <a:spcBef>
                <a:spcPts val="544"/>
              </a:spcBef>
              <a:spcAft>
                <a:spcPts val="0"/>
              </a:spcAft>
              <a:buClr>
                <a:schemeClr val="dk1"/>
              </a:buClr>
              <a:buSzPts val="2720"/>
              <a:buChar char="•"/>
            </a:pPr>
            <a:r>
              <a:rPr lang="en-US" sz="2720"/>
              <a:t>GIS programming</a:t>
            </a:r>
            <a:endParaRPr/>
          </a:p>
          <a:p>
            <a:pPr marL="742950" lvl="1" indent="-285750" algn="l" rtl="0">
              <a:lnSpc>
                <a:spcPct val="80000"/>
              </a:lnSpc>
              <a:spcBef>
                <a:spcPts val="476"/>
              </a:spcBef>
              <a:spcAft>
                <a:spcPts val="0"/>
              </a:spcAft>
              <a:buClr>
                <a:schemeClr val="dk1"/>
              </a:buClr>
              <a:buSzPts val="2380"/>
              <a:buChar char="–"/>
            </a:pPr>
            <a:r>
              <a:rPr lang="en-US" sz="2380"/>
              <a:t>ArcGIS ArcPy module exposes all ArcGIS functions</a:t>
            </a:r>
            <a:endParaRPr/>
          </a:p>
          <a:p>
            <a:pPr marL="342900" lvl="0" indent="-342900" algn="l" rtl="0">
              <a:lnSpc>
                <a:spcPct val="80000"/>
              </a:lnSpc>
              <a:spcBef>
                <a:spcPts val="544"/>
              </a:spcBef>
              <a:spcAft>
                <a:spcPts val="0"/>
              </a:spcAft>
              <a:buClr>
                <a:schemeClr val="dk1"/>
              </a:buClr>
              <a:buSzPts val="2720"/>
              <a:buChar char="•"/>
            </a:pPr>
            <a:r>
              <a:rPr lang="en-US" sz="2720"/>
              <a:t>Automating Database activities</a:t>
            </a:r>
            <a:endParaRPr/>
          </a:p>
          <a:p>
            <a:pPr marL="742950" lvl="1" indent="-285750" algn="l" rtl="0">
              <a:lnSpc>
                <a:spcPct val="80000"/>
              </a:lnSpc>
              <a:spcBef>
                <a:spcPts val="476"/>
              </a:spcBef>
              <a:spcAft>
                <a:spcPts val="0"/>
              </a:spcAft>
              <a:buClr>
                <a:schemeClr val="dk1"/>
              </a:buClr>
              <a:buSzPts val="2380"/>
              <a:buChar char="–"/>
            </a:pPr>
            <a:r>
              <a:rPr lang="en-US" sz="2380"/>
              <a:t>e.g., calculate checksums for all data packages and save them in a MySQL database</a:t>
            </a:r>
            <a:endParaRPr sz="238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9"/>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400"/>
              <a:buFont typeface="Calibri"/>
              <a:buNone/>
            </a:pPr>
            <a:r>
              <a:rPr lang="en-US"/>
              <a:t>How do Others use Python?</a:t>
            </a:r>
            <a:endParaRPr/>
          </a:p>
        </p:txBody>
      </p:sp>
      <p:sp>
        <p:nvSpPr>
          <p:cNvPr id="211" name="Google Shape;211;p29"/>
          <p:cNvSpPr txBox="1">
            <a:spLocks noGrp="1"/>
          </p:cNvSpPr>
          <p:nvPr>
            <p:ph type="body" idx="1"/>
          </p:nvPr>
        </p:nvSpPr>
        <p:spPr>
          <a:xfrm>
            <a:off x="457200" y="1676400"/>
            <a:ext cx="8229600" cy="4449763"/>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3200"/>
              <a:buChar char="•"/>
            </a:pPr>
            <a:r>
              <a:rPr lang="en-US"/>
              <a:t>Creation of large, complex systems with sophisticated graphical user interfaces</a:t>
            </a:r>
            <a:endParaRPr/>
          </a:p>
          <a:p>
            <a:pPr marL="742950" lvl="1" indent="-285750" algn="l" rtl="0">
              <a:lnSpc>
                <a:spcPct val="90000"/>
              </a:lnSpc>
              <a:spcBef>
                <a:spcPts val="560"/>
              </a:spcBef>
              <a:spcAft>
                <a:spcPts val="0"/>
              </a:spcAft>
              <a:buClr>
                <a:schemeClr val="dk1"/>
              </a:buClr>
              <a:buSzPts val="2800"/>
              <a:buChar char="–"/>
            </a:pPr>
            <a:r>
              <a:rPr lang="en-US"/>
              <a:t>e.g., Open Science Framework – osf.io</a:t>
            </a:r>
            <a:endParaRPr/>
          </a:p>
          <a:p>
            <a:pPr marL="342900" lvl="0" indent="-342900" algn="l" rtl="0">
              <a:lnSpc>
                <a:spcPct val="90000"/>
              </a:lnSpc>
              <a:spcBef>
                <a:spcPts val="640"/>
              </a:spcBef>
              <a:spcAft>
                <a:spcPts val="0"/>
              </a:spcAft>
              <a:buClr>
                <a:schemeClr val="dk1"/>
              </a:buClr>
              <a:buSzPts val="3200"/>
              <a:buChar char="•"/>
            </a:pPr>
            <a:r>
              <a:rPr lang="en-US"/>
              <a:t>Numerical and Statistical Analyses</a:t>
            </a:r>
            <a:endParaRPr/>
          </a:p>
          <a:p>
            <a:pPr marL="742950" lvl="1" indent="-285750" algn="l" rtl="0">
              <a:lnSpc>
                <a:spcPct val="90000"/>
              </a:lnSpc>
              <a:spcBef>
                <a:spcPts val="560"/>
              </a:spcBef>
              <a:spcAft>
                <a:spcPts val="0"/>
              </a:spcAft>
              <a:buClr>
                <a:schemeClr val="dk1"/>
              </a:buClr>
              <a:buSzPts val="2800"/>
              <a:buChar char="–"/>
            </a:pPr>
            <a:r>
              <a:rPr lang="en-US"/>
              <a:t>Numpy module – matrix analysis capabilities</a:t>
            </a:r>
            <a:endParaRPr/>
          </a:p>
          <a:p>
            <a:pPr marL="742950" lvl="1" indent="-285750" algn="l" rtl="0">
              <a:lnSpc>
                <a:spcPct val="90000"/>
              </a:lnSpc>
              <a:spcBef>
                <a:spcPts val="560"/>
              </a:spcBef>
              <a:spcAft>
                <a:spcPts val="0"/>
              </a:spcAft>
              <a:buClr>
                <a:schemeClr val="dk1"/>
              </a:buClr>
              <a:buSzPts val="2800"/>
              <a:buChar char="–"/>
            </a:pPr>
            <a:r>
              <a:rPr lang="en-US"/>
              <a:t>Pandas module – simulates many R data structures and analysis capabilities</a:t>
            </a:r>
            <a:endParaRPr/>
          </a:p>
          <a:p>
            <a:pPr marL="742950" lvl="1" indent="-285750" algn="l" rtl="0">
              <a:lnSpc>
                <a:spcPct val="90000"/>
              </a:lnSpc>
              <a:spcBef>
                <a:spcPts val="560"/>
              </a:spcBef>
              <a:spcAft>
                <a:spcPts val="0"/>
              </a:spcAft>
              <a:buClr>
                <a:schemeClr val="dk1"/>
              </a:buClr>
              <a:buSzPts val="2800"/>
              <a:buChar char="–"/>
            </a:pPr>
            <a:r>
              <a:rPr lang="en-US"/>
              <a:t>SciPy module – math, engineering &amp; scientific functions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Learn Python</a:t>
            </a:r>
            <a:endParaRPr lang="en-US" dirty="0"/>
          </a:p>
        </p:txBody>
      </p:sp>
      <p:sp>
        <p:nvSpPr>
          <p:cNvPr id="3" name="Text Placeholder 2"/>
          <p:cNvSpPr>
            <a:spLocks noGrp="1"/>
          </p:cNvSpPr>
          <p:nvPr>
            <p:ph type="body" idx="1"/>
          </p:nvPr>
        </p:nvSpPr>
        <p:spPr>
          <a:xfrm>
            <a:off x="457201" y="1676400"/>
            <a:ext cx="3007954" cy="4449763"/>
          </a:xfrm>
        </p:spPr>
        <p:txBody>
          <a:bodyPr/>
          <a:lstStyle/>
          <a:p>
            <a:r>
              <a:rPr lang="en-US" dirty="0" smtClean="0"/>
              <a:t>Tutorials</a:t>
            </a:r>
          </a:p>
          <a:p>
            <a:r>
              <a:rPr lang="en-US" dirty="0" smtClean="0"/>
              <a:t>Books</a:t>
            </a:r>
          </a:p>
          <a:p>
            <a:r>
              <a:rPr lang="en-US" dirty="0" smtClean="0"/>
              <a:t>Read-a-little-write-a-little</a:t>
            </a:r>
          </a:p>
          <a:p>
            <a:r>
              <a:rPr lang="en-US" dirty="0" smtClean="0"/>
              <a:t>Google solutions to your problems – lots out there!</a:t>
            </a:r>
            <a:endParaRPr lang="en-US" dirty="0"/>
          </a:p>
        </p:txBody>
      </p:sp>
      <p:sp>
        <p:nvSpPr>
          <p:cNvPr id="4" name="AutoShape 2" descr="Cover image for u634629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Cover image for u6346291"/>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Cover image for u6346291"/>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2521" y="4012692"/>
            <a:ext cx="2000116" cy="2494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4155" y="2026813"/>
            <a:ext cx="2160043" cy="2712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1"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12371" y="4012692"/>
            <a:ext cx="1887895" cy="28066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AutoShape 11" descr="data:image/webp;base64,UklGRqAXAABXRUJQVlA4IJQXAAAQcACdASrcACABPw1sqEunIyIhK3i78Oghiedu/B73qRGeGdq/QPxK/fhb928W63H6QNuD5gPN09J/+j33reiMhQmN+g/wH/B8O9XFeLtU+3qfbs3+ZuoF7R3o8AP5r/dvP3/B84PEA8y+999Q9gD+Zf4v/r+rl/6fdJ7jPrn2Cv2E9Ob2E/uZ///ds/Yn//n2QFrn3IC/ydDbrMYJ6MCAKboMKCoBRel+l9bQiZE6wX2JXSwurPkBaTq4UP5CFRJT3jmd+Qjh4Bq5iR/GyOIhPRj+Qd0KkR4iB2PAsoEFRUvewq0jF0z74rfTQX2JqBvrwTHY+e0yz49Mh/ZefSZBcqitN3orOCPvjn6POEcErra54HVpNGL0ZNJu7F87TqophY1/2kB6fV0/HUiepQdwwjjpTczsdPTg8HRJoBWil6IAXTVPqexysTAZi3J5quBDJrZPRzHjNAMY/QS4PiQaqZRGJ5uDsmzDJz9Jk4/if0Bnku7QRpRZBm+/Gz1N+a4RVXtNzLT4tvPjCNF4YNB1bh+lToKhZykuZyINYSa3MzxPSrMQqJYbrkNtqK2Epu4LlJktj7GcovR4lr9nMfKAZ2aCVU0jcK2Iz9Aiaw6zwwRtLBKqnDcwprcrbmfId0EI+LOWbfzHcAfMN017l9e3yYUN2bIaM/H6wd4TlqdoQSdokSkoOX8EGb5tExe+CZkdqlPgXOD0djDF7nASX9moO2oEYN1NNcgW4/uQCj5Zaij33w+ZUM1tYd4nBUddbQcGijpOC2cVwZwxmQV8TEiJimmXCpVsEOsCwSfllvY/SFeCiQzHe5XqbDHkjimrQ9vOQV+SsnhF/RJ46KbmrT7funL2+bH6WwQuwfHlhFIZH8Q5cTYqvmu2smNNp8wu0dpfdYSA22kKmuGdGfZ9kzdM+ZartVsNMW6YM+hqJWsain8O7+5jOsNJ2+B6vypeGU1+lGSe7PX0TP7853KjLZfRH+lusLnQ2PnGe/CjK9wV8xhoj8o+16kLY9m6z5xGEyIxUGhBeN35FnY9I0cv1narCnYfQBvFLjIC6U87/6W4S82HsYw9u8lrdfrVJHYl0fH8LjCC/iLp0Km9yIncatSUEqj+4TKV7qzfvjmx5bBZ0HKNP8wobo7dFdupw91TnHcCXBTV59eCY2WtcFcFPyQSA27VuFGIMI+nX4L0aGJWg9bxsdxUU0VgAAD++zYQ93Ee+8fKw17K4qRgLPcJpv+Mlx/KJnyLWO49cqw6U/mSfwlcs5kp0BhIpYfEyD6EDBbiyU9ZP5gdOp7+0j4k0xxLUbXEMh8EiTaHtyc+M3FitoS4AHj79Vqgn3cRLnwc8V3bMHQlxdaelC40bVPeSeSdQkyCf5bd7gZcAoZgNL7mAQ2tQIDREoCfbeSPEfyjBo1bPmUauw7j6v/Z7NbdWNWeK7tZb8rjhc3W5oVViVfK4MONcZUYnx+pfGNwxTzH5Rs44yQ5nZlyV+/TJ1wGHCG2GbygIixAIgjJaxSZt2AY0my7qj+FDSWQ4Vt2o9pJPripCyjTF+v8F+rNTqei4ckP8KSJFpeoMlROqfKI1/oPvIZhrs+TG0ts303ymDirxQJTaFANAMVGS8kqtJ2wPKKSucEZI9Cj2uTaa0c8qMUq6Bct1zCzRgqAxt9IRL7sRNvLwduAES8gNnGBMipVWL9kdMdB+XkoDyqKQAeLzxj26Rhfv1KU++GXQYH9RFqkGrfFo+EX4YMrT3d26VquchhJKkp+8ePUx5hCgcFPQwx/KkmCLe7VzxwhtNhuVvkK+JqFQMw7EJue2A0zv94ve2NBIMAW/QjsyP96nDlvQLL5478KP6ohq4Yr2u69m+2v0422niGh9SDv8G/UM/Pm6MVozbni65sewgWDFI8ZTfkTfptSdjwzm5ve2QG/m5dL9ZBZIRAXfk+tLRAzcuyiEoOC89bKUo6uLsAMfpefhBf65MzV6PWYkNkbNy0eDUgAMyGAVXvkughwIzivWueyRgsE0o7EUkexLigkwESMCUCn7vrvkc6xstdDnXhQZX3jWdi7MuIhyZwHNZSaFpwsAB3WQyrEL+8pbaVQCORbzZxUVShzd5K1mEwBLLC5vNpV7siMUwCmEj+6lWGhLsM+0xf7HgtkVQWOPDm8cOgYAX9omjpumY5DR+R8hVj0IgStHhocL6H3+rQLDPW2CpSnb9kyUHF1GDFgjN+lWOn8cE6E6q50bP624ViuDBq6HTkcIKf2nf0xJ/uQJZQufihxJH0/c1vGUcBwxMdZoAc8FErmxiqV6ZQBXhYO2xTY2ds2uUsllXN3Kv5H99schYMgbl//+F5ft5K1njhFkH2Vta7YVSocckOs63u4IhLRzPEhB4XhGjPAYMpfq2LiVxJBlXlD6JzluqkJcqcI1DGg0xpdyJxaooPWij9RJ7tbU4zp+fBvpBnFSVxJQtklaI0Sl4Rl6sDKQaPm1x+xxqJ7N7DOgfMzoq1Tj8wNI3NjoGJb1oiXKFF/vUiaQCJZRlIs2IIVdRyukKCWPfWxWVn01Ph7pz/Lu/P7KW+7vnNlcEXS2U/cox4g4iEmzkr4ORtfaPH2mOdy4KC5GP5LHqNAbAB0B8jQ0+kQclj0U3hJeLefudDvHW0nLozJGaEd5w/4Ye10GPR21TfrHlvek18v2100Cc75o1Ujc9bwspUPh3YVtXRIn4/2X/B5lOti7U4fYuBG9daTV9xspzuUXBof/E0ABIAaWZngkRBDWwA54KJXNjAnrhTXjsR+V/ZisplnEqrNJjbKitTCPjMYBq5hSgeQad4s0s0NWhz7krJv5ZzSeHPZG3VK7/YPnSUe+sABcXsBd1dpt+/M9JYCdUccDncLyjM6s2dpEi1I9NV7vLbLLtDVoC802ULyBrF7n7HR4bOuC9TGkgsZUj2PnEfjZzHq+CxPjZRGKIy37wvfcBXvIRVhl9uH2WLCv1VVDgO6mTeVuzRy9VuRdPe3xMaB2U9Nno/b2IGU3beCemm3YpQ7fEtOvo6tUEEjRbFPLx4d4sRQZEfbG7mFGRkCsb3sMBVg7dEgNhWCvcX2PvkVcXk3ZhUve/ieon3ryQn6Dw6HxDJ2xq/7kzj8BXfBL2Cm/qOE45GtLxqNEAUyRX3j7wyiX2Yi+UQTvxPUI4QJkMsPXnvHrXJ2pT47Cg+uim9eqH6IA/N2KGXALlRuHRdJrk4ynbHSZNqdkoQg8vU4KFyRbdxVacLL3Wd51I7f7ScCWv9kvntWtgC5UQm0yhLWvQImnR2VrE2+x/Mi6sCXPRl0yAdPgCXwbQxYQn4RG0SU+WwQc6dLyy46ceM0HovztiBUL+zWIwxo/A+hq/jXrm0tqw8O/spg6+8+NnUgOfjpFO1OqBNihhIR+8zgyzYg9ggv3NFvxp+3kdl6ixDm9BNUssganXLvUBMGJIX9VVv9rvKvFss6iBUJo0Ug9WW5xkuz6TNWa9SwXfgOj8AAwtbfgj2oe32A6idsTtl6E2Bcvb0taIqxICMRrgWB3R9a/U4hnXXL2BaTHoQiYZP+KiwfQkpmLuOfJElBl81WY3FcbvDODq1fdNhx48qRPsZmzXUaavnAnGeveGClHVYF5tyKmqz47ZCL4jNNf24PJ4SBkgiYAGdMlgoFy096VjeQxhAhM6n1h5IBbys23aUKQ9oLKakDSLdVvXzpkRxcYPPTNYtmKfjjOA9mF6i9MDnxrjLxLt/qXE1OH26DdxZNYMZ/DDWil7zImY3nHoKNvNEPd4pjR7lBvyBUuKMFKGm0k6LkG7IEXQZU6YYjP4NXZuTQUEfzVfhNxNMtwH8byzf5feoFVY9Nm4b5tFgp/IY9a4RGUcojQ2Vs42epOe6Raw+rZsYIDMDkWWIuxpNos5hglu3e4Lnl6H3YKO68IKB0te44t09QpQylMmr1q2oSBYtz0EfyLH7PS1n0BZRyy351hWIhR2ORuVp4L9bz1AHi1irFXDScN850+R1eaI0misQxuLj11WsdFxodoHYfSdRDp9oz3A64YOssZgcwFuEnV4iQENpfjhQbm6iOh1wxvj2DcDy6XgYNrGhl5k7WSnBUh3NK0k72AKqgfJY8qpPVZDKipiyUaeuyey8J4DTWkUa//MwY6QqcJdjvRwolUg1uxOtRoHvcmv0v9weK2s/ilGrzJWjaZxySUe1AC063Bbo+AZdQ0j5VUC4bXZ67Nv6snEt/KhB6ba+u8zLc81Tpn/O6yWnTUGNit3h/CQXNmKPyDhyHamficEbF1rh8Ii0gIwChk4iceqhW7R+Zk/Vv1Op8WjIkJIfIms1z/eQyFzNgXOVpFLgpme5gTtL85JGkOHgEbrZFbU/esDrcbD11zY7RzM6cvVLJ98K3fstnTvd9YQL0CzyeyKzvTR53qaeKXeoaO72W8ZKE8/BITJ9S3KitCNity0Q7ZfYvh/7xG+xwPfaUyvUYmZDC8q+6TiFBwciyZDUW7BpEZQxjcELLvpBB+07oqSA3pghXyL3m9bz+wORJqdqv+a+xVysPsPeeS+cAT+dA8b4qjhouUPdw1VC6Mt+Hw03SGSrgngrGsum8mY4IMI+QkQ9dbhP2bzvwFRos7gIxnbYKqwRuvyU8Zn70kX+IFgjxb5WVp/s0t4CCgMdCZrtvnZrSFaabu2+Sljcv9qbBqFll4toPqfeOfIndFkaK3NRVw1Rk4UUMEnGFG6KKxx7crkQY0BVu8Rpdbw83Uoy/UmySLlbwJYteAB9pvam/gwd2ef0MUNXLdQK533zvET/0z7uXj7jIqjRdsR6/gU3+ZMCItGPKwFMxkRv8QJGOPMo0nbZPsdk5sBkM0OelOyiYx84TN9fDi67uk3F+0Vi7qEQGmcFBuf3RL8BK2bXAJoOl8Z/JeaTu134QB7U5UVKQNh/8uA12LOASiM+cx++as4Y98bjsLy2a2SHFZyO6ndlTkl/6VSLM2tqi2TJ61pVKSB9cXWOfU7R2QoFSMrjyRUUH5CMo75gYNNSXuCK/AUDZjQRNwf9V+iD/JADmAt2q6ElbHd5rJfzqHMRRuU8HjRVMHe6Ke0ygxDYnbOn5s8EHAV5zhW0W4fHRNOwvjwLzL/Lg0aPYO44jJgSo+kZ/AHHQSLYWRBEoOodOsymXUhaMGTrEPl11+LQlFQdi7KtxiO37RE1ACjDGi6DIoJoT8iQkAOISdsaREC8SutSNJTsJ+uSbjRFdAB4GogchGRaYWdZiPYmnsQjtsaaQwjtVGpAvlk9kQUcMzuk/k5lhGVYBAWv+tc1Gs4VEy2znfZJbbS4+vkD6pzvV6ePIlGEkSzgV2PrbzwDnz/2EtUnmtitAgFJnntiH5sX2huSIUznBYVOcDHrSOLtD92yIVJuyVE+0Z1XmllnbDAIQJAgboGnd0hSBj0Jh2fS19CWvLfbaJU2wv86p8Wbf1a6pcX0mAiRzYk7NAww9LNJXDHub5cWYn8OYDNZzP2wJLfwlt7LeGJIkCTmgfXBkVh0GsQdNLLlnA9w65JocjjnNZs7xZthvXBD98NSoTJAezWo69Vsaf9rnbC0rCuXCfbQYqzg19YuFyUBQWpLZhenbK2WHJ3yrsvhw/1PQb10vla0zrm+Oiclpi8XnaEFKDjcka89oO75+47aPhwWd73KrwDtK75BPgFs77Spgi5KHMvGDrKcPSf03XL6tkr6PcdqqR4d/jjH9DbfbXzEoNsNvQcK/RgP9GfoExyO/OiE6Zxkh7sXuykmHsM/iI3Oce2rcdcsMijXWwAZqRRy7dFUhrsKRbjS95aKpDqgjnSJa39F+lgxVI9CeaRw58wdAAgGiTbTqEVy8hhGLyqtD8X12nal4uXRr5r6hnXvJqwjuObqMBTs9JVFPyvCZtyuC18sN1Qyt+yaXZkrIudKAGe+lT/A1BdU+OQaLq8kIqXNmb+e7eJiYiMObt4dJ7h2T9M7dlIYymasxyC0IDJQUo4gEuBmwg9A29cIvyZCIf5tDOSgD9wdRYAkUF5wFYmzQrDIVBDQ48bLYB5IQjEv+w7LW6HN7ikAwxQM8UP0M2Xi2LvsT96XwAyBYhwAVU80YJS+lLhqwhKXpiokEexZkKB24nvj18ZYsH11eIOTN8GTPr+1AwkBOn/OUVZssrQuRzIyCmJfEZdlEgrF+QZVOxkmOE+LyXSyGyigRZW+uhbQEfxpopMBT38e/tyK5h25thiLDiAThEq8gPwudj0kjzZYo6WkJLBG3O1HtOZn/7XYmCUvQMZG4AeNdXZWMu3BkhxPq97AwrQXW8gZMqkf4RUC96X6ptYZjgHdzhbiPhTyvE4um+Hj2f0RABPP11DHJoupeFfM5wWoryx+MKhJBPp/3O4P4CWpV6AMi+DYi/wpVVA+kwXMxv1KNPoGju8Eew9SWPMCVjwXngqn4EFuwMGR7YoeNhYRY8jGUvSIoTzii5NYWx951AL+Nohw0vUoqCI8/7G4GP7dA19UHg17O9ZnC4kxXGjD1LFKz4ZujtysE5fOQ8kjfhz2g2zQT/6zXz/9Wmhenu1HWQoZGKYUCktQ+VkViWZ3XVRl0rbQFe2oq50M0Y2Ww1YyU4YroDlFLSPD1c0JLJdsJCU0wIs/atp6dJ0ZM4i50yjqm4dPHB3NWVquhtLcaMo5j1Dt+kqzS+83ZzUYujq++is57mv+wQMdPkCdxzixA84X8N25HyibixFuNIDvJ9AzUZOKTsH29yDBmHJah8vJAvE88br0MW/tfN0izfRc9tFsqh+m0UGS5SL/zC6MbnV7MkY5YhDSaMDyy+KLUtFvFyeXlm70ba6To/eBbSrjOA8KhGdlTgBJgJcT7yyAFmv/pnh8SxBqWvNaitwGB3ARcLzFhUnaGMZLov0WNnFhvbc5lCzFyknxZUcvbXvGgpGy+1EYlacl1z0iwJe/SwvtPkXhQl90kVhDI3IgPyTIUJmKM4teCsVscGo1nmn/4zvQ1CY3mgPC5jXsuldWap5FmMd0v7ljn5o/6sSYcTZLKen8PX3/PBudqYmAoslYURsJN3u7Z03QylvEoWnR/eKTC8hT0SCGcU4CqlFNlKUXKv291kddigSc5YmcLad1h64AtlipoecDbZTnpcj8f2eJYbWpM6VWVTij7ggCyJx4110Qr9eJWGxy8YkjmAX+IVfE9Ng+UbyIN+m6P5cSA9LY2SH8qQrD1WrP/tk+wai1eSdP/KE18pkHA3t6cChr7giI44LOKa5I3gkoeTjjuWY7S5uiQZTFDh15IoSMREnpVF8aB41tvPuUr7cNfE5gvn4c32bHXjqslIUX4N1r4tZbvTY/j9wy9B3QIvW5qXM4+e9sLWjP4FsmIKnXaAo6dFg/KsBMCVvuKbXMuqpGva8gZu+yAgklPIeB/KqwfbOPLNBtMenx86Kb9HQkC8WogwiGuTse3m8TFSB+UzzdyXxcUOKojh7AJAvF9fo6VlMMB/uxrXN1ISrv1MfooXqiRQX7Vn/eQvSGSA97z1uE4BSvJbN5DByRIXoL1vk8kAAAHjGL6DyFf3m1cWzjExtwX85RY5PswjBONl1s4kTw3rLP2lTuDcI9034v1bMg/dp4AFvGOtBEE1uPoOpL0pjifipuHjMq4V8IwnYuunuJ94N3Muqo9C4N/9m77z06OjCUf+DX8AR89ISv3h8HBP7H0xjvbT2Qe2d8aohfe9w+Wr1nAFc4uW/nkmO0dykBzVy3aBw9+ixnVoSsvDzoevAOUaY23fwPRZqPNnAwZj6zdzSyoen18O/ZXVj3t3b9CdmsHnVP4Poo0gaIPJCFfTsMBzK55Zex4ohdNH8mqlMVqrF2wrioDz8qjpsPvUvxxXOH8A6LsmucGyqkh/R/7KfSojtr8ohRC1UGl4freBY35g6QcScLZIlCtK348YlhB3ensEERtHZeDbp4XyQjps6/ifQSzuXLWp6sz9u6h6H2sYBDlVO0ecrerkcmapRKtvm7Fxz8Y45kXgy6tmc5g2pXAayfQ8jRTTI1vJMbl+rd01X+CqMmA0+RYVUTM9XeGHhqYB0j4/GW02kCy1Dq97W2w51aBjXj1tol0bgSNnOEAAAA="/>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4"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5154" y="1354026"/>
            <a:ext cx="2257425" cy="2990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18722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0"/>
          <p:cNvSpPr txBox="1">
            <a:spLocks noGrp="1"/>
          </p:cNvSpPr>
          <p:nvPr>
            <p:ph type="title"/>
          </p:nvPr>
        </p:nvSpPr>
        <p:spPr>
          <a:xfrm>
            <a:off x="1066800" y="228600"/>
            <a:ext cx="76200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400"/>
              <a:buFont typeface="Calibri"/>
              <a:buNone/>
            </a:pPr>
            <a:endParaRPr/>
          </a:p>
        </p:txBody>
      </p:sp>
      <p:pic>
        <p:nvPicPr>
          <p:cNvPr id="217" name="Google Shape;217;p30"/>
          <p:cNvPicPr preferRelativeResize="0">
            <a:picLocks noGrp="1"/>
          </p:cNvPicPr>
          <p:nvPr>
            <p:ph type="body" idx="1"/>
          </p:nvPr>
        </p:nvPicPr>
        <p:blipFill rotWithShape="1">
          <a:blip r:embed="rId3">
            <a:alphaModFix/>
          </a:blip>
          <a:srcRect l="16842" t="7018" r="15789" b="7368"/>
          <a:stretch/>
        </p:blipFill>
        <p:spPr>
          <a:xfrm>
            <a:off x="0" y="609600"/>
            <a:ext cx="5220324" cy="4975621"/>
          </a:xfrm>
          <a:prstGeom prst="rect">
            <a:avLst/>
          </a:prstGeom>
          <a:noFill/>
          <a:ln>
            <a:noFill/>
          </a:ln>
        </p:spPr>
      </p:pic>
      <p:sp>
        <p:nvSpPr>
          <p:cNvPr id="218" name="Google Shape;218;p30"/>
          <p:cNvSpPr txBox="1"/>
          <p:nvPr/>
        </p:nvSpPr>
        <p:spPr>
          <a:xfrm>
            <a:off x="1956995" y="5553540"/>
            <a:ext cx="795411" cy="110799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6600">
                <a:solidFill>
                  <a:srgbClr val="FF0000"/>
                </a:solidFill>
                <a:latin typeface="Arial"/>
                <a:ea typeface="Arial"/>
                <a:cs typeface="Arial"/>
                <a:sym typeface="Arial"/>
              </a:rPr>
              <a:t>R</a:t>
            </a:r>
            <a:endParaRPr sz="6600">
              <a:solidFill>
                <a:srgbClr val="FF0000"/>
              </a:solidFill>
              <a:latin typeface="Arial"/>
              <a:ea typeface="Arial"/>
              <a:cs typeface="Arial"/>
              <a:sym typeface="Arial"/>
            </a:endParaRPr>
          </a:p>
        </p:txBody>
      </p:sp>
      <p:pic>
        <p:nvPicPr>
          <p:cNvPr id="219" name="Google Shape;219;p30"/>
          <p:cNvPicPr preferRelativeResize="0"/>
          <p:nvPr/>
        </p:nvPicPr>
        <p:blipFill rotWithShape="1">
          <a:blip r:embed="rId4">
            <a:alphaModFix/>
          </a:blip>
          <a:srcRect l="17894" r="18948"/>
          <a:stretch/>
        </p:blipFill>
        <p:spPr>
          <a:xfrm>
            <a:off x="4963297" y="600307"/>
            <a:ext cx="4189996" cy="4975621"/>
          </a:xfrm>
          <a:prstGeom prst="rect">
            <a:avLst/>
          </a:prstGeom>
          <a:noFill/>
          <a:ln>
            <a:noFill/>
          </a:ln>
        </p:spPr>
      </p:pic>
      <p:sp>
        <p:nvSpPr>
          <p:cNvPr id="220" name="Google Shape;220;p30"/>
          <p:cNvSpPr txBox="1"/>
          <p:nvPr/>
        </p:nvSpPr>
        <p:spPr>
          <a:xfrm>
            <a:off x="5904397" y="5486400"/>
            <a:ext cx="2821606" cy="110799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6600">
                <a:solidFill>
                  <a:srgbClr val="FF0000"/>
                </a:solidFill>
                <a:latin typeface="Arial"/>
                <a:ea typeface="Arial"/>
                <a:cs typeface="Arial"/>
                <a:sym typeface="Arial"/>
              </a:rPr>
              <a:t>Python</a:t>
            </a:r>
            <a:endParaRPr sz="6600">
              <a:solidFill>
                <a:srgbClr val="FF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1"/>
          <p:cNvSpPr txBox="1">
            <a:spLocks noGrp="1"/>
          </p:cNvSpPr>
          <p:nvPr>
            <p:ph type="title"/>
          </p:nvPr>
        </p:nvSpPr>
        <p:spPr>
          <a:xfrm>
            <a:off x="1066800" y="228600"/>
            <a:ext cx="76200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400"/>
              <a:buFont typeface="Calibri"/>
              <a:buNone/>
            </a:pPr>
            <a:r>
              <a:rPr lang="en-US"/>
              <a:t>Python vs R</a:t>
            </a:r>
            <a:endParaRPr/>
          </a:p>
        </p:txBody>
      </p:sp>
      <p:sp>
        <p:nvSpPr>
          <p:cNvPr id="226" name="Google Shape;226;p31"/>
          <p:cNvSpPr txBox="1">
            <a:spLocks noGrp="1"/>
          </p:cNvSpPr>
          <p:nvPr>
            <p:ph type="body" idx="1"/>
          </p:nvPr>
        </p:nvSpPr>
        <p:spPr>
          <a:xfrm>
            <a:off x="6019800" y="1828800"/>
            <a:ext cx="2971800" cy="42973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3200"/>
              <a:buNone/>
            </a:pPr>
            <a:r>
              <a:rPr lang="en-US"/>
              <a:t>The things you can do with Python and R overlap broadly</a:t>
            </a:r>
            <a:endParaRPr/>
          </a:p>
          <a:p>
            <a:pPr marL="0" lvl="0" indent="0" algn="l" rtl="0">
              <a:spcBef>
                <a:spcPts val="640"/>
              </a:spcBef>
              <a:spcAft>
                <a:spcPts val="0"/>
              </a:spcAft>
              <a:buClr>
                <a:schemeClr val="dk1"/>
              </a:buClr>
              <a:buSzPts val="3200"/>
              <a:buNone/>
            </a:pPr>
            <a:r>
              <a:rPr lang="en-US"/>
              <a:t>Differences:</a:t>
            </a:r>
            <a:endParaRPr/>
          </a:p>
          <a:p>
            <a:pPr marL="342900" lvl="0" indent="-342900" algn="l" rtl="0">
              <a:spcBef>
                <a:spcPts val="480"/>
              </a:spcBef>
              <a:spcAft>
                <a:spcPts val="0"/>
              </a:spcAft>
              <a:buClr>
                <a:schemeClr val="dk1"/>
              </a:buClr>
              <a:buSzPts val="2400"/>
              <a:buChar char="•"/>
            </a:pPr>
            <a:r>
              <a:rPr lang="en-US" sz="2400"/>
              <a:t>Ease for a particular task</a:t>
            </a:r>
            <a:endParaRPr/>
          </a:p>
          <a:p>
            <a:pPr marL="342900" lvl="0" indent="-342900" algn="l" rtl="0">
              <a:spcBef>
                <a:spcPts val="480"/>
              </a:spcBef>
              <a:spcAft>
                <a:spcPts val="0"/>
              </a:spcAft>
              <a:buClr>
                <a:schemeClr val="dk1"/>
              </a:buClr>
              <a:buSzPts val="2400"/>
              <a:buChar char="•"/>
            </a:pPr>
            <a:r>
              <a:rPr lang="en-US" sz="2400"/>
              <a:t>Readability of code</a:t>
            </a:r>
            <a:endParaRPr sz="2400"/>
          </a:p>
        </p:txBody>
      </p:sp>
      <p:sp>
        <p:nvSpPr>
          <p:cNvPr id="227" name="Google Shape;227;p31"/>
          <p:cNvSpPr/>
          <p:nvPr/>
        </p:nvSpPr>
        <p:spPr>
          <a:xfrm>
            <a:off x="685800" y="1828800"/>
            <a:ext cx="4343400" cy="4038600"/>
          </a:xfrm>
          <a:prstGeom prst="ellipse">
            <a:avLst/>
          </a:prstGeom>
          <a:solidFill>
            <a:schemeClr val="accent1"/>
          </a:solidFill>
          <a:ln w="25400" cap="flat" cmpd="sng">
            <a:solidFill>
              <a:srgbClr val="0A519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8" name="Google Shape;228;p31"/>
          <p:cNvSpPr/>
          <p:nvPr/>
        </p:nvSpPr>
        <p:spPr>
          <a:xfrm>
            <a:off x="1371600" y="1793488"/>
            <a:ext cx="4343400" cy="4038600"/>
          </a:xfrm>
          <a:prstGeom prst="ellipse">
            <a:avLst/>
          </a:prstGeom>
          <a:solidFill>
            <a:srgbClr val="FF0000">
              <a:alpha val="76862"/>
            </a:srgbClr>
          </a:solidFill>
          <a:ln w="25400" cap="flat" cmpd="sng">
            <a:solidFill>
              <a:srgbClr val="0A519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5400">
                <a:solidFill>
                  <a:schemeClr val="lt1"/>
                </a:solidFill>
                <a:latin typeface="Arial"/>
                <a:ea typeface="Arial"/>
                <a:cs typeface="Arial"/>
                <a:sym typeface="Arial"/>
              </a:rPr>
              <a:t>   Python</a:t>
            </a:r>
            <a:endParaRPr sz="5400">
              <a:solidFill>
                <a:schemeClr val="lt1"/>
              </a:solidFill>
              <a:latin typeface="Arial"/>
              <a:ea typeface="Arial"/>
              <a:cs typeface="Arial"/>
              <a:sym typeface="Arial"/>
            </a:endParaRPr>
          </a:p>
        </p:txBody>
      </p:sp>
      <p:sp>
        <p:nvSpPr>
          <p:cNvPr id="229" name="Google Shape;229;p31"/>
          <p:cNvSpPr txBox="1"/>
          <p:nvPr/>
        </p:nvSpPr>
        <p:spPr>
          <a:xfrm>
            <a:off x="762000" y="3432601"/>
            <a:ext cx="792478"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800">
                <a:solidFill>
                  <a:schemeClr val="lt1"/>
                </a:solidFill>
                <a:latin typeface="Arial"/>
                <a:ea typeface="Arial"/>
                <a:cs typeface="Arial"/>
                <a:sym typeface="Arial"/>
              </a:rPr>
              <a:t>R</a:t>
            </a:r>
            <a:endParaRPr sz="4800">
              <a:solidFill>
                <a:schemeClr val="lt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https://imgs.xkcd.com/comics/pyth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053070" cy="687105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053089" y="6272011"/>
            <a:ext cx="3090911" cy="461665"/>
          </a:xfrm>
          <a:prstGeom prst="rect">
            <a:avLst/>
          </a:prstGeom>
          <a:noFill/>
        </p:spPr>
        <p:txBody>
          <a:bodyPr wrap="none" rtlCol="0">
            <a:spAutoFit/>
          </a:bodyPr>
          <a:lstStyle/>
          <a:p>
            <a:r>
              <a:rPr lang="en-US" sz="2400" dirty="0"/>
              <a:t>https://xkcd.com/353/</a:t>
            </a:r>
            <a:endParaRPr lang="en-US" sz="2400" dirty="0"/>
          </a:p>
        </p:txBody>
      </p:sp>
    </p:spTree>
    <p:extLst>
      <p:ext uri="{BB962C8B-B14F-4D97-AF65-F5344CB8AC3E}">
        <p14:creationId xmlns:p14="http://schemas.microsoft.com/office/powerpoint/2010/main" val="2756841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120" name="Google Shape;120;p17"/>
          <p:cNvPicPr preferRelativeResize="0">
            <a:picLocks noGrp="1"/>
          </p:cNvPicPr>
          <p:nvPr>
            <p:ph type="body" idx="4294967295"/>
          </p:nvPr>
        </p:nvPicPr>
        <p:blipFill rotWithShape="1">
          <a:blip r:embed="rId3">
            <a:alphaModFix/>
          </a:blip>
          <a:srcRect/>
          <a:stretch/>
        </p:blipFill>
        <p:spPr>
          <a:xfrm>
            <a:off x="-19050" y="-14288"/>
            <a:ext cx="9163050" cy="6872288"/>
          </a:xfrm>
          <a:prstGeom prst="rect">
            <a:avLst/>
          </a:prstGeom>
          <a:noFill/>
          <a:ln>
            <a:noFill/>
          </a:ln>
        </p:spPr>
      </p:pic>
      <p:sp>
        <p:nvSpPr>
          <p:cNvPr id="121" name="Google Shape;121;p17"/>
          <p:cNvSpPr/>
          <p:nvPr/>
        </p:nvSpPr>
        <p:spPr>
          <a:xfrm>
            <a:off x="228600" y="5562600"/>
            <a:ext cx="3429000" cy="533400"/>
          </a:xfrm>
          <a:prstGeom prst="rect">
            <a:avLst/>
          </a:prstGeom>
          <a:solidFill>
            <a:schemeClr val="accent1"/>
          </a:solidFill>
          <a:ln w="25400" cap="flat" cmpd="sng">
            <a:solidFill>
              <a:srgbClr val="0A519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Arial"/>
                <a:ea typeface="Arial"/>
                <a:cs typeface="Arial"/>
                <a:sym typeface="Arial"/>
              </a:rPr>
              <a:t>Python according to Wikipedia</a:t>
            </a: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2"/>
          <p:cNvSpPr txBox="1">
            <a:spLocks noGrp="1"/>
          </p:cNvSpPr>
          <p:nvPr>
            <p:ph type="title"/>
          </p:nvPr>
        </p:nvSpPr>
        <p:spPr>
          <a:xfrm>
            <a:off x="6172200" y="228600"/>
            <a:ext cx="2514600" cy="60198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3200"/>
              <a:buFont typeface="Calibri"/>
              <a:buNone/>
            </a:pPr>
            <a:r>
              <a:rPr lang="en-US" sz="3200"/>
              <a:t>Warning- Programming can get to be addictive!</a:t>
            </a:r>
            <a:r>
              <a:rPr lang="en-US"/>
              <a:t/>
            </a:r>
            <a:br>
              <a:rPr lang="en-US"/>
            </a:br>
            <a:endParaRPr/>
          </a:p>
        </p:txBody>
      </p:sp>
      <p:pic>
        <p:nvPicPr>
          <p:cNvPr id="235" name="Google Shape;235;p32"/>
          <p:cNvPicPr preferRelativeResize="0">
            <a:picLocks noGrp="1"/>
          </p:cNvPicPr>
          <p:nvPr>
            <p:ph type="body" idx="1"/>
          </p:nvPr>
        </p:nvPicPr>
        <p:blipFill rotWithShape="1">
          <a:blip r:embed="rId3">
            <a:alphaModFix/>
          </a:blip>
          <a:srcRect/>
          <a:stretch/>
        </p:blipFill>
        <p:spPr>
          <a:xfrm>
            <a:off x="68534" y="192258"/>
            <a:ext cx="6090771" cy="6151075"/>
          </a:xfrm>
          <a:prstGeom prst="rect">
            <a:avLst/>
          </a:prstGeom>
          <a:noFill/>
          <a:ln>
            <a:noFill/>
          </a:ln>
        </p:spPr>
      </p:pic>
      <p:sp>
        <p:nvSpPr>
          <p:cNvPr id="236" name="Google Shape;236;p32"/>
          <p:cNvSpPr txBox="1"/>
          <p:nvPr/>
        </p:nvSpPr>
        <p:spPr>
          <a:xfrm>
            <a:off x="1447800" y="6343333"/>
            <a:ext cx="2571538"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u="sng" cap="small">
                <a:solidFill>
                  <a:schemeClr val="hlink"/>
                </a:solidFill>
                <a:latin typeface="Arial"/>
                <a:ea typeface="Arial"/>
                <a:cs typeface="Arial"/>
                <a:sym typeface="Arial"/>
                <a:hlinkClick r:id="rId4"/>
              </a:rPr>
              <a:t>http://xkcd.com/1319/</a:t>
            </a:r>
            <a:r>
              <a:rPr lang="en-US" sz="1800" cap="small">
                <a:solidFill>
                  <a:schemeClr val="dk1"/>
                </a:solidFill>
                <a:latin typeface="Arial"/>
                <a:ea typeface="Arial"/>
                <a:cs typeface="Arial"/>
                <a:sym typeface="Arial"/>
              </a:rPr>
              <a:t> </a:t>
            </a:r>
            <a:endParaRPr sz="1800">
              <a:solidFill>
                <a:schemeClr val="dk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Shape 240"/>
        <p:cNvGrpSpPr/>
        <p:nvPr/>
      </p:nvGrpSpPr>
      <p:grpSpPr>
        <a:xfrm>
          <a:off x="0" y="0"/>
          <a:ext cx="0" cy="0"/>
          <a:chOff x="0" y="0"/>
          <a:chExt cx="0" cy="0"/>
        </a:xfrm>
      </p:grpSpPr>
      <p:sp>
        <p:nvSpPr>
          <p:cNvPr id="241" name="Google Shape;241;p33"/>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400"/>
              <a:buFont typeface="Calibri"/>
              <a:buNone/>
            </a:pPr>
            <a:r>
              <a:rPr lang="en-US"/>
              <a:t>Basic Elements</a:t>
            </a:r>
            <a:endParaRPr/>
          </a:p>
        </p:txBody>
      </p:sp>
      <p:sp>
        <p:nvSpPr>
          <p:cNvPr id="242" name="Google Shape;242;p33"/>
          <p:cNvSpPr txBox="1">
            <a:spLocks noGrp="1"/>
          </p:cNvSpPr>
          <p:nvPr>
            <p:ph type="body" idx="1"/>
          </p:nvPr>
        </p:nvSpPr>
        <p:spPr>
          <a:xfrm>
            <a:off x="457200" y="1676400"/>
            <a:ext cx="8229600" cy="44497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3200"/>
              <a:buChar char="•"/>
            </a:pPr>
            <a:r>
              <a:rPr lang="en-US" u="sng"/>
              <a:t>Logical expressions </a:t>
            </a:r>
            <a:r>
              <a:rPr lang="en-US"/>
              <a:t>allow a program to make  choices based on some comparison</a:t>
            </a:r>
            <a:endParaRPr/>
          </a:p>
          <a:p>
            <a:pPr marL="742950" lvl="1" indent="-285750" algn="l" rtl="0">
              <a:spcBef>
                <a:spcPts val="560"/>
              </a:spcBef>
              <a:spcAft>
                <a:spcPts val="0"/>
              </a:spcAft>
              <a:buClr>
                <a:schemeClr val="dk1"/>
              </a:buClr>
              <a:buSzPts val="2800"/>
              <a:buChar char="–"/>
            </a:pPr>
            <a:r>
              <a:rPr lang="en-US"/>
              <a:t>IF X==Y :   </a:t>
            </a:r>
            <a:endParaRPr/>
          </a:p>
          <a:p>
            <a:pPr marL="914400" lvl="2" indent="0" algn="l" rtl="0">
              <a:spcBef>
                <a:spcPts val="480"/>
              </a:spcBef>
              <a:spcAft>
                <a:spcPts val="0"/>
              </a:spcAft>
              <a:buClr>
                <a:schemeClr val="dk1"/>
              </a:buClr>
              <a:buSzPts val="2400"/>
              <a:buNone/>
            </a:pPr>
            <a:r>
              <a:rPr lang="en-US"/>
              <a:t>  print(“X and Y Match!”)</a:t>
            </a:r>
            <a:endParaRPr/>
          </a:p>
          <a:p>
            <a:pPr marL="742950" lvl="1" indent="-285750" algn="l" rtl="0">
              <a:spcBef>
                <a:spcPts val="560"/>
              </a:spcBef>
              <a:spcAft>
                <a:spcPts val="0"/>
              </a:spcAft>
              <a:buClr>
                <a:schemeClr val="dk1"/>
              </a:buClr>
              <a:buSzPts val="2800"/>
              <a:buChar char="–"/>
            </a:pPr>
            <a:r>
              <a:rPr lang="en-US"/>
              <a:t>Logical operators are often doubled to allow things like &lt;=, &gt;=, != but &gt;, &lt; are just singles</a:t>
            </a:r>
            <a:endParaRPr/>
          </a:p>
          <a:p>
            <a:pPr marL="742950" lvl="1" indent="-285750" algn="l" rtl="0">
              <a:spcBef>
                <a:spcPts val="560"/>
              </a:spcBef>
              <a:spcAft>
                <a:spcPts val="0"/>
              </a:spcAft>
              <a:buClr>
                <a:schemeClr val="dk1"/>
              </a:buClr>
              <a:buSzPts val="2800"/>
              <a:buChar char="–"/>
            </a:pPr>
            <a:r>
              <a:rPr lang="en-US"/>
              <a:t>Logical expressions can be connected by ‘and’ and ‘or’  or logically reversed by ‘not’</a:t>
            </a:r>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Shape 246"/>
        <p:cNvGrpSpPr/>
        <p:nvPr/>
      </p:nvGrpSpPr>
      <p:grpSpPr>
        <a:xfrm>
          <a:off x="0" y="0"/>
          <a:ext cx="0" cy="0"/>
          <a:chOff x="0" y="0"/>
          <a:chExt cx="0" cy="0"/>
        </a:xfrm>
      </p:grpSpPr>
      <p:sp>
        <p:nvSpPr>
          <p:cNvPr id="247" name="Google Shape;247;p34"/>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400"/>
              <a:buFont typeface="Calibri"/>
              <a:buNone/>
            </a:pPr>
            <a:r>
              <a:rPr lang="en-US"/>
              <a:t>Learning to Program</a:t>
            </a:r>
            <a:endParaRPr/>
          </a:p>
        </p:txBody>
      </p:sp>
      <p:sp>
        <p:nvSpPr>
          <p:cNvPr id="248" name="Google Shape;248;p34"/>
          <p:cNvSpPr txBox="1">
            <a:spLocks noGrp="1"/>
          </p:cNvSpPr>
          <p:nvPr>
            <p:ph type="body" idx="1"/>
          </p:nvPr>
        </p:nvSpPr>
        <p:spPr>
          <a:xfrm>
            <a:off x="1143000" y="1828800"/>
            <a:ext cx="7772400" cy="46482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3200"/>
              <a:buFont typeface="Arial"/>
              <a:buNone/>
            </a:pPr>
            <a:r>
              <a:rPr lang="en-US"/>
              <a:t>The best way to learn to program, IS to program!</a:t>
            </a:r>
            <a:endParaRPr/>
          </a:p>
          <a:p>
            <a:pPr marL="342900" lvl="0" indent="-342900" algn="l" rtl="0">
              <a:lnSpc>
                <a:spcPct val="90000"/>
              </a:lnSpc>
              <a:spcBef>
                <a:spcPts val="640"/>
              </a:spcBef>
              <a:spcAft>
                <a:spcPts val="0"/>
              </a:spcAft>
              <a:buClr>
                <a:schemeClr val="dk1"/>
              </a:buClr>
              <a:buSzPts val="3200"/>
              <a:buChar char="•"/>
            </a:pPr>
            <a:r>
              <a:rPr lang="en-US"/>
              <a:t>Sources of information</a:t>
            </a:r>
            <a:endParaRPr/>
          </a:p>
          <a:p>
            <a:pPr marL="742950" lvl="1" indent="-285750" algn="l" rtl="0">
              <a:lnSpc>
                <a:spcPct val="90000"/>
              </a:lnSpc>
              <a:spcBef>
                <a:spcPts val="560"/>
              </a:spcBef>
              <a:spcAft>
                <a:spcPts val="0"/>
              </a:spcAft>
              <a:buClr>
                <a:schemeClr val="dk1"/>
              </a:buClr>
              <a:buSzPts val="2800"/>
              <a:buChar char="–"/>
            </a:pPr>
            <a:r>
              <a:rPr lang="en-US"/>
              <a:t>Tutorials – good for getting started</a:t>
            </a:r>
            <a:endParaRPr/>
          </a:p>
          <a:p>
            <a:pPr marL="742950" lvl="1" indent="-285750" algn="l" rtl="0">
              <a:lnSpc>
                <a:spcPct val="90000"/>
              </a:lnSpc>
              <a:spcBef>
                <a:spcPts val="560"/>
              </a:spcBef>
              <a:spcAft>
                <a:spcPts val="0"/>
              </a:spcAft>
              <a:buClr>
                <a:schemeClr val="dk1"/>
              </a:buClr>
              <a:buSzPts val="2800"/>
              <a:buChar char="–"/>
            </a:pPr>
            <a:r>
              <a:rPr lang="en-US"/>
              <a:t>Books - ditto</a:t>
            </a:r>
            <a:endParaRPr/>
          </a:p>
          <a:p>
            <a:pPr marL="742950" lvl="1" indent="-285750" algn="l" rtl="0">
              <a:lnSpc>
                <a:spcPct val="90000"/>
              </a:lnSpc>
              <a:spcBef>
                <a:spcPts val="560"/>
              </a:spcBef>
              <a:spcAft>
                <a:spcPts val="0"/>
              </a:spcAft>
              <a:buClr>
                <a:schemeClr val="dk1"/>
              </a:buClr>
              <a:buSzPts val="2800"/>
              <a:buChar char="–"/>
            </a:pPr>
            <a:r>
              <a:rPr lang="en-US"/>
              <a:t>Language reference manuals – for getting the nitty gritty on how things work</a:t>
            </a:r>
            <a:endParaRPr/>
          </a:p>
          <a:p>
            <a:pPr marL="742950" lvl="1" indent="-285750" algn="l" rtl="0">
              <a:lnSpc>
                <a:spcPct val="90000"/>
              </a:lnSpc>
              <a:spcBef>
                <a:spcPts val="560"/>
              </a:spcBef>
              <a:spcAft>
                <a:spcPts val="0"/>
              </a:spcAft>
              <a:buClr>
                <a:schemeClr val="dk1"/>
              </a:buClr>
              <a:buSzPts val="2800"/>
              <a:buChar char="–"/>
            </a:pPr>
            <a:r>
              <a:rPr lang="en-US" b="1"/>
              <a:t>Example code – never program what someone else has already done. Learn from them!</a:t>
            </a:r>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Shape 252"/>
        <p:cNvGrpSpPr/>
        <p:nvPr/>
      </p:nvGrpSpPr>
      <p:grpSpPr>
        <a:xfrm>
          <a:off x="0" y="0"/>
          <a:ext cx="0" cy="0"/>
          <a:chOff x="0" y="0"/>
          <a:chExt cx="0" cy="0"/>
        </a:xfrm>
      </p:grpSpPr>
      <p:sp>
        <p:nvSpPr>
          <p:cNvPr id="253" name="Google Shape;253;p35"/>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400"/>
              <a:buFont typeface="Calibri"/>
              <a:buNone/>
            </a:pPr>
            <a:r>
              <a:rPr lang="en-US"/>
              <a:t>A Sample Program</a:t>
            </a:r>
            <a:endParaRPr/>
          </a:p>
        </p:txBody>
      </p:sp>
      <p:sp>
        <p:nvSpPr>
          <p:cNvPr id="254" name="Google Shape;254;p35"/>
          <p:cNvSpPr txBox="1">
            <a:spLocks noGrp="1"/>
          </p:cNvSpPr>
          <p:nvPr>
            <p:ph type="body" idx="1"/>
          </p:nvPr>
        </p:nvSpPr>
        <p:spPr>
          <a:xfrm>
            <a:off x="457200" y="1676400"/>
            <a:ext cx="8229600" cy="44497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3200"/>
              <a:buNone/>
            </a:pPr>
            <a:r>
              <a:rPr lang="en-US"/>
              <a:t>varA=10</a:t>
            </a:r>
            <a:endParaRPr/>
          </a:p>
          <a:p>
            <a:pPr marL="0" lvl="0" indent="0" algn="l" rtl="0">
              <a:spcBef>
                <a:spcPts val="640"/>
              </a:spcBef>
              <a:spcAft>
                <a:spcPts val="0"/>
              </a:spcAft>
              <a:buClr>
                <a:schemeClr val="dk1"/>
              </a:buClr>
              <a:buSzPts val="3200"/>
              <a:buNone/>
            </a:pPr>
            <a:r>
              <a:rPr lang="en-US"/>
              <a:t>varB=15</a:t>
            </a:r>
            <a:endParaRPr/>
          </a:p>
          <a:p>
            <a:pPr marL="0" lvl="0" indent="0" algn="l" rtl="0">
              <a:spcBef>
                <a:spcPts val="640"/>
              </a:spcBef>
              <a:spcAft>
                <a:spcPts val="0"/>
              </a:spcAft>
              <a:buClr>
                <a:schemeClr val="dk1"/>
              </a:buClr>
              <a:buSzPts val="3200"/>
              <a:buNone/>
            </a:pPr>
            <a:r>
              <a:rPr lang="en-US"/>
              <a:t>varC=varA+varB</a:t>
            </a:r>
            <a:endParaRPr/>
          </a:p>
          <a:p>
            <a:pPr marL="0" lvl="0" indent="0" algn="l" rtl="0">
              <a:spcBef>
                <a:spcPts val="640"/>
              </a:spcBef>
              <a:spcAft>
                <a:spcPts val="0"/>
              </a:spcAft>
              <a:buClr>
                <a:schemeClr val="dk1"/>
              </a:buClr>
              <a:buSzPts val="3200"/>
              <a:buNone/>
            </a:pPr>
            <a:endParaRPr/>
          </a:p>
          <a:p>
            <a:pPr marL="0" lvl="0" indent="0" algn="l" rtl="0">
              <a:spcBef>
                <a:spcPts val="480"/>
              </a:spcBef>
              <a:spcAft>
                <a:spcPts val="0"/>
              </a:spcAft>
              <a:buClr>
                <a:schemeClr val="dk1"/>
              </a:buClr>
              <a:buSzPts val="2400"/>
              <a:buNone/>
            </a:pPr>
            <a:r>
              <a:rPr lang="en-US" sz="2400"/>
              <a:t>print("The sum of "+str(varA)+" and "+str(varB)+" is "+str(varC))</a:t>
            </a:r>
            <a:endParaRPr/>
          </a:p>
          <a:p>
            <a:pPr marL="0" lvl="0" indent="0" algn="l" rtl="0">
              <a:spcBef>
                <a:spcPts val="480"/>
              </a:spcBef>
              <a:spcAft>
                <a:spcPts val="0"/>
              </a:spcAft>
              <a:buClr>
                <a:schemeClr val="dk1"/>
              </a:buClr>
              <a:buSzPts val="2400"/>
              <a:buNone/>
            </a:pPr>
            <a:endParaRPr sz="2400"/>
          </a:p>
          <a:p>
            <a:pPr marL="0" lvl="0" indent="0" algn="l" rtl="0">
              <a:spcBef>
                <a:spcPts val="480"/>
              </a:spcBef>
              <a:spcAft>
                <a:spcPts val="0"/>
              </a:spcAft>
              <a:buClr>
                <a:schemeClr val="dk1"/>
              </a:buClr>
              <a:buSzPts val="2400"/>
              <a:buNone/>
            </a:pPr>
            <a:r>
              <a:rPr lang="en-US" sz="2400"/>
              <a:t>Result: </a:t>
            </a:r>
            <a:endParaRPr/>
          </a:p>
          <a:p>
            <a:pPr marL="0" lvl="0" indent="0" algn="l" rtl="0">
              <a:spcBef>
                <a:spcPts val="640"/>
              </a:spcBef>
              <a:spcAft>
                <a:spcPts val="0"/>
              </a:spcAft>
              <a:buClr>
                <a:schemeClr val="dk1"/>
              </a:buClr>
              <a:buSzPts val="3200"/>
              <a:buNone/>
            </a:pPr>
            <a:r>
              <a:rPr lang="en-US"/>
              <a:t>The sum of 10 and 15 is 25</a:t>
            </a:r>
            <a:endParaRPr/>
          </a:p>
        </p:txBody>
      </p:sp>
      <p:sp>
        <p:nvSpPr>
          <p:cNvPr id="255" name="Google Shape;255;p35"/>
          <p:cNvSpPr/>
          <p:nvPr/>
        </p:nvSpPr>
        <p:spPr>
          <a:xfrm>
            <a:off x="5315415" y="1036241"/>
            <a:ext cx="3352800" cy="1447800"/>
          </a:xfrm>
          <a:prstGeom prst="wedgeRoundRectCallout">
            <a:avLst>
              <a:gd name="adj1" fmla="val -149880"/>
              <a:gd name="adj2" fmla="val 18309"/>
              <a:gd name="adj3" fmla="val 16667"/>
            </a:avLst>
          </a:prstGeom>
          <a:solidFill>
            <a:schemeClr val="accent1"/>
          </a:solidFill>
          <a:ln w="25400" cap="flat" cmpd="sng">
            <a:solidFill>
              <a:srgbClr val="0A519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a:ea typeface="Arial"/>
                <a:cs typeface="Arial"/>
                <a:sym typeface="Arial"/>
              </a:rPr>
              <a:t>Variables are “containers” that hold numbers or text</a:t>
            </a:r>
            <a:endParaRPr/>
          </a:p>
          <a:p>
            <a:pPr marL="0" marR="0" lvl="0" indent="0" algn="ctr" rtl="0">
              <a:spcBef>
                <a:spcPts val="0"/>
              </a:spcBef>
              <a:spcAft>
                <a:spcPts val="0"/>
              </a:spcAft>
              <a:buNone/>
            </a:pPr>
            <a:r>
              <a:rPr lang="en-US" sz="1800">
                <a:solidFill>
                  <a:schemeClr val="lt1"/>
                </a:solidFill>
                <a:latin typeface="Arial"/>
                <a:ea typeface="Arial"/>
                <a:cs typeface="Arial"/>
                <a:sym typeface="Arial"/>
              </a:rPr>
              <a:t>You can use whatever names you choose as long as they start with a letter!</a:t>
            </a:r>
            <a:endParaRPr sz="1800">
              <a:solidFill>
                <a:schemeClr val="lt1"/>
              </a:solidFill>
              <a:latin typeface="Arial"/>
              <a:ea typeface="Arial"/>
              <a:cs typeface="Arial"/>
              <a:sym typeface="Arial"/>
            </a:endParaRPr>
          </a:p>
        </p:txBody>
      </p:sp>
      <p:sp>
        <p:nvSpPr>
          <p:cNvPr id="256" name="Google Shape;256;p35"/>
          <p:cNvSpPr/>
          <p:nvPr/>
        </p:nvSpPr>
        <p:spPr>
          <a:xfrm>
            <a:off x="4572000" y="2453481"/>
            <a:ext cx="3352800" cy="1447800"/>
          </a:xfrm>
          <a:prstGeom prst="wedgeRoundRectCallout">
            <a:avLst>
              <a:gd name="adj1" fmla="val -90345"/>
              <a:gd name="adj2" fmla="val 2134"/>
              <a:gd name="adj3" fmla="val 16667"/>
            </a:avLst>
          </a:prstGeom>
          <a:solidFill>
            <a:schemeClr val="accent1"/>
          </a:solidFill>
          <a:ln w="25400" cap="flat" cmpd="sng">
            <a:solidFill>
              <a:srgbClr val="0A519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a:ea typeface="Arial"/>
                <a:cs typeface="Arial"/>
                <a:sym typeface="Arial"/>
              </a:rPr>
              <a:t>An expression manipulates the values in the variables, then saves the result in another variable</a:t>
            </a:r>
            <a:endParaRPr sz="1800">
              <a:solidFill>
                <a:schemeClr val="lt1"/>
              </a:solidFill>
              <a:latin typeface="Arial"/>
              <a:ea typeface="Arial"/>
              <a:cs typeface="Arial"/>
              <a:sym typeface="Arial"/>
            </a:endParaRPr>
          </a:p>
        </p:txBody>
      </p:sp>
      <p:sp>
        <p:nvSpPr>
          <p:cNvPr id="257" name="Google Shape;257;p35"/>
          <p:cNvSpPr/>
          <p:nvPr/>
        </p:nvSpPr>
        <p:spPr>
          <a:xfrm>
            <a:off x="5638800" y="4964578"/>
            <a:ext cx="3352800" cy="1447800"/>
          </a:xfrm>
          <a:prstGeom prst="wedgeRoundRectCallout">
            <a:avLst>
              <a:gd name="adj1" fmla="val -53427"/>
              <a:gd name="adj2" fmla="val -89522"/>
              <a:gd name="adj3" fmla="val 16667"/>
            </a:avLst>
          </a:prstGeom>
          <a:solidFill>
            <a:schemeClr val="accent1"/>
          </a:solidFill>
          <a:ln w="25400" cap="flat" cmpd="sng">
            <a:solidFill>
              <a:srgbClr val="0A519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rial"/>
                <a:ea typeface="Arial"/>
                <a:cs typeface="Arial"/>
                <a:sym typeface="Arial"/>
              </a:rPr>
              <a:t>The str() function converts numbers into text so they can be added to other text strings</a:t>
            </a:r>
            <a:endParaRPr sz="1800">
              <a:solidFill>
                <a:schemeClr val="lt1"/>
              </a:solidFill>
              <a:latin typeface="Arial"/>
              <a:ea typeface="Arial"/>
              <a:cs typeface="Arial"/>
              <a:sym typeface="Aria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Shape 261"/>
        <p:cNvGrpSpPr/>
        <p:nvPr/>
      </p:nvGrpSpPr>
      <p:grpSpPr>
        <a:xfrm>
          <a:off x="0" y="0"/>
          <a:ext cx="0" cy="0"/>
          <a:chOff x="0" y="0"/>
          <a:chExt cx="0" cy="0"/>
        </a:xfrm>
      </p:grpSpPr>
      <p:sp>
        <p:nvSpPr>
          <p:cNvPr id="262" name="Google Shape;262;p36"/>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400"/>
              <a:buFont typeface="Calibri"/>
              <a:buNone/>
            </a:pPr>
            <a:r>
              <a:rPr lang="en-US"/>
              <a:t>Learning to Program</a:t>
            </a:r>
            <a:endParaRPr/>
          </a:p>
        </p:txBody>
      </p:sp>
      <p:sp>
        <p:nvSpPr>
          <p:cNvPr id="263" name="Google Shape;263;p36"/>
          <p:cNvSpPr txBox="1">
            <a:spLocks noGrp="1"/>
          </p:cNvSpPr>
          <p:nvPr>
            <p:ph type="body" idx="1"/>
          </p:nvPr>
        </p:nvSpPr>
        <p:spPr>
          <a:xfrm>
            <a:off x="457200" y="1676400"/>
            <a:ext cx="8229600" cy="4449763"/>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3200"/>
              <a:buChar char="•"/>
            </a:pPr>
            <a:r>
              <a:rPr lang="en-US"/>
              <a:t>Once you have looked at the elements of a language, you can start to write some simple programs</a:t>
            </a:r>
            <a:endParaRPr/>
          </a:p>
          <a:p>
            <a:pPr marL="742950" lvl="1" indent="-285750" algn="l" rtl="0">
              <a:lnSpc>
                <a:spcPct val="90000"/>
              </a:lnSpc>
              <a:spcBef>
                <a:spcPts val="560"/>
              </a:spcBef>
              <a:spcAft>
                <a:spcPts val="0"/>
              </a:spcAft>
              <a:buClr>
                <a:schemeClr val="dk1"/>
              </a:buClr>
              <a:buSzPts val="2800"/>
              <a:buChar char="–"/>
            </a:pPr>
            <a:r>
              <a:rPr lang="en-US"/>
              <a:t>After they work, you can start adding more and more complex elements to make the programs more powerful</a:t>
            </a:r>
            <a:endParaRPr/>
          </a:p>
          <a:p>
            <a:pPr marL="342900" lvl="0" indent="-342900" algn="l" rtl="0">
              <a:lnSpc>
                <a:spcPct val="90000"/>
              </a:lnSpc>
              <a:spcBef>
                <a:spcPts val="640"/>
              </a:spcBef>
              <a:spcAft>
                <a:spcPts val="0"/>
              </a:spcAft>
              <a:buClr>
                <a:schemeClr val="dk1"/>
              </a:buClr>
              <a:buSzPts val="3200"/>
              <a:buChar char="•"/>
            </a:pPr>
            <a:r>
              <a:rPr lang="en-US"/>
              <a:t>Ultimately, programming is an art, not a science – there are an infinite number of programs that can perform the same task</a:t>
            </a:r>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Shape 267"/>
        <p:cNvGrpSpPr/>
        <p:nvPr/>
      </p:nvGrpSpPr>
      <p:grpSpPr>
        <a:xfrm>
          <a:off x="0" y="0"/>
          <a:ext cx="0" cy="0"/>
          <a:chOff x="0" y="0"/>
          <a:chExt cx="0" cy="0"/>
        </a:xfrm>
      </p:grpSpPr>
      <p:sp>
        <p:nvSpPr>
          <p:cNvPr id="268" name="Google Shape;268;p37"/>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400"/>
              <a:buFont typeface="Calibri"/>
              <a:buNone/>
            </a:pPr>
            <a:r>
              <a:rPr lang="en-US"/>
              <a:t>Python Input and Output</a:t>
            </a:r>
            <a:endParaRPr/>
          </a:p>
        </p:txBody>
      </p:sp>
      <p:sp>
        <p:nvSpPr>
          <p:cNvPr id="269" name="Google Shape;269;p37"/>
          <p:cNvSpPr txBox="1">
            <a:spLocks noGrp="1"/>
          </p:cNvSpPr>
          <p:nvPr>
            <p:ph type="body" idx="1"/>
          </p:nvPr>
        </p:nvSpPr>
        <p:spPr>
          <a:xfrm>
            <a:off x="1143000" y="1828800"/>
            <a:ext cx="7772400" cy="47244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3200"/>
              <a:buFont typeface="Arial"/>
              <a:buNone/>
            </a:pPr>
            <a:r>
              <a:rPr lang="en-US" b="1">
                <a:latin typeface="Courier New"/>
                <a:ea typeface="Courier New"/>
                <a:cs typeface="Courier New"/>
                <a:sym typeface="Courier New"/>
              </a:rPr>
              <a:t>print(“Hello world”)</a:t>
            </a:r>
            <a:r>
              <a:rPr lang="en-US"/>
              <a:t> </a:t>
            </a:r>
            <a:endParaRPr/>
          </a:p>
          <a:p>
            <a:pPr marL="342900" lvl="0" indent="-342900" algn="l" rtl="0">
              <a:spcBef>
                <a:spcPts val="640"/>
              </a:spcBef>
              <a:spcAft>
                <a:spcPts val="0"/>
              </a:spcAft>
              <a:buClr>
                <a:schemeClr val="dk1"/>
              </a:buClr>
              <a:buSzPts val="3200"/>
              <a:buFont typeface="Arial"/>
              <a:buNone/>
            </a:pPr>
            <a:r>
              <a:rPr lang="en-US"/>
              <a:t>Creates output: </a:t>
            </a:r>
            <a:endParaRPr/>
          </a:p>
          <a:p>
            <a:pPr marL="342900" lvl="0" indent="-342900" algn="l" rtl="0">
              <a:spcBef>
                <a:spcPts val="640"/>
              </a:spcBef>
              <a:spcAft>
                <a:spcPts val="0"/>
              </a:spcAft>
              <a:buClr>
                <a:schemeClr val="dk1"/>
              </a:buClr>
              <a:buSzPts val="3200"/>
              <a:buFont typeface="Arial"/>
              <a:buNone/>
            </a:pPr>
            <a:r>
              <a:rPr lang="en-US" b="1">
                <a:latin typeface="Courier New"/>
                <a:ea typeface="Courier New"/>
                <a:cs typeface="Courier New"/>
                <a:sym typeface="Courier New"/>
              </a:rPr>
              <a:t>Hello world</a:t>
            </a:r>
            <a:endParaRPr/>
          </a:p>
          <a:p>
            <a:pPr marL="342900" lvl="0" indent="-342900" algn="l" rtl="0">
              <a:spcBef>
                <a:spcPts val="640"/>
              </a:spcBef>
              <a:spcAft>
                <a:spcPts val="0"/>
              </a:spcAft>
              <a:buClr>
                <a:schemeClr val="dk1"/>
              </a:buClr>
              <a:buSzPts val="3200"/>
              <a:buFont typeface="Arial"/>
              <a:buNone/>
            </a:pPr>
            <a:endParaRPr b="1">
              <a:latin typeface="Courier New"/>
              <a:ea typeface="Courier New"/>
              <a:cs typeface="Courier New"/>
              <a:sym typeface="Courier New"/>
            </a:endParaRPr>
          </a:p>
          <a:p>
            <a:pPr marL="342900" lvl="0" indent="-342900" algn="l" rtl="0">
              <a:spcBef>
                <a:spcPts val="560"/>
              </a:spcBef>
              <a:spcAft>
                <a:spcPts val="0"/>
              </a:spcAft>
              <a:buClr>
                <a:schemeClr val="dk1"/>
              </a:buClr>
              <a:buSzPts val="2800"/>
              <a:buFont typeface="Arial"/>
              <a:buNone/>
            </a:pPr>
            <a:r>
              <a:rPr lang="en-US" sz="2800" b="1">
                <a:latin typeface="Courier New"/>
                <a:ea typeface="Courier New"/>
                <a:cs typeface="Courier New"/>
                <a:sym typeface="Courier New"/>
              </a:rPr>
              <a:t>a=raw_input(“What is your name? “)</a:t>
            </a:r>
            <a:endParaRPr/>
          </a:p>
          <a:p>
            <a:pPr marL="342900" lvl="0" indent="-342900" algn="l" rtl="0">
              <a:spcBef>
                <a:spcPts val="560"/>
              </a:spcBef>
              <a:spcAft>
                <a:spcPts val="0"/>
              </a:spcAft>
              <a:buClr>
                <a:schemeClr val="dk1"/>
              </a:buClr>
              <a:buSzPts val="2800"/>
              <a:buFont typeface="Arial"/>
              <a:buNone/>
            </a:pPr>
            <a:r>
              <a:rPr lang="en-US" sz="2800" b="1">
                <a:latin typeface="Courier New"/>
                <a:ea typeface="Courier New"/>
                <a:cs typeface="Courier New"/>
                <a:sym typeface="Courier New"/>
              </a:rPr>
              <a:t>print(a)</a:t>
            </a:r>
            <a:endParaRPr/>
          </a:p>
          <a:p>
            <a:pPr marL="342900" lvl="0" indent="-342900" algn="l" rtl="0">
              <a:spcBef>
                <a:spcPts val="640"/>
              </a:spcBef>
              <a:spcAft>
                <a:spcPts val="0"/>
              </a:spcAft>
              <a:buClr>
                <a:schemeClr val="dk1"/>
              </a:buClr>
              <a:buSzPts val="3200"/>
              <a:buFont typeface="Arial"/>
              <a:buNone/>
            </a:pPr>
            <a:r>
              <a:rPr lang="en-US"/>
              <a:t>Prints out whatever you type in at the prompt</a:t>
            </a:r>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Shape 273"/>
        <p:cNvGrpSpPr/>
        <p:nvPr/>
      </p:nvGrpSpPr>
      <p:grpSpPr>
        <a:xfrm>
          <a:off x="0" y="0"/>
          <a:ext cx="0" cy="0"/>
          <a:chOff x="0" y="0"/>
          <a:chExt cx="0" cy="0"/>
        </a:xfrm>
      </p:grpSpPr>
      <p:sp>
        <p:nvSpPr>
          <p:cNvPr id="274" name="Google Shape;274;p38"/>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400"/>
              <a:buFont typeface="Calibri"/>
              <a:buNone/>
            </a:pPr>
            <a:r>
              <a:rPr lang="en-US"/>
              <a:t>Common Variable Types</a:t>
            </a:r>
            <a:endParaRPr/>
          </a:p>
        </p:txBody>
      </p:sp>
      <p:sp>
        <p:nvSpPr>
          <p:cNvPr id="275" name="Google Shape;275;p38"/>
          <p:cNvSpPr txBox="1">
            <a:spLocks noGrp="1"/>
          </p:cNvSpPr>
          <p:nvPr>
            <p:ph type="body" idx="1"/>
          </p:nvPr>
        </p:nvSpPr>
        <p:spPr>
          <a:xfrm>
            <a:off x="457200" y="1676400"/>
            <a:ext cx="8229600" cy="44497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3200"/>
              <a:buChar char="•"/>
            </a:pPr>
            <a:r>
              <a:rPr lang="en-US"/>
              <a:t>Boolean (true or false – 1 or 0)</a:t>
            </a:r>
            <a:endParaRPr/>
          </a:p>
          <a:p>
            <a:pPr marL="342900" lvl="0" indent="-342900" algn="l" rtl="0">
              <a:spcBef>
                <a:spcPts val="640"/>
              </a:spcBef>
              <a:spcAft>
                <a:spcPts val="0"/>
              </a:spcAft>
              <a:buClr>
                <a:schemeClr val="dk1"/>
              </a:buClr>
              <a:buSzPts val="3200"/>
              <a:buChar char="•"/>
            </a:pPr>
            <a:r>
              <a:rPr lang="en-US"/>
              <a:t>Integer (e.g., 15)</a:t>
            </a:r>
            <a:endParaRPr/>
          </a:p>
          <a:p>
            <a:pPr marL="342900" lvl="0" indent="-342900" algn="l" rtl="0">
              <a:spcBef>
                <a:spcPts val="640"/>
              </a:spcBef>
              <a:spcAft>
                <a:spcPts val="0"/>
              </a:spcAft>
              <a:buClr>
                <a:schemeClr val="dk1"/>
              </a:buClr>
              <a:buSzPts val="3200"/>
              <a:buChar char="•"/>
            </a:pPr>
            <a:r>
              <a:rPr lang="en-US"/>
              <a:t>Floating point or Real (e.g., 15.2)</a:t>
            </a:r>
            <a:endParaRPr/>
          </a:p>
          <a:p>
            <a:pPr marL="342900" lvl="0" indent="-342900" algn="l" rtl="0">
              <a:spcBef>
                <a:spcPts val="640"/>
              </a:spcBef>
              <a:spcAft>
                <a:spcPts val="0"/>
              </a:spcAft>
              <a:buClr>
                <a:schemeClr val="dk1"/>
              </a:buClr>
              <a:buSzPts val="3200"/>
              <a:buChar char="•"/>
            </a:pPr>
            <a:r>
              <a:rPr lang="en-US"/>
              <a:t>String (e.g., “This is a test” or ‘This is a test’)</a:t>
            </a:r>
            <a:endParaRPr/>
          </a:p>
          <a:p>
            <a:pPr marL="342900" lvl="0" indent="-342900" algn="l" rtl="0">
              <a:spcBef>
                <a:spcPts val="640"/>
              </a:spcBef>
              <a:spcAft>
                <a:spcPts val="0"/>
              </a:spcAft>
              <a:buClr>
                <a:schemeClr val="dk1"/>
              </a:buClr>
              <a:buSzPts val="3200"/>
              <a:buFont typeface="Arial"/>
              <a:buNone/>
            </a:pPr>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Shape 279"/>
        <p:cNvGrpSpPr/>
        <p:nvPr/>
      </p:nvGrpSpPr>
      <p:grpSpPr>
        <a:xfrm>
          <a:off x="0" y="0"/>
          <a:ext cx="0" cy="0"/>
          <a:chOff x="0" y="0"/>
          <a:chExt cx="0" cy="0"/>
        </a:xfrm>
      </p:grpSpPr>
      <p:sp>
        <p:nvSpPr>
          <p:cNvPr id="280" name="Google Shape;280;p39"/>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400"/>
              <a:buFont typeface="Calibri"/>
              <a:buNone/>
            </a:pPr>
            <a:r>
              <a:rPr lang="en-US"/>
              <a:t>Type Conversion Functions</a:t>
            </a:r>
            <a:endParaRPr/>
          </a:p>
        </p:txBody>
      </p:sp>
      <p:sp>
        <p:nvSpPr>
          <p:cNvPr id="281" name="Google Shape;281;p39"/>
          <p:cNvSpPr txBox="1">
            <a:spLocks noGrp="1"/>
          </p:cNvSpPr>
          <p:nvPr>
            <p:ph type="body" idx="1"/>
          </p:nvPr>
        </p:nvSpPr>
        <p:spPr>
          <a:xfrm>
            <a:off x="457200" y="1676400"/>
            <a:ext cx="8229600" cy="44497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3200"/>
              <a:buChar char="•"/>
            </a:pPr>
            <a:r>
              <a:rPr lang="en-US" b="1">
                <a:latin typeface="Courier New"/>
                <a:ea typeface="Courier New"/>
                <a:cs typeface="Courier New"/>
                <a:sym typeface="Courier New"/>
              </a:rPr>
              <a:t>str(10)</a:t>
            </a:r>
            <a:r>
              <a:rPr lang="en-US"/>
              <a:t> – gives the string representation of 10 (’10’)</a:t>
            </a:r>
            <a:endParaRPr/>
          </a:p>
          <a:p>
            <a:pPr marL="342900" lvl="0" indent="-342900" algn="l" rtl="0">
              <a:spcBef>
                <a:spcPts val="640"/>
              </a:spcBef>
              <a:spcAft>
                <a:spcPts val="0"/>
              </a:spcAft>
              <a:buClr>
                <a:schemeClr val="dk1"/>
              </a:buClr>
              <a:buSzPts val="3200"/>
              <a:buChar char="•"/>
            </a:pPr>
            <a:r>
              <a:rPr lang="en-US" b="1">
                <a:latin typeface="Courier New"/>
                <a:ea typeface="Courier New"/>
                <a:cs typeface="Courier New"/>
                <a:sym typeface="Courier New"/>
              </a:rPr>
              <a:t>int(5.5)</a:t>
            </a:r>
            <a:r>
              <a:rPr lang="en-US"/>
              <a:t> – gives the integer value (5)</a:t>
            </a:r>
            <a:endParaRPr/>
          </a:p>
          <a:p>
            <a:pPr marL="342900" lvl="0" indent="-342900" algn="l" rtl="0">
              <a:spcBef>
                <a:spcPts val="640"/>
              </a:spcBef>
              <a:spcAft>
                <a:spcPts val="0"/>
              </a:spcAft>
              <a:buClr>
                <a:schemeClr val="dk1"/>
              </a:buClr>
              <a:buSzPts val="3200"/>
              <a:buChar char="•"/>
            </a:pPr>
            <a:r>
              <a:rPr lang="en-US" b="1">
                <a:latin typeface="Courier New"/>
                <a:ea typeface="Courier New"/>
                <a:cs typeface="Courier New"/>
                <a:sym typeface="Courier New"/>
              </a:rPr>
              <a:t>float(5)</a:t>
            </a:r>
            <a:r>
              <a:rPr lang="en-US"/>
              <a:t> – gives the floating point value (5.0)</a:t>
            </a:r>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Shape 285"/>
        <p:cNvGrpSpPr/>
        <p:nvPr/>
      </p:nvGrpSpPr>
      <p:grpSpPr>
        <a:xfrm>
          <a:off x="0" y="0"/>
          <a:ext cx="0" cy="0"/>
          <a:chOff x="0" y="0"/>
          <a:chExt cx="0" cy="0"/>
        </a:xfrm>
      </p:grpSpPr>
      <p:sp>
        <p:nvSpPr>
          <p:cNvPr id="286" name="Google Shape;286;p40"/>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400"/>
              <a:buFont typeface="Calibri"/>
              <a:buNone/>
            </a:pPr>
            <a:r>
              <a:rPr lang="en-US"/>
              <a:t>Lists and Arrays</a:t>
            </a:r>
            <a:endParaRPr/>
          </a:p>
        </p:txBody>
      </p:sp>
      <p:sp>
        <p:nvSpPr>
          <p:cNvPr id="287" name="Google Shape;287;p40"/>
          <p:cNvSpPr txBox="1">
            <a:spLocks noGrp="1"/>
          </p:cNvSpPr>
          <p:nvPr>
            <p:ph type="body" idx="1"/>
          </p:nvPr>
        </p:nvSpPr>
        <p:spPr>
          <a:xfrm>
            <a:off x="457200" y="1676400"/>
            <a:ext cx="8229600" cy="44497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3200"/>
              <a:buChar char="•"/>
            </a:pPr>
            <a:r>
              <a:rPr lang="en-US"/>
              <a:t>Languages typically have ways of creating variables that can contain more than one value, often called a </a:t>
            </a:r>
            <a:r>
              <a:rPr lang="en-US" u="sng"/>
              <a:t>LIST</a:t>
            </a:r>
            <a:r>
              <a:rPr lang="en-US"/>
              <a:t> or </a:t>
            </a:r>
            <a:r>
              <a:rPr lang="en-US" u="sng"/>
              <a:t>ARRAY</a:t>
            </a:r>
            <a:endParaRPr/>
          </a:p>
          <a:p>
            <a:pPr marL="742950" lvl="1" indent="-285750" algn="l" rtl="0">
              <a:spcBef>
                <a:spcPts val="560"/>
              </a:spcBef>
              <a:spcAft>
                <a:spcPts val="0"/>
              </a:spcAft>
              <a:buClr>
                <a:schemeClr val="dk1"/>
              </a:buClr>
              <a:buSzPts val="2800"/>
              <a:buChar char="–"/>
            </a:pPr>
            <a:r>
              <a:rPr lang="en-US"/>
              <a:t>MyListB=[10,20,30]  </a:t>
            </a:r>
            <a:endParaRPr/>
          </a:p>
          <a:p>
            <a:pPr marL="342900" lvl="0" indent="-342900" algn="l" rtl="0">
              <a:spcBef>
                <a:spcPts val="640"/>
              </a:spcBef>
              <a:spcAft>
                <a:spcPts val="0"/>
              </a:spcAft>
              <a:buClr>
                <a:schemeClr val="dk1"/>
              </a:buClr>
              <a:buSzPts val="3200"/>
              <a:buNone/>
            </a:pPr>
            <a:r>
              <a:rPr lang="en-US"/>
              <a:t>and also allow you to extract a specific value from that variable later</a:t>
            </a:r>
            <a:endParaRPr/>
          </a:p>
          <a:p>
            <a:pPr marL="742950" lvl="1" indent="-285750" algn="l" rtl="0">
              <a:spcBef>
                <a:spcPts val="560"/>
              </a:spcBef>
              <a:spcAft>
                <a:spcPts val="0"/>
              </a:spcAft>
              <a:buClr>
                <a:schemeClr val="dk1"/>
              </a:buClr>
              <a:buSzPts val="2800"/>
              <a:buChar char="–"/>
            </a:pPr>
            <a:r>
              <a:rPr lang="en-US"/>
              <a:t>Print(MyListB[1])  would print out “20”</a:t>
            </a:r>
            <a:endParaRPr/>
          </a:p>
          <a:p>
            <a:pPr marL="742950" lvl="1" indent="-285750" algn="l" rtl="0">
              <a:spcBef>
                <a:spcPts val="560"/>
              </a:spcBef>
              <a:spcAft>
                <a:spcPts val="0"/>
              </a:spcAft>
              <a:buClr>
                <a:schemeClr val="dk1"/>
              </a:buClr>
              <a:buSzPts val="2800"/>
              <a:buChar char="–"/>
            </a:pPr>
            <a:r>
              <a:rPr lang="en-US"/>
              <a:t>Note numbering usually begins at 0, not 1!</a:t>
            </a:r>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Shape 291"/>
        <p:cNvGrpSpPr/>
        <p:nvPr/>
      </p:nvGrpSpPr>
      <p:grpSpPr>
        <a:xfrm>
          <a:off x="0" y="0"/>
          <a:ext cx="0" cy="0"/>
          <a:chOff x="0" y="0"/>
          <a:chExt cx="0" cy="0"/>
        </a:xfrm>
      </p:grpSpPr>
      <p:sp>
        <p:nvSpPr>
          <p:cNvPr id="292" name="Google Shape;292;p41"/>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400"/>
              <a:buFont typeface="Calibri"/>
              <a:buNone/>
            </a:pPr>
            <a:r>
              <a:rPr lang="en-US"/>
              <a:t>Learning to Program</a:t>
            </a:r>
            <a:endParaRPr/>
          </a:p>
        </p:txBody>
      </p:sp>
      <p:sp>
        <p:nvSpPr>
          <p:cNvPr id="293" name="Google Shape;293;p41"/>
          <p:cNvSpPr txBox="1">
            <a:spLocks noGrp="1"/>
          </p:cNvSpPr>
          <p:nvPr>
            <p:ph type="body" idx="1"/>
          </p:nvPr>
        </p:nvSpPr>
        <p:spPr>
          <a:xfrm>
            <a:off x="457200" y="1676400"/>
            <a:ext cx="8229600" cy="44497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3200"/>
              <a:buChar char="•"/>
            </a:pPr>
            <a:r>
              <a:rPr lang="en-US" u="sng"/>
              <a:t>Flow Control Statements </a:t>
            </a:r>
            <a:r>
              <a:rPr lang="en-US"/>
              <a:t>allow the program to perform loops </a:t>
            </a:r>
            <a:endParaRPr/>
          </a:p>
          <a:p>
            <a:pPr marL="742950" lvl="1" indent="-285750" algn="l" rtl="0">
              <a:spcBef>
                <a:spcPts val="560"/>
              </a:spcBef>
              <a:spcAft>
                <a:spcPts val="0"/>
              </a:spcAft>
              <a:buClr>
                <a:schemeClr val="dk1"/>
              </a:buClr>
              <a:buSzPts val="2800"/>
              <a:buChar char="–"/>
            </a:pPr>
            <a:r>
              <a:rPr lang="en-US"/>
              <a:t>WHILE and FOR statements are common ways of performing loops</a:t>
            </a:r>
            <a:endParaRPr/>
          </a:p>
          <a:p>
            <a:pPr marL="742950" lvl="1" indent="-285750" algn="l" rtl="0">
              <a:spcBef>
                <a:spcPts val="560"/>
              </a:spcBef>
              <a:spcAft>
                <a:spcPts val="0"/>
              </a:spcAft>
              <a:buClr>
                <a:schemeClr val="dk1"/>
              </a:buClr>
              <a:buSzPts val="2800"/>
              <a:buChar char="–"/>
            </a:pPr>
            <a:r>
              <a:rPr lang="en-US"/>
              <a:t>They work well with LISTS and other array structures to automate repeated tasks</a:t>
            </a:r>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8"/>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400"/>
              <a:buFont typeface="Calibri"/>
              <a:buNone/>
            </a:pPr>
            <a:r>
              <a:rPr lang="en-US"/>
              <a:t>Where Does Python Fit In?</a:t>
            </a:r>
            <a:endParaRPr/>
          </a:p>
        </p:txBody>
      </p:sp>
      <p:sp>
        <p:nvSpPr>
          <p:cNvPr id="127" name="Google Shape;127;p18"/>
          <p:cNvSpPr txBox="1"/>
          <p:nvPr/>
        </p:nvSpPr>
        <p:spPr>
          <a:xfrm>
            <a:off x="3396475" y="1434042"/>
            <a:ext cx="1676400" cy="9233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5400" b="0" i="0" u="none" strike="noStrike" cap="none">
                <a:solidFill>
                  <a:schemeClr val="lt1"/>
                </a:solidFill>
                <a:latin typeface="Arial"/>
                <a:ea typeface="Arial"/>
                <a:cs typeface="Arial"/>
                <a:sym typeface="Arial"/>
              </a:rPr>
              <a:t>C++</a:t>
            </a:r>
            <a:endParaRPr sz="5400">
              <a:solidFill>
                <a:schemeClr val="lt1"/>
              </a:solidFill>
              <a:latin typeface="Arial"/>
              <a:ea typeface="Arial"/>
              <a:cs typeface="Arial"/>
              <a:sym typeface="Arial"/>
            </a:endParaRPr>
          </a:p>
        </p:txBody>
      </p:sp>
      <p:sp>
        <p:nvSpPr>
          <p:cNvPr id="128" name="Google Shape;128;p18"/>
          <p:cNvSpPr txBox="1"/>
          <p:nvPr/>
        </p:nvSpPr>
        <p:spPr>
          <a:xfrm>
            <a:off x="838200" y="3680927"/>
            <a:ext cx="1943100" cy="9233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5400">
                <a:solidFill>
                  <a:schemeClr val="lt1"/>
                </a:solidFill>
                <a:latin typeface="Arial"/>
                <a:ea typeface="Arial"/>
                <a:cs typeface="Arial"/>
                <a:sym typeface="Arial"/>
              </a:rPr>
              <a:t>JAVA</a:t>
            </a:r>
            <a:endParaRPr sz="5400">
              <a:solidFill>
                <a:schemeClr val="lt1"/>
              </a:solidFill>
              <a:latin typeface="Arial"/>
              <a:ea typeface="Arial"/>
              <a:cs typeface="Arial"/>
              <a:sym typeface="Arial"/>
            </a:endParaRPr>
          </a:p>
        </p:txBody>
      </p:sp>
      <p:sp>
        <p:nvSpPr>
          <p:cNvPr id="129" name="Google Shape;129;p18"/>
          <p:cNvSpPr txBox="1"/>
          <p:nvPr/>
        </p:nvSpPr>
        <p:spPr>
          <a:xfrm>
            <a:off x="6477000" y="2682221"/>
            <a:ext cx="2209800" cy="9233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5400">
                <a:solidFill>
                  <a:schemeClr val="lt1"/>
                </a:solidFill>
                <a:latin typeface="Arial"/>
                <a:ea typeface="Arial"/>
                <a:cs typeface="Arial"/>
                <a:sym typeface="Arial"/>
              </a:rPr>
              <a:t>PERL</a:t>
            </a:r>
            <a:endParaRPr sz="5400">
              <a:solidFill>
                <a:schemeClr val="lt1"/>
              </a:solidFill>
              <a:latin typeface="Arial"/>
              <a:ea typeface="Arial"/>
              <a:cs typeface="Arial"/>
              <a:sym typeface="Arial"/>
            </a:endParaRPr>
          </a:p>
        </p:txBody>
      </p:sp>
      <p:sp>
        <p:nvSpPr>
          <p:cNvPr id="130" name="Google Shape;130;p18"/>
          <p:cNvSpPr txBox="1"/>
          <p:nvPr/>
        </p:nvSpPr>
        <p:spPr>
          <a:xfrm>
            <a:off x="3245702" y="3126929"/>
            <a:ext cx="2914650" cy="110799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6600">
                <a:solidFill>
                  <a:srgbClr val="FF0000"/>
                </a:solidFill>
                <a:latin typeface="Arial"/>
                <a:ea typeface="Arial"/>
                <a:cs typeface="Arial"/>
                <a:sym typeface="Arial"/>
              </a:rPr>
              <a:t>Python</a:t>
            </a:r>
            <a:endParaRPr sz="6600">
              <a:solidFill>
                <a:srgbClr val="FF0000"/>
              </a:solidFill>
              <a:latin typeface="Arial"/>
              <a:ea typeface="Arial"/>
              <a:cs typeface="Arial"/>
              <a:sym typeface="Arial"/>
            </a:endParaRPr>
          </a:p>
        </p:txBody>
      </p:sp>
      <p:sp>
        <p:nvSpPr>
          <p:cNvPr id="131" name="Google Shape;131;p18"/>
          <p:cNvSpPr txBox="1"/>
          <p:nvPr/>
        </p:nvSpPr>
        <p:spPr>
          <a:xfrm>
            <a:off x="6286500" y="5029200"/>
            <a:ext cx="2209800" cy="9233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5400">
                <a:solidFill>
                  <a:schemeClr val="lt1"/>
                </a:solidFill>
                <a:latin typeface="Arial"/>
                <a:ea typeface="Arial"/>
                <a:cs typeface="Arial"/>
                <a:sym typeface="Arial"/>
              </a:rPr>
              <a:t>PHP</a:t>
            </a:r>
            <a:endParaRPr sz="5400">
              <a:solidFill>
                <a:schemeClr val="lt1"/>
              </a:solidFill>
              <a:latin typeface="Arial"/>
              <a:ea typeface="Arial"/>
              <a:cs typeface="Arial"/>
              <a:sym typeface="Arial"/>
            </a:endParaRPr>
          </a:p>
        </p:txBody>
      </p:sp>
      <p:sp>
        <p:nvSpPr>
          <p:cNvPr id="132" name="Google Shape;132;p18"/>
          <p:cNvSpPr txBox="1"/>
          <p:nvPr/>
        </p:nvSpPr>
        <p:spPr>
          <a:xfrm>
            <a:off x="7391400" y="3782546"/>
            <a:ext cx="914400" cy="9233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5400">
                <a:solidFill>
                  <a:schemeClr val="lt1"/>
                </a:solidFill>
                <a:latin typeface="Arial"/>
                <a:ea typeface="Arial"/>
                <a:cs typeface="Arial"/>
                <a:sym typeface="Arial"/>
              </a:rPr>
              <a:t>R</a:t>
            </a:r>
            <a:endParaRPr sz="5400">
              <a:solidFill>
                <a:schemeClr val="lt1"/>
              </a:solidFill>
              <a:latin typeface="Arial"/>
              <a:ea typeface="Arial"/>
              <a:cs typeface="Arial"/>
              <a:sym typeface="Arial"/>
            </a:endParaRPr>
          </a:p>
        </p:txBody>
      </p:sp>
      <p:sp>
        <p:nvSpPr>
          <p:cNvPr id="133" name="Google Shape;133;p18"/>
          <p:cNvSpPr txBox="1"/>
          <p:nvPr/>
        </p:nvSpPr>
        <p:spPr>
          <a:xfrm>
            <a:off x="1960757" y="5254644"/>
            <a:ext cx="3540512" cy="9233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5400">
                <a:solidFill>
                  <a:schemeClr val="lt1"/>
                </a:solidFill>
                <a:latin typeface="Arial"/>
                <a:ea typeface="Arial"/>
                <a:cs typeface="Arial"/>
                <a:sym typeface="Arial"/>
              </a:rPr>
              <a:t>JavaScript</a:t>
            </a:r>
            <a:endParaRPr sz="5400">
              <a:solidFill>
                <a:schemeClr val="lt1"/>
              </a:solidFill>
              <a:latin typeface="Arial"/>
              <a:ea typeface="Arial"/>
              <a:cs typeface="Arial"/>
              <a:sym typeface="Arial"/>
            </a:endParaRPr>
          </a:p>
        </p:txBody>
      </p:sp>
      <p:sp>
        <p:nvSpPr>
          <p:cNvPr id="134" name="Google Shape;134;p18"/>
          <p:cNvSpPr txBox="1"/>
          <p:nvPr/>
        </p:nvSpPr>
        <p:spPr>
          <a:xfrm>
            <a:off x="412595" y="1880696"/>
            <a:ext cx="2483004" cy="9233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5400">
                <a:solidFill>
                  <a:schemeClr val="lt1"/>
                </a:solidFill>
                <a:latin typeface="Arial"/>
                <a:ea typeface="Arial"/>
                <a:cs typeface="Arial"/>
                <a:sym typeface="Arial"/>
              </a:rPr>
              <a:t>BASIC</a:t>
            </a:r>
            <a:endParaRPr sz="5400">
              <a:solidFill>
                <a:schemeClr val="lt1"/>
              </a:solidFill>
              <a:latin typeface="Arial"/>
              <a:ea typeface="Arial"/>
              <a:cs typeface="Arial"/>
              <a:sym typeface="Arial"/>
            </a:endParaRPr>
          </a:p>
        </p:txBody>
      </p:sp>
      <p:sp>
        <p:nvSpPr>
          <p:cNvPr id="135" name="Google Shape;135;p18"/>
          <p:cNvSpPr txBox="1"/>
          <p:nvPr/>
        </p:nvSpPr>
        <p:spPr>
          <a:xfrm>
            <a:off x="5570034" y="1598270"/>
            <a:ext cx="3642732" cy="9233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5400">
                <a:solidFill>
                  <a:schemeClr val="lt1"/>
                </a:solidFill>
                <a:latin typeface="Arial"/>
                <a:ea typeface="Arial"/>
                <a:cs typeface="Arial"/>
                <a:sym typeface="Arial"/>
              </a:rPr>
              <a:t>FORTRAN</a:t>
            </a:r>
            <a:endParaRPr sz="5400">
              <a:solidFill>
                <a:schemeClr val="lt1"/>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Shape 297"/>
        <p:cNvGrpSpPr/>
        <p:nvPr/>
      </p:nvGrpSpPr>
      <p:grpSpPr>
        <a:xfrm>
          <a:off x="0" y="0"/>
          <a:ext cx="0" cy="0"/>
          <a:chOff x="0" y="0"/>
          <a:chExt cx="0" cy="0"/>
        </a:xfrm>
      </p:grpSpPr>
      <p:sp>
        <p:nvSpPr>
          <p:cNvPr id="298" name="Google Shape;298;p42"/>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400"/>
              <a:buFont typeface="Calibri"/>
              <a:buNone/>
            </a:pPr>
            <a:r>
              <a:rPr lang="en-US"/>
              <a:t>Program Logic</a:t>
            </a:r>
            <a:endParaRPr/>
          </a:p>
        </p:txBody>
      </p:sp>
      <p:sp>
        <p:nvSpPr>
          <p:cNvPr id="299" name="Google Shape;299;p42"/>
          <p:cNvSpPr txBox="1">
            <a:spLocks noGrp="1"/>
          </p:cNvSpPr>
          <p:nvPr>
            <p:ph type="body" idx="1"/>
          </p:nvPr>
        </p:nvSpPr>
        <p:spPr>
          <a:xfrm>
            <a:off x="1143000" y="1828800"/>
            <a:ext cx="7772400" cy="46482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3200"/>
              <a:buChar char="•"/>
            </a:pPr>
            <a:r>
              <a:rPr lang="en-US"/>
              <a:t>The power of programming lies in the ability to write programs that make decisions and do repetitive tasks</a:t>
            </a:r>
            <a:endParaRPr/>
          </a:p>
          <a:p>
            <a:pPr marL="342900" lvl="0" indent="-342900" algn="l" rtl="0">
              <a:lnSpc>
                <a:spcPct val="90000"/>
              </a:lnSpc>
              <a:spcBef>
                <a:spcPts val="640"/>
              </a:spcBef>
              <a:spcAft>
                <a:spcPts val="0"/>
              </a:spcAft>
              <a:buClr>
                <a:schemeClr val="dk1"/>
              </a:buClr>
              <a:buSzPts val="3200"/>
              <a:buChar char="•"/>
            </a:pPr>
            <a:r>
              <a:rPr lang="en-US"/>
              <a:t>Loops</a:t>
            </a:r>
            <a:endParaRPr/>
          </a:p>
          <a:p>
            <a:pPr marL="742950" lvl="1" indent="-285750" algn="l" rtl="0">
              <a:lnSpc>
                <a:spcPct val="90000"/>
              </a:lnSpc>
              <a:spcBef>
                <a:spcPts val="560"/>
              </a:spcBef>
              <a:spcAft>
                <a:spcPts val="0"/>
              </a:spcAft>
              <a:buClr>
                <a:schemeClr val="dk1"/>
              </a:buClr>
              <a:buSzPts val="2800"/>
              <a:buChar char="–"/>
            </a:pPr>
            <a:r>
              <a:rPr lang="en-US" b="1"/>
              <a:t>WHILE</a:t>
            </a:r>
            <a:endParaRPr/>
          </a:p>
          <a:p>
            <a:pPr marL="742950" lvl="1" indent="-285750" algn="l" rtl="0">
              <a:lnSpc>
                <a:spcPct val="90000"/>
              </a:lnSpc>
              <a:spcBef>
                <a:spcPts val="560"/>
              </a:spcBef>
              <a:spcAft>
                <a:spcPts val="0"/>
              </a:spcAft>
              <a:buClr>
                <a:schemeClr val="dk1"/>
              </a:buClr>
              <a:buSzPts val="2800"/>
              <a:buChar char="–"/>
            </a:pPr>
            <a:r>
              <a:rPr lang="en-US"/>
              <a:t>FOR</a:t>
            </a:r>
            <a:endParaRPr/>
          </a:p>
          <a:p>
            <a:pPr marL="342900" lvl="0" indent="-342900" algn="l" rtl="0">
              <a:lnSpc>
                <a:spcPct val="90000"/>
              </a:lnSpc>
              <a:spcBef>
                <a:spcPts val="640"/>
              </a:spcBef>
              <a:spcAft>
                <a:spcPts val="0"/>
              </a:spcAft>
              <a:buClr>
                <a:schemeClr val="dk1"/>
              </a:buClr>
              <a:buSzPts val="3200"/>
              <a:buChar char="•"/>
            </a:pPr>
            <a:r>
              <a:rPr lang="en-US"/>
              <a:t>Decisions</a:t>
            </a:r>
            <a:endParaRPr/>
          </a:p>
          <a:p>
            <a:pPr marL="742950" lvl="1" indent="-285750" algn="l" rtl="0">
              <a:lnSpc>
                <a:spcPct val="90000"/>
              </a:lnSpc>
              <a:spcBef>
                <a:spcPts val="560"/>
              </a:spcBef>
              <a:spcAft>
                <a:spcPts val="0"/>
              </a:spcAft>
              <a:buClr>
                <a:schemeClr val="dk1"/>
              </a:buClr>
              <a:buSzPts val="2800"/>
              <a:buChar char="–"/>
            </a:pPr>
            <a:r>
              <a:rPr lang="en-US" b="1"/>
              <a:t>IF-THEN-ELSE</a:t>
            </a:r>
            <a:endParaRPr/>
          </a:p>
          <a:p>
            <a:pPr marL="742950" lvl="1" indent="-285750" algn="l" rtl="0">
              <a:lnSpc>
                <a:spcPct val="90000"/>
              </a:lnSpc>
              <a:spcBef>
                <a:spcPts val="560"/>
              </a:spcBef>
              <a:spcAft>
                <a:spcPts val="0"/>
              </a:spcAft>
              <a:buClr>
                <a:schemeClr val="dk1"/>
              </a:buClr>
              <a:buSzPts val="2800"/>
              <a:buChar char="–"/>
            </a:pPr>
            <a:r>
              <a:rPr lang="en-US"/>
              <a:t>TRY (other languages=Case, Switch)</a:t>
            </a:r>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Shape 303"/>
        <p:cNvGrpSpPr/>
        <p:nvPr/>
      </p:nvGrpSpPr>
      <p:grpSpPr>
        <a:xfrm>
          <a:off x="0" y="0"/>
          <a:ext cx="0" cy="0"/>
          <a:chOff x="0" y="0"/>
          <a:chExt cx="0" cy="0"/>
        </a:xfrm>
      </p:grpSpPr>
      <p:sp>
        <p:nvSpPr>
          <p:cNvPr id="304" name="Google Shape;304;p43"/>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400"/>
              <a:buFont typeface="Calibri"/>
              <a:buNone/>
            </a:pPr>
            <a:r>
              <a:rPr lang="en-US"/>
              <a:t>Logical Operators</a:t>
            </a:r>
            <a:endParaRPr/>
          </a:p>
        </p:txBody>
      </p:sp>
      <p:sp>
        <p:nvSpPr>
          <p:cNvPr id="305" name="Google Shape;305;p43"/>
          <p:cNvSpPr txBox="1">
            <a:spLocks noGrp="1"/>
          </p:cNvSpPr>
          <p:nvPr>
            <p:ph type="body" idx="1"/>
          </p:nvPr>
        </p:nvSpPr>
        <p:spPr>
          <a:xfrm>
            <a:off x="457200" y="1676400"/>
            <a:ext cx="8229600" cy="44497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3200"/>
              <a:buChar char="•"/>
            </a:pPr>
            <a:r>
              <a:rPr lang="en-US" b="1">
                <a:latin typeface="Courier New"/>
                <a:ea typeface="Courier New"/>
                <a:cs typeface="Courier New"/>
                <a:sym typeface="Courier New"/>
              </a:rPr>
              <a:t>&gt;</a:t>
            </a:r>
            <a:r>
              <a:rPr lang="en-US"/>
              <a:t> - greater than</a:t>
            </a:r>
            <a:endParaRPr/>
          </a:p>
          <a:p>
            <a:pPr marL="342900" lvl="0" indent="-342900" algn="l" rtl="0">
              <a:spcBef>
                <a:spcPts val="640"/>
              </a:spcBef>
              <a:spcAft>
                <a:spcPts val="0"/>
              </a:spcAft>
              <a:buClr>
                <a:schemeClr val="dk1"/>
              </a:buClr>
              <a:buSzPts val="3200"/>
              <a:buChar char="•"/>
            </a:pPr>
            <a:r>
              <a:rPr lang="en-US" b="1">
                <a:latin typeface="Courier New"/>
                <a:ea typeface="Courier New"/>
                <a:cs typeface="Courier New"/>
                <a:sym typeface="Courier New"/>
              </a:rPr>
              <a:t>&lt; </a:t>
            </a:r>
            <a:r>
              <a:rPr lang="en-US"/>
              <a:t>- less than</a:t>
            </a:r>
            <a:endParaRPr/>
          </a:p>
          <a:p>
            <a:pPr marL="342900" lvl="0" indent="-342900" algn="l" rtl="0">
              <a:spcBef>
                <a:spcPts val="640"/>
              </a:spcBef>
              <a:spcAft>
                <a:spcPts val="0"/>
              </a:spcAft>
              <a:buClr>
                <a:schemeClr val="dk1"/>
              </a:buClr>
              <a:buSzPts val="3200"/>
              <a:buChar char="•"/>
            </a:pPr>
            <a:r>
              <a:rPr lang="en-US" b="1">
                <a:latin typeface="Courier New"/>
                <a:ea typeface="Courier New"/>
                <a:cs typeface="Courier New"/>
                <a:sym typeface="Courier New"/>
              </a:rPr>
              <a:t>==</a:t>
            </a:r>
            <a:r>
              <a:rPr lang="en-US"/>
              <a:t> - equals (note double =)</a:t>
            </a:r>
            <a:endParaRPr/>
          </a:p>
          <a:p>
            <a:pPr marL="342900" lvl="0" indent="-342900" algn="l" rtl="0">
              <a:spcBef>
                <a:spcPts val="640"/>
              </a:spcBef>
              <a:spcAft>
                <a:spcPts val="0"/>
              </a:spcAft>
              <a:buClr>
                <a:schemeClr val="dk1"/>
              </a:buClr>
              <a:buSzPts val="3200"/>
              <a:buChar char="•"/>
            </a:pPr>
            <a:r>
              <a:rPr lang="en-US" b="1"/>
              <a:t>&lt;&gt;</a:t>
            </a:r>
            <a:r>
              <a:rPr lang="en-US"/>
              <a:t>  or </a:t>
            </a:r>
            <a:r>
              <a:rPr lang="en-US" b="1"/>
              <a:t>!=</a:t>
            </a:r>
            <a:r>
              <a:rPr lang="en-US"/>
              <a:t> - Not equals</a:t>
            </a:r>
            <a:endParaRPr/>
          </a:p>
          <a:p>
            <a:pPr marL="342900" lvl="0" indent="-342900" algn="l" rtl="0">
              <a:spcBef>
                <a:spcPts val="640"/>
              </a:spcBef>
              <a:spcAft>
                <a:spcPts val="0"/>
              </a:spcAft>
              <a:buClr>
                <a:schemeClr val="dk1"/>
              </a:buClr>
              <a:buSzPts val="3200"/>
              <a:buChar char="•"/>
            </a:pPr>
            <a:r>
              <a:rPr lang="en-US"/>
              <a:t>&lt;= - less than or equal to</a:t>
            </a:r>
            <a:endParaRPr/>
          </a:p>
          <a:p>
            <a:pPr marL="342900" lvl="0" indent="-342900" algn="l" rtl="0">
              <a:spcBef>
                <a:spcPts val="640"/>
              </a:spcBef>
              <a:spcAft>
                <a:spcPts val="0"/>
              </a:spcAft>
              <a:buClr>
                <a:schemeClr val="dk1"/>
              </a:buClr>
              <a:buSzPts val="3200"/>
              <a:buChar char="•"/>
            </a:pPr>
            <a:r>
              <a:rPr lang="en-US"/>
              <a:t>&gt;= - greater than or equal to</a:t>
            </a:r>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Shape 309"/>
        <p:cNvGrpSpPr/>
        <p:nvPr/>
      </p:nvGrpSpPr>
      <p:grpSpPr>
        <a:xfrm>
          <a:off x="0" y="0"/>
          <a:ext cx="0" cy="0"/>
          <a:chOff x="0" y="0"/>
          <a:chExt cx="0" cy="0"/>
        </a:xfrm>
      </p:grpSpPr>
      <p:sp>
        <p:nvSpPr>
          <p:cNvPr id="310" name="Google Shape;310;p44"/>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400"/>
              <a:buFont typeface="Calibri"/>
              <a:buNone/>
            </a:pPr>
            <a:r>
              <a:rPr lang="en-US"/>
              <a:t>Using Character Strings</a:t>
            </a:r>
            <a:endParaRPr/>
          </a:p>
        </p:txBody>
      </p:sp>
      <p:sp>
        <p:nvSpPr>
          <p:cNvPr id="311" name="Google Shape;311;p44"/>
          <p:cNvSpPr txBox="1">
            <a:spLocks noGrp="1"/>
          </p:cNvSpPr>
          <p:nvPr>
            <p:ph type="body" idx="1"/>
          </p:nvPr>
        </p:nvSpPr>
        <p:spPr>
          <a:xfrm>
            <a:off x="381000" y="1828800"/>
            <a:ext cx="8534400" cy="41148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3200"/>
              <a:buFont typeface="Arial"/>
              <a:buNone/>
            </a:pPr>
            <a:r>
              <a:rPr lang="en-US" b="1"/>
              <a:t>name = " "</a:t>
            </a:r>
            <a:endParaRPr/>
          </a:p>
          <a:p>
            <a:pPr marL="342900" lvl="0" indent="-342900" algn="l" rtl="0">
              <a:spcBef>
                <a:spcPts val="640"/>
              </a:spcBef>
              <a:spcAft>
                <a:spcPts val="0"/>
              </a:spcAft>
              <a:buClr>
                <a:schemeClr val="dk1"/>
              </a:buClr>
              <a:buSzPts val="3200"/>
              <a:buFont typeface="Arial"/>
              <a:buNone/>
            </a:pPr>
            <a:r>
              <a:rPr lang="en-US" b="1"/>
              <a:t>while name &lt;&gt; 'John':</a:t>
            </a:r>
            <a:endParaRPr/>
          </a:p>
          <a:p>
            <a:pPr marL="342900" lvl="0" indent="-342900" algn="l" rtl="0">
              <a:spcBef>
                <a:spcPts val="640"/>
              </a:spcBef>
              <a:spcAft>
                <a:spcPts val="0"/>
              </a:spcAft>
              <a:buClr>
                <a:schemeClr val="dk1"/>
              </a:buClr>
              <a:buSzPts val="3200"/>
              <a:buFont typeface="Arial"/>
              <a:buNone/>
            </a:pPr>
            <a:r>
              <a:rPr lang="en-US" b="1"/>
              <a:t>	name=raw_input("what is your name? ")</a:t>
            </a:r>
            <a:endParaRPr/>
          </a:p>
          <a:p>
            <a:pPr marL="342900" lvl="0" indent="-342900" algn="l" rtl="0">
              <a:spcBef>
                <a:spcPts val="640"/>
              </a:spcBef>
              <a:spcAft>
                <a:spcPts val="0"/>
              </a:spcAft>
              <a:buClr>
                <a:schemeClr val="dk1"/>
              </a:buClr>
              <a:buSzPts val="3200"/>
              <a:buFont typeface="Arial"/>
              <a:buNone/>
            </a:pPr>
            <a:r>
              <a:rPr lang="en-US" b="1"/>
              <a:t>print("At last! Someone named John")</a:t>
            </a:r>
            <a:endParaRPr/>
          </a:p>
          <a:p>
            <a:pPr marL="342900" lvl="0" indent="-342900" algn="l" rtl="0">
              <a:spcBef>
                <a:spcPts val="640"/>
              </a:spcBef>
              <a:spcAft>
                <a:spcPts val="0"/>
              </a:spcAft>
              <a:buClr>
                <a:schemeClr val="dk1"/>
              </a:buClr>
              <a:buSzPts val="3200"/>
              <a:buChar char="•"/>
            </a:pPr>
            <a:r>
              <a:rPr lang="en-US"/>
              <a:t>Obviously &lt;, &gt;, &lt;=,&gt;= don’t work with string data!</a:t>
            </a:r>
            <a:endParaRPr b="1"/>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Shape 315"/>
        <p:cNvGrpSpPr/>
        <p:nvPr/>
      </p:nvGrpSpPr>
      <p:grpSpPr>
        <a:xfrm>
          <a:off x="0" y="0"/>
          <a:ext cx="0" cy="0"/>
          <a:chOff x="0" y="0"/>
          <a:chExt cx="0" cy="0"/>
        </a:xfrm>
      </p:grpSpPr>
      <p:sp>
        <p:nvSpPr>
          <p:cNvPr id="316" name="Google Shape;316;p45"/>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400"/>
              <a:buFont typeface="Calibri"/>
              <a:buNone/>
            </a:pPr>
            <a:r>
              <a:rPr lang="en-US"/>
              <a:t>Using IF</a:t>
            </a:r>
            <a:endParaRPr/>
          </a:p>
        </p:txBody>
      </p:sp>
      <p:sp>
        <p:nvSpPr>
          <p:cNvPr id="317" name="Google Shape;317;p45"/>
          <p:cNvSpPr txBox="1">
            <a:spLocks noGrp="1"/>
          </p:cNvSpPr>
          <p:nvPr>
            <p:ph type="body" idx="1"/>
          </p:nvPr>
        </p:nvSpPr>
        <p:spPr>
          <a:xfrm>
            <a:off x="457200" y="1676400"/>
            <a:ext cx="8229600" cy="4449763"/>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Clr>
                <a:schemeClr val="dk1"/>
              </a:buClr>
              <a:buSzPts val="2400"/>
              <a:buFont typeface="Arial"/>
              <a:buNone/>
            </a:pPr>
            <a:r>
              <a:rPr lang="en-US" sz="2400" b="1">
                <a:latin typeface="Courier New"/>
                <a:ea typeface="Courier New"/>
                <a:cs typeface="Courier New"/>
                <a:sym typeface="Courier New"/>
              </a:rPr>
              <a:t>a=2</a:t>
            </a:r>
            <a:endParaRPr/>
          </a:p>
          <a:p>
            <a:pPr marL="342900" lvl="0" indent="-342900" algn="l" rtl="0">
              <a:lnSpc>
                <a:spcPct val="80000"/>
              </a:lnSpc>
              <a:spcBef>
                <a:spcPts val="480"/>
              </a:spcBef>
              <a:spcAft>
                <a:spcPts val="0"/>
              </a:spcAft>
              <a:buClr>
                <a:schemeClr val="dk1"/>
              </a:buClr>
              <a:buSzPts val="2400"/>
              <a:buFont typeface="Arial"/>
              <a:buNone/>
            </a:pPr>
            <a:r>
              <a:rPr lang="en-US" sz="2400" b="1">
                <a:latin typeface="Courier New"/>
                <a:ea typeface="Courier New"/>
                <a:cs typeface="Courier New"/>
                <a:sym typeface="Courier New"/>
              </a:rPr>
              <a:t>b=3</a:t>
            </a:r>
            <a:endParaRPr/>
          </a:p>
          <a:p>
            <a:pPr marL="342900" lvl="0" indent="-342900" algn="l" rtl="0">
              <a:lnSpc>
                <a:spcPct val="80000"/>
              </a:lnSpc>
              <a:spcBef>
                <a:spcPts val="480"/>
              </a:spcBef>
              <a:spcAft>
                <a:spcPts val="0"/>
              </a:spcAft>
              <a:buClr>
                <a:schemeClr val="dk1"/>
              </a:buClr>
              <a:buSzPts val="2400"/>
              <a:buFont typeface="Arial"/>
              <a:buNone/>
            </a:pPr>
            <a:r>
              <a:rPr lang="en-US" sz="2400" b="1">
                <a:latin typeface="Courier New"/>
                <a:ea typeface="Courier New"/>
                <a:cs typeface="Courier New"/>
                <a:sym typeface="Courier New"/>
              </a:rPr>
              <a:t>print("a=“+str(a)+" b=“+str(b))</a:t>
            </a:r>
            <a:endParaRPr/>
          </a:p>
          <a:p>
            <a:pPr marL="342900" lvl="0" indent="-342900" algn="l" rtl="0">
              <a:lnSpc>
                <a:spcPct val="80000"/>
              </a:lnSpc>
              <a:spcBef>
                <a:spcPts val="480"/>
              </a:spcBef>
              <a:spcAft>
                <a:spcPts val="0"/>
              </a:spcAft>
              <a:buClr>
                <a:schemeClr val="dk1"/>
              </a:buClr>
              <a:buSzPts val="2400"/>
              <a:buFont typeface="Arial"/>
              <a:buNone/>
            </a:pPr>
            <a:r>
              <a:rPr lang="en-US" sz="2400" b="1">
                <a:latin typeface="Courier New"/>
                <a:ea typeface="Courier New"/>
                <a:cs typeface="Courier New"/>
                <a:sym typeface="Courier New"/>
              </a:rPr>
              <a:t>answer=raw_input("What is a times b? ")</a:t>
            </a:r>
            <a:endParaRPr/>
          </a:p>
          <a:p>
            <a:pPr marL="342900" lvl="0" indent="-342900" algn="l" rtl="0">
              <a:lnSpc>
                <a:spcPct val="80000"/>
              </a:lnSpc>
              <a:spcBef>
                <a:spcPts val="480"/>
              </a:spcBef>
              <a:spcAft>
                <a:spcPts val="0"/>
              </a:spcAft>
              <a:buClr>
                <a:schemeClr val="dk1"/>
              </a:buClr>
              <a:buSzPts val="2400"/>
              <a:buFont typeface="Arial"/>
              <a:buNone/>
            </a:pPr>
            <a:r>
              <a:rPr lang="en-US" sz="2400" b="1">
                <a:latin typeface="Courier New"/>
                <a:ea typeface="Courier New"/>
                <a:cs typeface="Courier New"/>
                <a:sym typeface="Courier New"/>
              </a:rPr>
              <a:t>correctanswer= a*b</a:t>
            </a:r>
            <a:endParaRPr/>
          </a:p>
          <a:p>
            <a:pPr marL="342900" lvl="0" indent="-342900" algn="l" rtl="0">
              <a:lnSpc>
                <a:spcPct val="80000"/>
              </a:lnSpc>
              <a:spcBef>
                <a:spcPts val="480"/>
              </a:spcBef>
              <a:spcAft>
                <a:spcPts val="0"/>
              </a:spcAft>
              <a:buClr>
                <a:schemeClr val="dk1"/>
              </a:buClr>
              <a:buSzPts val="2400"/>
              <a:buFont typeface="Arial"/>
              <a:buNone/>
            </a:pPr>
            <a:r>
              <a:rPr lang="en-US" sz="2400" b="1">
                <a:latin typeface="Courier New"/>
                <a:ea typeface="Courier New"/>
                <a:cs typeface="Courier New"/>
                <a:sym typeface="Courier New"/>
              </a:rPr>
              <a:t>if (int(answer) == correctanswer):</a:t>
            </a:r>
            <a:endParaRPr/>
          </a:p>
          <a:p>
            <a:pPr marL="342900" lvl="0" indent="-342900" algn="l" rtl="0">
              <a:lnSpc>
                <a:spcPct val="80000"/>
              </a:lnSpc>
              <a:spcBef>
                <a:spcPts val="480"/>
              </a:spcBef>
              <a:spcAft>
                <a:spcPts val="0"/>
              </a:spcAft>
              <a:buClr>
                <a:schemeClr val="dk1"/>
              </a:buClr>
              <a:buSzPts val="2400"/>
              <a:buFont typeface="Arial"/>
              <a:buNone/>
            </a:pPr>
            <a:r>
              <a:rPr lang="en-US" sz="2400" b="1">
                <a:latin typeface="Courier New"/>
                <a:ea typeface="Courier New"/>
                <a:cs typeface="Courier New"/>
                <a:sym typeface="Courier New"/>
              </a:rPr>
              <a:t>    print("You are correct!")</a:t>
            </a:r>
            <a:endParaRPr/>
          </a:p>
          <a:p>
            <a:pPr marL="342900" lvl="0" indent="-342900" algn="l" rtl="0">
              <a:lnSpc>
                <a:spcPct val="80000"/>
              </a:lnSpc>
              <a:spcBef>
                <a:spcPts val="480"/>
              </a:spcBef>
              <a:spcAft>
                <a:spcPts val="0"/>
              </a:spcAft>
              <a:buClr>
                <a:schemeClr val="dk1"/>
              </a:buClr>
              <a:buSzPts val="2400"/>
              <a:buFont typeface="Arial"/>
              <a:buNone/>
            </a:pPr>
            <a:r>
              <a:rPr lang="en-US" sz="2400" b="1">
                <a:latin typeface="Courier New"/>
                <a:ea typeface="Courier New"/>
                <a:cs typeface="Courier New"/>
                <a:sym typeface="Courier New"/>
              </a:rPr>
              <a:t>	  print(“Very Smart!")</a:t>
            </a:r>
            <a:endParaRPr/>
          </a:p>
          <a:p>
            <a:pPr marL="342900" lvl="0" indent="-342900" algn="l" rtl="0">
              <a:lnSpc>
                <a:spcPct val="80000"/>
              </a:lnSpc>
              <a:spcBef>
                <a:spcPts val="480"/>
              </a:spcBef>
              <a:spcAft>
                <a:spcPts val="0"/>
              </a:spcAft>
              <a:buClr>
                <a:schemeClr val="dk1"/>
              </a:buClr>
              <a:buSzPts val="2400"/>
              <a:buFont typeface="Arial"/>
              <a:buNone/>
            </a:pPr>
            <a:r>
              <a:rPr lang="en-US" sz="2400" b="1">
                <a:latin typeface="Courier New"/>
                <a:ea typeface="Courier New"/>
                <a:cs typeface="Courier New"/>
                <a:sym typeface="Courier New"/>
              </a:rPr>
              <a:t>else:</a:t>
            </a:r>
            <a:endParaRPr/>
          </a:p>
          <a:p>
            <a:pPr marL="342900" lvl="0" indent="-342900" algn="l" rtl="0">
              <a:lnSpc>
                <a:spcPct val="80000"/>
              </a:lnSpc>
              <a:spcBef>
                <a:spcPts val="480"/>
              </a:spcBef>
              <a:spcAft>
                <a:spcPts val="0"/>
              </a:spcAft>
              <a:buClr>
                <a:schemeClr val="dk1"/>
              </a:buClr>
              <a:buSzPts val="2400"/>
              <a:buFont typeface="Arial"/>
              <a:buNone/>
            </a:pPr>
            <a:r>
              <a:rPr lang="en-US" sz="2400" b="1">
                <a:latin typeface="Courier New"/>
                <a:ea typeface="Courier New"/>
                <a:cs typeface="Courier New"/>
                <a:sym typeface="Courier New"/>
              </a:rPr>
              <a:t>    print("You are Wrong!")</a:t>
            </a:r>
            <a:endParaRPr/>
          </a:p>
          <a:p>
            <a:pPr marL="342900" lvl="0" indent="-342900" algn="l" rtl="0">
              <a:lnSpc>
                <a:spcPct val="80000"/>
              </a:lnSpc>
              <a:spcBef>
                <a:spcPts val="480"/>
              </a:spcBef>
              <a:spcAft>
                <a:spcPts val="0"/>
              </a:spcAft>
              <a:buClr>
                <a:schemeClr val="dk1"/>
              </a:buClr>
              <a:buSzPts val="2400"/>
              <a:buFont typeface="Arial"/>
              <a:buNone/>
            </a:pPr>
            <a:r>
              <a:rPr lang="en-US" sz="2400" b="1">
                <a:latin typeface="Courier New"/>
                <a:ea typeface="Courier New"/>
                <a:cs typeface="Courier New"/>
                <a:sym typeface="Courier New"/>
              </a:rPr>
              <a:t>print("done")</a:t>
            </a:r>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Shape 321"/>
        <p:cNvGrpSpPr/>
        <p:nvPr/>
      </p:nvGrpSpPr>
      <p:grpSpPr>
        <a:xfrm>
          <a:off x="0" y="0"/>
          <a:ext cx="0" cy="0"/>
          <a:chOff x="0" y="0"/>
          <a:chExt cx="0" cy="0"/>
        </a:xfrm>
      </p:grpSpPr>
      <p:sp>
        <p:nvSpPr>
          <p:cNvPr id="322" name="Google Shape;322;p46"/>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400"/>
              <a:buFont typeface="Calibri"/>
              <a:buNone/>
            </a:pPr>
            <a:r>
              <a:rPr lang="en-US"/>
              <a:t>Your program</a:t>
            </a:r>
            <a:endParaRPr/>
          </a:p>
        </p:txBody>
      </p:sp>
      <p:sp>
        <p:nvSpPr>
          <p:cNvPr id="323" name="Google Shape;323;p46"/>
          <p:cNvSpPr txBox="1">
            <a:spLocks noGrp="1"/>
          </p:cNvSpPr>
          <p:nvPr>
            <p:ph type="body" idx="1"/>
          </p:nvPr>
        </p:nvSpPr>
        <p:spPr>
          <a:xfrm>
            <a:off x="457200" y="1676400"/>
            <a:ext cx="8229600" cy="44497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3200"/>
              <a:buChar char="•"/>
            </a:pPr>
            <a:r>
              <a:rPr lang="en-US"/>
              <a:t>Alter the previous program so that it keeps asking you until you give the right answer!</a:t>
            </a:r>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Shape 327"/>
        <p:cNvGrpSpPr/>
        <p:nvPr/>
      </p:nvGrpSpPr>
      <p:grpSpPr>
        <a:xfrm>
          <a:off x="0" y="0"/>
          <a:ext cx="0" cy="0"/>
          <a:chOff x="0" y="0"/>
          <a:chExt cx="0" cy="0"/>
        </a:xfrm>
      </p:grpSpPr>
      <p:sp>
        <p:nvSpPr>
          <p:cNvPr id="328" name="Google Shape;328;p47"/>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3959"/>
              <a:buFont typeface="Calibri"/>
              <a:buNone/>
            </a:pPr>
            <a:r>
              <a:rPr lang="en-US" sz="3959"/>
              <a:t>Python Mathematics – Differs between Python 2.x and 3.x</a:t>
            </a:r>
            <a:endParaRPr/>
          </a:p>
        </p:txBody>
      </p:sp>
      <p:sp>
        <p:nvSpPr>
          <p:cNvPr id="329" name="Google Shape;329;p47"/>
          <p:cNvSpPr txBox="1">
            <a:spLocks noGrp="1"/>
          </p:cNvSpPr>
          <p:nvPr>
            <p:ph type="body" idx="1"/>
          </p:nvPr>
        </p:nvSpPr>
        <p:spPr>
          <a:xfrm>
            <a:off x="457200" y="1676400"/>
            <a:ext cx="8229600" cy="44497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3200"/>
              <a:buFont typeface="Arial"/>
              <a:buNone/>
            </a:pPr>
            <a:r>
              <a:rPr lang="en-US" b="1">
                <a:latin typeface="Courier New"/>
                <a:ea typeface="Courier New"/>
                <a:cs typeface="Courier New"/>
                <a:sym typeface="Courier New"/>
              </a:rPr>
              <a:t>a= 10</a:t>
            </a:r>
            <a:endParaRPr/>
          </a:p>
          <a:p>
            <a:pPr marL="342900" lvl="0" indent="-342900" algn="l" rtl="0">
              <a:spcBef>
                <a:spcPts val="640"/>
              </a:spcBef>
              <a:spcAft>
                <a:spcPts val="0"/>
              </a:spcAft>
              <a:buClr>
                <a:schemeClr val="dk1"/>
              </a:buClr>
              <a:buSzPts val="3200"/>
              <a:buFont typeface="Arial"/>
              <a:buNone/>
            </a:pPr>
            <a:r>
              <a:rPr lang="en-US" b="1">
                <a:latin typeface="Courier New"/>
                <a:ea typeface="Courier New"/>
                <a:cs typeface="Courier New"/>
                <a:sym typeface="Courier New"/>
              </a:rPr>
              <a:t>b= 20</a:t>
            </a:r>
            <a:endParaRPr/>
          </a:p>
          <a:p>
            <a:pPr marL="342900" lvl="0" indent="-342900" algn="l" rtl="0">
              <a:spcBef>
                <a:spcPts val="640"/>
              </a:spcBef>
              <a:spcAft>
                <a:spcPts val="0"/>
              </a:spcAft>
              <a:buClr>
                <a:schemeClr val="dk1"/>
              </a:buClr>
              <a:buSzPts val="3200"/>
              <a:buFont typeface="Arial"/>
              <a:buNone/>
            </a:pPr>
            <a:r>
              <a:rPr lang="en-US" b="1">
                <a:latin typeface="Courier New"/>
                <a:ea typeface="Courier New"/>
                <a:cs typeface="Courier New"/>
                <a:sym typeface="Courier New"/>
              </a:rPr>
              <a:t>c= 20.0</a:t>
            </a:r>
            <a:endParaRPr/>
          </a:p>
          <a:p>
            <a:pPr marL="342900" lvl="0" indent="-342900" algn="l" rtl="0">
              <a:spcBef>
                <a:spcPts val="640"/>
              </a:spcBef>
              <a:spcAft>
                <a:spcPts val="0"/>
              </a:spcAft>
              <a:buClr>
                <a:schemeClr val="dk1"/>
              </a:buClr>
              <a:buSzPts val="3200"/>
              <a:buFont typeface="Arial"/>
              <a:buNone/>
            </a:pPr>
            <a:r>
              <a:rPr lang="en-US" b="1">
                <a:latin typeface="Courier New"/>
                <a:ea typeface="Courier New"/>
                <a:cs typeface="Courier New"/>
                <a:sym typeface="Courier New"/>
              </a:rPr>
              <a:t>print (“a/b is: ”)</a:t>
            </a:r>
            <a:endParaRPr/>
          </a:p>
          <a:p>
            <a:pPr marL="342900" lvl="0" indent="-342900" algn="l" rtl="0">
              <a:spcBef>
                <a:spcPts val="640"/>
              </a:spcBef>
              <a:spcAft>
                <a:spcPts val="0"/>
              </a:spcAft>
              <a:buClr>
                <a:schemeClr val="dk1"/>
              </a:buClr>
              <a:buSzPts val="3200"/>
              <a:buFont typeface="Arial"/>
              <a:buNone/>
            </a:pPr>
            <a:r>
              <a:rPr lang="en-US" b="1">
                <a:latin typeface="Courier New"/>
                <a:ea typeface="Courier New"/>
                <a:cs typeface="Courier New"/>
                <a:sym typeface="Courier New"/>
              </a:rPr>
              <a:t>print(a/b)</a:t>
            </a:r>
            <a:endParaRPr/>
          </a:p>
          <a:p>
            <a:pPr marL="342900" lvl="0" indent="-342900" algn="l" rtl="0">
              <a:spcBef>
                <a:spcPts val="640"/>
              </a:spcBef>
              <a:spcAft>
                <a:spcPts val="0"/>
              </a:spcAft>
              <a:buClr>
                <a:schemeClr val="dk1"/>
              </a:buClr>
              <a:buSzPts val="3200"/>
              <a:buFont typeface="Arial"/>
              <a:buNone/>
            </a:pPr>
            <a:r>
              <a:rPr lang="en-US" b="1">
                <a:latin typeface="Courier New"/>
                <a:ea typeface="Courier New"/>
                <a:cs typeface="Courier New"/>
                <a:sym typeface="Courier New"/>
              </a:rPr>
              <a:t>print (“but a/c is:”)</a:t>
            </a:r>
            <a:endParaRPr/>
          </a:p>
          <a:p>
            <a:pPr marL="342900" lvl="0" indent="-342900" algn="l" rtl="0">
              <a:spcBef>
                <a:spcPts val="640"/>
              </a:spcBef>
              <a:spcAft>
                <a:spcPts val="0"/>
              </a:spcAft>
              <a:buClr>
                <a:schemeClr val="dk1"/>
              </a:buClr>
              <a:buSzPts val="3200"/>
              <a:buFont typeface="Arial"/>
              <a:buNone/>
            </a:pPr>
            <a:r>
              <a:rPr lang="en-US" b="1">
                <a:latin typeface="Courier New"/>
                <a:ea typeface="Courier New"/>
                <a:cs typeface="Courier New"/>
                <a:sym typeface="Courier New"/>
              </a:rPr>
              <a:t>print(a/c)</a:t>
            </a:r>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Shape 333"/>
        <p:cNvGrpSpPr/>
        <p:nvPr/>
      </p:nvGrpSpPr>
      <p:grpSpPr>
        <a:xfrm>
          <a:off x="0" y="0"/>
          <a:ext cx="0" cy="0"/>
          <a:chOff x="0" y="0"/>
          <a:chExt cx="0" cy="0"/>
        </a:xfrm>
      </p:grpSpPr>
      <p:sp>
        <p:nvSpPr>
          <p:cNvPr id="334" name="Google Shape;334;p48"/>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400"/>
              <a:buFont typeface="Calibri"/>
              <a:buNone/>
            </a:pPr>
            <a:r>
              <a:rPr lang="en-US"/>
              <a:t>Program Results</a:t>
            </a:r>
            <a:endParaRPr/>
          </a:p>
        </p:txBody>
      </p:sp>
      <p:sp>
        <p:nvSpPr>
          <p:cNvPr id="335" name="Google Shape;335;p48"/>
          <p:cNvSpPr txBox="1">
            <a:spLocks noGrp="1"/>
          </p:cNvSpPr>
          <p:nvPr>
            <p:ph type="body" idx="1"/>
          </p:nvPr>
        </p:nvSpPr>
        <p:spPr>
          <a:xfrm>
            <a:off x="1143000" y="1828800"/>
            <a:ext cx="7772400" cy="4724400"/>
          </a:xfrm>
          <a:prstGeom prst="rect">
            <a:avLst/>
          </a:prstGeom>
          <a:noFill/>
          <a:ln>
            <a:noFill/>
          </a:ln>
        </p:spPr>
        <p:txBody>
          <a:bodyPr spcFirstLastPara="1" wrap="square" lIns="91425" tIns="45700" rIns="91425" bIns="45700" anchor="t" anchorCtr="0">
            <a:noAutofit/>
          </a:bodyPr>
          <a:lstStyle/>
          <a:p>
            <a:pPr marL="342900" lvl="0" indent="-342900" algn="l" rtl="0">
              <a:lnSpc>
                <a:spcPct val="70000"/>
              </a:lnSpc>
              <a:spcBef>
                <a:spcPts val="0"/>
              </a:spcBef>
              <a:spcAft>
                <a:spcPts val="0"/>
              </a:spcAft>
              <a:buClr>
                <a:schemeClr val="dk1"/>
              </a:buClr>
              <a:buSzPts val="2800"/>
              <a:buFont typeface="Arial"/>
              <a:buNone/>
            </a:pPr>
            <a:r>
              <a:rPr lang="en-US" sz="2800" b="1">
                <a:latin typeface="Courier New"/>
                <a:ea typeface="Courier New"/>
                <a:cs typeface="Courier New"/>
                <a:sym typeface="Courier New"/>
              </a:rPr>
              <a:t>a/b is: </a:t>
            </a:r>
            <a:endParaRPr/>
          </a:p>
          <a:p>
            <a:pPr marL="342900" lvl="0" indent="-342900" algn="l" rtl="0">
              <a:lnSpc>
                <a:spcPct val="70000"/>
              </a:lnSpc>
              <a:spcBef>
                <a:spcPts val="560"/>
              </a:spcBef>
              <a:spcAft>
                <a:spcPts val="0"/>
              </a:spcAft>
              <a:buClr>
                <a:schemeClr val="dk1"/>
              </a:buClr>
              <a:buSzPts val="2800"/>
              <a:buFont typeface="Arial"/>
              <a:buNone/>
            </a:pPr>
            <a:r>
              <a:rPr lang="en-US" sz="2800" b="1">
                <a:latin typeface="Courier New"/>
                <a:ea typeface="Courier New"/>
                <a:cs typeface="Courier New"/>
                <a:sym typeface="Courier New"/>
              </a:rPr>
              <a:t>0</a:t>
            </a:r>
            <a:endParaRPr/>
          </a:p>
          <a:p>
            <a:pPr marL="342900" lvl="0" indent="-342900" algn="l" rtl="0">
              <a:lnSpc>
                <a:spcPct val="70000"/>
              </a:lnSpc>
              <a:spcBef>
                <a:spcPts val="560"/>
              </a:spcBef>
              <a:spcAft>
                <a:spcPts val="0"/>
              </a:spcAft>
              <a:buClr>
                <a:schemeClr val="dk1"/>
              </a:buClr>
              <a:buSzPts val="2800"/>
              <a:buFont typeface="Arial"/>
              <a:buNone/>
            </a:pPr>
            <a:r>
              <a:rPr lang="en-US" sz="2800" b="1">
                <a:latin typeface="Courier New"/>
                <a:ea typeface="Courier New"/>
                <a:cs typeface="Courier New"/>
                <a:sym typeface="Courier New"/>
              </a:rPr>
              <a:t>but a/c is:</a:t>
            </a:r>
            <a:endParaRPr/>
          </a:p>
          <a:p>
            <a:pPr marL="342900" lvl="0" indent="-342900" algn="l" rtl="0">
              <a:lnSpc>
                <a:spcPct val="70000"/>
              </a:lnSpc>
              <a:spcBef>
                <a:spcPts val="560"/>
              </a:spcBef>
              <a:spcAft>
                <a:spcPts val="0"/>
              </a:spcAft>
              <a:buClr>
                <a:schemeClr val="dk1"/>
              </a:buClr>
              <a:buSzPts val="2800"/>
              <a:buFont typeface="Arial"/>
              <a:buNone/>
            </a:pPr>
            <a:r>
              <a:rPr lang="en-US" sz="2800" b="1">
                <a:latin typeface="Courier New"/>
                <a:ea typeface="Courier New"/>
                <a:cs typeface="Courier New"/>
                <a:sym typeface="Courier New"/>
              </a:rPr>
              <a:t>0.5</a:t>
            </a:r>
            <a:endParaRPr/>
          </a:p>
          <a:p>
            <a:pPr marL="342900" lvl="0" indent="-342900" algn="l" rtl="0">
              <a:lnSpc>
                <a:spcPct val="70000"/>
              </a:lnSpc>
              <a:spcBef>
                <a:spcPts val="560"/>
              </a:spcBef>
              <a:spcAft>
                <a:spcPts val="0"/>
              </a:spcAft>
              <a:buClr>
                <a:schemeClr val="dk1"/>
              </a:buClr>
              <a:buSzPts val="2800"/>
              <a:buFont typeface="Arial"/>
              <a:buNone/>
            </a:pPr>
            <a:r>
              <a:rPr lang="en-US" sz="2800"/>
              <a:t>Why are these different when b and c both are equal to 20?</a:t>
            </a:r>
            <a:endParaRPr/>
          </a:p>
          <a:p>
            <a:pPr marL="342900" lvl="0" indent="-342900" algn="l" rtl="0">
              <a:lnSpc>
                <a:spcPct val="70000"/>
              </a:lnSpc>
              <a:spcBef>
                <a:spcPts val="560"/>
              </a:spcBef>
              <a:spcAft>
                <a:spcPts val="0"/>
              </a:spcAft>
              <a:buClr>
                <a:schemeClr val="dk1"/>
              </a:buClr>
              <a:buSzPts val="2800"/>
              <a:buFont typeface="Arial"/>
              <a:buNone/>
            </a:pPr>
            <a:r>
              <a:rPr lang="en-US" sz="2800"/>
              <a:t>	b was 20 as an integer number</a:t>
            </a:r>
            <a:endParaRPr/>
          </a:p>
          <a:p>
            <a:pPr marL="342900" lvl="0" indent="-342900" algn="l" rtl="0">
              <a:lnSpc>
                <a:spcPct val="70000"/>
              </a:lnSpc>
              <a:spcBef>
                <a:spcPts val="560"/>
              </a:spcBef>
              <a:spcAft>
                <a:spcPts val="0"/>
              </a:spcAft>
              <a:buClr>
                <a:schemeClr val="dk1"/>
              </a:buClr>
              <a:buSzPts val="2800"/>
              <a:buFont typeface="Arial"/>
              <a:buNone/>
            </a:pPr>
            <a:r>
              <a:rPr lang="en-US" sz="2800"/>
              <a:t>   c was 20.0 as a real number</a:t>
            </a:r>
            <a:endParaRPr/>
          </a:p>
          <a:p>
            <a:pPr marL="342900" lvl="0" indent="-342900" algn="l" rtl="0">
              <a:lnSpc>
                <a:spcPct val="70000"/>
              </a:lnSpc>
              <a:spcBef>
                <a:spcPts val="560"/>
              </a:spcBef>
              <a:spcAft>
                <a:spcPts val="0"/>
              </a:spcAft>
              <a:buClr>
                <a:schemeClr val="dk1"/>
              </a:buClr>
              <a:buSzPts val="2800"/>
              <a:buFont typeface="Arial"/>
              <a:buNone/>
            </a:pPr>
            <a:r>
              <a:rPr lang="en-US" sz="2800"/>
              <a:t>Rule: in Python 2.x operations containing only integers yield integer results, but operations with one or more real numbers yield real number results!</a:t>
            </a:r>
            <a:endParaRPr/>
          </a:p>
          <a:p>
            <a:pPr marL="342900" lvl="0" indent="-342900" algn="l" rtl="0">
              <a:lnSpc>
                <a:spcPct val="70000"/>
              </a:lnSpc>
              <a:spcBef>
                <a:spcPts val="560"/>
              </a:spcBef>
              <a:spcAft>
                <a:spcPts val="0"/>
              </a:spcAft>
              <a:buClr>
                <a:schemeClr val="dk1"/>
              </a:buClr>
              <a:buSzPts val="2800"/>
              <a:buFont typeface="Arial"/>
              <a:buNone/>
            </a:pPr>
            <a:endParaRPr sz="2800"/>
          </a:p>
        </p:txBody>
      </p:sp>
      <p:sp>
        <p:nvSpPr>
          <p:cNvPr id="336" name="Google Shape;336;p48"/>
          <p:cNvSpPr/>
          <p:nvPr/>
        </p:nvSpPr>
        <p:spPr>
          <a:xfrm>
            <a:off x="4953000" y="1600200"/>
            <a:ext cx="3810000" cy="1524000"/>
          </a:xfrm>
          <a:prstGeom prst="rect">
            <a:avLst/>
          </a:prstGeom>
          <a:solidFill>
            <a:schemeClr val="accent1"/>
          </a:solidFill>
          <a:ln w="25400" cap="flat" cmpd="sng">
            <a:solidFill>
              <a:srgbClr val="0A519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lt1"/>
                </a:solidFill>
                <a:latin typeface="Arial"/>
                <a:ea typeface="Arial"/>
                <a:cs typeface="Arial"/>
                <a:sym typeface="Arial"/>
              </a:rPr>
              <a:t>Note: in Python 3,  a/b=0.5</a:t>
            </a:r>
            <a:endParaRPr sz="2400">
              <a:solidFill>
                <a:schemeClr val="lt1"/>
              </a:solidFill>
              <a:latin typeface="Arial"/>
              <a:ea typeface="Arial"/>
              <a:cs typeface="Arial"/>
              <a:sym typeface="Aria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Shape 340"/>
        <p:cNvGrpSpPr/>
        <p:nvPr/>
      </p:nvGrpSpPr>
      <p:grpSpPr>
        <a:xfrm>
          <a:off x="0" y="0"/>
          <a:ext cx="0" cy="0"/>
          <a:chOff x="0" y="0"/>
          <a:chExt cx="0" cy="0"/>
        </a:xfrm>
      </p:grpSpPr>
      <p:sp>
        <p:nvSpPr>
          <p:cNvPr id="341" name="Google Shape;341;p49"/>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400"/>
              <a:buFont typeface="Calibri"/>
              <a:buNone/>
            </a:pPr>
            <a:r>
              <a:rPr lang="en-US"/>
              <a:t>Hint</a:t>
            </a:r>
            <a:endParaRPr/>
          </a:p>
        </p:txBody>
      </p:sp>
      <p:sp>
        <p:nvSpPr>
          <p:cNvPr id="342" name="Google Shape;342;p49"/>
          <p:cNvSpPr txBox="1">
            <a:spLocks noGrp="1"/>
          </p:cNvSpPr>
          <p:nvPr>
            <p:ph type="body" idx="1"/>
          </p:nvPr>
        </p:nvSpPr>
        <p:spPr>
          <a:xfrm>
            <a:off x="457200" y="1676400"/>
            <a:ext cx="8229600" cy="44497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3200"/>
              <a:buChar char="•"/>
            </a:pPr>
            <a:r>
              <a:rPr lang="en-US"/>
              <a:t>To avoid odd problems in mathematical operations, in Python 2.x use real numbers! ☺</a:t>
            </a:r>
            <a:endParaRPr/>
          </a:p>
          <a:p>
            <a:pPr marL="342900" lvl="0" indent="-342900" algn="l" rtl="0">
              <a:spcBef>
                <a:spcPts val="640"/>
              </a:spcBef>
              <a:spcAft>
                <a:spcPts val="0"/>
              </a:spcAft>
              <a:buClr>
                <a:schemeClr val="dk1"/>
              </a:buClr>
              <a:buSzPts val="3200"/>
              <a:buFont typeface="Arial"/>
              <a:buNone/>
            </a:pPr>
            <a:endParaRPr/>
          </a:p>
          <a:p>
            <a:pPr marL="342900" lvl="0" indent="-342900" algn="l" rtl="0">
              <a:spcBef>
                <a:spcPts val="640"/>
              </a:spcBef>
              <a:spcAft>
                <a:spcPts val="0"/>
              </a:spcAft>
              <a:buClr>
                <a:schemeClr val="dk1"/>
              </a:buClr>
              <a:buSzPts val="3200"/>
              <a:buChar char="•"/>
            </a:pPr>
            <a:r>
              <a:rPr lang="en-US"/>
              <a:t>In all languages variables have “types” – in some languages they must be formally specified (e.g., C, Java)</a:t>
            </a:r>
            <a:endParaRPr/>
          </a:p>
          <a:p>
            <a:pPr marL="742950" lvl="1" indent="-285750" algn="l" rtl="0">
              <a:spcBef>
                <a:spcPts val="560"/>
              </a:spcBef>
              <a:spcAft>
                <a:spcPts val="0"/>
              </a:spcAft>
              <a:buClr>
                <a:schemeClr val="dk1"/>
              </a:buClr>
              <a:buSzPts val="2800"/>
              <a:buChar char="–"/>
            </a:pPr>
            <a:r>
              <a:rPr lang="en-US"/>
              <a:t>Python tries to “guess” the appropriate type </a:t>
            </a:r>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Shape 346"/>
        <p:cNvGrpSpPr/>
        <p:nvPr/>
      </p:nvGrpSpPr>
      <p:grpSpPr>
        <a:xfrm>
          <a:off x="0" y="0"/>
          <a:ext cx="0" cy="0"/>
          <a:chOff x="0" y="0"/>
          <a:chExt cx="0" cy="0"/>
        </a:xfrm>
      </p:grpSpPr>
      <p:sp>
        <p:nvSpPr>
          <p:cNvPr id="347" name="Google Shape;347;p50"/>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400"/>
              <a:buFont typeface="Calibri"/>
              <a:buNone/>
            </a:pPr>
            <a:r>
              <a:rPr lang="en-US"/>
              <a:t>Structures</a:t>
            </a:r>
            <a:endParaRPr/>
          </a:p>
        </p:txBody>
      </p:sp>
      <p:sp>
        <p:nvSpPr>
          <p:cNvPr id="348" name="Google Shape;348;p50"/>
          <p:cNvSpPr txBox="1">
            <a:spLocks noGrp="1"/>
          </p:cNvSpPr>
          <p:nvPr>
            <p:ph type="body" idx="1"/>
          </p:nvPr>
        </p:nvSpPr>
        <p:spPr>
          <a:xfrm>
            <a:off x="304800" y="1371600"/>
            <a:ext cx="8540750" cy="4422775"/>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960"/>
              <a:buChar char="•"/>
            </a:pPr>
            <a:r>
              <a:rPr lang="en-US" sz="2960"/>
              <a:t>Each type of variable has a way of being stored that is unique to its type</a:t>
            </a:r>
            <a:endParaRPr/>
          </a:p>
          <a:p>
            <a:pPr marL="742950" lvl="1" indent="-285750" algn="l" rtl="0">
              <a:lnSpc>
                <a:spcPct val="90000"/>
              </a:lnSpc>
              <a:spcBef>
                <a:spcPts val="518"/>
              </a:spcBef>
              <a:spcAft>
                <a:spcPts val="0"/>
              </a:spcAft>
              <a:buClr>
                <a:schemeClr val="dk1"/>
              </a:buClr>
              <a:buSzPts val="2590"/>
              <a:buChar char="–"/>
            </a:pPr>
            <a:r>
              <a:rPr lang="en-US" sz="2590"/>
              <a:t>Integer variables require 4 bytes</a:t>
            </a:r>
            <a:endParaRPr/>
          </a:p>
          <a:p>
            <a:pPr marL="742950" lvl="1" indent="-285750" algn="l" rtl="0">
              <a:lnSpc>
                <a:spcPct val="90000"/>
              </a:lnSpc>
              <a:spcBef>
                <a:spcPts val="518"/>
              </a:spcBef>
              <a:spcAft>
                <a:spcPts val="0"/>
              </a:spcAft>
              <a:buClr>
                <a:schemeClr val="dk1"/>
              </a:buClr>
              <a:buSzPts val="2590"/>
              <a:buChar char="–"/>
            </a:pPr>
            <a:r>
              <a:rPr lang="en-US" sz="2590"/>
              <a:t>Float variables require 8 bytes</a:t>
            </a:r>
            <a:endParaRPr/>
          </a:p>
          <a:p>
            <a:pPr marL="742950" lvl="1" indent="-285750" algn="l" rtl="0">
              <a:lnSpc>
                <a:spcPct val="90000"/>
              </a:lnSpc>
              <a:spcBef>
                <a:spcPts val="518"/>
              </a:spcBef>
              <a:spcAft>
                <a:spcPts val="0"/>
              </a:spcAft>
              <a:buClr>
                <a:schemeClr val="dk1"/>
              </a:buClr>
              <a:buSzPts val="2590"/>
              <a:buChar char="–"/>
            </a:pPr>
            <a:r>
              <a:rPr lang="en-US" sz="2590"/>
              <a:t>String variables require a variable number of bytes depending on the string in question</a:t>
            </a:r>
            <a:endParaRPr/>
          </a:p>
          <a:p>
            <a:pPr marL="342900" lvl="0" indent="-342900" algn="l" rtl="0">
              <a:lnSpc>
                <a:spcPct val="90000"/>
              </a:lnSpc>
              <a:spcBef>
                <a:spcPts val="592"/>
              </a:spcBef>
              <a:spcAft>
                <a:spcPts val="0"/>
              </a:spcAft>
              <a:buClr>
                <a:schemeClr val="dk1"/>
              </a:buClr>
              <a:buSzPts val="2960"/>
              <a:buChar char="•"/>
            </a:pPr>
            <a:r>
              <a:rPr lang="en-US" sz="2960"/>
              <a:t>More Complex Structures are Possible</a:t>
            </a:r>
            <a:endParaRPr/>
          </a:p>
          <a:p>
            <a:pPr marL="742950" lvl="1" indent="-285750" algn="l" rtl="0">
              <a:lnSpc>
                <a:spcPct val="90000"/>
              </a:lnSpc>
              <a:spcBef>
                <a:spcPts val="518"/>
              </a:spcBef>
              <a:spcAft>
                <a:spcPts val="0"/>
              </a:spcAft>
              <a:buClr>
                <a:schemeClr val="dk1"/>
              </a:buClr>
              <a:buSzPts val="2590"/>
              <a:buChar char="–"/>
            </a:pPr>
            <a:r>
              <a:rPr lang="en-US" sz="2590"/>
              <a:t>Lists</a:t>
            </a:r>
            <a:endParaRPr/>
          </a:p>
          <a:p>
            <a:pPr marL="742950" lvl="1" indent="-285750" algn="l" rtl="0">
              <a:lnSpc>
                <a:spcPct val="90000"/>
              </a:lnSpc>
              <a:spcBef>
                <a:spcPts val="518"/>
              </a:spcBef>
              <a:spcAft>
                <a:spcPts val="0"/>
              </a:spcAft>
              <a:buClr>
                <a:schemeClr val="dk1"/>
              </a:buClr>
              <a:buSzPts val="2590"/>
              <a:buChar char="–"/>
            </a:pPr>
            <a:r>
              <a:rPr lang="en-US" sz="2590"/>
              <a:t>Tuples</a:t>
            </a:r>
            <a:endParaRPr/>
          </a:p>
          <a:p>
            <a:pPr marL="742950" lvl="1" indent="-285750" algn="l" rtl="0">
              <a:lnSpc>
                <a:spcPct val="90000"/>
              </a:lnSpc>
              <a:spcBef>
                <a:spcPts val="518"/>
              </a:spcBef>
              <a:spcAft>
                <a:spcPts val="0"/>
              </a:spcAft>
              <a:buClr>
                <a:schemeClr val="dk1"/>
              </a:buClr>
              <a:buSzPts val="2590"/>
              <a:buChar char="–"/>
            </a:pPr>
            <a:r>
              <a:rPr lang="en-US" sz="2590"/>
              <a:t>Objects</a:t>
            </a:r>
            <a:endParaRPr sz="259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Shape 352"/>
        <p:cNvGrpSpPr/>
        <p:nvPr/>
      </p:nvGrpSpPr>
      <p:grpSpPr>
        <a:xfrm>
          <a:off x="0" y="0"/>
          <a:ext cx="0" cy="0"/>
          <a:chOff x="0" y="0"/>
          <a:chExt cx="0" cy="0"/>
        </a:xfrm>
      </p:grpSpPr>
      <p:sp>
        <p:nvSpPr>
          <p:cNvPr id="353" name="Google Shape;353;p51"/>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400"/>
              <a:buFont typeface="Calibri"/>
              <a:buNone/>
            </a:pPr>
            <a:r>
              <a:rPr lang="en-US"/>
              <a:t>Lists</a:t>
            </a:r>
            <a:endParaRPr/>
          </a:p>
        </p:txBody>
      </p:sp>
      <p:sp>
        <p:nvSpPr>
          <p:cNvPr id="354" name="Google Shape;354;p51"/>
          <p:cNvSpPr txBox="1">
            <a:spLocks noGrp="1"/>
          </p:cNvSpPr>
          <p:nvPr>
            <p:ph type="body" idx="1"/>
          </p:nvPr>
        </p:nvSpPr>
        <p:spPr>
          <a:xfrm>
            <a:off x="457200" y="1676400"/>
            <a:ext cx="8229600" cy="44497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3200"/>
              <a:buChar char="•"/>
            </a:pPr>
            <a:r>
              <a:rPr lang="en-US"/>
              <a:t>Lists – lists of values that can be edited or changed</a:t>
            </a:r>
            <a:endParaRPr/>
          </a:p>
          <a:p>
            <a:pPr marL="342900" lvl="0" indent="-342900" algn="l" rtl="0">
              <a:spcBef>
                <a:spcPts val="560"/>
              </a:spcBef>
              <a:spcAft>
                <a:spcPts val="0"/>
              </a:spcAft>
              <a:buClr>
                <a:schemeClr val="dk1"/>
              </a:buClr>
              <a:buSzPts val="2800"/>
              <a:buFont typeface="Arial"/>
              <a:buNone/>
            </a:pPr>
            <a:r>
              <a:rPr lang="en-US" sz="2800" b="1">
                <a:latin typeface="Courier New"/>
                <a:ea typeface="Courier New"/>
                <a:cs typeface="Courier New"/>
                <a:sym typeface="Courier New"/>
              </a:rPr>
              <a:t>mylist=['a','b','c‘] # note [ ]</a:t>
            </a:r>
            <a:endParaRPr/>
          </a:p>
          <a:p>
            <a:pPr marL="342900" lvl="0" indent="-342900" algn="l" rtl="0">
              <a:spcBef>
                <a:spcPts val="560"/>
              </a:spcBef>
              <a:spcAft>
                <a:spcPts val="0"/>
              </a:spcAft>
              <a:buClr>
                <a:schemeClr val="dk1"/>
              </a:buClr>
              <a:buSzPts val="2800"/>
              <a:buFont typeface="Arial"/>
              <a:buNone/>
            </a:pPr>
            <a:r>
              <a:rPr lang="en-US" sz="2800" b="1">
                <a:latin typeface="Courier New"/>
                <a:ea typeface="Courier New"/>
                <a:cs typeface="Courier New"/>
                <a:sym typeface="Courier New"/>
              </a:rPr>
              <a:t>print mylist</a:t>
            </a:r>
            <a:endParaRPr sz="2800" b="1">
              <a:latin typeface="Courier New"/>
              <a:ea typeface="Courier New"/>
              <a:cs typeface="Courier New"/>
              <a:sym typeface="Courier New"/>
            </a:endParaRPr>
          </a:p>
          <a:p>
            <a:pPr marL="342900" lvl="0" indent="-342900" algn="l" rtl="0">
              <a:spcBef>
                <a:spcPts val="560"/>
              </a:spcBef>
              <a:spcAft>
                <a:spcPts val="0"/>
              </a:spcAft>
              <a:buClr>
                <a:schemeClr val="dk1"/>
              </a:buClr>
              <a:buSzPts val="2800"/>
              <a:buFont typeface="Arial"/>
              <a:buNone/>
            </a:pPr>
            <a:r>
              <a:rPr lang="en-US" sz="2800" b="1">
                <a:latin typeface="Courier New"/>
                <a:ea typeface="Courier New"/>
                <a:cs typeface="Courier New"/>
                <a:sym typeface="Courier New"/>
              </a:rPr>
              <a:t>['a', 'b', 'c‘]</a:t>
            </a:r>
            <a:endParaRPr/>
          </a:p>
          <a:p>
            <a:pPr marL="342900" lvl="0" indent="-342900" algn="l" rtl="0">
              <a:spcBef>
                <a:spcPts val="560"/>
              </a:spcBef>
              <a:spcAft>
                <a:spcPts val="0"/>
              </a:spcAft>
              <a:buClr>
                <a:schemeClr val="dk1"/>
              </a:buClr>
              <a:buSzPts val="2800"/>
              <a:buFont typeface="Arial"/>
              <a:buNone/>
            </a:pPr>
            <a:r>
              <a:rPr lang="en-US" sz="2800" b="1">
                <a:latin typeface="Courier New"/>
                <a:ea typeface="Courier New"/>
                <a:cs typeface="Courier New"/>
                <a:sym typeface="Courier New"/>
              </a:rPr>
              <a:t>print mylist[2] </a:t>
            </a:r>
            <a:r>
              <a:rPr lang="en-US" sz="2400" b="1">
                <a:latin typeface="Courier New"/>
                <a:ea typeface="Courier New"/>
                <a:cs typeface="Courier New"/>
                <a:sym typeface="Courier New"/>
              </a:rPr>
              <a:t># numbers start at 0</a:t>
            </a:r>
            <a:endParaRPr/>
          </a:p>
          <a:p>
            <a:pPr marL="342900" lvl="0" indent="-342900" algn="l" rtl="0">
              <a:spcBef>
                <a:spcPts val="720"/>
              </a:spcBef>
              <a:spcAft>
                <a:spcPts val="0"/>
              </a:spcAft>
              <a:buClr>
                <a:schemeClr val="dk1"/>
              </a:buClr>
              <a:buSzPts val="3600"/>
              <a:buFont typeface="Arial"/>
              <a:buNone/>
            </a:pPr>
            <a:r>
              <a:rPr lang="en-US" sz="3600" b="1">
                <a:latin typeface="Courier New"/>
                <a:ea typeface="Courier New"/>
                <a:cs typeface="Courier New"/>
                <a:sym typeface="Courier New"/>
              </a:rPr>
              <a:t>c</a:t>
            </a:r>
            <a:endParaRPr/>
          </a:p>
          <a:p>
            <a:pPr marL="342900" lvl="0" indent="-342900" algn="l" rtl="0">
              <a:spcBef>
                <a:spcPts val="560"/>
              </a:spcBef>
              <a:spcAft>
                <a:spcPts val="0"/>
              </a:spcAft>
              <a:buClr>
                <a:schemeClr val="dk1"/>
              </a:buClr>
              <a:buSzPts val="2800"/>
              <a:buFont typeface="Arial"/>
              <a:buNone/>
            </a:pPr>
            <a:endParaRPr sz="2800" b="1">
              <a:latin typeface="Courier New"/>
              <a:ea typeface="Courier New"/>
              <a:cs typeface="Courier New"/>
              <a:sym typeface="Courier New"/>
            </a:endParaRPr>
          </a:p>
          <a:p>
            <a:pPr marL="342900" lvl="0" indent="-342900" algn="l" rtl="0">
              <a:spcBef>
                <a:spcPts val="640"/>
              </a:spcBef>
              <a:spcAft>
                <a:spcPts val="0"/>
              </a:spcAft>
              <a:buClr>
                <a:schemeClr val="dk1"/>
              </a:buClr>
              <a:buSzPts val="3200"/>
              <a:buFont typeface="Arial"/>
              <a:buNone/>
            </a:pPr>
            <a:endParaRPr b="1"/>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9"/>
          <p:cNvSpPr/>
          <p:nvPr/>
        </p:nvSpPr>
        <p:spPr>
          <a:xfrm>
            <a:off x="470200" y="1295400"/>
            <a:ext cx="4254300" cy="2276100"/>
          </a:xfrm>
          <a:prstGeom prst="rect">
            <a:avLst/>
          </a:prstGeom>
          <a:solidFill>
            <a:schemeClr val="accent1"/>
          </a:solidFill>
          <a:ln w="25400" cap="flat" cmpd="sng">
            <a:solidFill>
              <a:srgbClr val="0A519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400">
                <a:solidFill>
                  <a:schemeClr val="lt1"/>
                </a:solidFill>
                <a:latin typeface="Arial"/>
                <a:ea typeface="Arial"/>
                <a:cs typeface="Arial"/>
                <a:sym typeface="Arial"/>
              </a:rPr>
              <a:t>JAVA: </a:t>
            </a:r>
            <a:endParaRPr/>
          </a:p>
          <a:p>
            <a:pPr marL="0" marR="0" lvl="0" indent="0" algn="l" rtl="0">
              <a:spcBef>
                <a:spcPts val="0"/>
              </a:spcBef>
              <a:spcAft>
                <a:spcPts val="0"/>
              </a:spcAft>
              <a:buNone/>
            </a:pPr>
            <a:r>
              <a:rPr lang="en-US" sz="2000">
                <a:solidFill>
                  <a:schemeClr val="lt1"/>
                </a:solidFill>
                <a:latin typeface="Arial"/>
                <a:ea typeface="Arial"/>
                <a:cs typeface="Arial"/>
                <a:sym typeface="Arial"/>
              </a:rPr>
              <a:t>public class MyClass {</a:t>
            </a:r>
            <a:endParaRPr/>
          </a:p>
          <a:p>
            <a:pPr marL="0" marR="0" lvl="0" indent="0" algn="l" rtl="0">
              <a:spcBef>
                <a:spcPts val="0"/>
              </a:spcBef>
              <a:spcAft>
                <a:spcPts val="0"/>
              </a:spcAft>
              <a:buNone/>
            </a:pPr>
            <a:r>
              <a:rPr lang="en-US" sz="2000">
                <a:solidFill>
                  <a:schemeClr val="lt1"/>
                </a:solidFill>
                <a:latin typeface="Arial"/>
                <a:ea typeface="Arial"/>
                <a:cs typeface="Arial"/>
                <a:sym typeface="Arial"/>
              </a:rPr>
              <a:t>public static void main(String[] args) {</a:t>
            </a:r>
            <a:endParaRPr/>
          </a:p>
          <a:p>
            <a:pPr marL="0" marR="0" lvl="0" indent="0" algn="l" rtl="0">
              <a:spcBef>
                <a:spcPts val="0"/>
              </a:spcBef>
              <a:spcAft>
                <a:spcPts val="0"/>
              </a:spcAft>
              <a:buNone/>
            </a:pPr>
            <a:r>
              <a:rPr lang="en-US" sz="2000">
                <a:solidFill>
                  <a:schemeClr val="lt1"/>
                </a:solidFill>
                <a:latin typeface="Arial"/>
                <a:ea typeface="Arial"/>
                <a:cs typeface="Arial"/>
                <a:sym typeface="Arial"/>
              </a:rPr>
              <a:t>    System.out.println("Hello World");</a:t>
            </a:r>
            <a:endParaRPr/>
          </a:p>
          <a:p>
            <a:pPr marL="0" marR="0" lvl="0" indent="0" algn="l" rtl="0">
              <a:spcBef>
                <a:spcPts val="0"/>
              </a:spcBef>
              <a:spcAft>
                <a:spcPts val="0"/>
              </a:spcAft>
              <a:buNone/>
            </a:pPr>
            <a:r>
              <a:rPr lang="en-US" sz="2000">
                <a:solidFill>
                  <a:schemeClr val="lt1"/>
                </a:solidFill>
                <a:latin typeface="Arial"/>
                <a:ea typeface="Arial"/>
                <a:cs typeface="Arial"/>
                <a:sym typeface="Arial"/>
              </a:rPr>
              <a:t>  }</a:t>
            </a:r>
            <a:endParaRPr/>
          </a:p>
          <a:p>
            <a:pPr marL="0" marR="0" lvl="0" indent="0" algn="l" rtl="0">
              <a:spcBef>
                <a:spcPts val="0"/>
              </a:spcBef>
              <a:spcAft>
                <a:spcPts val="0"/>
              </a:spcAft>
              <a:buNone/>
            </a:pPr>
            <a:r>
              <a:rPr lang="en-US" sz="2000">
                <a:solidFill>
                  <a:schemeClr val="lt1"/>
                </a:solidFill>
                <a:latin typeface="Arial"/>
                <a:ea typeface="Arial"/>
                <a:cs typeface="Arial"/>
                <a:sym typeface="Arial"/>
              </a:rPr>
              <a:t>}</a:t>
            </a:r>
            <a:endParaRPr/>
          </a:p>
        </p:txBody>
      </p:sp>
      <p:sp>
        <p:nvSpPr>
          <p:cNvPr id="141" name="Google Shape;141;p19"/>
          <p:cNvSpPr/>
          <p:nvPr/>
        </p:nvSpPr>
        <p:spPr>
          <a:xfrm>
            <a:off x="5181600" y="1295400"/>
            <a:ext cx="3184500" cy="3196500"/>
          </a:xfrm>
          <a:prstGeom prst="rect">
            <a:avLst/>
          </a:prstGeom>
          <a:solidFill>
            <a:srgbClr val="387025"/>
          </a:solidFill>
          <a:ln w="25400" cap="flat" cmpd="sng">
            <a:solidFill>
              <a:srgbClr val="0A519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800">
                <a:solidFill>
                  <a:schemeClr val="lt1"/>
                </a:solidFill>
                <a:latin typeface="Arial"/>
                <a:ea typeface="Arial"/>
                <a:cs typeface="Arial"/>
                <a:sym typeface="Arial"/>
              </a:rPr>
              <a:t>C++:</a:t>
            </a:r>
            <a:endParaRPr/>
          </a:p>
          <a:p>
            <a:pPr marL="0" marR="0" lvl="0" indent="0" algn="l" rtl="0">
              <a:spcBef>
                <a:spcPts val="0"/>
              </a:spcBef>
              <a:spcAft>
                <a:spcPts val="0"/>
              </a:spcAft>
              <a:buNone/>
            </a:pPr>
            <a:r>
              <a:rPr lang="en-US" sz="2000">
                <a:solidFill>
                  <a:schemeClr val="lt1"/>
                </a:solidFill>
                <a:latin typeface="Arial"/>
                <a:ea typeface="Arial"/>
                <a:cs typeface="Arial"/>
                <a:sym typeface="Arial"/>
              </a:rPr>
              <a:t>#include&lt;iostream&gt;</a:t>
            </a:r>
            <a:endParaRPr/>
          </a:p>
          <a:p>
            <a:pPr marL="0" marR="0" lvl="0" indent="0" algn="l" rtl="0">
              <a:spcBef>
                <a:spcPts val="0"/>
              </a:spcBef>
              <a:spcAft>
                <a:spcPts val="0"/>
              </a:spcAft>
              <a:buNone/>
            </a:pPr>
            <a:r>
              <a:rPr lang="en-US" sz="2000">
                <a:solidFill>
                  <a:schemeClr val="lt1"/>
                </a:solidFill>
                <a:latin typeface="Arial"/>
                <a:ea typeface="Arial"/>
                <a:cs typeface="Arial"/>
                <a:sym typeface="Arial"/>
              </a:rPr>
              <a:t>using namespace std; </a:t>
            </a:r>
            <a:endParaRPr sz="2000">
              <a:solidFill>
                <a:schemeClr val="lt1"/>
              </a:solidFill>
              <a:latin typeface="Arial"/>
              <a:ea typeface="Arial"/>
              <a:cs typeface="Arial"/>
              <a:sym typeface="Arial"/>
            </a:endParaRPr>
          </a:p>
          <a:p>
            <a:pPr marL="0" marR="0" lvl="0" indent="0" algn="l" rtl="0">
              <a:spcBef>
                <a:spcPts val="0"/>
              </a:spcBef>
              <a:spcAft>
                <a:spcPts val="0"/>
              </a:spcAft>
              <a:buNone/>
            </a:pPr>
            <a:r>
              <a:rPr lang="en-US" sz="2000">
                <a:solidFill>
                  <a:schemeClr val="lt1"/>
                </a:solidFill>
                <a:latin typeface="Arial"/>
                <a:ea typeface="Arial"/>
                <a:cs typeface="Arial"/>
                <a:sym typeface="Arial"/>
              </a:rPr>
              <a:t>int main() </a:t>
            </a:r>
            <a:endParaRPr/>
          </a:p>
          <a:p>
            <a:pPr marL="0" marR="0" lvl="0" indent="0" algn="l" rtl="0">
              <a:spcBef>
                <a:spcPts val="0"/>
              </a:spcBef>
              <a:spcAft>
                <a:spcPts val="0"/>
              </a:spcAft>
              <a:buNone/>
            </a:pPr>
            <a:r>
              <a:rPr lang="en-US" sz="2000">
                <a:solidFill>
                  <a:schemeClr val="lt1"/>
                </a:solidFill>
                <a:latin typeface="Arial"/>
                <a:ea typeface="Arial"/>
                <a:cs typeface="Arial"/>
                <a:sym typeface="Arial"/>
              </a:rPr>
              <a:t>{ </a:t>
            </a:r>
            <a:endParaRPr/>
          </a:p>
          <a:p>
            <a:pPr marL="0" marR="0" lvl="0" indent="0" algn="l" rtl="0">
              <a:spcBef>
                <a:spcPts val="0"/>
              </a:spcBef>
              <a:spcAft>
                <a:spcPts val="0"/>
              </a:spcAft>
              <a:buNone/>
            </a:pPr>
            <a:r>
              <a:rPr lang="en-US" sz="2000">
                <a:solidFill>
                  <a:schemeClr val="lt1"/>
                </a:solidFill>
                <a:latin typeface="Arial"/>
                <a:ea typeface="Arial"/>
                <a:cs typeface="Arial"/>
                <a:sym typeface="Arial"/>
              </a:rPr>
              <a:t>    cout&lt;&lt;"Hello World";    </a:t>
            </a:r>
            <a:endParaRPr sz="2000">
              <a:solidFill>
                <a:schemeClr val="lt1"/>
              </a:solidFill>
              <a:latin typeface="Arial"/>
              <a:ea typeface="Arial"/>
              <a:cs typeface="Arial"/>
              <a:sym typeface="Arial"/>
            </a:endParaRPr>
          </a:p>
          <a:p>
            <a:pPr marL="0" marR="0" lvl="0" indent="0" algn="l" rtl="0">
              <a:spcBef>
                <a:spcPts val="0"/>
              </a:spcBef>
              <a:spcAft>
                <a:spcPts val="0"/>
              </a:spcAft>
              <a:buNone/>
            </a:pPr>
            <a:r>
              <a:rPr lang="en-US" sz="2000">
                <a:solidFill>
                  <a:schemeClr val="lt1"/>
                </a:solidFill>
                <a:latin typeface="Arial"/>
                <a:ea typeface="Arial"/>
                <a:cs typeface="Arial"/>
                <a:sym typeface="Arial"/>
              </a:rPr>
              <a:t>    return 0; </a:t>
            </a:r>
            <a:endParaRPr/>
          </a:p>
          <a:p>
            <a:pPr marL="0" marR="0" lvl="0" indent="0" algn="l" rtl="0">
              <a:spcBef>
                <a:spcPts val="0"/>
              </a:spcBef>
              <a:spcAft>
                <a:spcPts val="0"/>
              </a:spcAft>
              <a:buNone/>
            </a:pPr>
            <a:r>
              <a:rPr lang="en-US" sz="2000">
                <a:solidFill>
                  <a:schemeClr val="lt1"/>
                </a:solidFill>
                <a:latin typeface="Arial"/>
                <a:ea typeface="Arial"/>
                <a:cs typeface="Arial"/>
                <a:sym typeface="Arial"/>
              </a:rPr>
              <a:t>} </a:t>
            </a:r>
            <a:endParaRPr/>
          </a:p>
        </p:txBody>
      </p:sp>
      <p:sp>
        <p:nvSpPr>
          <p:cNvPr id="142" name="Google Shape;142;p19"/>
          <p:cNvSpPr/>
          <p:nvPr/>
        </p:nvSpPr>
        <p:spPr>
          <a:xfrm>
            <a:off x="2806811" y="5029200"/>
            <a:ext cx="3886200" cy="1366580"/>
          </a:xfrm>
          <a:prstGeom prst="rect">
            <a:avLst/>
          </a:prstGeom>
          <a:solidFill>
            <a:srgbClr val="FF0000"/>
          </a:solidFill>
          <a:ln w="25400" cap="flat" cmpd="sng">
            <a:solidFill>
              <a:srgbClr val="0A519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200">
                <a:solidFill>
                  <a:schemeClr val="lt1"/>
                </a:solidFill>
                <a:latin typeface="Arial"/>
                <a:ea typeface="Arial"/>
                <a:cs typeface="Arial"/>
                <a:sym typeface="Arial"/>
              </a:rPr>
              <a:t>Python:  </a:t>
            </a:r>
            <a:endParaRPr/>
          </a:p>
          <a:p>
            <a:pPr marL="0" marR="0" lvl="0" indent="0" algn="l" rtl="0">
              <a:spcBef>
                <a:spcPts val="0"/>
              </a:spcBef>
              <a:spcAft>
                <a:spcPts val="0"/>
              </a:spcAft>
              <a:buNone/>
            </a:pPr>
            <a:r>
              <a:rPr lang="en-US" sz="3200">
                <a:solidFill>
                  <a:schemeClr val="lt1"/>
                </a:solidFill>
                <a:latin typeface="Arial"/>
                <a:ea typeface="Arial"/>
                <a:cs typeface="Arial"/>
                <a:sym typeface="Arial"/>
              </a:rPr>
              <a:t>print(“Hello World”)</a:t>
            </a:r>
            <a:endParaRPr/>
          </a:p>
        </p:txBody>
      </p:sp>
      <p:sp>
        <p:nvSpPr>
          <p:cNvPr id="143" name="Google Shape;143;p19"/>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400"/>
              <a:buFont typeface="Calibri"/>
              <a:buNone/>
            </a:pPr>
            <a:r>
              <a:rPr lang="en-US"/>
              <a:t>“Hello World”</a:t>
            </a:r>
            <a:endParaRPr/>
          </a:p>
        </p:txBody>
      </p:sp>
      <p:sp>
        <p:nvSpPr>
          <p:cNvPr id="144" name="Google Shape;144;p19"/>
          <p:cNvSpPr txBox="1"/>
          <p:nvPr/>
        </p:nvSpPr>
        <p:spPr>
          <a:xfrm>
            <a:off x="447907" y="3571438"/>
            <a:ext cx="4227439" cy="2308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900">
                <a:solidFill>
                  <a:schemeClr val="dk1"/>
                </a:solidFill>
                <a:latin typeface="Arial"/>
                <a:ea typeface="Arial"/>
                <a:cs typeface="Arial"/>
                <a:sym typeface="Arial"/>
              </a:rPr>
              <a:t>https://www.w3schools.com/java/showjava_file.asp?filename=demo_helloworld</a:t>
            </a:r>
            <a:endParaRPr/>
          </a:p>
        </p:txBody>
      </p:sp>
      <p:sp>
        <p:nvSpPr>
          <p:cNvPr id="145" name="Google Shape;145;p19"/>
          <p:cNvSpPr txBox="1"/>
          <p:nvPr/>
        </p:nvSpPr>
        <p:spPr>
          <a:xfrm>
            <a:off x="4953000" y="4535458"/>
            <a:ext cx="3413114" cy="21544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800">
                <a:solidFill>
                  <a:schemeClr val="dk1"/>
                </a:solidFill>
                <a:latin typeface="Arial"/>
                <a:ea typeface="Arial"/>
                <a:cs typeface="Arial"/>
                <a:sym typeface="Arial"/>
              </a:rPr>
              <a:t>https://www.programiz.com/cpp-programming/examples/print-sentence</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Shape 358"/>
        <p:cNvGrpSpPr/>
        <p:nvPr/>
      </p:nvGrpSpPr>
      <p:grpSpPr>
        <a:xfrm>
          <a:off x="0" y="0"/>
          <a:ext cx="0" cy="0"/>
          <a:chOff x="0" y="0"/>
          <a:chExt cx="0" cy="0"/>
        </a:xfrm>
      </p:grpSpPr>
      <p:sp>
        <p:nvSpPr>
          <p:cNvPr id="359" name="Google Shape;359;p52"/>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000"/>
              <a:buFont typeface="Calibri"/>
              <a:buNone/>
            </a:pPr>
            <a:r>
              <a:rPr lang="en-US" sz="4000"/>
              <a:t>Some more complex types for Python</a:t>
            </a:r>
            <a:endParaRPr/>
          </a:p>
        </p:txBody>
      </p:sp>
      <p:sp>
        <p:nvSpPr>
          <p:cNvPr id="360" name="Google Shape;360;p52"/>
          <p:cNvSpPr txBox="1">
            <a:spLocks noGrp="1"/>
          </p:cNvSpPr>
          <p:nvPr>
            <p:ph type="body" idx="1"/>
          </p:nvPr>
        </p:nvSpPr>
        <p:spPr>
          <a:xfrm>
            <a:off x="457200" y="1676400"/>
            <a:ext cx="8229600" cy="44497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3200"/>
              <a:buChar char="•"/>
            </a:pPr>
            <a:r>
              <a:rPr lang="en-US"/>
              <a:t>Tuples – lists of values that can’t be edited or changed</a:t>
            </a:r>
            <a:endParaRPr/>
          </a:p>
          <a:p>
            <a:pPr marL="342900" lvl="0" indent="-342900" algn="l" rtl="0">
              <a:spcBef>
                <a:spcPts val="560"/>
              </a:spcBef>
              <a:spcAft>
                <a:spcPts val="0"/>
              </a:spcAft>
              <a:buClr>
                <a:schemeClr val="dk1"/>
              </a:buClr>
              <a:buSzPts val="2800"/>
              <a:buFont typeface="Arial"/>
              <a:buNone/>
            </a:pPr>
            <a:r>
              <a:rPr lang="en-US" sz="2800" b="1">
                <a:latin typeface="Courier New"/>
                <a:ea typeface="Courier New"/>
                <a:cs typeface="Courier New"/>
                <a:sym typeface="Courier New"/>
              </a:rPr>
              <a:t>mytuple=('a','b','c') # note ( )</a:t>
            </a:r>
            <a:endParaRPr/>
          </a:p>
          <a:p>
            <a:pPr marL="342900" lvl="0" indent="-342900" algn="l" rtl="0">
              <a:spcBef>
                <a:spcPts val="560"/>
              </a:spcBef>
              <a:spcAft>
                <a:spcPts val="0"/>
              </a:spcAft>
              <a:buClr>
                <a:schemeClr val="dk1"/>
              </a:buClr>
              <a:buSzPts val="2800"/>
              <a:buFont typeface="Arial"/>
              <a:buNone/>
            </a:pPr>
            <a:r>
              <a:rPr lang="en-US" sz="2800" b="1">
                <a:latin typeface="Courier New"/>
                <a:ea typeface="Courier New"/>
                <a:cs typeface="Courier New"/>
                <a:sym typeface="Courier New"/>
              </a:rPr>
              <a:t>print mytuple</a:t>
            </a:r>
            <a:endParaRPr sz="2800" b="1">
              <a:latin typeface="Courier New"/>
              <a:ea typeface="Courier New"/>
              <a:cs typeface="Courier New"/>
              <a:sym typeface="Courier New"/>
            </a:endParaRPr>
          </a:p>
          <a:p>
            <a:pPr marL="342900" lvl="0" indent="-342900" algn="l" rtl="0">
              <a:spcBef>
                <a:spcPts val="560"/>
              </a:spcBef>
              <a:spcAft>
                <a:spcPts val="0"/>
              </a:spcAft>
              <a:buClr>
                <a:schemeClr val="dk1"/>
              </a:buClr>
              <a:buSzPts val="2800"/>
              <a:buFont typeface="Arial"/>
              <a:buNone/>
            </a:pPr>
            <a:r>
              <a:rPr lang="en-US" sz="2800" b="1">
                <a:latin typeface="Courier New"/>
                <a:ea typeface="Courier New"/>
                <a:cs typeface="Courier New"/>
                <a:sym typeface="Courier New"/>
              </a:rPr>
              <a:t>('a', 'b', 'c')</a:t>
            </a:r>
            <a:endParaRPr/>
          </a:p>
          <a:p>
            <a:pPr marL="342900" lvl="0" indent="-342900" algn="l" rtl="0">
              <a:spcBef>
                <a:spcPts val="560"/>
              </a:spcBef>
              <a:spcAft>
                <a:spcPts val="0"/>
              </a:spcAft>
              <a:buClr>
                <a:schemeClr val="dk1"/>
              </a:buClr>
              <a:buSzPts val="2800"/>
              <a:buFont typeface="Arial"/>
              <a:buNone/>
            </a:pPr>
            <a:r>
              <a:rPr lang="en-US" sz="2800" b="1">
                <a:latin typeface="Courier New"/>
                <a:ea typeface="Courier New"/>
                <a:cs typeface="Courier New"/>
                <a:sym typeface="Courier New"/>
              </a:rPr>
              <a:t>print mytuple[1] </a:t>
            </a:r>
            <a:endParaRPr/>
          </a:p>
          <a:p>
            <a:pPr marL="342900" lvl="0" indent="-342900" algn="l" rtl="0">
              <a:spcBef>
                <a:spcPts val="560"/>
              </a:spcBef>
              <a:spcAft>
                <a:spcPts val="0"/>
              </a:spcAft>
              <a:buClr>
                <a:schemeClr val="dk1"/>
              </a:buClr>
              <a:buSzPts val="2800"/>
              <a:buFont typeface="Arial"/>
              <a:buNone/>
            </a:pPr>
            <a:r>
              <a:rPr lang="en-US" sz="2800" b="1">
                <a:latin typeface="Courier New"/>
                <a:ea typeface="Courier New"/>
                <a:cs typeface="Courier New"/>
                <a:sym typeface="Courier New"/>
              </a:rPr>
              <a:t>b</a:t>
            </a:r>
            <a:endParaRPr/>
          </a:p>
        </p:txBody>
      </p:sp>
      <p:sp>
        <p:nvSpPr>
          <p:cNvPr id="361" name="Google Shape;361;p52"/>
          <p:cNvSpPr/>
          <p:nvPr/>
        </p:nvSpPr>
        <p:spPr>
          <a:xfrm>
            <a:off x="5105400" y="3733800"/>
            <a:ext cx="3733800" cy="1447800"/>
          </a:xfrm>
          <a:prstGeom prst="wedgeEllipseCallout">
            <a:avLst>
              <a:gd name="adj1" fmla="val -45853"/>
              <a:gd name="adj2" fmla="val -105457"/>
            </a:avLst>
          </a:prstGeom>
          <a:solidFill>
            <a:schemeClr val="accent1"/>
          </a:solidFill>
          <a:ln w="12700"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a:solidFill>
                  <a:schemeClr val="dk1"/>
                </a:solidFill>
                <a:latin typeface="Arial"/>
                <a:ea typeface="Arial"/>
                <a:cs typeface="Arial"/>
                <a:sym typeface="Arial"/>
              </a:rPr>
              <a:t>Anything after a </a:t>
            </a:r>
            <a:r>
              <a:rPr lang="en-US" sz="2800">
                <a:solidFill>
                  <a:schemeClr val="dk1"/>
                </a:solidFill>
                <a:latin typeface="Arial"/>
                <a:ea typeface="Arial"/>
                <a:cs typeface="Arial"/>
                <a:sym typeface="Arial"/>
              </a:rPr>
              <a:t># </a:t>
            </a:r>
            <a:r>
              <a:rPr lang="en-US" sz="2000">
                <a:solidFill>
                  <a:schemeClr val="dk1"/>
                </a:solidFill>
                <a:latin typeface="Arial"/>
                <a:ea typeface="Arial"/>
                <a:cs typeface="Arial"/>
                <a:sym typeface="Arial"/>
              </a:rPr>
              <a:t>is a comment – not part of the program</a:t>
            </a:r>
            <a:endParaRPr/>
          </a:p>
        </p:txBody>
      </p:sp>
      <p:sp>
        <p:nvSpPr>
          <p:cNvPr id="362" name="Google Shape;362;p52"/>
          <p:cNvSpPr/>
          <p:nvPr/>
        </p:nvSpPr>
        <p:spPr>
          <a:xfrm>
            <a:off x="1828800" y="5181600"/>
            <a:ext cx="3733800" cy="1676400"/>
          </a:xfrm>
          <a:prstGeom prst="wedgeEllipseCallout">
            <a:avLst>
              <a:gd name="adj1" fmla="val -4914"/>
              <a:gd name="adj2" fmla="val -80434"/>
            </a:avLst>
          </a:prstGeom>
          <a:solidFill>
            <a:schemeClr val="accent1"/>
          </a:solidFill>
          <a:ln w="12700"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a:solidFill>
                  <a:schemeClr val="dk1"/>
                </a:solidFill>
                <a:latin typeface="Arial"/>
                <a:ea typeface="Arial"/>
                <a:cs typeface="Arial"/>
                <a:sym typeface="Arial"/>
              </a:rPr>
              <a:t>Tuple elements are numbered starting with 0, so element [1] is b, not a</a:t>
            </a:r>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Shape 366"/>
        <p:cNvGrpSpPr/>
        <p:nvPr/>
      </p:nvGrpSpPr>
      <p:grpSpPr>
        <a:xfrm>
          <a:off x="0" y="0"/>
          <a:ext cx="0" cy="0"/>
          <a:chOff x="0" y="0"/>
          <a:chExt cx="0" cy="0"/>
        </a:xfrm>
      </p:grpSpPr>
      <p:sp>
        <p:nvSpPr>
          <p:cNvPr id="367" name="Google Shape;367;p53"/>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400"/>
              <a:buFont typeface="Calibri"/>
              <a:buNone/>
            </a:pPr>
            <a:r>
              <a:rPr lang="en-US"/>
              <a:t>Learning to Program</a:t>
            </a:r>
            <a:endParaRPr/>
          </a:p>
        </p:txBody>
      </p:sp>
      <p:sp>
        <p:nvSpPr>
          <p:cNvPr id="368" name="Google Shape;368;p53"/>
          <p:cNvSpPr txBox="1">
            <a:spLocks noGrp="1"/>
          </p:cNvSpPr>
          <p:nvPr>
            <p:ph type="body" idx="1"/>
          </p:nvPr>
        </p:nvSpPr>
        <p:spPr>
          <a:xfrm>
            <a:off x="457200" y="1676400"/>
            <a:ext cx="8229600" cy="44497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3200"/>
              <a:buChar char="•"/>
            </a:pPr>
            <a:r>
              <a:rPr lang="en-US"/>
              <a:t>Objects are a way of creating new structures for data that go beyond simple numbers or groups of the same type of data</a:t>
            </a:r>
            <a:endParaRPr/>
          </a:p>
          <a:p>
            <a:pPr marL="742950" lvl="1" indent="-285750" algn="l" rtl="0">
              <a:spcBef>
                <a:spcPts val="560"/>
              </a:spcBef>
              <a:spcAft>
                <a:spcPts val="0"/>
              </a:spcAft>
              <a:buClr>
                <a:schemeClr val="dk1"/>
              </a:buClr>
              <a:buSzPts val="2800"/>
              <a:buChar char="–"/>
            </a:pPr>
            <a:r>
              <a:rPr lang="en-US"/>
              <a:t>For example, a “Coordinate” class might include 3 numbers for the X, Y and Z coordinates. </a:t>
            </a:r>
            <a:endParaRPr/>
          </a:p>
          <a:p>
            <a:pPr marL="342900" lvl="0" indent="-342900" algn="l" rtl="0">
              <a:spcBef>
                <a:spcPts val="640"/>
              </a:spcBef>
              <a:spcAft>
                <a:spcPts val="0"/>
              </a:spcAft>
              <a:buClr>
                <a:schemeClr val="dk1"/>
              </a:buClr>
              <a:buSzPts val="3200"/>
              <a:buChar char="•"/>
            </a:pPr>
            <a:r>
              <a:rPr lang="en-US"/>
              <a:t>Each variable will typically have an Identity (its name), a Type (that defines its class) and a Value (what is stored inside the variable)</a:t>
            </a:r>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Shape 372"/>
        <p:cNvGrpSpPr/>
        <p:nvPr/>
      </p:nvGrpSpPr>
      <p:grpSpPr>
        <a:xfrm>
          <a:off x="0" y="0"/>
          <a:ext cx="0" cy="0"/>
          <a:chOff x="0" y="0"/>
          <a:chExt cx="0" cy="0"/>
        </a:xfrm>
      </p:grpSpPr>
      <p:sp>
        <p:nvSpPr>
          <p:cNvPr id="373" name="Google Shape;373;p54"/>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400"/>
              <a:buFont typeface="Calibri"/>
              <a:buNone/>
            </a:pPr>
            <a:r>
              <a:rPr lang="en-US"/>
              <a:t>Looping and Lists</a:t>
            </a:r>
            <a:endParaRPr/>
          </a:p>
        </p:txBody>
      </p:sp>
      <p:sp>
        <p:nvSpPr>
          <p:cNvPr id="374" name="Google Shape;374;p54"/>
          <p:cNvSpPr txBox="1">
            <a:spLocks noGrp="1"/>
          </p:cNvSpPr>
          <p:nvPr>
            <p:ph type="body" idx="1"/>
          </p:nvPr>
        </p:nvSpPr>
        <p:spPr>
          <a:xfrm>
            <a:off x="457200" y="1676400"/>
            <a:ext cx="8229600" cy="4449763"/>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960"/>
              <a:buChar char="•"/>
            </a:pPr>
            <a:r>
              <a:rPr lang="en-US" sz="2960"/>
              <a:t>Sample code for printing the contents of a list</a:t>
            </a:r>
            <a:endParaRPr/>
          </a:p>
          <a:p>
            <a:pPr marL="0" lvl="0" indent="0" algn="l" rtl="0">
              <a:lnSpc>
                <a:spcPct val="90000"/>
              </a:lnSpc>
              <a:spcBef>
                <a:spcPts val="592"/>
              </a:spcBef>
              <a:spcAft>
                <a:spcPts val="0"/>
              </a:spcAft>
              <a:buClr>
                <a:schemeClr val="dk1"/>
              </a:buClr>
              <a:buSzPts val="2960"/>
              <a:buNone/>
            </a:pPr>
            <a:r>
              <a:rPr lang="en-US" sz="2960" b="1">
                <a:latin typeface="Courier"/>
                <a:ea typeface="Courier"/>
                <a:cs typeface="Courier"/>
                <a:sym typeface="Courier"/>
              </a:rPr>
              <a:t>myList=["one","two","three"]</a:t>
            </a:r>
            <a:endParaRPr/>
          </a:p>
          <a:p>
            <a:pPr marL="0" lvl="0" indent="0" algn="l" rtl="0">
              <a:lnSpc>
                <a:spcPct val="90000"/>
              </a:lnSpc>
              <a:spcBef>
                <a:spcPts val="592"/>
              </a:spcBef>
              <a:spcAft>
                <a:spcPts val="0"/>
              </a:spcAft>
              <a:buClr>
                <a:schemeClr val="dk1"/>
              </a:buClr>
              <a:buSzPts val="2960"/>
              <a:buNone/>
            </a:pPr>
            <a:r>
              <a:rPr lang="en-US" sz="2960" b="1">
                <a:latin typeface="Courier"/>
                <a:ea typeface="Courier"/>
                <a:cs typeface="Courier"/>
                <a:sym typeface="Courier"/>
              </a:rPr>
              <a:t>for number in myList:</a:t>
            </a:r>
            <a:endParaRPr/>
          </a:p>
          <a:p>
            <a:pPr marL="0" lvl="0" indent="0" algn="l" rtl="0">
              <a:lnSpc>
                <a:spcPct val="90000"/>
              </a:lnSpc>
              <a:spcBef>
                <a:spcPts val="592"/>
              </a:spcBef>
              <a:spcAft>
                <a:spcPts val="0"/>
              </a:spcAft>
              <a:buClr>
                <a:schemeClr val="dk1"/>
              </a:buClr>
              <a:buSzPts val="2960"/>
              <a:buNone/>
            </a:pPr>
            <a:r>
              <a:rPr lang="en-US" sz="2960" b="1">
                <a:latin typeface="Courier"/>
                <a:ea typeface="Courier"/>
                <a:cs typeface="Courier"/>
                <a:sym typeface="Courier"/>
              </a:rPr>
              <a:t>    print(number)</a:t>
            </a:r>
            <a:endParaRPr/>
          </a:p>
          <a:p>
            <a:pPr marL="0" lvl="0" indent="0" algn="l" rtl="0">
              <a:lnSpc>
                <a:spcPct val="90000"/>
              </a:lnSpc>
              <a:spcBef>
                <a:spcPts val="444"/>
              </a:spcBef>
              <a:spcAft>
                <a:spcPts val="0"/>
              </a:spcAft>
              <a:buClr>
                <a:schemeClr val="dk1"/>
              </a:buClr>
              <a:buSzPts val="2220"/>
              <a:buNone/>
            </a:pPr>
            <a:endParaRPr sz="2220">
              <a:latin typeface="Courier"/>
              <a:ea typeface="Courier"/>
              <a:cs typeface="Courier"/>
              <a:sym typeface="Courier"/>
            </a:endParaRPr>
          </a:p>
          <a:p>
            <a:pPr marL="0" lvl="0" indent="0" algn="l" rtl="0">
              <a:lnSpc>
                <a:spcPct val="90000"/>
              </a:lnSpc>
              <a:spcBef>
                <a:spcPts val="444"/>
              </a:spcBef>
              <a:spcAft>
                <a:spcPts val="0"/>
              </a:spcAft>
              <a:buClr>
                <a:schemeClr val="dk1"/>
              </a:buClr>
              <a:buSzPts val="2220"/>
              <a:buNone/>
            </a:pPr>
            <a:r>
              <a:rPr lang="en-US" sz="2220" b="1">
                <a:latin typeface="Calibri"/>
                <a:ea typeface="Calibri"/>
                <a:cs typeface="Calibri"/>
                <a:sym typeface="Calibri"/>
              </a:rPr>
              <a:t>RESULT &gt;&gt;&gt; </a:t>
            </a:r>
            <a:endParaRPr sz="2220" b="1">
              <a:latin typeface="Calibri"/>
              <a:ea typeface="Calibri"/>
              <a:cs typeface="Calibri"/>
              <a:sym typeface="Calibri"/>
            </a:endParaRPr>
          </a:p>
          <a:p>
            <a:pPr marL="0" lvl="0" indent="0" algn="l" rtl="0">
              <a:lnSpc>
                <a:spcPct val="90000"/>
              </a:lnSpc>
              <a:spcBef>
                <a:spcPts val="444"/>
              </a:spcBef>
              <a:spcAft>
                <a:spcPts val="0"/>
              </a:spcAft>
              <a:buClr>
                <a:schemeClr val="dk1"/>
              </a:buClr>
              <a:buSzPts val="2220"/>
              <a:buNone/>
            </a:pPr>
            <a:r>
              <a:rPr lang="en-US" sz="2220" b="1">
                <a:latin typeface="Courier"/>
                <a:ea typeface="Courier"/>
                <a:cs typeface="Courier"/>
                <a:sym typeface="Courier"/>
              </a:rPr>
              <a:t>one</a:t>
            </a:r>
            <a:endParaRPr/>
          </a:p>
          <a:p>
            <a:pPr marL="0" lvl="0" indent="0" algn="l" rtl="0">
              <a:lnSpc>
                <a:spcPct val="90000"/>
              </a:lnSpc>
              <a:spcBef>
                <a:spcPts val="444"/>
              </a:spcBef>
              <a:spcAft>
                <a:spcPts val="0"/>
              </a:spcAft>
              <a:buClr>
                <a:schemeClr val="dk1"/>
              </a:buClr>
              <a:buSzPts val="2220"/>
              <a:buNone/>
            </a:pPr>
            <a:r>
              <a:rPr lang="en-US" sz="2220" b="1">
                <a:latin typeface="Courier"/>
                <a:ea typeface="Courier"/>
                <a:cs typeface="Courier"/>
                <a:sym typeface="Courier"/>
              </a:rPr>
              <a:t>two</a:t>
            </a:r>
            <a:endParaRPr/>
          </a:p>
          <a:p>
            <a:pPr marL="0" lvl="0" indent="0" algn="l" rtl="0">
              <a:lnSpc>
                <a:spcPct val="90000"/>
              </a:lnSpc>
              <a:spcBef>
                <a:spcPts val="444"/>
              </a:spcBef>
              <a:spcAft>
                <a:spcPts val="0"/>
              </a:spcAft>
              <a:buClr>
                <a:schemeClr val="dk1"/>
              </a:buClr>
              <a:buSzPts val="2220"/>
              <a:buNone/>
            </a:pPr>
            <a:r>
              <a:rPr lang="en-US" sz="2220" b="1">
                <a:latin typeface="Courier"/>
                <a:ea typeface="Courier"/>
                <a:cs typeface="Courier"/>
                <a:sym typeface="Courier"/>
              </a:rPr>
              <a:t>three</a:t>
            </a:r>
            <a:endParaRPr/>
          </a:p>
          <a:p>
            <a:pPr marL="0" lvl="0" indent="0" algn="l" rtl="0">
              <a:lnSpc>
                <a:spcPct val="90000"/>
              </a:lnSpc>
              <a:spcBef>
                <a:spcPts val="444"/>
              </a:spcBef>
              <a:spcAft>
                <a:spcPts val="0"/>
              </a:spcAft>
              <a:buClr>
                <a:schemeClr val="dk1"/>
              </a:buClr>
              <a:buSzPts val="2220"/>
              <a:buNone/>
            </a:pPr>
            <a:r>
              <a:rPr lang="en-US" sz="2220">
                <a:latin typeface="Courier"/>
                <a:ea typeface="Courier"/>
                <a:cs typeface="Courier"/>
                <a:sym typeface="Courier"/>
              </a:rPr>
              <a:t> </a:t>
            </a:r>
            <a:endParaRPr sz="2220">
              <a:latin typeface="Courier"/>
              <a:ea typeface="Courier"/>
              <a:cs typeface="Courier"/>
              <a:sym typeface="Courier"/>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Shape 378"/>
        <p:cNvGrpSpPr/>
        <p:nvPr/>
      </p:nvGrpSpPr>
      <p:grpSpPr>
        <a:xfrm>
          <a:off x="0" y="0"/>
          <a:ext cx="0" cy="0"/>
          <a:chOff x="0" y="0"/>
          <a:chExt cx="0" cy="0"/>
        </a:xfrm>
      </p:grpSpPr>
      <p:sp>
        <p:nvSpPr>
          <p:cNvPr id="379" name="Google Shape;379;p55"/>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400"/>
              <a:buFont typeface="Calibri"/>
              <a:buNone/>
            </a:pPr>
            <a:r>
              <a:rPr lang="en-US"/>
              <a:t>Built-in Functions</a:t>
            </a:r>
            <a:endParaRPr/>
          </a:p>
        </p:txBody>
      </p:sp>
      <p:sp>
        <p:nvSpPr>
          <p:cNvPr id="380" name="Google Shape;380;p55"/>
          <p:cNvSpPr txBox="1">
            <a:spLocks noGrp="1"/>
          </p:cNvSpPr>
          <p:nvPr>
            <p:ph type="body" idx="1"/>
          </p:nvPr>
        </p:nvSpPr>
        <p:spPr>
          <a:xfrm>
            <a:off x="457200" y="1676400"/>
            <a:ext cx="8229600" cy="4449763"/>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3200"/>
              <a:buChar char="•"/>
            </a:pPr>
            <a:r>
              <a:rPr lang="en-US"/>
              <a:t>Python has built-in functions that are always available. They take the form:</a:t>
            </a:r>
            <a:endParaRPr/>
          </a:p>
          <a:p>
            <a:pPr marL="342900" lvl="0" indent="-342900" algn="l" rtl="0">
              <a:lnSpc>
                <a:spcPct val="90000"/>
              </a:lnSpc>
              <a:spcBef>
                <a:spcPts val="560"/>
              </a:spcBef>
              <a:spcAft>
                <a:spcPts val="0"/>
              </a:spcAft>
              <a:buClr>
                <a:schemeClr val="dk1"/>
              </a:buClr>
              <a:buSzPts val="2800"/>
              <a:buFont typeface="Arial"/>
              <a:buNone/>
            </a:pPr>
            <a:r>
              <a:rPr lang="en-US" sz="2800" b="1">
                <a:latin typeface="Courier New"/>
                <a:ea typeface="Courier New"/>
                <a:cs typeface="Courier New"/>
                <a:sym typeface="Courier New"/>
              </a:rPr>
              <a:t>functionname(argument1,argument2..)</a:t>
            </a:r>
            <a:endParaRPr/>
          </a:p>
          <a:p>
            <a:pPr marL="342900" lvl="0" indent="-342900" algn="l" rtl="0">
              <a:lnSpc>
                <a:spcPct val="90000"/>
              </a:lnSpc>
              <a:spcBef>
                <a:spcPts val="640"/>
              </a:spcBef>
              <a:spcAft>
                <a:spcPts val="0"/>
              </a:spcAft>
              <a:buClr>
                <a:schemeClr val="dk1"/>
              </a:buClr>
              <a:buSzPts val="3200"/>
              <a:buFont typeface="Arial"/>
              <a:buNone/>
            </a:pPr>
            <a:r>
              <a:rPr lang="en-US"/>
              <a:t>Sample: </a:t>
            </a:r>
            <a:endParaRPr/>
          </a:p>
          <a:p>
            <a:pPr marL="342900" lvl="0" indent="-342900" algn="l" rtl="0">
              <a:lnSpc>
                <a:spcPct val="90000"/>
              </a:lnSpc>
              <a:spcBef>
                <a:spcPts val="560"/>
              </a:spcBef>
              <a:spcAft>
                <a:spcPts val="0"/>
              </a:spcAft>
              <a:buClr>
                <a:schemeClr val="dk1"/>
              </a:buClr>
              <a:buSzPts val="2800"/>
              <a:buFont typeface="Arial"/>
              <a:buNone/>
            </a:pPr>
            <a:r>
              <a:rPr lang="en-US" sz="2800" b="1">
                <a:latin typeface="Courier New"/>
                <a:ea typeface="Courier New"/>
                <a:cs typeface="Courier New"/>
                <a:sym typeface="Courier New"/>
              </a:rPr>
              <a:t>a=raw_input(“what is your name? “)</a:t>
            </a:r>
            <a:endParaRPr/>
          </a:p>
          <a:p>
            <a:pPr marL="342900" lvl="0" indent="-342900" algn="l" rtl="0">
              <a:lnSpc>
                <a:spcPct val="90000"/>
              </a:lnSpc>
              <a:spcBef>
                <a:spcPts val="720"/>
              </a:spcBef>
              <a:spcAft>
                <a:spcPts val="0"/>
              </a:spcAft>
              <a:buClr>
                <a:schemeClr val="dk1"/>
              </a:buClr>
              <a:buSzPts val="2800"/>
              <a:buFont typeface="Arial"/>
              <a:buNone/>
            </a:pPr>
            <a:r>
              <a:rPr lang="en-US" sz="2800" b="1">
                <a:latin typeface="Courier New"/>
                <a:ea typeface="Courier New"/>
                <a:cs typeface="Courier New"/>
                <a:sym typeface="Courier New"/>
              </a:rPr>
              <a:t>Yournamelength= </a:t>
            </a:r>
            <a:r>
              <a:rPr lang="en-US" sz="3600" b="1">
                <a:latin typeface="Courier New"/>
                <a:ea typeface="Courier New"/>
                <a:cs typeface="Courier New"/>
                <a:sym typeface="Courier New"/>
              </a:rPr>
              <a:t>len(a)</a:t>
            </a:r>
            <a:r>
              <a:rPr lang="en-US" sz="2800" b="1">
                <a:latin typeface="Courier New"/>
                <a:ea typeface="Courier New"/>
                <a:cs typeface="Courier New"/>
                <a:sym typeface="Courier New"/>
              </a:rPr>
              <a:t> </a:t>
            </a:r>
            <a:endParaRPr/>
          </a:p>
          <a:p>
            <a:pPr marL="342900" lvl="0" indent="-342900" algn="l" rtl="0">
              <a:lnSpc>
                <a:spcPct val="90000"/>
              </a:lnSpc>
              <a:spcBef>
                <a:spcPts val="560"/>
              </a:spcBef>
              <a:spcAft>
                <a:spcPts val="0"/>
              </a:spcAft>
              <a:buClr>
                <a:schemeClr val="dk1"/>
              </a:buClr>
              <a:buSzPts val="2800"/>
              <a:buFont typeface="Arial"/>
              <a:buNone/>
            </a:pPr>
            <a:r>
              <a:rPr lang="en-US" sz="2800"/>
              <a:t>len() is a function that gives the length of a string</a:t>
            </a:r>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Shape 384"/>
        <p:cNvGrpSpPr/>
        <p:nvPr/>
      </p:nvGrpSpPr>
      <p:grpSpPr>
        <a:xfrm>
          <a:off x="0" y="0"/>
          <a:ext cx="0" cy="0"/>
          <a:chOff x="0" y="0"/>
          <a:chExt cx="0" cy="0"/>
        </a:xfrm>
      </p:grpSpPr>
      <p:sp>
        <p:nvSpPr>
          <p:cNvPr id="385" name="Google Shape;385;p56"/>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400"/>
              <a:buFont typeface="Calibri"/>
              <a:buNone/>
            </a:pPr>
            <a:r>
              <a:rPr lang="en-US"/>
              <a:t>Using functions from modules</a:t>
            </a:r>
            <a:endParaRPr/>
          </a:p>
        </p:txBody>
      </p:sp>
      <p:sp>
        <p:nvSpPr>
          <p:cNvPr id="386" name="Google Shape;386;p56"/>
          <p:cNvSpPr txBox="1">
            <a:spLocks noGrp="1"/>
          </p:cNvSpPr>
          <p:nvPr>
            <p:ph type="body" idx="1"/>
          </p:nvPr>
        </p:nvSpPr>
        <p:spPr>
          <a:xfrm>
            <a:off x="457200" y="1676400"/>
            <a:ext cx="8229600" cy="4449763"/>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3200"/>
              <a:buChar char="•"/>
            </a:pPr>
            <a:r>
              <a:rPr lang="en-US"/>
              <a:t>Functions are often stored in “modules” to use them you must first import the appropriate module</a:t>
            </a:r>
            <a:endParaRPr/>
          </a:p>
          <a:p>
            <a:pPr marL="342900" lvl="0" indent="-342900" algn="l" rtl="0">
              <a:lnSpc>
                <a:spcPct val="90000"/>
              </a:lnSpc>
              <a:spcBef>
                <a:spcPts val="640"/>
              </a:spcBef>
              <a:spcAft>
                <a:spcPts val="0"/>
              </a:spcAft>
              <a:buClr>
                <a:schemeClr val="dk1"/>
              </a:buClr>
              <a:buSzPts val="3200"/>
              <a:buFont typeface="Arial"/>
              <a:buNone/>
            </a:pPr>
            <a:r>
              <a:rPr lang="en-US" b="1">
                <a:latin typeface="Courier New"/>
                <a:ea typeface="Courier New"/>
                <a:cs typeface="Courier New"/>
                <a:sym typeface="Courier New"/>
              </a:rPr>
              <a:t>import math</a:t>
            </a:r>
            <a:endParaRPr/>
          </a:p>
          <a:p>
            <a:pPr marL="342900" lvl="0" indent="-342900" algn="l" rtl="0">
              <a:lnSpc>
                <a:spcPct val="90000"/>
              </a:lnSpc>
              <a:spcBef>
                <a:spcPts val="640"/>
              </a:spcBef>
              <a:spcAft>
                <a:spcPts val="0"/>
              </a:spcAft>
              <a:buClr>
                <a:schemeClr val="dk1"/>
              </a:buClr>
              <a:buSzPts val="3200"/>
              <a:buChar char="•"/>
            </a:pPr>
            <a:r>
              <a:rPr lang="en-US"/>
              <a:t>Functions have the format: </a:t>
            </a:r>
            <a:endParaRPr/>
          </a:p>
          <a:p>
            <a:pPr marL="742950" lvl="1" indent="-285750" algn="l" rtl="0">
              <a:lnSpc>
                <a:spcPct val="90000"/>
              </a:lnSpc>
              <a:spcBef>
                <a:spcPts val="560"/>
              </a:spcBef>
              <a:spcAft>
                <a:spcPts val="0"/>
              </a:spcAft>
              <a:buClr>
                <a:schemeClr val="dk1"/>
              </a:buClr>
              <a:buSzPts val="2800"/>
              <a:buChar char="–"/>
            </a:pPr>
            <a:r>
              <a:rPr lang="en-US"/>
              <a:t>module.functionname(arguments)</a:t>
            </a:r>
            <a:endParaRPr/>
          </a:p>
          <a:p>
            <a:pPr marL="342900" lvl="0" indent="-342900" algn="l" rtl="0">
              <a:lnSpc>
                <a:spcPct val="90000"/>
              </a:lnSpc>
              <a:spcBef>
                <a:spcPts val="640"/>
              </a:spcBef>
              <a:spcAft>
                <a:spcPts val="0"/>
              </a:spcAft>
              <a:buClr>
                <a:schemeClr val="dk1"/>
              </a:buClr>
              <a:buSzPts val="3200"/>
              <a:buChar char="•"/>
            </a:pPr>
            <a:r>
              <a:rPr lang="en-US"/>
              <a:t>To get a square root</a:t>
            </a:r>
            <a:endParaRPr/>
          </a:p>
          <a:p>
            <a:pPr marL="342900" lvl="0" indent="-342900" algn="l" rtl="0">
              <a:lnSpc>
                <a:spcPct val="90000"/>
              </a:lnSpc>
              <a:spcBef>
                <a:spcPts val="640"/>
              </a:spcBef>
              <a:spcAft>
                <a:spcPts val="0"/>
              </a:spcAft>
              <a:buClr>
                <a:schemeClr val="dk1"/>
              </a:buClr>
              <a:buSzPts val="3200"/>
              <a:buFont typeface="Arial"/>
              <a:buNone/>
            </a:pPr>
            <a:r>
              <a:rPr lang="en-US" b="1">
                <a:latin typeface="Courier New"/>
                <a:ea typeface="Courier New"/>
                <a:cs typeface="Courier New"/>
                <a:sym typeface="Courier New"/>
              </a:rPr>
              <a:t>a= math.sqrt(10.0)</a:t>
            </a:r>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Shape 390"/>
        <p:cNvGrpSpPr/>
        <p:nvPr/>
      </p:nvGrpSpPr>
      <p:grpSpPr>
        <a:xfrm>
          <a:off x="0" y="0"/>
          <a:ext cx="0" cy="0"/>
          <a:chOff x="0" y="0"/>
          <a:chExt cx="0" cy="0"/>
        </a:xfrm>
      </p:grpSpPr>
      <p:pic>
        <p:nvPicPr>
          <p:cNvPr id="391" name="Google Shape;391;p57"/>
          <p:cNvPicPr preferRelativeResize="0"/>
          <p:nvPr/>
        </p:nvPicPr>
        <p:blipFill rotWithShape="1">
          <a:blip r:embed="rId3">
            <a:alphaModFix/>
          </a:blip>
          <a:srcRect/>
          <a:stretch/>
        </p:blipFill>
        <p:spPr>
          <a:xfrm>
            <a:off x="0" y="0"/>
            <a:ext cx="9144000" cy="6748463"/>
          </a:xfrm>
          <a:prstGeom prst="rect">
            <a:avLst/>
          </a:prstGeom>
          <a:noFill/>
          <a:ln>
            <a:noFill/>
          </a:ln>
        </p:spPr>
      </p:pic>
      <p:sp>
        <p:nvSpPr>
          <p:cNvPr id="392" name="Google Shape;392;p57"/>
          <p:cNvSpPr txBox="1"/>
          <p:nvPr/>
        </p:nvSpPr>
        <p:spPr>
          <a:xfrm>
            <a:off x="5181600" y="990600"/>
            <a:ext cx="3444875" cy="2308225"/>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Arial"/>
                <a:ea typeface="Arial"/>
                <a:cs typeface="Arial"/>
                <a:sym typeface="Arial"/>
              </a:rPr>
              <a:t>To learn about what functions are available and what the arguments are, you need to look them up in the documentation</a:t>
            </a:r>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Shape 396"/>
        <p:cNvGrpSpPr/>
        <p:nvPr/>
      </p:nvGrpSpPr>
      <p:grpSpPr>
        <a:xfrm>
          <a:off x="0" y="0"/>
          <a:ext cx="0" cy="0"/>
          <a:chOff x="0" y="0"/>
          <a:chExt cx="0" cy="0"/>
        </a:xfrm>
      </p:grpSpPr>
      <p:sp>
        <p:nvSpPr>
          <p:cNvPr id="397" name="Google Shape;397;p58"/>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400"/>
              <a:buFont typeface="Calibri"/>
              <a:buNone/>
            </a:pPr>
            <a:r>
              <a:rPr lang="en-US"/>
              <a:t>Documentation /Help</a:t>
            </a:r>
            <a:endParaRPr/>
          </a:p>
        </p:txBody>
      </p:sp>
      <p:sp>
        <p:nvSpPr>
          <p:cNvPr id="398" name="Google Shape;398;p58"/>
          <p:cNvSpPr txBox="1">
            <a:spLocks noGrp="1"/>
          </p:cNvSpPr>
          <p:nvPr>
            <p:ph type="body" idx="1"/>
          </p:nvPr>
        </p:nvSpPr>
        <p:spPr>
          <a:xfrm>
            <a:off x="457200" y="1676400"/>
            <a:ext cx="8229600" cy="44497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3200"/>
              <a:buChar char="•"/>
            </a:pPr>
            <a:r>
              <a:rPr lang="en-US"/>
              <a:t>Tutorial – sample programs and instructions (not comprehensive)</a:t>
            </a:r>
            <a:endParaRPr/>
          </a:p>
          <a:p>
            <a:pPr marL="342900" lvl="0" indent="-342900" algn="l" rtl="0">
              <a:spcBef>
                <a:spcPts val="640"/>
              </a:spcBef>
              <a:spcAft>
                <a:spcPts val="0"/>
              </a:spcAft>
              <a:buClr>
                <a:schemeClr val="dk1"/>
              </a:buClr>
              <a:buSzPts val="3200"/>
              <a:buChar char="•"/>
            </a:pPr>
            <a:r>
              <a:rPr lang="en-US"/>
              <a:t>Language Reference – Language details – variable types, expressions, statements – the rules!</a:t>
            </a:r>
            <a:endParaRPr/>
          </a:p>
          <a:p>
            <a:pPr marL="342900" lvl="0" indent="-342900" algn="l" rtl="0">
              <a:spcBef>
                <a:spcPts val="640"/>
              </a:spcBef>
              <a:spcAft>
                <a:spcPts val="0"/>
              </a:spcAft>
              <a:buClr>
                <a:schemeClr val="dk1"/>
              </a:buClr>
              <a:buSzPts val="3200"/>
              <a:buChar char="•"/>
            </a:pPr>
            <a:r>
              <a:rPr lang="en-US"/>
              <a:t>Library Reference – list of functions and common modules – the tools!</a:t>
            </a:r>
            <a:endParaRPr/>
          </a:p>
          <a:p>
            <a:pPr marL="342900" lvl="0" indent="-139700" algn="l" rtl="0">
              <a:spcBef>
                <a:spcPts val="640"/>
              </a:spcBef>
              <a:spcAft>
                <a:spcPts val="0"/>
              </a:spcAft>
              <a:buClr>
                <a:schemeClr val="dk1"/>
              </a:buClr>
              <a:buSzPts val="3200"/>
              <a:buNone/>
            </a:pPr>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Shape 402"/>
        <p:cNvGrpSpPr/>
        <p:nvPr/>
      </p:nvGrpSpPr>
      <p:grpSpPr>
        <a:xfrm>
          <a:off x="0" y="0"/>
          <a:ext cx="0" cy="0"/>
          <a:chOff x="0" y="0"/>
          <a:chExt cx="0" cy="0"/>
        </a:xfrm>
      </p:grpSpPr>
      <p:pic>
        <p:nvPicPr>
          <p:cNvPr id="403" name="Google Shape;403;p59"/>
          <p:cNvPicPr preferRelativeResize="0"/>
          <p:nvPr/>
        </p:nvPicPr>
        <p:blipFill rotWithShape="1">
          <a:blip r:embed="rId3">
            <a:alphaModFix/>
          </a:blip>
          <a:srcRect/>
          <a:stretch/>
        </p:blipFill>
        <p:spPr>
          <a:xfrm>
            <a:off x="0" y="0"/>
            <a:ext cx="9144000" cy="68580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Shape 407"/>
        <p:cNvGrpSpPr/>
        <p:nvPr/>
      </p:nvGrpSpPr>
      <p:grpSpPr>
        <a:xfrm>
          <a:off x="0" y="0"/>
          <a:ext cx="0" cy="0"/>
          <a:chOff x="0" y="0"/>
          <a:chExt cx="0" cy="0"/>
        </a:xfrm>
      </p:grpSpPr>
      <p:sp>
        <p:nvSpPr>
          <p:cNvPr id="408" name="Google Shape;408;p60"/>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3600"/>
              <a:buFont typeface="Calibri"/>
              <a:buNone/>
            </a:pPr>
            <a:r>
              <a:rPr lang="en-US" sz="3600"/>
              <a:t>What to Expect when you Start to Program?</a:t>
            </a:r>
            <a:endParaRPr/>
          </a:p>
        </p:txBody>
      </p:sp>
      <p:sp>
        <p:nvSpPr>
          <p:cNvPr id="409" name="Google Shape;409;p60"/>
          <p:cNvSpPr txBox="1">
            <a:spLocks noGrp="1"/>
          </p:cNvSpPr>
          <p:nvPr>
            <p:ph type="body" idx="1"/>
          </p:nvPr>
        </p:nvSpPr>
        <p:spPr>
          <a:xfrm>
            <a:off x="1143000" y="1600200"/>
            <a:ext cx="7772400" cy="51054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800"/>
              <a:buChar char="•"/>
            </a:pPr>
            <a:r>
              <a:rPr lang="en-US" sz="2800"/>
              <a:t>The computer will only do what you </a:t>
            </a:r>
            <a:r>
              <a:rPr lang="en-US" sz="2800" u="sng"/>
              <a:t>tell </a:t>
            </a:r>
            <a:r>
              <a:rPr lang="en-US" sz="2800"/>
              <a:t>it to do, not what you </a:t>
            </a:r>
            <a:r>
              <a:rPr lang="en-US" sz="2800" u="sng"/>
              <a:t>want</a:t>
            </a:r>
            <a:r>
              <a:rPr lang="en-US" sz="2800"/>
              <a:t> it to do!</a:t>
            </a:r>
            <a:endParaRPr/>
          </a:p>
          <a:p>
            <a:pPr marL="342900" lvl="0" indent="-342900" algn="l" rtl="0">
              <a:spcBef>
                <a:spcPts val="560"/>
              </a:spcBef>
              <a:spcAft>
                <a:spcPts val="0"/>
              </a:spcAft>
              <a:buClr>
                <a:schemeClr val="dk1"/>
              </a:buClr>
              <a:buSzPts val="2800"/>
              <a:buChar char="•"/>
            </a:pPr>
            <a:r>
              <a:rPr lang="en-US" sz="2800"/>
              <a:t>The learning curve is steepest at the beginning</a:t>
            </a:r>
            <a:endParaRPr/>
          </a:p>
          <a:p>
            <a:pPr marL="742950" lvl="1" indent="-285750" algn="l" rtl="0">
              <a:spcBef>
                <a:spcPts val="480"/>
              </a:spcBef>
              <a:spcAft>
                <a:spcPts val="0"/>
              </a:spcAft>
              <a:buClr>
                <a:schemeClr val="dk1"/>
              </a:buClr>
              <a:buSzPts val="2400"/>
              <a:buChar char="–"/>
            </a:pPr>
            <a:r>
              <a:rPr lang="en-US" sz="2400"/>
              <a:t>As you get familiar with the jargon things get easier to understand</a:t>
            </a:r>
            <a:endParaRPr/>
          </a:p>
          <a:p>
            <a:pPr marL="342900" lvl="0" indent="-342900" algn="l" rtl="0">
              <a:spcBef>
                <a:spcPts val="560"/>
              </a:spcBef>
              <a:spcAft>
                <a:spcPts val="0"/>
              </a:spcAft>
              <a:buClr>
                <a:schemeClr val="dk1"/>
              </a:buClr>
              <a:buSzPts val="2800"/>
              <a:buChar char="•"/>
            </a:pPr>
            <a:r>
              <a:rPr lang="en-US" sz="2800"/>
              <a:t>“Playing around” – experimentation is key to developing understanding</a:t>
            </a:r>
            <a:endParaRPr/>
          </a:p>
          <a:p>
            <a:pPr marL="342900" lvl="0" indent="-342900" algn="l" rtl="0">
              <a:spcBef>
                <a:spcPts val="560"/>
              </a:spcBef>
              <a:spcAft>
                <a:spcPts val="0"/>
              </a:spcAft>
              <a:buClr>
                <a:schemeClr val="dk1"/>
              </a:buClr>
              <a:buSzPts val="2800"/>
              <a:buChar char="•"/>
            </a:pPr>
            <a:r>
              <a:rPr lang="en-US" sz="2800"/>
              <a:t>Writing a program takes 80% of the time. Testing and debugging take the other 80%.</a:t>
            </a:r>
            <a:endParaRPr/>
          </a:p>
          <a:p>
            <a:pPr marL="342900" lvl="0" indent="-342900" algn="l" rtl="0">
              <a:spcBef>
                <a:spcPts val="560"/>
              </a:spcBef>
              <a:spcAft>
                <a:spcPts val="0"/>
              </a:spcAft>
              <a:buClr>
                <a:schemeClr val="dk1"/>
              </a:buClr>
              <a:buSzPts val="2800"/>
              <a:buChar char="•"/>
            </a:pPr>
            <a:r>
              <a:rPr lang="en-US" sz="2800"/>
              <a:t>Programming can be FUN! ☺</a:t>
            </a:r>
            <a:endParaRPr sz="280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0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Shape 413"/>
        <p:cNvGrpSpPr/>
        <p:nvPr/>
      </p:nvGrpSpPr>
      <p:grpSpPr>
        <a:xfrm>
          <a:off x="0" y="0"/>
          <a:ext cx="0" cy="0"/>
          <a:chOff x="0" y="0"/>
          <a:chExt cx="0" cy="0"/>
        </a:xfrm>
      </p:grpSpPr>
      <p:sp>
        <p:nvSpPr>
          <p:cNvPr id="414" name="Google Shape;414;p61"/>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400"/>
              <a:buFont typeface="Calibri"/>
              <a:buNone/>
            </a:pPr>
            <a:r>
              <a:rPr lang="en-US"/>
              <a:t>ArcGIS Objects</a:t>
            </a:r>
            <a:endParaRPr/>
          </a:p>
        </p:txBody>
      </p:sp>
      <p:sp>
        <p:nvSpPr>
          <p:cNvPr id="415" name="Google Shape;415;p61"/>
          <p:cNvSpPr txBox="1">
            <a:spLocks noGrp="1"/>
          </p:cNvSpPr>
          <p:nvPr>
            <p:ph type="body" idx="1"/>
          </p:nvPr>
        </p:nvSpPr>
        <p:spPr>
          <a:xfrm>
            <a:off x="457200" y="1676400"/>
            <a:ext cx="8229600" cy="44497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3200"/>
              <a:buChar char="•"/>
            </a:pPr>
            <a:r>
              <a:rPr lang="en-US"/>
              <a:t>You’re probably suitably amazed that all the software you use was created by programmers, given your experience with getting Python to do relatively simple tasks</a:t>
            </a:r>
            <a:endParaRPr/>
          </a:p>
          <a:p>
            <a:pPr marL="342900" lvl="0" indent="-342900" algn="l" rtl="0">
              <a:spcBef>
                <a:spcPts val="640"/>
              </a:spcBef>
              <a:spcAft>
                <a:spcPts val="0"/>
              </a:spcAft>
              <a:buClr>
                <a:schemeClr val="dk1"/>
              </a:buClr>
              <a:buSzPts val="3200"/>
              <a:buChar char="•"/>
            </a:pPr>
            <a:r>
              <a:rPr lang="en-US"/>
              <a:t>How is it that you can do complex GIS tasks given the relatively simple tools?</a:t>
            </a:r>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0"/>
          <p:cNvSpPr txBox="1">
            <a:spLocks noGrp="1"/>
          </p:cNvSpPr>
          <p:nvPr>
            <p:ph type="title"/>
          </p:nvPr>
        </p:nvSpPr>
        <p:spPr>
          <a:xfrm>
            <a:off x="1066800" y="228600"/>
            <a:ext cx="76200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400"/>
              <a:buFont typeface="Calibri"/>
              <a:buNone/>
            </a:pPr>
            <a:r>
              <a:rPr lang="en-US"/>
              <a:t>The Zen of Python</a:t>
            </a:r>
            <a:endParaRPr/>
          </a:p>
        </p:txBody>
      </p:sp>
      <p:sp>
        <p:nvSpPr>
          <p:cNvPr id="151" name="Google Shape;151;p20"/>
          <p:cNvSpPr txBox="1"/>
          <p:nvPr/>
        </p:nvSpPr>
        <p:spPr>
          <a:xfrm>
            <a:off x="6553200" y="1752600"/>
            <a:ext cx="1905000" cy="123110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a:solidFill>
                  <a:schemeClr val="dk1"/>
                </a:solidFill>
                <a:latin typeface="Courier"/>
                <a:ea typeface="Courier"/>
                <a:cs typeface="Courier"/>
                <a:sym typeface="Courier"/>
              </a:rPr>
              <a:t>import this</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will generate the list in the Python interpreter</a:t>
            </a:r>
            <a:endParaRPr sz="1800">
              <a:solidFill>
                <a:schemeClr val="dk1"/>
              </a:solidFill>
              <a:latin typeface="Calibri"/>
              <a:ea typeface="Calibri"/>
              <a:cs typeface="Calibri"/>
              <a:sym typeface="Calibri"/>
            </a:endParaRPr>
          </a:p>
        </p:txBody>
      </p:sp>
      <p:pic>
        <p:nvPicPr>
          <p:cNvPr id="152" name="Google Shape;152;p20"/>
          <p:cNvPicPr preferRelativeResize="0"/>
          <p:nvPr/>
        </p:nvPicPr>
        <p:blipFill rotWithShape="1">
          <a:blip r:embed="rId3">
            <a:alphaModFix/>
          </a:blip>
          <a:srcRect/>
          <a:stretch/>
        </p:blipFill>
        <p:spPr>
          <a:xfrm>
            <a:off x="0" y="1142999"/>
            <a:ext cx="9144000" cy="5713005"/>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Shape 419"/>
        <p:cNvGrpSpPr/>
        <p:nvPr/>
      </p:nvGrpSpPr>
      <p:grpSpPr>
        <a:xfrm>
          <a:off x="0" y="0"/>
          <a:ext cx="0" cy="0"/>
          <a:chOff x="0" y="0"/>
          <a:chExt cx="0" cy="0"/>
        </a:xfrm>
      </p:grpSpPr>
      <p:sp>
        <p:nvSpPr>
          <p:cNvPr id="420" name="Google Shape;420;p62"/>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400"/>
              <a:buFont typeface="Calibri"/>
              <a:buNone/>
            </a:pPr>
            <a:r>
              <a:rPr lang="en-US"/>
              <a:t>ArcGIS Objects</a:t>
            </a:r>
            <a:endParaRPr/>
          </a:p>
        </p:txBody>
      </p:sp>
      <p:sp>
        <p:nvSpPr>
          <p:cNvPr id="421" name="Google Shape;421;p62"/>
          <p:cNvSpPr txBox="1">
            <a:spLocks noGrp="1"/>
          </p:cNvSpPr>
          <p:nvPr>
            <p:ph type="body" idx="1"/>
          </p:nvPr>
        </p:nvSpPr>
        <p:spPr>
          <a:xfrm>
            <a:off x="457200" y="1676400"/>
            <a:ext cx="8229600" cy="44497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3200"/>
              <a:buChar char="•"/>
            </a:pPr>
            <a:r>
              <a:rPr lang="en-US"/>
              <a:t>There are several answers. The big one is that you don’t need to do everything yourself</a:t>
            </a:r>
            <a:endParaRPr/>
          </a:p>
          <a:p>
            <a:pPr marL="742950" lvl="1" indent="-285750" algn="l" rtl="0">
              <a:spcBef>
                <a:spcPts val="560"/>
              </a:spcBef>
              <a:spcAft>
                <a:spcPts val="0"/>
              </a:spcAft>
              <a:buClr>
                <a:schemeClr val="dk1"/>
              </a:buClr>
              <a:buSzPts val="2800"/>
              <a:buChar char="–"/>
            </a:pPr>
            <a:r>
              <a:rPr lang="en-US"/>
              <a:t>Modules containing additional functions for working with GIS</a:t>
            </a:r>
            <a:endParaRPr/>
          </a:p>
          <a:p>
            <a:pPr marL="742950" lvl="1" indent="-285750" algn="l" rtl="0">
              <a:spcBef>
                <a:spcPts val="560"/>
              </a:spcBef>
              <a:spcAft>
                <a:spcPts val="0"/>
              </a:spcAft>
              <a:buClr>
                <a:schemeClr val="dk1"/>
              </a:buClr>
              <a:buSzPts val="2800"/>
              <a:buChar char="–"/>
            </a:pPr>
            <a:r>
              <a:rPr lang="en-US"/>
              <a:t>Object-oriented programming</a:t>
            </a:r>
            <a:endParaRPr/>
          </a:p>
          <a:p>
            <a:pPr marL="1143000" lvl="2" indent="-228600" algn="l" rtl="0">
              <a:spcBef>
                <a:spcPts val="480"/>
              </a:spcBef>
              <a:spcAft>
                <a:spcPts val="0"/>
              </a:spcAft>
              <a:buClr>
                <a:schemeClr val="dk1"/>
              </a:buClr>
              <a:buSzPts val="2400"/>
              <a:buChar char="•"/>
            </a:pPr>
            <a:r>
              <a:rPr lang="en-US"/>
              <a:t>Allows programs to be reused and altered without potentially “breaking” other parts of the program</a:t>
            </a:r>
            <a:endParaRPr/>
          </a:p>
          <a:p>
            <a:pPr marL="342900" lvl="0" indent="-342900" algn="l" rtl="0">
              <a:spcBef>
                <a:spcPts val="560"/>
              </a:spcBef>
              <a:spcAft>
                <a:spcPts val="0"/>
              </a:spcAft>
              <a:buClr>
                <a:schemeClr val="dk1"/>
              </a:buClr>
              <a:buSzPts val="2800"/>
              <a:buChar char="•"/>
            </a:pPr>
            <a:r>
              <a:rPr lang="en-US" sz="2800"/>
              <a:t>ArcGIS has a large number of “objects” that can be accessed by programs</a:t>
            </a:r>
            <a:endParaRPr sz="280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Shape 425"/>
        <p:cNvGrpSpPr/>
        <p:nvPr/>
      </p:nvGrpSpPr>
      <p:grpSpPr>
        <a:xfrm>
          <a:off x="0" y="0"/>
          <a:ext cx="0" cy="0"/>
          <a:chOff x="0" y="0"/>
          <a:chExt cx="0" cy="0"/>
        </a:xfrm>
      </p:grpSpPr>
      <p:sp>
        <p:nvSpPr>
          <p:cNvPr id="426" name="Google Shape;426;p63"/>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400"/>
              <a:buFont typeface="Calibri"/>
              <a:buNone/>
            </a:pPr>
            <a:r>
              <a:rPr lang="en-US"/>
              <a:t>Object-Oriented Programming</a:t>
            </a:r>
            <a:endParaRPr/>
          </a:p>
        </p:txBody>
      </p:sp>
      <p:sp>
        <p:nvSpPr>
          <p:cNvPr id="427" name="Google Shape;427;p63"/>
          <p:cNvSpPr txBox="1">
            <a:spLocks noGrp="1"/>
          </p:cNvSpPr>
          <p:nvPr>
            <p:ph type="body" idx="1"/>
          </p:nvPr>
        </p:nvSpPr>
        <p:spPr>
          <a:xfrm>
            <a:off x="1143000" y="1828800"/>
            <a:ext cx="7772400" cy="45720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3200"/>
              <a:buChar char="•"/>
            </a:pPr>
            <a:r>
              <a:rPr lang="en-US"/>
              <a:t>Object oriented programming is a way of developing programs that can be more easily re-used</a:t>
            </a:r>
            <a:endParaRPr/>
          </a:p>
          <a:p>
            <a:pPr marL="742950" lvl="1" indent="-285750" algn="l" rtl="0">
              <a:spcBef>
                <a:spcPts val="560"/>
              </a:spcBef>
              <a:spcAft>
                <a:spcPts val="0"/>
              </a:spcAft>
              <a:buClr>
                <a:schemeClr val="dk1"/>
              </a:buClr>
              <a:buSzPts val="2800"/>
              <a:buChar char="–"/>
            </a:pPr>
            <a:r>
              <a:rPr lang="en-US"/>
              <a:t>Often used for graphical interfaces</a:t>
            </a:r>
            <a:endParaRPr/>
          </a:p>
          <a:p>
            <a:pPr marL="742950" lvl="1" indent="-285750" algn="l" rtl="0">
              <a:spcBef>
                <a:spcPts val="560"/>
              </a:spcBef>
              <a:spcAft>
                <a:spcPts val="0"/>
              </a:spcAft>
              <a:buClr>
                <a:schemeClr val="dk1"/>
              </a:buClr>
              <a:buSzPts val="2800"/>
              <a:buChar char="–"/>
            </a:pPr>
            <a:r>
              <a:rPr lang="en-US"/>
              <a:t>Common object oriented languages are:</a:t>
            </a:r>
            <a:endParaRPr/>
          </a:p>
          <a:p>
            <a:pPr marL="1143000" lvl="2" indent="-228600" algn="l" rtl="0">
              <a:spcBef>
                <a:spcPts val="480"/>
              </a:spcBef>
              <a:spcAft>
                <a:spcPts val="0"/>
              </a:spcAft>
              <a:buClr>
                <a:schemeClr val="dk1"/>
              </a:buClr>
              <a:buSzPts val="2400"/>
              <a:buChar char="•"/>
            </a:pPr>
            <a:r>
              <a:rPr lang="en-US"/>
              <a:t>JAVA</a:t>
            </a:r>
            <a:endParaRPr/>
          </a:p>
          <a:p>
            <a:pPr marL="1143000" lvl="2" indent="-228600" algn="l" rtl="0">
              <a:spcBef>
                <a:spcPts val="480"/>
              </a:spcBef>
              <a:spcAft>
                <a:spcPts val="0"/>
              </a:spcAft>
              <a:buClr>
                <a:schemeClr val="dk1"/>
              </a:buClr>
              <a:buSzPts val="2400"/>
              <a:buChar char="•"/>
            </a:pPr>
            <a:r>
              <a:rPr lang="en-US"/>
              <a:t>C++</a:t>
            </a:r>
            <a:endParaRPr/>
          </a:p>
          <a:p>
            <a:pPr marL="1143000" lvl="2" indent="-228600" algn="l" rtl="0">
              <a:spcBef>
                <a:spcPts val="480"/>
              </a:spcBef>
              <a:spcAft>
                <a:spcPts val="0"/>
              </a:spcAft>
              <a:buClr>
                <a:schemeClr val="dk1"/>
              </a:buClr>
              <a:buSzPts val="2400"/>
              <a:buChar char="•"/>
            </a:pPr>
            <a:r>
              <a:rPr lang="en-US" b="1"/>
              <a:t>Python</a:t>
            </a:r>
            <a:endParaRPr/>
          </a:p>
          <a:p>
            <a:pPr marL="1143000" lvl="2" indent="-228600" algn="l" rtl="0">
              <a:spcBef>
                <a:spcPts val="480"/>
              </a:spcBef>
              <a:spcAft>
                <a:spcPts val="0"/>
              </a:spcAft>
              <a:buClr>
                <a:schemeClr val="dk1"/>
              </a:buClr>
              <a:buSzPts val="2400"/>
              <a:buChar char="•"/>
            </a:pPr>
            <a:r>
              <a:rPr lang="en-US"/>
              <a:t>Visual Basic</a:t>
            </a:r>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Shape 431"/>
        <p:cNvGrpSpPr/>
        <p:nvPr/>
      </p:nvGrpSpPr>
      <p:grpSpPr>
        <a:xfrm>
          <a:off x="0" y="0"/>
          <a:ext cx="0" cy="0"/>
          <a:chOff x="0" y="0"/>
          <a:chExt cx="0" cy="0"/>
        </a:xfrm>
      </p:grpSpPr>
      <p:sp>
        <p:nvSpPr>
          <p:cNvPr id="432" name="Google Shape;432;p64"/>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3600"/>
              <a:buFont typeface="Calibri"/>
              <a:buNone/>
            </a:pPr>
            <a:r>
              <a:rPr lang="en-US" sz="3600"/>
              <a:t>Principles of Object-Oriented Programming</a:t>
            </a:r>
            <a:endParaRPr/>
          </a:p>
        </p:txBody>
      </p:sp>
      <p:sp>
        <p:nvSpPr>
          <p:cNvPr id="433" name="Google Shape;433;p64"/>
          <p:cNvSpPr txBox="1">
            <a:spLocks noGrp="1"/>
          </p:cNvSpPr>
          <p:nvPr>
            <p:ph type="body" idx="1"/>
          </p:nvPr>
        </p:nvSpPr>
        <p:spPr>
          <a:xfrm>
            <a:off x="1143000" y="1828800"/>
            <a:ext cx="7772400" cy="43434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3200"/>
              <a:buChar char="•"/>
            </a:pPr>
            <a:r>
              <a:rPr lang="en-US"/>
              <a:t>CLASSes include:</a:t>
            </a:r>
            <a:endParaRPr/>
          </a:p>
          <a:p>
            <a:pPr marL="742950" lvl="1" indent="-285750" algn="l" rtl="0">
              <a:spcBef>
                <a:spcPts val="560"/>
              </a:spcBef>
              <a:spcAft>
                <a:spcPts val="0"/>
              </a:spcAft>
              <a:buClr>
                <a:schemeClr val="dk1"/>
              </a:buClr>
              <a:buSzPts val="2800"/>
              <a:buChar char="–"/>
            </a:pPr>
            <a:r>
              <a:rPr lang="en-US"/>
              <a:t>PROPERTIES</a:t>
            </a:r>
            <a:endParaRPr/>
          </a:p>
          <a:p>
            <a:pPr marL="1143000" lvl="2" indent="-228600" algn="l" rtl="0">
              <a:spcBef>
                <a:spcPts val="480"/>
              </a:spcBef>
              <a:spcAft>
                <a:spcPts val="0"/>
              </a:spcAft>
              <a:buClr>
                <a:schemeClr val="dk1"/>
              </a:buClr>
              <a:buSzPts val="2400"/>
              <a:buChar char="•"/>
            </a:pPr>
            <a:r>
              <a:rPr lang="en-US"/>
              <a:t>The data communicated to and from the class</a:t>
            </a:r>
            <a:endParaRPr/>
          </a:p>
          <a:p>
            <a:pPr marL="742950" lvl="1" indent="-285750" algn="l" rtl="0">
              <a:spcBef>
                <a:spcPts val="560"/>
              </a:spcBef>
              <a:spcAft>
                <a:spcPts val="0"/>
              </a:spcAft>
              <a:buClr>
                <a:schemeClr val="dk1"/>
              </a:buClr>
              <a:buSzPts val="2800"/>
              <a:buChar char="–"/>
            </a:pPr>
            <a:r>
              <a:rPr lang="en-US"/>
              <a:t>METHODS</a:t>
            </a:r>
            <a:endParaRPr/>
          </a:p>
          <a:p>
            <a:pPr marL="1143000" lvl="2" indent="-228600" algn="l" rtl="0">
              <a:spcBef>
                <a:spcPts val="480"/>
              </a:spcBef>
              <a:spcAft>
                <a:spcPts val="0"/>
              </a:spcAft>
              <a:buClr>
                <a:schemeClr val="dk1"/>
              </a:buClr>
              <a:buSzPts val="2400"/>
              <a:buChar char="•"/>
            </a:pPr>
            <a:r>
              <a:rPr lang="en-US"/>
              <a:t>Actions that can be taken these include:</a:t>
            </a:r>
            <a:endParaRPr/>
          </a:p>
          <a:p>
            <a:pPr marL="1600200" lvl="3" indent="-228600" algn="l" rtl="0">
              <a:spcBef>
                <a:spcPts val="400"/>
              </a:spcBef>
              <a:spcAft>
                <a:spcPts val="0"/>
              </a:spcAft>
              <a:buClr>
                <a:schemeClr val="dk1"/>
              </a:buClr>
              <a:buSzPts val="2000"/>
              <a:buChar char="–"/>
            </a:pPr>
            <a:r>
              <a:rPr lang="en-US"/>
              <a:t>Getting or setting Properties</a:t>
            </a:r>
            <a:endParaRPr/>
          </a:p>
          <a:p>
            <a:pPr marL="1600200" lvl="3" indent="-228600" algn="l" rtl="0">
              <a:spcBef>
                <a:spcPts val="400"/>
              </a:spcBef>
              <a:spcAft>
                <a:spcPts val="0"/>
              </a:spcAft>
              <a:buClr>
                <a:schemeClr val="dk1"/>
              </a:buClr>
              <a:buSzPts val="2000"/>
              <a:buChar char="–"/>
            </a:pPr>
            <a:r>
              <a:rPr lang="en-US"/>
              <a:t>Performing actions on data based on the properties</a:t>
            </a:r>
            <a:endParaRPr/>
          </a:p>
          <a:p>
            <a:pPr marL="342900" lvl="0" indent="-342900" algn="l" rtl="0">
              <a:spcBef>
                <a:spcPts val="640"/>
              </a:spcBef>
              <a:spcAft>
                <a:spcPts val="0"/>
              </a:spcAft>
              <a:buClr>
                <a:schemeClr val="dk1"/>
              </a:buClr>
              <a:buSzPts val="3200"/>
              <a:buChar char="•"/>
            </a:pPr>
            <a:r>
              <a:rPr lang="en-US"/>
              <a:t>Classes are a GENERIC description of a type of object, not any individual object</a:t>
            </a:r>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Shape 437"/>
        <p:cNvGrpSpPr/>
        <p:nvPr/>
      </p:nvGrpSpPr>
      <p:grpSpPr>
        <a:xfrm>
          <a:off x="0" y="0"/>
          <a:ext cx="0" cy="0"/>
          <a:chOff x="0" y="0"/>
          <a:chExt cx="0" cy="0"/>
        </a:xfrm>
      </p:grpSpPr>
      <p:sp>
        <p:nvSpPr>
          <p:cNvPr id="438" name="Google Shape;438;p65"/>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400"/>
              <a:buFont typeface="Calibri"/>
              <a:buNone/>
            </a:pPr>
            <a:r>
              <a:rPr lang="en-US"/>
              <a:t>Python Objects</a:t>
            </a:r>
            <a:endParaRPr/>
          </a:p>
        </p:txBody>
      </p:sp>
      <p:sp>
        <p:nvSpPr>
          <p:cNvPr id="439" name="Google Shape;439;p65"/>
          <p:cNvSpPr txBox="1">
            <a:spLocks noGrp="1"/>
          </p:cNvSpPr>
          <p:nvPr>
            <p:ph type="body" idx="1"/>
          </p:nvPr>
        </p:nvSpPr>
        <p:spPr>
          <a:xfrm>
            <a:off x="457200" y="1676400"/>
            <a:ext cx="4828295" cy="4449763"/>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3200"/>
              <a:buChar char="•"/>
            </a:pPr>
            <a:r>
              <a:rPr lang="en-US"/>
              <a:t>In Python, everything is an object, so it has methods associated with it</a:t>
            </a:r>
            <a:endParaRPr/>
          </a:p>
          <a:p>
            <a:pPr marL="342900" lvl="0" indent="-342900" algn="l" rtl="0">
              <a:lnSpc>
                <a:spcPct val="90000"/>
              </a:lnSpc>
              <a:spcBef>
                <a:spcPts val="640"/>
              </a:spcBef>
              <a:spcAft>
                <a:spcPts val="0"/>
              </a:spcAft>
              <a:buClr>
                <a:schemeClr val="dk1"/>
              </a:buClr>
              <a:buSzPts val="3200"/>
              <a:buChar char="•"/>
            </a:pPr>
            <a:r>
              <a:rPr lang="en-US"/>
              <a:t>strA= "A sample String“ creates an object of class “string” named “strA” with the value “A sample String”</a:t>
            </a:r>
            <a:endParaRPr/>
          </a:p>
        </p:txBody>
      </p:sp>
      <p:pic>
        <p:nvPicPr>
          <p:cNvPr id="440" name="Google Shape;440;p65"/>
          <p:cNvPicPr preferRelativeResize="0"/>
          <p:nvPr/>
        </p:nvPicPr>
        <p:blipFill rotWithShape="1">
          <a:blip r:embed="rId3">
            <a:alphaModFix/>
          </a:blip>
          <a:srcRect r="50988"/>
          <a:stretch/>
        </p:blipFill>
        <p:spPr>
          <a:xfrm>
            <a:off x="5285495" y="1143000"/>
            <a:ext cx="3782305" cy="5486400"/>
          </a:xfrm>
          <a:prstGeom prst="rect">
            <a:avLst/>
          </a:prstGeom>
          <a:noFill/>
          <a:ln>
            <a:noFill/>
          </a:ln>
        </p:spPr>
      </p:pic>
      <p:sp>
        <p:nvSpPr>
          <p:cNvPr id="441" name="Google Shape;441;p65"/>
          <p:cNvSpPr/>
          <p:nvPr/>
        </p:nvSpPr>
        <p:spPr>
          <a:xfrm>
            <a:off x="6057900" y="1371600"/>
            <a:ext cx="2819400" cy="1752600"/>
          </a:xfrm>
          <a:prstGeom prst="wedgeRoundRectCallout">
            <a:avLst>
              <a:gd name="adj1" fmla="val -27837"/>
              <a:gd name="adj2" fmla="val 112467"/>
              <a:gd name="adj3" fmla="val 16667"/>
            </a:avLst>
          </a:prstGeom>
          <a:solidFill>
            <a:schemeClr val="accent1"/>
          </a:solidFill>
          <a:ln w="25400" cap="flat" cmpd="sng">
            <a:solidFill>
              <a:srgbClr val="0A519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chemeClr val="lt1"/>
                </a:solidFill>
                <a:latin typeface="Arial"/>
                <a:ea typeface="Arial"/>
                <a:cs typeface="Arial"/>
                <a:sym typeface="Arial"/>
              </a:rPr>
              <a:t>The Python Idle editor automatically lists the methods associated with an object if you type the period (.) then wait…</a:t>
            </a:r>
            <a:endParaRPr sz="1800">
              <a:solidFill>
                <a:schemeClr val="lt1"/>
              </a:solidFill>
              <a:latin typeface="Arial"/>
              <a:ea typeface="Arial"/>
              <a:cs typeface="Arial"/>
              <a:sym typeface="Arial"/>
            </a:endParaRPr>
          </a:p>
        </p:txBody>
      </p:sp>
      <p:sp>
        <p:nvSpPr>
          <p:cNvPr id="442" name="Google Shape;442;p65"/>
          <p:cNvSpPr/>
          <p:nvPr/>
        </p:nvSpPr>
        <p:spPr>
          <a:xfrm>
            <a:off x="7162800" y="4800600"/>
            <a:ext cx="1905000" cy="1066800"/>
          </a:xfrm>
          <a:prstGeom prst="rect">
            <a:avLst/>
          </a:prstGeom>
          <a:solidFill>
            <a:schemeClr val="accent1"/>
          </a:solidFill>
          <a:ln w="25400" cap="flat" cmpd="sng">
            <a:solidFill>
              <a:srgbClr val="0A519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chemeClr val="lt1"/>
                </a:solidFill>
                <a:latin typeface="Arial"/>
                <a:ea typeface="Arial"/>
                <a:cs typeface="Arial"/>
                <a:sym typeface="Arial"/>
              </a:rPr>
              <a:t>These methods are available for all strings</a:t>
            </a:r>
            <a:endParaRPr sz="1800">
              <a:solidFill>
                <a:schemeClr val="lt1"/>
              </a:solidFill>
              <a:latin typeface="Arial"/>
              <a:ea typeface="Arial"/>
              <a:cs typeface="Arial"/>
              <a:sym typeface="Aria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Shape 446"/>
        <p:cNvGrpSpPr/>
        <p:nvPr/>
      </p:nvGrpSpPr>
      <p:grpSpPr>
        <a:xfrm>
          <a:off x="0" y="0"/>
          <a:ext cx="0" cy="0"/>
          <a:chOff x="0" y="0"/>
          <a:chExt cx="0" cy="0"/>
        </a:xfrm>
      </p:grpSpPr>
      <p:sp>
        <p:nvSpPr>
          <p:cNvPr id="447" name="Google Shape;447;p66"/>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400"/>
              <a:buFont typeface="Calibri"/>
              <a:buNone/>
            </a:pPr>
            <a:r>
              <a:rPr lang="en-US"/>
              <a:t>Objects</a:t>
            </a:r>
            <a:endParaRPr/>
          </a:p>
        </p:txBody>
      </p:sp>
      <p:sp>
        <p:nvSpPr>
          <p:cNvPr id="448" name="Google Shape;448;p66"/>
          <p:cNvSpPr txBox="1">
            <a:spLocks noGrp="1"/>
          </p:cNvSpPr>
          <p:nvPr>
            <p:ph type="body" idx="1"/>
          </p:nvPr>
        </p:nvSpPr>
        <p:spPr>
          <a:xfrm>
            <a:off x="1143000" y="1828800"/>
            <a:ext cx="7772400" cy="4648200"/>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Clr>
                <a:schemeClr val="dk1"/>
              </a:buClr>
              <a:buSzPts val="2800"/>
              <a:buChar char="•"/>
            </a:pPr>
            <a:r>
              <a:rPr lang="en-US" sz="2800"/>
              <a:t>A CLASS defines what characteristics an object has, in general</a:t>
            </a:r>
            <a:endParaRPr/>
          </a:p>
          <a:p>
            <a:pPr marL="342900" lvl="0" indent="-342900" algn="l" rtl="0">
              <a:lnSpc>
                <a:spcPct val="80000"/>
              </a:lnSpc>
              <a:spcBef>
                <a:spcPts val="560"/>
              </a:spcBef>
              <a:spcAft>
                <a:spcPts val="0"/>
              </a:spcAft>
              <a:buClr>
                <a:schemeClr val="dk1"/>
              </a:buClr>
              <a:buSzPts val="2800"/>
              <a:buChar char="•"/>
            </a:pPr>
            <a:r>
              <a:rPr lang="en-US" sz="2800"/>
              <a:t>An INSTANCE of a CLASS is a particular object of a class</a:t>
            </a:r>
            <a:endParaRPr/>
          </a:p>
          <a:p>
            <a:pPr marL="742950" lvl="1" indent="-285750" algn="l" rtl="0">
              <a:lnSpc>
                <a:spcPct val="80000"/>
              </a:lnSpc>
              <a:spcBef>
                <a:spcPts val="480"/>
              </a:spcBef>
              <a:spcAft>
                <a:spcPts val="0"/>
              </a:spcAft>
              <a:buClr>
                <a:schemeClr val="dk1"/>
              </a:buClr>
              <a:buSzPts val="2400"/>
              <a:buChar char="–"/>
            </a:pPr>
            <a:r>
              <a:rPr lang="en-US" sz="2400"/>
              <a:t>In Python an assignment statement is used to create an “instance” of a “class”</a:t>
            </a:r>
            <a:endParaRPr sz="2400"/>
          </a:p>
          <a:p>
            <a:pPr marL="1143000" lvl="2" indent="-228600" algn="l" rtl="0">
              <a:lnSpc>
                <a:spcPct val="80000"/>
              </a:lnSpc>
              <a:spcBef>
                <a:spcPts val="400"/>
              </a:spcBef>
              <a:spcAft>
                <a:spcPts val="0"/>
              </a:spcAft>
              <a:buClr>
                <a:schemeClr val="dk1"/>
              </a:buClr>
              <a:buSzPts val="2000"/>
              <a:buChar char="•"/>
            </a:pPr>
            <a:r>
              <a:rPr lang="en-US" sz="2000" b="1">
                <a:latin typeface="Courier"/>
                <a:ea typeface="Courier"/>
                <a:cs typeface="Courier"/>
                <a:sym typeface="Courier"/>
              </a:rPr>
              <a:t>pArea = IArea();</a:t>
            </a:r>
            <a:endParaRPr/>
          </a:p>
          <a:p>
            <a:pPr marL="1143000" lvl="2" indent="-228600" algn="l" rtl="0">
              <a:lnSpc>
                <a:spcPct val="80000"/>
              </a:lnSpc>
              <a:spcBef>
                <a:spcPts val="400"/>
              </a:spcBef>
              <a:spcAft>
                <a:spcPts val="0"/>
              </a:spcAft>
              <a:buClr>
                <a:schemeClr val="dk1"/>
              </a:buClr>
              <a:buSzPts val="2000"/>
              <a:buChar char="•"/>
            </a:pPr>
            <a:r>
              <a:rPr lang="en-US" sz="2000" b="1">
                <a:latin typeface="Courier"/>
                <a:ea typeface="Courier"/>
                <a:cs typeface="Courier"/>
                <a:sym typeface="Courier"/>
              </a:rPr>
              <a:t>Where PArea is an instance, and IArea is a class</a:t>
            </a:r>
            <a:endParaRPr sz="2000" b="1">
              <a:latin typeface="Courier"/>
              <a:ea typeface="Courier"/>
              <a:cs typeface="Courier"/>
              <a:sym typeface="Courier"/>
            </a:endParaRPr>
          </a:p>
          <a:p>
            <a:pPr marL="342900" lvl="0" indent="-342900" algn="l" rtl="0">
              <a:lnSpc>
                <a:spcPct val="80000"/>
              </a:lnSpc>
              <a:spcBef>
                <a:spcPts val="560"/>
              </a:spcBef>
              <a:spcAft>
                <a:spcPts val="0"/>
              </a:spcAft>
              <a:buClr>
                <a:schemeClr val="dk1"/>
              </a:buClr>
              <a:buSzPts val="2800"/>
              <a:buChar char="•"/>
            </a:pPr>
            <a:r>
              <a:rPr lang="en-US" sz="2800"/>
              <a:t>The METHODS and PROPERTIES defined by the class are available in an INSTANCE of that class</a:t>
            </a:r>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Shape 452"/>
        <p:cNvGrpSpPr/>
        <p:nvPr/>
      </p:nvGrpSpPr>
      <p:grpSpPr>
        <a:xfrm>
          <a:off x="0" y="0"/>
          <a:ext cx="0" cy="0"/>
          <a:chOff x="0" y="0"/>
          <a:chExt cx="0" cy="0"/>
        </a:xfrm>
      </p:grpSpPr>
      <p:sp>
        <p:nvSpPr>
          <p:cNvPr id="453" name="Google Shape;453;p67"/>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400"/>
              <a:buFont typeface="Calibri"/>
              <a:buNone/>
            </a:pPr>
            <a:r>
              <a:rPr lang="en-US"/>
              <a:t>Writing Scripts – The Easy Way</a:t>
            </a:r>
            <a:endParaRPr/>
          </a:p>
        </p:txBody>
      </p:sp>
      <p:sp>
        <p:nvSpPr>
          <p:cNvPr id="454" name="Google Shape;454;p67"/>
          <p:cNvSpPr txBox="1">
            <a:spLocks noGrp="1"/>
          </p:cNvSpPr>
          <p:nvPr>
            <p:ph type="body" idx="1"/>
          </p:nvPr>
        </p:nvSpPr>
        <p:spPr>
          <a:xfrm>
            <a:off x="457200" y="1676400"/>
            <a:ext cx="8229600" cy="44497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3200"/>
              <a:buChar char="•"/>
            </a:pPr>
            <a:r>
              <a:rPr lang="en-US"/>
              <a:t>Modelbuilder can be used to generate basic scripts that can be customized for more general uses</a:t>
            </a:r>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Shape 458"/>
        <p:cNvGrpSpPr/>
        <p:nvPr/>
      </p:nvGrpSpPr>
      <p:grpSpPr>
        <a:xfrm>
          <a:off x="0" y="0"/>
          <a:ext cx="0" cy="0"/>
          <a:chOff x="0" y="0"/>
          <a:chExt cx="0" cy="0"/>
        </a:xfrm>
      </p:grpSpPr>
      <p:pic>
        <p:nvPicPr>
          <p:cNvPr id="459" name="Google Shape;459;p68"/>
          <p:cNvPicPr preferRelativeResize="0"/>
          <p:nvPr/>
        </p:nvPicPr>
        <p:blipFill rotWithShape="1">
          <a:blip r:embed="rId3">
            <a:alphaModFix/>
          </a:blip>
          <a:srcRect l="22656" t="17707" r="56250" b="25000"/>
          <a:stretch/>
        </p:blipFill>
        <p:spPr>
          <a:xfrm>
            <a:off x="0" y="0"/>
            <a:ext cx="3365500" cy="6858000"/>
          </a:xfrm>
          <a:prstGeom prst="rect">
            <a:avLst/>
          </a:prstGeom>
          <a:noFill/>
          <a:ln>
            <a:noFill/>
          </a:ln>
        </p:spPr>
      </p:pic>
      <p:pic>
        <p:nvPicPr>
          <p:cNvPr id="460" name="Google Shape;460;p68"/>
          <p:cNvPicPr preferRelativeResize="0"/>
          <p:nvPr/>
        </p:nvPicPr>
        <p:blipFill rotWithShape="1">
          <a:blip r:embed="rId4">
            <a:alphaModFix/>
          </a:blip>
          <a:srcRect l="21094" t="17708" r="36718" b="17708"/>
          <a:stretch/>
        </p:blipFill>
        <p:spPr>
          <a:xfrm>
            <a:off x="3768725" y="381000"/>
            <a:ext cx="5375275" cy="6172200"/>
          </a:xfrm>
          <a:prstGeom prst="rect">
            <a:avLst/>
          </a:prstGeom>
          <a:noFill/>
          <a:ln>
            <a:noFill/>
          </a:ln>
        </p:spPr>
      </p:pic>
      <p:sp>
        <p:nvSpPr>
          <p:cNvPr id="461" name="Google Shape;461;p68"/>
          <p:cNvSpPr txBox="1"/>
          <p:nvPr/>
        </p:nvSpPr>
        <p:spPr>
          <a:xfrm>
            <a:off x="6389688" y="762000"/>
            <a:ext cx="2754312" cy="1066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b="1">
                <a:solidFill>
                  <a:srgbClr val="FD240D"/>
                </a:solidFill>
                <a:latin typeface="Arial"/>
                <a:ea typeface="Arial"/>
                <a:cs typeface="Arial"/>
                <a:sym typeface="Arial"/>
              </a:rPr>
              <a:t>Start </a:t>
            </a:r>
            <a:endParaRPr/>
          </a:p>
          <a:p>
            <a:pPr marL="0" marR="0" lvl="0" indent="0" algn="l" rtl="0">
              <a:spcBef>
                <a:spcPts val="0"/>
              </a:spcBef>
              <a:spcAft>
                <a:spcPts val="0"/>
              </a:spcAft>
              <a:buNone/>
            </a:pPr>
            <a:r>
              <a:rPr lang="en-US" sz="3200" b="1">
                <a:solidFill>
                  <a:srgbClr val="FD240D"/>
                </a:solidFill>
                <a:latin typeface="Arial"/>
                <a:ea typeface="Arial"/>
                <a:cs typeface="Arial"/>
                <a:sym typeface="Arial"/>
              </a:rPr>
              <a:t>ModelBuilder</a:t>
            </a:r>
            <a:endParaRPr/>
          </a:p>
        </p:txBody>
      </p:sp>
      <p:sp>
        <p:nvSpPr>
          <p:cNvPr id="462" name="Google Shape;462;p68"/>
          <p:cNvSpPr/>
          <p:nvPr/>
        </p:nvSpPr>
        <p:spPr>
          <a:xfrm>
            <a:off x="3048000" y="3124200"/>
            <a:ext cx="990600" cy="914400"/>
          </a:xfrm>
          <a:prstGeom prst="rightArrow">
            <a:avLst>
              <a:gd name="adj1" fmla="val 50000"/>
              <a:gd name="adj2" fmla="val 27083"/>
            </a:avLst>
          </a:prstGeom>
          <a:solidFill>
            <a:srgbClr val="FD240D"/>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Shape 466"/>
        <p:cNvGrpSpPr/>
        <p:nvPr/>
      </p:nvGrpSpPr>
      <p:grpSpPr>
        <a:xfrm>
          <a:off x="0" y="0"/>
          <a:ext cx="0" cy="0"/>
          <a:chOff x="0" y="0"/>
          <a:chExt cx="0" cy="0"/>
        </a:xfrm>
      </p:grpSpPr>
      <p:pic>
        <p:nvPicPr>
          <p:cNvPr id="467" name="Google Shape;467;p69"/>
          <p:cNvPicPr preferRelativeResize="0">
            <a:picLocks noGrp="1"/>
          </p:cNvPicPr>
          <p:nvPr>
            <p:ph type="body" idx="1"/>
          </p:nvPr>
        </p:nvPicPr>
        <p:blipFill rotWithShape="1">
          <a:blip r:embed="rId3">
            <a:alphaModFix/>
          </a:blip>
          <a:srcRect/>
          <a:stretch/>
        </p:blipFill>
        <p:spPr>
          <a:xfrm>
            <a:off x="0" y="0"/>
            <a:ext cx="4194175" cy="3581400"/>
          </a:xfrm>
          <a:prstGeom prst="rect">
            <a:avLst/>
          </a:prstGeom>
          <a:noFill/>
          <a:ln>
            <a:noFill/>
          </a:ln>
        </p:spPr>
      </p:pic>
      <p:pic>
        <p:nvPicPr>
          <p:cNvPr id="468" name="Google Shape;468;p69"/>
          <p:cNvPicPr preferRelativeResize="0">
            <a:picLocks noGrp="1"/>
          </p:cNvPicPr>
          <p:nvPr>
            <p:ph type="body" idx="2"/>
          </p:nvPr>
        </p:nvPicPr>
        <p:blipFill rotWithShape="1">
          <a:blip r:embed="rId4">
            <a:alphaModFix/>
          </a:blip>
          <a:srcRect/>
          <a:stretch/>
        </p:blipFill>
        <p:spPr>
          <a:xfrm>
            <a:off x="1752600" y="1981200"/>
            <a:ext cx="6400800" cy="4799013"/>
          </a:xfrm>
          <a:prstGeom prst="rect">
            <a:avLst/>
          </a:prstGeom>
          <a:noFill/>
          <a:ln>
            <a:noFill/>
          </a:ln>
        </p:spPr>
      </p:pic>
      <p:cxnSp>
        <p:nvCxnSpPr>
          <p:cNvPr id="469" name="Google Shape;469;p69"/>
          <p:cNvCxnSpPr/>
          <p:nvPr/>
        </p:nvCxnSpPr>
        <p:spPr>
          <a:xfrm>
            <a:off x="2209800" y="1752600"/>
            <a:ext cx="1143000" cy="609600"/>
          </a:xfrm>
          <a:prstGeom prst="straightConnector1">
            <a:avLst/>
          </a:prstGeom>
          <a:noFill/>
          <a:ln w="76200" cap="flat" cmpd="sng">
            <a:solidFill>
              <a:srgbClr val="FD240D"/>
            </a:solidFill>
            <a:prstDash val="solid"/>
            <a:round/>
            <a:headEnd type="none" w="med" len="med"/>
            <a:tailEnd type="triangle" w="med" len="med"/>
          </a:ln>
        </p:spPr>
      </p:cxnSp>
      <p:sp>
        <p:nvSpPr>
          <p:cNvPr id="470" name="Google Shape;470;p69"/>
          <p:cNvSpPr txBox="1"/>
          <p:nvPr/>
        </p:nvSpPr>
        <p:spPr>
          <a:xfrm>
            <a:off x="4191000" y="1143000"/>
            <a:ext cx="4560888" cy="51911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Set properties for projection</a:t>
            </a:r>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Shape 474"/>
        <p:cNvGrpSpPr/>
        <p:nvPr/>
      </p:nvGrpSpPr>
      <p:grpSpPr>
        <a:xfrm>
          <a:off x="0" y="0"/>
          <a:ext cx="0" cy="0"/>
          <a:chOff x="0" y="0"/>
          <a:chExt cx="0" cy="0"/>
        </a:xfrm>
      </p:grpSpPr>
      <p:sp>
        <p:nvSpPr>
          <p:cNvPr id="475" name="Google Shape;475;p70"/>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400"/>
              <a:buFont typeface="Calibri"/>
              <a:buNone/>
            </a:pPr>
            <a:r>
              <a:rPr lang="en-US"/>
              <a:t>Save Model to Script File</a:t>
            </a:r>
            <a:endParaRPr/>
          </a:p>
        </p:txBody>
      </p:sp>
      <p:pic>
        <p:nvPicPr>
          <p:cNvPr id="476" name="Google Shape;476;p70"/>
          <p:cNvPicPr preferRelativeResize="0">
            <a:picLocks noGrp="1"/>
          </p:cNvPicPr>
          <p:nvPr>
            <p:ph type="body" idx="1"/>
          </p:nvPr>
        </p:nvPicPr>
        <p:blipFill rotWithShape="1">
          <a:blip r:embed="rId3">
            <a:alphaModFix/>
          </a:blip>
          <a:srcRect/>
          <a:stretch/>
        </p:blipFill>
        <p:spPr>
          <a:xfrm>
            <a:off x="457200" y="2348706"/>
            <a:ext cx="4038600" cy="3028950"/>
          </a:xfrm>
          <a:prstGeom prst="rect">
            <a:avLst/>
          </a:prstGeom>
          <a:noFill/>
          <a:ln>
            <a:noFill/>
          </a:ln>
        </p:spPr>
      </p:pic>
      <p:pic>
        <p:nvPicPr>
          <p:cNvPr id="477" name="Google Shape;477;p70"/>
          <p:cNvPicPr preferRelativeResize="0">
            <a:picLocks noGrp="1"/>
          </p:cNvPicPr>
          <p:nvPr>
            <p:ph type="body" idx="2"/>
          </p:nvPr>
        </p:nvPicPr>
        <p:blipFill rotWithShape="1">
          <a:blip r:embed="rId4">
            <a:alphaModFix/>
          </a:blip>
          <a:srcRect/>
          <a:stretch/>
        </p:blipFill>
        <p:spPr>
          <a:xfrm>
            <a:off x="4648200" y="2575170"/>
            <a:ext cx="4038600" cy="2576023"/>
          </a:xfrm>
          <a:prstGeom prst="rect">
            <a:avLst/>
          </a:prstGeom>
          <a:noFill/>
          <a:ln>
            <a:noFill/>
          </a:ln>
        </p:spPr>
      </p:pic>
      <p:cxnSp>
        <p:nvCxnSpPr>
          <p:cNvPr id="478" name="Google Shape;478;p70"/>
          <p:cNvCxnSpPr/>
          <p:nvPr/>
        </p:nvCxnSpPr>
        <p:spPr>
          <a:xfrm>
            <a:off x="5029200" y="5181600"/>
            <a:ext cx="1143000" cy="457200"/>
          </a:xfrm>
          <a:prstGeom prst="straightConnector1">
            <a:avLst/>
          </a:prstGeom>
          <a:noFill/>
          <a:ln w="76200" cap="flat" cmpd="sng">
            <a:solidFill>
              <a:srgbClr val="FD240D"/>
            </a:solidFill>
            <a:prstDash val="solid"/>
            <a:round/>
            <a:headEnd type="none" w="med" len="med"/>
            <a:tailEnd type="triangle" w="med" len="med"/>
          </a:ln>
        </p:spPr>
      </p:cxnSp>
      <p:sp>
        <p:nvSpPr>
          <p:cNvPr id="479" name="Google Shape;479;p70"/>
          <p:cNvSpPr/>
          <p:nvPr/>
        </p:nvSpPr>
        <p:spPr>
          <a:xfrm>
            <a:off x="4133850" y="5463881"/>
            <a:ext cx="704850" cy="174919"/>
          </a:xfrm>
          <a:custGeom>
            <a:avLst/>
            <a:gdLst/>
            <a:ahLst/>
            <a:cxnLst/>
            <a:rect l="l" t="t" r="r" b="b"/>
            <a:pathLst>
              <a:path w="704850" h="174919" extrusionOk="0">
                <a:moveTo>
                  <a:pt x="0" y="26390"/>
                </a:moveTo>
                <a:cubicBezTo>
                  <a:pt x="31750" y="39090"/>
                  <a:pt x="67424" y="44614"/>
                  <a:pt x="95250" y="64490"/>
                </a:cubicBezTo>
                <a:cubicBezTo>
                  <a:pt x="113881" y="77798"/>
                  <a:pt x="110455" y="121640"/>
                  <a:pt x="133350" y="121640"/>
                </a:cubicBezTo>
                <a:cubicBezTo>
                  <a:pt x="160291" y="121640"/>
                  <a:pt x="165881" y="75432"/>
                  <a:pt x="190500" y="64490"/>
                </a:cubicBezTo>
                <a:cubicBezTo>
                  <a:pt x="225796" y="48803"/>
                  <a:pt x="267094" y="53819"/>
                  <a:pt x="304800" y="45440"/>
                </a:cubicBezTo>
                <a:cubicBezTo>
                  <a:pt x="324402" y="41084"/>
                  <a:pt x="342900" y="32740"/>
                  <a:pt x="361950" y="26390"/>
                </a:cubicBezTo>
                <a:cubicBezTo>
                  <a:pt x="349250" y="45440"/>
                  <a:pt x="313611" y="63062"/>
                  <a:pt x="323850" y="83540"/>
                </a:cubicBezTo>
                <a:cubicBezTo>
                  <a:pt x="332830" y="101501"/>
                  <a:pt x="381000" y="44410"/>
                  <a:pt x="381000" y="64490"/>
                </a:cubicBezTo>
                <a:cubicBezTo>
                  <a:pt x="381000" y="97019"/>
                  <a:pt x="214990" y="295815"/>
                  <a:pt x="400050" y="64490"/>
                </a:cubicBezTo>
                <a:cubicBezTo>
                  <a:pt x="445770" y="-72670"/>
                  <a:pt x="392430" y="49250"/>
                  <a:pt x="438150" y="64490"/>
                </a:cubicBezTo>
                <a:cubicBezTo>
                  <a:pt x="468867" y="74729"/>
                  <a:pt x="501650" y="51790"/>
                  <a:pt x="533400" y="45440"/>
                </a:cubicBezTo>
                <a:cubicBezTo>
                  <a:pt x="552450" y="58140"/>
                  <a:pt x="567885" y="80302"/>
                  <a:pt x="590550" y="83540"/>
                </a:cubicBezTo>
                <a:cubicBezTo>
                  <a:pt x="616469" y="87243"/>
                  <a:pt x="640925" y="68794"/>
                  <a:pt x="666750" y="64490"/>
                </a:cubicBezTo>
                <a:cubicBezTo>
                  <a:pt x="679277" y="62402"/>
                  <a:pt x="692150" y="64490"/>
                  <a:pt x="704850" y="64490"/>
                </a:cubicBezTo>
              </a:path>
            </a:pathLst>
          </a:custGeom>
          <a:noFill/>
          <a:ln w="9525" cap="flat" cmpd="sng">
            <a:solidFill>
              <a:srgbClr val="01140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Shape 483"/>
        <p:cNvGrpSpPr/>
        <p:nvPr/>
      </p:nvGrpSpPr>
      <p:grpSpPr>
        <a:xfrm>
          <a:off x="0" y="0"/>
          <a:ext cx="0" cy="0"/>
          <a:chOff x="0" y="0"/>
          <a:chExt cx="0" cy="0"/>
        </a:xfrm>
      </p:grpSpPr>
      <p:sp>
        <p:nvSpPr>
          <p:cNvPr id="484" name="Google Shape;484;p71"/>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400"/>
              <a:buFont typeface="Calibri"/>
              <a:buNone/>
            </a:pPr>
            <a:r>
              <a:rPr lang="en-US"/>
              <a:t>Edit the Model in Idle</a:t>
            </a:r>
            <a:endParaRPr/>
          </a:p>
        </p:txBody>
      </p:sp>
      <p:pic>
        <p:nvPicPr>
          <p:cNvPr id="485" name="Google Shape;485;p71"/>
          <p:cNvPicPr preferRelativeResize="0"/>
          <p:nvPr/>
        </p:nvPicPr>
        <p:blipFill rotWithShape="1">
          <a:blip r:embed="rId3">
            <a:alphaModFix/>
          </a:blip>
          <a:srcRect/>
          <a:stretch/>
        </p:blipFill>
        <p:spPr>
          <a:xfrm>
            <a:off x="914400" y="1365738"/>
            <a:ext cx="6524625" cy="686752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Python is Also Widely </a:t>
            </a:r>
            <a:r>
              <a:rPr lang="en-US" dirty="0"/>
              <a:t>U</a:t>
            </a:r>
            <a:r>
              <a:rPr lang="en-US" dirty="0" smtClean="0"/>
              <a:t>sed</a:t>
            </a:r>
            <a:endParaRPr lang="en-US" dirty="0"/>
          </a:p>
        </p:txBody>
      </p:sp>
      <p:sp>
        <p:nvSpPr>
          <p:cNvPr id="3" name="Text Placeholder 2"/>
          <p:cNvSpPr>
            <a:spLocks noGrp="1"/>
          </p:cNvSpPr>
          <p:nvPr>
            <p:ph type="body" idx="1"/>
          </p:nvPr>
        </p:nvSpPr>
        <p:spPr>
          <a:xfrm>
            <a:off x="457200" y="1339404"/>
            <a:ext cx="8229600" cy="4786760"/>
          </a:xfrm>
        </p:spPr>
        <p:txBody>
          <a:bodyPr/>
          <a:lstStyle/>
          <a:p>
            <a:r>
              <a:rPr lang="en-US" dirty="0" smtClean="0"/>
              <a:t>Probably reflective of the diversity of users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063" y="2263327"/>
            <a:ext cx="8905875" cy="456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Connector 4"/>
          <p:cNvCxnSpPr/>
          <p:nvPr/>
        </p:nvCxnSpPr>
        <p:spPr>
          <a:xfrm>
            <a:off x="7830355" y="5434885"/>
            <a:ext cx="334851"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431110" y="5705341"/>
            <a:ext cx="184731" cy="307777"/>
          </a:xfrm>
          <a:prstGeom prst="rect">
            <a:avLst/>
          </a:prstGeom>
          <a:noFill/>
        </p:spPr>
        <p:txBody>
          <a:bodyPr wrap="none" rtlCol="0">
            <a:spAutoFit/>
          </a:bodyPr>
          <a:lstStyle/>
          <a:p>
            <a:endParaRPr lang="en-US" dirty="0"/>
          </a:p>
        </p:txBody>
      </p:sp>
      <p:sp>
        <p:nvSpPr>
          <p:cNvPr id="8" name="TextBox 7"/>
          <p:cNvSpPr txBox="1"/>
          <p:nvPr/>
        </p:nvSpPr>
        <p:spPr>
          <a:xfrm>
            <a:off x="7586449" y="5502777"/>
            <a:ext cx="914033" cy="584775"/>
          </a:xfrm>
          <a:prstGeom prst="rect">
            <a:avLst/>
          </a:prstGeom>
          <a:noFill/>
        </p:spPr>
        <p:txBody>
          <a:bodyPr wrap="none" rtlCol="0">
            <a:spAutoFit/>
          </a:bodyPr>
          <a:lstStyle/>
          <a:p>
            <a:r>
              <a:rPr lang="en-US" sz="1600" dirty="0" smtClean="0">
                <a:solidFill>
                  <a:srgbClr val="FF0000"/>
                </a:solidFill>
              </a:rPr>
              <a:t>Peak R </a:t>
            </a:r>
          </a:p>
          <a:p>
            <a:pPr algn="ctr"/>
            <a:r>
              <a:rPr lang="en-US" sz="1600" dirty="0" smtClean="0">
                <a:solidFill>
                  <a:srgbClr val="FF0000"/>
                </a:solidFill>
              </a:rPr>
              <a:t>Usage</a:t>
            </a:r>
            <a:endParaRPr lang="en-US" sz="1600" dirty="0">
              <a:solidFill>
                <a:srgbClr val="FF0000"/>
              </a:solidFill>
            </a:endParaRPr>
          </a:p>
        </p:txBody>
      </p:sp>
    </p:spTree>
    <p:extLst>
      <p:ext uri="{BB962C8B-B14F-4D97-AF65-F5344CB8AC3E}">
        <p14:creationId xmlns:p14="http://schemas.microsoft.com/office/powerpoint/2010/main" val="19806147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Shape 489"/>
        <p:cNvGrpSpPr/>
        <p:nvPr/>
      </p:nvGrpSpPr>
      <p:grpSpPr>
        <a:xfrm>
          <a:off x="0" y="0"/>
          <a:ext cx="0" cy="0"/>
          <a:chOff x="0" y="0"/>
          <a:chExt cx="0" cy="0"/>
        </a:xfrm>
      </p:grpSpPr>
      <p:sp>
        <p:nvSpPr>
          <p:cNvPr id="490" name="Google Shape;490;p72"/>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400"/>
              <a:buFont typeface="Calibri"/>
              <a:buNone/>
            </a:pPr>
            <a:r>
              <a:rPr lang="en-US"/>
              <a:t>A Line-by-Line look at a Script</a:t>
            </a:r>
            <a:endParaRPr/>
          </a:p>
        </p:txBody>
      </p:sp>
      <p:sp>
        <p:nvSpPr>
          <p:cNvPr id="491" name="Google Shape;491;p72"/>
          <p:cNvSpPr txBox="1">
            <a:spLocks noGrp="1"/>
          </p:cNvSpPr>
          <p:nvPr>
            <p:ph type="body" idx="1"/>
          </p:nvPr>
        </p:nvSpPr>
        <p:spPr>
          <a:xfrm>
            <a:off x="228600" y="1676400"/>
            <a:ext cx="8915400" cy="4422775"/>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Clr>
                <a:schemeClr val="dk1"/>
              </a:buClr>
              <a:buSzPts val="2400"/>
              <a:buNone/>
            </a:pPr>
            <a:r>
              <a:rPr lang="en-US" sz="2400" b="1">
                <a:latin typeface="Courier New"/>
                <a:ea typeface="Courier New"/>
                <a:cs typeface="Courier New"/>
                <a:sym typeface="Courier New"/>
              </a:rPr>
              <a:t># --------------------------------------------#</a:t>
            </a:r>
            <a:endParaRPr/>
          </a:p>
          <a:p>
            <a:pPr marL="342900" lvl="0" indent="-342900" algn="l" rtl="0">
              <a:lnSpc>
                <a:spcPct val="80000"/>
              </a:lnSpc>
              <a:spcBef>
                <a:spcPts val="480"/>
              </a:spcBef>
              <a:spcAft>
                <a:spcPts val="0"/>
              </a:spcAft>
              <a:buClr>
                <a:schemeClr val="dk1"/>
              </a:buClr>
              <a:buSzPts val="2400"/>
              <a:buNone/>
            </a:pPr>
            <a:r>
              <a:rPr lang="en-US" sz="2400" b="1">
                <a:latin typeface="Courier New"/>
                <a:ea typeface="Courier New"/>
                <a:cs typeface="Courier New"/>
                <a:sym typeface="Courier New"/>
              </a:rPr>
              <a:t># ProjectDefineBatch.py</a:t>
            </a:r>
            <a:endParaRPr/>
          </a:p>
          <a:p>
            <a:pPr marL="342900" lvl="0" indent="-342900" algn="l" rtl="0">
              <a:lnSpc>
                <a:spcPct val="80000"/>
              </a:lnSpc>
              <a:spcBef>
                <a:spcPts val="480"/>
              </a:spcBef>
              <a:spcAft>
                <a:spcPts val="0"/>
              </a:spcAft>
              <a:buClr>
                <a:schemeClr val="dk1"/>
              </a:buClr>
              <a:buSzPts val="2400"/>
              <a:buNone/>
            </a:pPr>
            <a:r>
              <a:rPr lang="en-US" sz="2400" b="1">
                <a:latin typeface="Courier New"/>
                <a:ea typeface="Courier New"/>
                <a:cs typeface="Courier New"/>
                <a:sym typeface="Courier New"/>
              </a:rPr>
              <a:t># Created on: 2012-01-24 16:16:01.00000</a:t>
            </a:r>
            <a:endParaRPr/>
          </a:p>
          <a:p>
            <a:pPr marL="342900" lvl="0" indent="-342900" algn="l" rtl="0">
              <a:lnSpc>
                <a:spcPct val="80000"/>
              </a:lnSpc>
              <a:spcBef>
                <a:spcPts val="480"/>
              </a:spcBef>
              <a:spcAft>
                <a:spcPts val="0"/>
              </a:spcAft>
              <a:buClr>
                <a:schemeClr val="dk1"/>
              </a:buClr>
              <a:buSzPts val="2400"/>
              <a:buNone/>
            </a:pPr>
            <a:r>
              <a:rPr lang="en-US" sz="2400" b="1">
                <a:latin typeface="Courier New"/>
                <a:ea typeface="Courier New"/>
                <a:cs typeface="Courier New"/>
                <a:sym typeface="Courier New"/>
              </a:rPr>
              <a:t>#   (generated by ArcGIS/ModelBuilder)</a:t>
            </a:r>
            <a:endParaRPr/>
          </a:p>
          <a:p>
            <a:pPr marL="342900" lvl="0" indent="-342900" algn="l" rtl="0">
              <a:lnSpc>
                <a:spcPct val="80000"/>
              </a:lnSpc>
              <a:spcBef>
                <a:spcPts val="480"/>
              </a:spcBef>
              <a:spcAft>
                <a:spcPts val="0"/>
              </a:spcAft>
              <a:buClr>
                <a:schemeClr val="dk1"/>
              </a:buClr>
              <a:buSzPts val="2400"/>
              <a:buNone/>
            </a:pPr>
            <a:r>
              <a:rPr lang="en-US" sz="2400" b="1">
                <a:latin typeface="Courier New"/>
                <a:ea typeface="Courier New"/>
                <a:cs typeface="Courier New"/>
                <a:sym typeface="Courier New"/>
              </a:rPr>
              <a:t># Description: </a:t>
            </a:r>
            <a:endParaRPr/>
          </a:p>
          <a:p>
            <a:pPr marL="342900" lvl="0" indent="-342900" algn="l" rtl="0">
              <a:lnSpc>
                <a:spcPct val="80000"/>
              </a:lnSpc>
              <a:spcBef>
                <a:spcPts val="480"/>
              </a:spcBef>
              <a:spcAft>
                <a:spcPts val="0"/>
              </a:spcAft>
              <a:buClr>
                <a:schemeClr val="dk1"/>
              </a:buClr>
              <a:buSzPts val="2400"/>
              <a:buNone/>
            </a:pPr>
            <a:r>
              <a:rPr lang="en-US" sz="2400" b="1">
                <a:latin typeface="Courier New"/>
                <a:ea typeface="Courier New"/>
                <a:cs typeface="Courier New"/>
                <a:sym typeface="Courier New"/>
              </a:rPr>
              <a:t># ---------------------------------------------</a:t>
            </a:r>
            <a:endParaRPr sz="2400" b="1">
              <a:latin typeface="Courier New"/>
              <a:ea typeface="Courier New"/>
              <a:cs typeface="Courier New"/>
              <a:sym typeface="Courier New"/>
            </a:endParaRPr>
          </a:p>
          <a:p>
            <a:pPr marL="342900" lvl="0" indent="-342900" algn="l" rtl="0">
              <a:lnSpc>
                <a:spcPct val="80000"/>
              </a:lnSpc>
              <a:spcBef>
                <a:spcPts val="480"/>
              </a:spcBef>
              <a:spcAft>
                <a:spcPts val="0"/>
              </a:spcAft>
              <a:buClr>
                <a:schemeClr val="dk1"/>
              </a:buClr>
              <a:buSzPts val="2400"/>
              <a:buNone/>
            </a:pPr>
            <a:r>
              <a:rPr lang="en-US" sz="2400" b="1">
                <a:latin typeface="Courier New"/>
                <a:ea typeface="Courier New"/>
                <a:cs typeface="Courier New"/>
                <a:sym typeface="Courier New"/>
              </a:rPr>
              <a:t># Import arcpy module</a:t>
            </a:r>
            <a:endParaRPr/>
          </a:p>
          <a:p>
            <a:pPr marL="342900" lvl="0" indent="-342900" algn="l" rtl="0">
              <a:lnSpc>
                <a:spcPct val="80000"/>
              </a:lnSpc>
              <a:spcBef>
                <a:spcPts val="480"/>
              </a:spcBef>
              <a:spcAft>
                <a:spcPts val="0"/>
              </a:spcAft>
              <a:buClr>
                <a:schemeClr val="dk1"/>
              </a:buClr>
              <a:buSzPts val="2400"/>
              <a:buNone/>
            </a:pPr>
            <a:r>
              <a:rPr lang="en-US" sz="2400" b="1">
                <a:latin typeface="Courier New"/>
                <a:ea typeface="Courier New"/>
                <a:cs typeface="Courier New"/>
                <a:sym typeface="Courier New"/>
              </a:rPr>
              <a:t>import arcpy</a:t>
            </a:r>
            <a:endParaRPr sz="2400" b="1">
              <a:latin typeface="Courier New"/>
              <a:ea typeface="Courier New"/>
              <a:cs typeface="Courier New"/>
              <a:sym typeface="Courier New"/>
            </a:endParaRPr>
          </a:p>
          <a:p>
            <a:pPr marL="342900" lvl="0" indent="-342900" algn="l" rtl="0">
              <a:lnSpc>
                <a:spcPct val="80000"/>
              </a:lnSpc>
              <a:spcBef>
                <a:spcPts val="480"/>
              </a:spcBef>
              <a:spcAft>
                <a:spcPts val="0"/>
              </a:spcAft>
              <a:buClr>
                <a:schemeClr val="dk1"/>
              </a:buClr>
              <a:buSzPts val="2400"/>
              <a:buNone/>
            </a:pPr>
            <a:endParaRPr sz="2400" b="1">
              <a:latin typeface="Courier New"/>
              <a:ea typeface="Courier New"/>
              <a:cs typeface="Courier New"/>
              <a:sym typeface="Courier New"/>
            </a:endParaRPr>
          </a:p>
          <a:p>
            <a:pPr marL="342900" lvl="0" indent="-342900" algn="l" rtl="0">
              <a:lnSpc>
                <a:spcPct val="80000"/>
              </a:lnSpc>
              <a:spcBef>
                <a:spcPts val="480"/>
              </a:spcBef>
              <a:spcAft>
                <a:spcPts val="0"/>
              </a:spcAft>
              <a:buClr>
                <a:schemeClr val="dk1"/>
              </a:buClr>
              <a:buSzPts val="2400"/>
              <a:buNone/>
            </a:pPr>
            <a:r>
              <a:rPr lang="en-US" sz="2400" b="1">
                <a:latin typeface="Courier New"/>
                <a:ea typeface="Courier New"/>
                <a:cs typeface="Courier New"/>
                <a:sym typeface="Courier New"/>
              </a:rPr>
              <a:t>filelist=["250m_tank","bambi","bill“]</a:t>
            </a:r>
            <a:endParaRPr sz="2400" b="1">
              <a:latin typeface="Courier New"/>
              <a:ea typeface="Courier New"/>
              <a:cs typeface="Courier New"/>
              <a:sym typeface="Courier New"/>
            </a:endParaRPr>
          </a:p>
          <a:p>
            <a:pPr marL="342900" lvl="0" indent="-342900" algn="l" rtl="0">
              <a:lnSpc>
                <a:spcPct val="80000"/>
              </a:lnSpc>
              <a:spcBef>
                <a:spcPts val="480"/>
              </a:spcBef>
              <a:spcAft>
                <a:spcPts val="0"/>
              </a:spcAft>
              <a:buClr>
                <a:schemeClr val="dk1"/>
              </a:buClr>
              <a:buSzPts val="2400"/>
              <a:buNone/>
            </a:pPr>
            <a:endParaRPr sz="2400" b="1">
              <a:latin typeface="Courier New"/>
              <a:ea typeface="Courier New"/>
              <a:cs typeface="Courier New"/>
              <a:sym typeface="Courier New"/>
            </a:endParaRPr>
          </a:p>
          <a:p>
            <a:pPr marL="342900" lvl="0" indent="-292100" algn="l" rtl="0">
              <a:lnSpc>
                <a:spcPct val="80000"/>
              </a:lnSpc>
              <a:spcBef>
                <a:spcPts val="160"/>
              </a:spcBef>
              <a:spcAft>
                <a:spcPts val="0"/>
              </a:spcAft>
              <a:buClr>
                <a:schemeClr val="dk1"/>
              </a:buClr>
              <a:buSzPts val="800"/>
              <a:buNone/>
            </a:pPr>
            <a:endParaRPr sz="800" b="1"/>
          </a:p>
          <a:p>
            <a:pPr marL="342900" lvl="0" indent="-342900" algn="l" rtl="0">
              <a:lnSpc>
                <a:spcPct val="80000"/>
              </a:lnSpc>
              <a:spcBef>
                <a:spcPts val="120"/>
              </a:spcBef>
              <a:spcAft>
                <a:spcPts val="0"/>
              </a:spcAft>
              <a:buClr>
                <a:schemeClr val="dk1"/>
              </a:buClr>
              <a:buSzPts val="600"/>
              <a:buFont typeface="Noto Sans Symbols"/>
              <a:buNone/>
            </a:pPr>
            <a:endParaRPr sz="600">
              <a:latin typeface="Courier New"/>
              <a:ea typeface="Courier New"/>
              <a:cs typeface="Courier New"/>
              <a:sym typeface="Courier New"/>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Shape 495"/>
        <p:cNvGrpSpPr/>
        <p:nvPr/>
      </p:nvGrpSpPr>
      <p:grpSpPr>
        <a:xfrm>
          <a:off x="0" y="0"/>
          <a:ext cx="0" cy="0"/>
          <a:chOff x="0" y="0"/>
          <a:chExt cx="0" cy="0"/>
        </a:xfrm>
      </p:grpSpPr>
      <p:sp>
        <p:nvSpPr>
          <p:cNvPr id="496" name="Google Shape;496;p73"/>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400"/>
              <a:buFont typeface="Calibri"/>
              <a:buNone/>
            </a:pPr>
            <a:r>
              <a:rPr lang="en-US"/>
              <a:t>Things to Note</a:t>
            </a:r>
            <a:endParaRPr/>
          </a:p>
        </p:txBody>
      </p:sp>
      <p:sp>
        <p:nvSpPr>
          <p:cNvPr id="497" name="Google Shape;497;p73"/>
          <p:cNvSpPr txBox="1">
            <a:spLocks noGrp="1"/>
          </p:cNvSpPr>
          <p:nvPr>
            <p:ph type="body" idx="1"/>
          </p:nvPr>
        </p:nvSpPr>
        <p:spPr>
          <a:xfrm>
            <a:off x="457200" y="1676400"/>
            <a:ext cx="8229600" cy="44497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3200"/>
              <a:buChar char="•"/>
            </a:pPr>
            <a:r>
              <a:rPr lang="en-US"/>
              <a:t># defines the start of a comment. Anything following a # on a line will be ignored by the program</a:t>
            </a:r>
            <a:endParaRPr/>
          </a:p>
          <a:p>
            <a:pPr marL="342900" lvl="0" indent="-342900" algn="l" rtl="0">
              <a:spcBef>
                <a:spcPts val="640"/>
              </a:spcBef>
              <a:spcAft>
                <a:spcPts val="0"/>
              </a:spcAft>
              <a:buClr>
                <a:schemeClr val="dk1"/>
              </a:buClr>
              <a:buSzPts val="3200"/>
              <a:buChar char="•"/>
            </a:pPr>
            <a:r>
              <a:rPr lang="en-US"/>
              <a:t>Each command begins on a new line except:</a:t>
            </a:r>
            <a:endParaRPr/>
          </a:p>
          <a:p>
            <a:pPr marL="742950" lvl="1" indent="-285750" algn="l" rtl="0">
              <a:spcBef>
                <a:spcPts val="560"/>
              </a:spcBef>
              <a:spcAft>
                <a:spcPts val="0"/>
              </a:spcAft>
              <a:buClr>
                <a:schemeClr val="dk1"/>
              </a:buClr>
              <a:buSzPts val="2800"/>
              <a:buChar char="–"/>
            </a:pPr>
            <a:r>
              <a:rPr lang="en-US"/>
              <a:t>When a “\” (backslash) is used at the end of a line, the next line is treated as a continuation of the previous line</a:t>
            </a:r>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Shape 501"/>
        <p:cNvGrpSpPr/>
        <p:nvPr/>
      </p:nvGrpSpPr>
      <p:grpSpPr>
        <a:xfrm>
          <a:off x="0" y="0"/>
          <a:ext cx="0" cy="0"/>
          <a:chOff x="0" y="0"/>
          <a:chExt cx="0" cy="0"/>
        </a:xfrm>
      </p:grpSpPr>
      <p:sp>
        <p:nvSpPr>
          <p:cNvPr id="502" name="Google Shape;502;p74"/>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400"/>
              <a:buFont typeface="Calibri"/>
              <a:buNone/>
            </a:pPr>
            <a:r>
              <a:rPr lang="en-US"/>
              <a:t>Loop  to set file name</a:t>
            </a:r>
            <a:endParaRPr/>
          </a:p>
        </p:txBody>
      </p:sp>
      <p:sp>
        <p:nvSpPr>
          <p:cNvPr id="503" name="Google Shape;503;p74"/>
          <p:cNvSpPr txBox="1">
            <a:spLocks noGrp="1"/>
          </p:cNvSpPr>
          <p:nvPr>
            <p:ph type="body" idx="1"/>
          </p:nvPr>
        </p:nvSpPr>
        <p:spPr>
          <a:xfrm>
            <a:off x="457200" y="1676400"/>
            <a:ext cx="8229600" cy="4449763"/>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Clr>
                <a:schemeClr val="dk1"/>
              </a:buClr>
              <a:buSzPts val="3200"/>
              <a:buNone/>
            </a:pPr>
            <a:r>
              <a:rPr lang="en-US" b="1">
                <a:latin typeface="Courier New"/>
                <a:ea typeface="Courier New"/>
                <a:cs typeface="Courier New"/>
                <a:sym typeface="Courier New"/>
              </a:rPr>
              <a:t>for shapefile in filelist:</a:t>
            </a:r>
            <a:endParaRPr/>
          </a:p>
          <a:p>
            <a:pPr marL="342900" lvl="0" indent="-342900" algn="l" rtl="0">
              <a:lnSpc>
                <a:spcPct val="80000"/>
              </a:lnSpc>
              <a:spcBef>
                <a:spcPts val="640"/>
              </a:spcBef>
              <a:spcAft>
                <a:spcPts val="0"/>
              </a:spcAft>
              <a:buClr>
                <a:schemeClr val="dk1"/>
              </a:buClr>
              <a:buSzPts val="3200"/>
              <a:buNone/>
            </a:pPr>
            <a:r>
              <a:rPr lang="en-US" b="1">
                <a:latin typeface="Courier New"/>
                <a:ea typeface="Courier New"/>
                <a:cs typeface="Courier New"/>
                <a:sym typeface="Courier New"/>
              </a:rPr>
              <a:t>    shpfilename = "C:\\Users\\jhp7e\\Dropbox\\SynthVol\\my_arcview\\workding_dir\\"+shapefile+".shp"</a:t>
            </a:r>
            <a:endParaRPr/>
          </a:p>
          <a:p>
            <a:pPr marL="342900" lvl="0" indent="-342900" algn="l" rtl="0">
              <a:lnSpc>
                <a:spcPct val="80000"/>
              </a:lnSpc>
              <a:spcBef>
                <a:spcPts val="640"/>
              </a:spcBef>
              <a:spcAft>
                <a:spcPts val="0"/>
              </a:spcAft>
              <a:buClr>
                <a:schemeClr val="dk1"/>
              </a:buClr>
              <a:buSzPts val="3200"/>
              <a:buNone/>
            </a:pPr>
            <a:endParaRPr b="1">
              <a:latin typeface="Courier New"/>
              <a:ea typeface="Courier New"/>
              <a:cs typeface="Courier New"/>
              <a:sym typeface="Courier New"/>
            </a:endParaRPr>
          </a:p>
          <a:p>
            <a:pPr marL="342900" lvl="0" indent="-342900" algn="l" rtl="0">
              <a:lnSpc>
                <a:spcPct val="80000"/>
              </a:lnSpc>
              <a:spcBef>
                <a:spcPts val="640"/>
              </a:spcBef>
              <a:spcAft>
                <a:spcPts val="0"/>
              </a:spcAft>
              <a:buClr>
                <a:schemeClr val="dk1"/>
              </a:buClr>
              <a:buSzPts val="3200"/>
              <a:buNone/>
            </a:pPr>
            <a:endParaRPr b="1">
              <a:latin typeface="Courier New"/>
              <a:ea typeface="Courier New"/>
              <a:cs typeface="Courier New"/>
              <a:sym typeface="Courier New"/>
            </a:endParaRPr>
          </a:p>
          <a:p>
            <a:pPr marL="342900" lvl="0" indent="-139700" algn="l" rtl="0">
              <a:spcBef>
                <a:spcPts val="640"/>
              </a:spcBef>
              <a:spcAft>
                <a:spcPts val="0"/>
              </a:spcAft>
              <a:buClr>
                <a:schemeClr val="dk1"/>
              </a:buClr>
              <a:buSzPts val="3200"/>
              <a:buNone/>
            </a:pPr>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Shape 507"/>
        <p:cNvGrpSpPr/>
        <p:nvPr/>
      </p:nvGrpSpPr>
      <p:grpSpPr>
        <a:xfrm>
          <a:off x="0" y="0"/>
          <a:ext cx="0" cy="0"/>
          <a:chOff x="0" y="0"/>
          <a:chExt cx="0" cy="0"/>
        </a:xfrm>
      </p:grpSpPr>
      <p:sp>
        <p:nvSpPr>
          <p:cNvPr id="508" name="Google Shape;508;p75"/>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400"/>
              <a:buFont typeface="Calibri"/>
              <a:buNone/>
            </a:pPr>
            <a:endParaRPr/>
          </a:p>
        </p:txBody>
      </p:sp>
      <p:sp>
        <p:nvSpPr>
          <p:cNvPr id="509" name="Google Shape;509;p75"/>
          <p:cNvSpPr txBox="1">
            <a:spLocks noGrp="1"/>
          </p:cNvSpPr>
          <p:nvPr>
            <p:ph type="body" idx="1"/>
          </p:nvPr>
        </p:nvSpPr>
        <p:spPr>
          <a:xfrm>
            <a:off x="0" y="1676400"/>
            <a:ext cx="9144000" cy="4422775"/>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Clr>
                <a:schemeClr val="dk1"/>
              </a:buClr>
              <a:buSzPts val="2400"/>
              <a:buNone/>
            </a:pPr>
            <a:r>
              <a:rPr lang="en-US" sz="2400" b="1">
                <a:latin typeface="Courier New"/>
                <a:ea typeface="Courier New"/>
                <a:cs typeface="Courier New"/>
                <a:sym typeface="Courier New"/>
              </a:rPr>
              <a:t># Process: Define Projection</a:t>
            </a:r>
            <a:endParaRPr/>
          </a:p>
          <a:p>
            <a:pPr marL="342900" lvl="0" indent="-342900" algn="l" rtl="0">
              <a:lnSpc>
                <a:spcPct val="80000"/>
              </a:lnSpc>
              <a:spcBef>
                <a:spcPts val="480"/>
              </a:spcBef>
              <a:spcAft>
                <a:spcPts val="0"/>
              </a:spcAft>
              <a:buClr>
                <a:schemeClr val="dk1"/>
              </a:buClr>
              <a:buSzPts val="2400"/>
              <a:buNone/>
            </a:pPr>
            <a:r>
              <a:rPr lang="en-US" sz="2400" b="1">
                <a:latin typeface="Courier New"/>
                <a:ea typeface="Courier New"/>
                <a:cs typeface="Courier New"/>
                <a:sym typeface="Courier New"/>
              </a:rPr>
              <a:t>    arcpy.DefineProjection_management(shpfilename, "PROJCS['WGS_1984_UTM_Zone_18N',GEOGCS['GCS_WGS_1984',DATUM['D_WGS_1984',SPHEROID['WGS_1984',6378137.0,298.257223563]],PRIMEM['Greenwich',0.0],UNIT['Degree',0.0174532925199433]],PROJECTION['Transverse_Mercator'],PARAMETER['False_Easting',500000.0],PARAMETER['False_Northing',0.0],PARAMETER['Central_Meridian',-75.0],PARAMETER['Scale_Factor',0.9996],PARAMETER['Latitude_Of_Origin',0.0],UNIT['Meter',1.0]]")</a:t>
            </a:r>
            <a:endParaRPr/>
          </a:p>
          <a:p>
            <a:pPr marL="342900" lvl="0" indent="-190500" algn="l" rtl="0">
              <a:spcBef>
                <a:spcPts val="480"/>
              </a:spcBef>
              <a:spcAft>
                <a:spcPts val="0"/>
              </a:spcAft>
              <a:buClr>
                <a:schemeClr val="dk1"/>
              </a:buClr>
              <a:buSzPts val="2400"/>
              <a:buNone/>
            </a:pPr>
            <a:endParaRPr sz="240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Shape 513"/>
        <p:cNvGrpSpPr/>
        <p:nvPr/>
      </p:nvGrpSpPr>
      <p:grpSpPr>
        <a:xfrm>
          <a:off x="0" y="0"/>
          <a:ext cx="0" cy="0"/>
          <a:chOff x="0" y="0"/>
          <a:chExt cx="0" cy="0"/>
        </a:xfrm>
      </p:grpSpPr>
      <p:sp>
        <p:nvSpPr>
          <p:cNvPr id="514" name="Google Shape;514;p76"/>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400"/>
              <a:buFont typeface="Calibri"/>
              <a:buNone/>
            </a:pPr>
            <a:r>
              <a:rPr lang="en-US"/>
              <a:t>Things to Note</a:t>
            </a:r>
            <a:endParaRPr/>
          </a:p>
        </p:txBody>
      </p:sp>
      <p:sp>
        <p:nvSpPr>
          <p:cNvPr id="515" name="Google Shape;515;p76"/>
          <p:cNvSpPr txBox="1">
            <a:spLocks noGrp="1"/>
          </p:cNvSpPr>
          <p:nvPr>
            <p:ph type="body" idx="1"/>
          </p:nvPr>
        </p:nvSpPr>
        <p:spPr>
          <a:xfrm>
            <a:off x="457200" y="1676400"/>
            <a:ext cx="8229600" cy="44497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3200"/>
              <a:buChar char="•"/>
            </a:pPr>
            <a:r>
              <a:rPr lang="en-US"/>
              <a:t>In file paths, “/” not “\” is used – even on Windows computers that normally use “\” as separators</a:t>
            </a:r>
            <a:endParaRPr/>
          </a:p>
          <a:p>
            <a:pPr marL="742950" lvl="1" indent="-285750" algn="l" rtl="0">
              <a:spcBef>
                <a:spcPts val="560"/>
              </a:spcBef>
              <a:spcAft>
                <a:spcPts val="0"/>
              </a:spcAft>
              <a:buClr>
                <a:schemeClr val="dk1"/>
              </a:buClr>
              <a:buSzPts val="2800"/>
              <a:buChar char="–"/>
            </a:pPr>
            <a:r>
              <a:rPr lang="en-US"/>
              <a:t>If “\” is used, it must be doubled “\\”</a:t>
            </a:r>
            <a:endParaRPr/>
          </a:p>
          <a:p>
            <a:pPr marL="342900" lvl="0" indent="-342900" algn="l" rtl="0">
              <a:spcBef>
                <a:spcPts val="640"/>
              </a:spcBef>
              <a:spcAft>
                <a:spcPts val="0"/>
              </a:spcAft>
              <a:buClr>
                <a:schemeClr val="dk1"/>
              </a:buClr>
              <a:buSzPts val="3200"/>
              <a:buChar char="•"/>
            </a:pPr>
            <a:r>
              <a:rPr lang="en-US"/>
              <a:t>Names of variables are NOT in quotes, but string values are. E.g.:</a:t>
            </a:r>
            <a:endParaRPr/>
          </a:p>
          <a:p>
            <a:pPr marL="342900" lvl="0" indent="-342900" algn="l" rtl="0">
              <a:spcBef>
                <a:spcPts val="560"/>
              </a:spcBef>
              <a:spcAft>
                <a:spcPts val="0"/>
              </a:spcAft>
              <a:buClr>
                <a:schemeClr val="dk1"/>
              </a:buClr>
              <a:buSzPts val="2800"/>
              <a:buFont typeface="Noto Sans Symbols"/>
              <a:buNone/>
            </a:pPr>
            <a:r>
              <a:rPr lang="en-US" sz="2800" b="1">
                <a:latin typeface="Courier New"/>
                <a:ea typeface="Courier New"/>
                <a:cs typeface="Courier New"/>
                <a:sym typeface="Courier New"/>
              </a:rPr>
              <a:t>test_out_shp = "C:\\Temp\\test_out.shp"</a:t>
            </a:r>
            <a:endParaRPr sz="3600"/>
          </a:p>
          <a:p>
            <a:pPr marL="342900" lvl="0" indent="-114300" algn="l" rtl="0">
              <a:spcBef>
                <a:spcPts val="720"/>
              </a:spcBef>
              <a:spcAft>
                <a:spcPts val="0"/>
              </a:spcAft>
              <a:buClr>
                <a:schemeClr val="dk1"/>
              </a:buClr>
              <a:buSzPts val="3600"/>
              <a:buNone/>
            </a:pPr>
            <a:endParaRPr sz="3600"/>
          </a:p>
        </p:txBody>
      </p:sp>
      <p:sp>
        <p:nvSpPr>
          <p:cNvPr id="516" name="Google Shape;516;p76"/>
          <p:cNvSpPr txBox="1"/>
          <p:nvPr/>
        </p:nvSpPr>
        <p:spPr>
          <a:xfrm>
            <a:off x="5985167" y="4484370"/>
            <a:ext cx="2651125" cy="8302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rgbClr val="FFFF00"/>
                </a:solidFill>
                <a:latin typeface="Arial"/>
                <a:ea typeface="Arial"/>
                <a:cs typeface="Arial"/>
                <a:sym typeface="Arial"/>
              </a:rPr>
              <a:t>A variable named </a:t>
            </a:r>
            <a:endParaRPr/>
          </a:p>
          <a:p>
            <a:pPr marL="0" marR="0" lvl="0" indent="0" algn="l" rtl="0">
              <a:spcBef>
                <a:spcPts val="0"/>
              </a:spcBef>
              <a:spcAft>
                <a:spcPts val="0"/>
              </a:spcAft>
              <a:buNone/>
            </a:pPr>
            <a:r>
              <a:rPr lang="en-US" sz="2400">
                <a:solidFill>
                  <a:srgbClr val="FFFF00"/>
                </a:solidFill>
                <a:latin typeface="Arial"/>
                <a:ea typeface="Arial"/>
                <a:cs typeface="Arial"/>
                <a:sym typeface="Arial"/>
              </a:rPr>
              <a:t>test_out_shp</a:t>
            </a:r>
            <a:endParaRPr sz="2400">
              <a:solidFill>
                <a:srgbClr val="FFFF00"/>
              </a:solidFill>
              <a:latin typeface="Arial"/>
              <a:ea typeface="Arial"/>
              <a:cs typeface="Arial"/>
              <a:sym typeface="Arial"/>
            </a:endParaRPr>
          </a:p>
        </p:txBody>
      </p:sp>
      <p:cxnSp>
        <p:nvCxnSpPr>
          <p:cNvPr id="517" name="Google Shape;517;p76"/>
          <p:cNvCxnSpPr/>
          <p:nvPr/>
        </p:nvCxnSpPr>
        <p:spPr>
          <a:xfrm flipH="1">
            <a:off x="3047999" y="4876800"/>
            <a:ext cx="2886658" cy="76200"/>
          </a:xfrm>
          <a:prstGeom prst="straightConnector1">
            <a:avLst/>
          </a:prstGeom>
          <a:noFill/>
          <a:ln w="76200" cap="flat" cmpd="sng">
            <a:solidFill>
              <a:srgbClr val="FD240D"/>
            </a:solidFill>
            <a:prstDash val="solid"/>
            <a:round/>
            <a:headEnd type="none" w="med" len="med"/>
            <a:tailEnd type="triangle" w="med" len="med"/>
          </a:ln>
        </p:spPr>
      </p:cxnSp>
      <p:sp>
        <p:nvSpPr>
          <p:cNvPr id="518" name="Google Shape;518;p76"/>
          <p:cNvSpPr txBox="1"/>
          <p:nvPr/>
        </p:nvSpPr>
        <p:spPr>
          <a:xfrm>
            <a:off x="4567311" y="5952368"/>
            <a:ext cx="4513263" cy="8302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rgbClr val="FFFF00"/>
                </a:solidFill>
                <a:latin typeface="Arial"/>
                <a:ea typeface="Arial"/>
                <a:cs typeface="Arial"/>
                <a:sym typeface="Arial"/>
              </a:rPr>
              <a:t>A string (or group of characters)</a:t>
            </a:r>
            <a:endParaRPr/>
          </a:p>
          <a:p>
            <a:pPr marL="0" marR="0" lvl="0" indent="0" algn="l" rtl="0">
              <a:spcBef>
                <a:spcPts val="0"/>
              </a:spcBef>
              <a:spcAft>
                <a:spcPts val="0"/>
              </a:spcAft>
              <a:buNone/>
            </a:pPr>
            <a:r>
              <a:rPr lang="en-US" sz="2400">
                <a:solidFill>
                  <a:srgbClr val="FFFF00"/>
                </a:solidFill>
                <a:latin typeface="Arial"/>
                <a:ea typeface="Arial"/>
                <a:cs typeface="Arial"/>
                <a:sym typeface="Arial"/>
              </a:rPr>
              <a:t>Containing C:\\Temp\\ .....</a:t>
            </a:r>
            <a:endParaRPr/>
          </a:p>
        </p:txBody>
      </p:sp>
      <p:cxnSp>
        <p:nvCxnSpPr>
          <p:cNvPr id="519" name="Google Shape;519;p76"/>
          <p:cNvCxnSpPr/>
          <p:nvPr/>
        </p:nvCxnSpPr>
        <p:spPr>
          <a:xfrm rot="10800000">
            <a:off x="5985167" y="5619433"/>
            <a:ext cx="152400" cy="304800"/>
          </a:xfrm>
          <a:prstGeom prst="straightConnector1">
            <a:avLst/>
          </a:prstGeom>
          <a:noFill/>
          <a:ln w="76200" cap="flat" cmpd="sng">
            <a:solidFill>
              <a:srgbClr val="FD240D"/>
            </a:solidFill>
            <a:prstDash val="solid"/>
            <a:round/>
            <a:headEnd type="none" w="med" len="med"/>
            <a:tailEnd type="triangle" w="med" len="med"/>
          </a:ln>
        </p:spPr>
      </p:cxn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Shape 523"/>
        <p:cNvGrpSpPr/>
        <p:nvPr/>
      </p:nvGrpSpPr>
      <p:grpSpPr>
        <a:xfrm>
          <a:off x="0" y="0"/>
          <a:ext cx="0" cy="0"/>
          <a:chOff x="0" y="0"/>
          <a:chExt cx="0" cy="0"/>
        </a:xfrm>
      </p:grpSpPr>
      <p:sp>
        <p:nvSpPr>
          <p:cNvPr id="524" name="Google Shape;524;p77"/>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400"/>
              <a:buFont typeface="Calibri"/>
              <a:buNone/>
            </a:pPr>
            <a:r>
              <a:rPr lang="en-US"/>
              <a:t>Click Here to “Run” the Script</a:t>
            </a:r>
            <a:endParaRPr/>
          </a:p>
        </p:txBody>
      </p:sp>
      <p:sp>
        <p:nvSpPr>
          <p:cNvPr id="525" name="Google Shape;525;p77"/>
          <p:cNvSpPr txBox="1">
            <a:spLocks noGrp="1"/>
          </p:cNvSpPr>
          <p:nvPr>
            <p:ph type="body" idx="1"/>
          </p:nvPr>
        </p:nvSpPr>
        <p:spPr>
          <a:xfrm>
            <a:off x="457200" y="1676400"/>
            <a:ext cx="8229600" cy="4449763"/>
          </a:xfrm>
          <a:prstGeom prst="rect">
            <a:avLst/>
          </a:prstGeom>
          <a:noFill/>
          <a:ln>
            <a:noFill/>
          </a:ln>
        </p:spPr>
        <p:txBody>
          <a:bodyPr spcFirstLastPara="1" wrap="square" lIns="91425" tIns="45700" rIns="91425" bIns="45700" anchor="t" anchorCtr="0">
            <a:noAutofit/>
          </a:bodyPr>
          <a:lstStyle/>
          <a:p>
            <a:pPr marL="342900" lvl="0" indent="-139700" algn="l" rtl="0">
              <a:spcBef>
                <a:spcPts val="0"/>
              </a:spcBef>
              <a:spcAft>
                <a:spcPts val="0"/>
              </a:spcAft>
              <a:buClr>
                <a:schemeClr val="dk1"/>
              </a:buClr>
              <a:buSzPts val="3200"/>
              <a:buNone/>
            </a:pPr>
            <a:endParaRPr/>
          </a:p>
        </p:txBody>
      </p:sp>
      <p:pic>
        <p:nvPicPr>
          <p:cNvPr id="526" name="Google Shape;526;p77"/>
          <p:cNvPicPr preferRelativeResize="0"/>
          <p:nvPr/>
        </p:nvPicPr>
        <p:blipFill rotWithShape="1">
          <a:blip r:embed="rId3">
            <a:alphaModFix/>
          </a:blip>
          <a:srcRect/>
          <a:stretch/>
        </p:blipFill>
        <p:spPr>
          <a:xfrm>
            <a:off x="2819400" y="1524000"/>
            <a:ext cx="6437929" cy="4602163"/>
          </a:xfrm>
          <a:prstGeom prst="rect">
            <a:avLst/>
          </a:prstGeom>
          <a:noFill/>
          <a:ln>
            <a:noFill/>
          </a:ln>
        </p:spPr>
      </p:pic>
      <p:cxnSp>
        <p:nvCxnSpPr>
          <p:cNvPr id="527" name="Google Shape;527;p77"/>
          <p:cNvCxnSpPr/>
          <p:nvPr/>
        </p:nvCxnSpPr>
        <p:spPr>
          <a:xfrm rot="10800000">
            <a:off x="3200400" y="1219200"/>
            <a:ext cx="1600200" cy="2057400"/>
          </a:xfrm>
          <a:prstGeom prst="straightConnector1">
            <a:avLst/>
          </a:prstGeom>
          <a:noFill/>
          <a:ln w="76200" cap="flat" cmpd="sng">
            <a:solidFill>
              <a:srgbClr val="FD240D"/>
            </a:solidFill>
            <a:prstDash val="solid"/>
            <a:round/>
            <a:headEnd type="triangle" w="med" len="med"/>
            <a:tailEnd type="none" w="med" len="med"/>
          </a:ln>
        </p:spPr>
      </p:cxn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Shape 531"/>
        <p:cNvGrpSpPr/>
        <p:nvPr/>
      </p:nvGrpSpPr>
      <p:grpSpPr>
        <a:xfrm>
          <a:off x="0" y="0"/>
          <a:ext cx="0" cy="0"/>
          <a:chOff x="0" y="0"/>
          <a:chExt cx="0" cy="0"/>
        </a:xfrm>
      </p:grpSpPr>
      <p:sp>
        <p:nvSpPr>
          <p:cNvPr id="532" name="Google Shape;532;p78"/>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400"/>
              <a:buFont typeface="Calibri"/>
              <a:buNone/>
            </a:pPr>
            <a:endParaRPr/>
          </a:p>
        </p:txBody>
      </p:sp>
      <p:sp>
        <p:nvSpPr>
          <p:cNvPr id="533" name="Google Shape;533;p78"/>
          <p:cNvSpPr txBox="1">
            <a:spLocks noGrp="1"/>
          </p:cNvSpPr>
          <p:nvPr>
            <p:ph type="body" idx="1"/>
          </p:nvPr>
        </p:nvSpPr>
        <p:spPr>
          <a:xfrm>
            <a:off x="457200" y="1676400"/>
            <a:ext cx="8229600" cy="4449763"/>
          </a:xfrm>
          <a:prstGeom prst="rect">
            <a:avLst/>
          </a:prstGeom>
          <a:noFill/>
          <a:ln>
            <a:noFill/>
          </a:ln>
        </p:spPr>
        <p:txBody>
          <a:bodyPr spcFirstLastPara="1" wrap="square" lIns="91425" tIns="45700" rIns="91425" bIns="45700" anchor="t" anchorCtr="0">
            <a:noAutofit/>
          </a:bodyPr>
          <a:lstStyle/>
          <a:p>
            <a:pPr marL="342900" lvl="0" indent="-139700" algn="l" rtl="0">
              <a:spcBef>
                <a:spcPts val="0"/>
              </a:spcBef>
              <a:spcAft>
                <a:spcPts val="0"/>
              </a:spcAft>
              <a:buClr>
                <a:schemeClr val="dk1"/>
              </a:buClr>
              <a:buSzPts val="3200"/>
              <a:buNone/>
            </a:pPr>
            <a:endParaRPr/>
          </a:p>
        </p:txBody>
      </p:sp>
      <p:pic>
        <p:nvPicPr>
          <p:cNvPr id="534" name="Google Shape;534;p78"/>
          <p:cNvPicPr preferRelativeResize="0"/>
          <p:nvPr/>
        </p:nvPicPr>
        <p:blipFill rotWithShape="1">
          <a:blip r:embed="rId3">
            <a:alphaModFix/>
          </a:blip>
          <a:srcRect l="26042" t="28867" r="42708"/>
          <a:stretch/>
        </p:blipFill>
        <p:spPr>
          <a:xfrm>
            <a:off x="228600" y="0"/>
            <a:ext cx="4365625" cy="6858000"/>
          </a:xfrm>
          <a:prstGeom prst="rect">
            <a:avLst/>
          </a:prstGeom>
          <a:noFill/>
          <a:ln>
            <a:noFill/>
          </a:ln>
        </p:spPr>
      </p:pic>
      <p:sp>
        <p:nvSpPr>
          <p:cNvPr id="535" name="Google Shape;535;p78"/>
          <p:cNvSpPr txBox="1"/>
          <p:nvPr/>
        </p:nvSpPr>
        <p:spPr>
          <a:xfrm>
            <a:off x="5410200" y="2209800"/>
            <a:ext cx="3505200" cy="3416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dk1"/>
                </a:solidFill>
                <a:latin typeface="Arial"/>
                <a:ea typeface="Arial"/>
                <a:cs typeface="Arial"/>
                <a:sym typeface="Arial"/>
              </a:rPr>
              <a:t>Some tools in the ArcToolbox are python programs. You can open them for editing in the PYTHON interface to customize them for YOUR purpose. Be sure to save them with a new name, however!</a:t>
            </a:r>
            <a:endParaRPr/>
          </a:p>
        </p:txBody>
      </p:sp>
      <p:cxnSp>
        <p:nvCxnSpPr>
          <p:cNvPr id="536" name="Google Shape;536;p78"/>
          <p:cNvCxnSpPr/>
          <p:nvPr/>
        </p:nvCxnSpPr>
        <p:spPr>
          <a:xfrm flipH="1">
            <a:off x="3810000" y="2895600"/>
            <a:ext cx="1524000" cy="533400"/>
          </a:xfrm>
          <a:prstGeom prst="straightConnector1">
            <a:avLst/>
          </a:prstGeom>
          <a:solidFill>
            <a:schemeClr val="accent1"/>
          </a:solidFill>
          <a:ln w="76200" cap="flat" cmpd="sng">
            <a:solidFill>
              <a:srgbClr val="7E9532"/>
            </a:solidFill>
            <a:prstDash val="solid"/>
            <a:round/>
            <a:headEnd type="none" w="sm" len="sm"/>
            <a:tailEnd type="stealth" w="med" len="med"/>
          </a:ln>
        </p:spPr>
      </p:cxn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Shape 540"/>
        <p:cNvGrpSpPr/>
        <p:nvPr/>
      </p:nvGrpSpPr>
      <p:grpSpPr>
        <a:xfrm>
          <a:off x="0" y="0"/>
          <a:ext cx="0" cy="0"/>
          <a:chOff x="0" y="0"/>
          <a:chExt cx="0" cy="0"/>
        </a:xfrm>
      </p:grpSpPr>
      <p:sp>
        <p:nvSpPr>
          <p:cNvPr id="541" name="Google Shape;541;p79"/>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400"/>
              <a:buFont typeface="Calibri"/>
              <a:buNone/>
            </a:pPr>
            <a:r>
              <a:rPr lang="en-US"/>
              <a:t>ArcGIS 10</a:t>
            </a:r>
            <a:endParaRPr/>
          </a:p>
        </p:txBody>
      </p:sp>
      <p:sp>
        <p:nvSpPr>
          <p:cNvPr id="542" name="Google Shape;542;p79"/>
          <p:cNvSpPr txBox="1">
            <a:spLocks noGrp="1"/>
          </p:cNvSpPr>
          <p:nvPr>
            <p:ph type="body" idx="1"/>
          </p:nvPr>
        </p:nvSpPr>
        <p:spPr>
          <a:xfrm>
            <a:off x="457200" y="1676400"/>
            <a:ext cx="8229600" cy="4449763"/>
          </a:xfrm>
          <a:prstGeom prst="rect">
            <a:avLst/>
          </a:prstGeom>
          <a:noFill/>
          <a:ln>
            <a:noFill/>
          </a:ln>
        </p:spPr>
        <p:txBody>
          <a:bodyPr spcFirstLastPara="1" wrap="square" lIns="91425" tIns="45700" rIns="91425" bIns="45700" anchor="t" anchorCtr="0">
            <a:noAutofit/>
          </a:bodyPr>
          <a:lstStyle/>
          <a:p>
            <a:pPr marL="342900" lvl="0" indent="-139700" algn="l" rtl="0">
              <a:spcBef>
                <a:spcPts val="0"/>
              </a:spcBef>
              <a:spcAft>
                <a:spcPts val="0"/>
              </a:spcAft>
              <a:buClr>
                <a:schemeClr val="dk1"/>
              </a:buClr>
              <a:buSzPts val="3200"/>
              <a:buNone/>
            </a:pPr>
            <a:endParaRPr/>
          </a:p>
        </p:txBody>
      </p:sp>
      <p:pic>
        <p:nvPicPr>
          <p:cNvPr id="543" name="Google Shape;543;p79"/>
          <p:cNvPicPr preferRelativeResize="0"/>
          <p:nvPr/>
        </p:nvPicPr>
        <p:blipFill rotWithShape="1">
          <a:blip r:embed="rId3">
            <a:alphaModFix/>
          </a:blip>
          <a:srcRect/>
          <a:stretch/>
        </p:blipFill>
        <p:spPr>
          <a:xfrm>
            <a:off x="2583" y="1676400"/>
            <a:ext cx="9220200" cy="5029200"/>
          </a:xfrm>
          <a:prstGeom prst="rect">
            <a:avLst/>
          </a:prstGeom>
          <a:noFill/>
          <a:ln>
            <a:noFill/>
          </a:ln>
        </p:spPr>
      </p:pic>
      <p:pic>
        <p:nvPicPr>
          <p:cNvPr id="544" name="Google Shape;544;p79"/>
          <p:cNvPicPr preferRelativeResize="0"/>
          <p:nvPr/>
        </p:nvPicPr>
        <p:blipFill rotWithShape="1">
          <a:blip r:embed="rId3">
            <a:alphaModFix/>
          </a:blip>
          <a:srcRect l="40739" t="5008" r="57409" b="89785"/>
          <a:stretch/>
        </p:blipFill>
        <p:spPr>
          <a:xfrm>
            <a:off x="6858000" y="0"/>
            <a:ext cx="1812758" cy="2779554"/>
          </a:xfrm>
          <a:prstGeom prst="rect">
            <a:avLst/>
          </a:prstGeom>
          <a:noFill/>
          <a:ln>
            <a:noFill/>
          </a:ln>
        </p:spPr>
      </p:pic>
      <p:sp>
        <p:nvSpPr>
          <p:cNvPr id="545" name="Google Shape;545;p79"/>
          <p:cNvSpPr txBox="1"/>
          <p:nvPr/>
        </p:nvSpPr>
        <p:spPr>
          <a:xfrm>
            <a:off x="7071369" y="152400"/>
            <a:ext cx="1386020" cy="369332"/>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Python Tool</a:t>
            </a:r>
            <a:endParaRPr/>
          </a:p>
        </p:txBody>
      </p:sp>
      <p:cxnSp>
        <p:nvCxnSpPr>
          <p:cNvPr id="546" name="Google Shape;546;p79"/>
          <p:cNvCxnSpPr/>
          <p:nvPr/>
        </p:nvCxnSpPr>
        <p:spPr>
          <a:xfrm flipH="1">
            <a:off x="3962400" y="1524000"/>
            <a:ext cx="2895600" cy="533400"/>
          </a:xfrm>
          <a:prstGeom prst="straightConnector1">
            <a:avLst/>
          </a:prstGeom>
          <a:solidFill>
            <a:schemeClr val="accent1"/>
          </a:solidFill>
          <a:ln w="38100" cap="flat" cmpd="sng">
            <a:solidFill>
              <a:srgbClr val="FF0000"/>
            </a:solidFill>
            <a:prstDash val="solid"/>
            <a:round/>
            <a:headEnd type="none" w="sm" len="sm"/>
            <a:tailEnd type="stealth" w="med" len="med"/>
          </a:ln>
        </p:spPr>
      </p:cxn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Shape 550"/>
        <p:cNvGrpSpPr/>
        <p:nvPr/>
      </p:nvGrpSpPr>
      <p:grpSpPr>
        <a:xfrm>
          <a:off x="0" y="0"/>
          <a:ext cx="0" cy="0"/>
          <a:chOff x="0" y="0"/>
          <a:chExt cx="0" cy="0"/>
        </a:xfrm>
      </p:grpSpPr>
      <p:sp>
        <p:nvSpPr>
          <p:cNvPr id="551" name="Google Shape;551;p80"/>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400"/>
              <a:buFont typeface="Calibri"/>
              <a:buNone/>
            </a:pPr>
            <a:r>
              <a:rPr lang="en-US"/>
              <a:t>Running ArcPy outside ArcGIS</a:t>
            </a:r>
            <a:endParaRPr/>
          </a:p>
        </p:txBody>
      </p:sp>
      <p:sp>
        <p:nvSpPr>
          <p:cNvPr id="552" name="Google Shape;552;p80"/>
          <p:cNvSpPr txBox="1">
            <a:spLocks noGrp="1"/>
          </p:cNvSpPr>
          <p:nvPr>
            <p:ph type="body" idx="1"/>
          </p:nvPr>
        </p:nvSpPr>
        <p:spPr>
          <a:xfrm>
            <a:off x="457200" y="1676400"/>
            <a:ext cx="8229600" cy="44497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3200"/>
              <a:buChar char="•"/>
            </a:pPr>
            <a:r>
              <a:rPr lang="en-US"/>
              <a:t>You can run your Python programs that use arcpy outside of the ArcGIS environment but you may need to add some additional lines of code to deal with accessing the licenses needed</a:t>
            </a:r>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Shape 556"/>
        <p:cNvGrpSpPr/>
        <p:nvPr/>
      </p:nvGrpSpPr>
      <p:grpSpPr>
        <a:xfrm>
          <a:off x="0" y="0"/>
          <a:ext cx="0" cy="0"/>
          <a:chOff x="0" y="0"/>
          <a:chExt cx="0" cy="0"/>
        </a:xfrm>
      </p:grpSpPr>
      <p:sp>
        <p:nvSpPr>
          <p:cNvPr id="557" name="Google Shape;557;p81"/>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3959"/>
              <a:buFont typeface="Calibri"/>
              <a:buNone/>
            </a:pPr>
            <a:r>
              <a:rPr lang="en-US" sz="3959"/>
              <a:t>Licensing, including Spatial Analyst</a:t>
            </a:r>
            <a:endParaRPr sz="3959"/>
          </a:p>
        </p:txBody>
      </p:sp>
      <p:sp>
        <p:nvSpPr>
          <p:cNvPr id="558" name="Google Shape;558;p81"/>
          <p:cNvSpPr txBox="1">
            <a:spLocks noGrp="1"/>
          </p:cNvSpPr>
          <p:nvPr>
            <p:ph type="body" idx="1"/>
          </p:nvPr>
        </p:nvSpPr>
        <p:spPr>
          <a:xfrm>
            <a:off x="457200" y="1676400"/>
            <a:ext cx="8229600" cy="444976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r>
              <a:rPr lang="en-US">
                <a:latin typeface="Courier New"/>
                <a:ea typeface="Courier New"/>
                <a:cs typeface="Courier New"/>
                <a:sym typeface="Courier New"/>
              </a:rPr>
              <a:t>import arcinfo</a:t>
            </a:r>
            <a:endParaRPr>
              <a:latin typeface="Courier New"/>
              <a:ea typeface="Courier New"/>
              <a:cs typeface="Courier New"/>
              <a:sym typeface="Courier New"/>
            </a:endParaRPr>
          </a:p>
          <a:p>
            <a:pPr marL="0" lvl="0" indent="0" algn="l" rtl="0">
              <a:lnSpc>
                <a:spcPct val="90000"/>
              </a:lnSpc>
              <a:spcBef>
                <a:spcPts val="640"/>
              </a:spcBef>
              <a:spcAft>
                <a:spcPts val="0"/>
              </a:spcAft>
              <a:buClr>
                <a:schemeClr val="dk1"/>
              </a:buClr>
              <a:buSzPts val="3200"/>
              <a:buNone/>
            </a:pPr>
            <a:r>
              <a:rPr lang="en-US">
                <a:latin typeface="Courier New"/>
                <a:ea typeface="Courier New"/>
                <a:cs typeface="Courier New"/>
                <a:sym typeface="Courier New"/>
              </a:rPr>
              <a:t>import arcpy</a:t>
            </a:r>
            <a:endParaRPr>
              <a:latin typeface="Courier New"/>
              <a:ea typeface="Courier New"/>
              <a:cs typeface="Courier New"/>
              <a:sym typeface="Courier New"/>
            </a:endParaRPr>
          </a:p>
          <a:p>
            <a:pPr marL="0" lvl="0" indent="0" algn="l" rtl="0">
              <a:lnSpc>
                <a:spcPct val="90000"/>
              </a:lnSpc>
              <a:spcBef>
                <a:spcPts val="640"/>
              </a:spcBef>
              <a:spcAft>
                <a:spcPts val="0"/>
              </a:spcAft>
              <a:buClr>
                <a:schemeClr val="dk1"/>
              </a:buClr>
              <a:buSzPts val="3200"/>
              <a:buNone/>
            </a:pPr>
            <a:r>
              <a:rPr lang="en-US">
                <a:latin typeface="Courier New"/>
                <a:ea typeface="Courier New"/>
                <a:cs typeface="Courier New"/>
                <a:sym typeface="Courier New"/>
              </a:rPr>
              <a:t>from arcpy import env</a:t>
            </a:r>
            <a:endParaRPr>
              <a:latin typeface="Courier New"/>
              <a:ea typeface="Courier New"/>
              <a:cs typeface="Courier New"/>
              <a:sym typeface="Courier New"/>
            </a:endParaRPr>
          </a:p>
          <a:p>
            <a:pPr marL="0" lvl="0" indent="0" algn="l" rtl="0">
              <a:lnSpc>
                <a:spcPct val="90000"/>
              </a:lnSpc>
              <a:spcBef>
                <a:spcPts val="640"/>
              </a:spcBef>
              <a:spcAft>
                <a:spcPts val="0"/>
              </a:spcAft>
              <a:buClr>
                <a:schemeClr val="dk1"/>
              </a:buClr>
              <a:buSzPts val="3200"/>
              <a:buNone/>
            </a:pPr>
            <a:r>
              <a:rPr lang="en-US">
                <a:latin typeface="Courier New"/>
                <a:ea typeface="Courier New"/>
                <a:cs typeface="Courier New"/>
                <a:sym typeface="Courier New"/>
              </a:rPr>
              <a:t>from arcpy.sa import *</a:t>
            </a:r>
            <a:endParaRPr/>
          </a:p>
          <a:p>
            <a:pPr marL="0" lvl="0" indent="0" algn="l" rtl="0">
              <a:lnSpc>
                <a:spcPct val="90000"/>
              </a:lnSpc>
              <a:spcBef>
                <a:spcPts val="640"/>
              </a:spcBef>
              <a:spcAft>
                <a:spcPts val="0"/>
              </a:spcAft>
              <a:buClr>
                <a:schemeClr val="dk1"/>
              </a:buClr>
              <a:buSzPts val="3200"/>
              <a:buNone/>
            </a:pPr>
            <a:endParaRPr>
              <a:latin typeface="Courier New"/>
              <a:ea typeface="Courier New"/>
              <a:cs typeface="Courier New"/>
              <a:sym typeface="Courier New"/>
            </a:endParaRPr>
          </a:p>
          <a:p>
            <a:pPr marL="0" lvl="0" indent="0" algn="l" rtl="0">
              <a:lnSpc>
                <a:spcPct val="90000"/>
              </a:lnSpc>
              <a:spcBef>
                <a:spcPts val="640"/>
              </a:spcBef>
              <a:spcAft>
                <a:spcPts val="0"/>
              </a:spcAft>
              <a:buClr>
                <a:schemeClr val="dk1"/>
              </a:buClr>
              <a:buSzPts val="3200"/>
              <a:buNone/>
            </a:pPr>
            <a:r>
              <a:rPr lang="en-US">
                <a:latin typeface="Courier New"/>
                <a:ea typeface="Courier New"/>
                <a:cs typeface="Courier New"/>
                <a:sym typeface="Courier New"/>
              </a:rPr>
              <a:t>print("Spatial Analyst is:”+arcpy.CheckExtension("Spatial"))</a:t>
            </a:r>
            <a:endParaRPr/>
          </a:p>
        </p:txBody>
      </p:sp>
      <p:sp>
        <p:nvSpPr>
          <p:cNvPr id="559" name="Google Shape;559;p81"/>
          <p:cNvSpPr/>
          <p:nvPr/>
        </p:nvSpPr>
        <p:spPr>
          <a:xfrm>
            <a:off x="5867400" y="1600200"/>
            <a:ext cx="2209800" cy="1219200"/>
          </a:xfrm>
          <a:prstGeom prst="wedgeRectCallout">
            <a:avLst>
              <a:gd name="adj1" fmla="val -135488"/>
              <a:gd name="adj2" fmla="val -15625"/>
            </a:avLst>
          </a:prstGeom>
          <a:solidFill>
            <a:srgbClr val="7F7F7F"/>
          </a:solid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US" sz="1800">
                <a:solidFill>
                  <a:schemeClr val="dk1"/>
                </a:solidFill>
                <a:latin typeface="Arial"/>
                <a:ea typeface="Arial"/>
                <a:cs typeface="Arial"/>
                <a:sym typeface="Arial"/>
              </a:rPr>
              <a:t>Gets the main license for using ArcGIS with all the features</a:t>
            </a:r>
            <a:endParaRPr sz="1800" b="0" i="0" u="none" strike="noStrike" cap="none">
              <a:solidFill>
                <a:schemeClr val="dk1"/>
              </a:solidFill>
              <a:latin typeface="Arial"/>
              <a:ea typeface="Arial"/>
              <a:cs typeface="Arial"/>
              <a:sym typeface="Arial"/>
            </a:endParaRPr>
          </a:p>
        </p:txBody>
      </p:sp>
      <p:sp>
        <p:nvSpPr>
          <p:cNvPr id="560" name="Google Shape;560;p81"/>
          <p:cNvSpPr/>
          <p:nvPr/>
        </p:nvSpPr>
        <p:spPr>
          <a:xfrm>
            <a:off x="6781800" y="3177381"/>
            <a:ext cx="2209800" cy="1447800"/>
          </a:xfrm>
          <a:prstGeom prst="wedgeRectCallout">
            <a:avLst>
              <a:gd name="adj1" fmla="val -87199"/>
              <a:gd name="adj2" fmla="val -27131"/>
            </a:avLst>
          </a:prstGeom>
          <a:solidFill>
            <a:srgbClr val="7F7F7F"/>
          </a:solidFill>
          <a:ln w="9525" cap="flat" cmpd="sng">
            <a:solidFill>
              <a:srgbClr val="7F7F7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US" sz="1800">
                <a:solidFill>
                  <a:schemeClr val="dk1"/>
                </a:solidFill>
                <a:latin typeface="Arial"/>
                <a:ea typeface="Arial"/>
                <a:cs typeface="Arial"/>
                <a:sym typeface="Arial"/>
              </a:rPr>
              <a:t>Gets the main license for using Spatial Analyst, along with the functions</a:t>
            </a:r>
            <a:endParaRPr sz="1800" b="0" i="0" u="none" strike="noStrike" cap="none">
              <a:solidFill>
                <a:schemeClr val="dk1"/>
              </a:solidFill>
              <a:latin typeface="Arial"/>
              <a:ea typeface="Arial"/>
              <a:cs typeface="Arial"/>
              <a:sym typeface="Arial"/>
            </a:endParaRPr>
          </a:p>
        </p:txBody>
      </p:sp>
      <p:sp>
        <p:nvSpPr>
          <p:cNvPr id="561" name="Google Shape;561;p81"/>
          <p:cNvSpPr/>
          <p:nvPr/>
        </p:nvSpPr>
        <p:spPr>
          <a:xfrm>
            <a:off x="5334000" y="5619750"/>
            <a:ext cx="2209800" cy="933450"/>
          </a:xfrm>
          <a:prstGeom prst="wedgeRectCallout">
            <a:avLst>
              <a:gd name="adj1" fmla="val -102730"/>
              <a:gd name="adj2" fmla="val -57685"/>
            </a:avLst>
          </a:prstGeom>
          <a:solidFill>
            <a:srgbClr val="7F7F7F"/>
          </a:solidFill>
          <a:ln w="9525" cap="flat" cmpd="sng">
            <a:solidFill>
              <a:srgbClr val="7F7F7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US" sz="1800">
                <a:solidFill>
                  <a:schemeClr val="dk1"/>
                </a:solidFill>
                <a:latin typeface="Arial"/>
                <a:ea typeface="Arial"/>
                <a:cs typeface="Arial"/>
                <a:sym typeface="Arial"/>
              </a:rPr>
              <a:t>Tests that the license is available and prints the result</a:t>
            </a:r>
            <a:endParaRPr sz="1800" b="0" i="0" u="none" strike="noStrike" cap="none">
              <a:solidFill>
                <a:schemeClr val="dk1"/>
              </a:solidFill>
              <a:latin typeface="Arial"/>
              <a:ea typeface="Arial"/>
              <a:cs typeface="Arial"/>
              <a:sym typeface="Aria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1"/>
          <p:cNvSpPr txBox="1">
            <a:spLocks noGrp="1"/>
          </p:cNvSpPr>
          <p:nvPr>
            <p:ph type="title"/>
          </p:nvPr>
        </p:nvSpPr>
        <p:spPr>
          <a:xfrm>
            <a:off x="1524000" y="228600"/>
            <a:ext cx="7010400" cy="116205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400"/>
              <a:buFont typeface="Calibri"/>
              <a:buNone/>
            </a:pPr>
            <a:r>
              <a:rPr lang="en-US"/>
              <a:t>Python Strengths</a:t>
            </a:r>
            <a:endParaRPr/>
          </a:p>
        </p:txBody>
      </p:sp>
      <p:sp>
        <p:nvSpPr>
          <p:cNvPr id="158" name="Google Shape;158;p21"/>
          <p:cNvSpPr txBox="1">
            <a:spLocks noGrp="1"/>
          </p:cNvSpPr>
          <p:nvPr>
            <p:ph type="body" idx="1"/>
          </p:nvPr>
        </p:nvSpPr>
        <p:spPr>
          <a:xfrm>
            <a:off x="457200" y="1676400"/>
            <a:ext cx="8229600" cy="4449763"/>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960"/>
              <a:buChar char="•"/>
            </a:pPr>
            <a:r>
              <a:rPr lang="en-US" sz="2960"/>
              <a:t>Python is  a language that is designed to be easy to write and read, so it’s a good place to start!</a:t>
            </a:r>
            <a:endParaRPr/>
          </a:p>
          <a:p>
            <a:pPr marL="342900" lvl="0" indent="-342900" algn="l" rtl="0">
              <a:lnSpc>
                <a:spcPct val="90000"/>
              </a:lnSpc>
              <a:spcBef>
                <a:spcPts val="592"/>
              </a:spcBef>
              <a:spcAft>
                <a:spcPts val="0"/>
              </a:spcAft>
              <a:buClr>
                <a:schemeClr val="dk1"/>
              </a:buClr>
              <a:buSzPts val="2960"/>
              <a:buChar char="•"/>
            </a:pPr>
            <a:r>
              <a:rPr lang="en-US" sz="2960"/>
              <a:t>Easy ways to:</a:t>
            </a:r>
            <a:endParaRPr/>
          </a:p>
          <a:p>
            <a:pPr marL="742950" lvl="1" indent="-285750" algn="l" rtl="0">
              <a:lnSpc>
                <a:spcPct val="90000"/>
              </a:lnSpc>
              <a:spcBef>
                <a:spcPts val="518"/>
              </a:spcBef>
              <a:spcAft>
                <a:spcPts val="0"/>
              </a:spcAft>
              <a:buClr>
                <a:schemeClr val="dk1"/>
              </a:buClr>
              <a:buSzPts val="2590"/>
              <a:buChar char="–"/>
            </a:pPr>
            <a:r>
              <a:rPr lang="en-US" sz="2590"/>
              <a:t>Interact with the Internet (e.g., web services)</a:t>
            </a:r>
            <a:endParaRPr/>
          </a:p>
          <a:p>
            <a:pPr marL="742950" lvl="1" indent="-285750" algn="l" rtl="0">
              <a:lnSpc>
                <a:spcPct val="90000"/>
              </a:lnSpc>
              <a:spcBef>
                <a:spcPts val="518"/>
              </a:spcBef>
              <a:spcAft>
                <a:spcPts val="0"/>
              </a:spcAft>
              <a:buClr>
                <a:schemeClr val="dk1"/>
              </a:buClr>
              <a:buSzPts val="2590"/>
              <a:buChar char="–"/>
            </a:pPr>
            <a:r>
              <a:rPr lang="en-US" sz="2590"/>
              <a:t>Do Pattern matching – text processing</a:t>
            </a:r>
            <a:endParaRPr/>
          </a:p>
          <a:p>
            <a:pPr marL="342900" lvl="0" indent="-342900" algn="l" rtl="0">
              <a:lnSpc>
                <a:spcPct val="90000"/>
              </a:lnSpc>
              <a:spcBef>
                <a:spcPts val="592"/>
              </a:spcBef>
              <a:spcAft>
                <a:spcPts val="0"/>
              </a:spcAft>
              <a:buClr>
                <a:schemeClr val="dk1"/>
              </a:buClr>
              <a:buSzPts val="2960"/>
              <a:buChar char="•"/>
            </a:pPr>
            <a:r>
              <a:rPr lang="en-US" sz="2960"/>
              <a:t>Some specialized software supports Python extensions </a:t>
            </a:r>
            <a:endParaRPr/>
          </a:p>
          <a:p>
            <a:pPr marL="742950" lvl="1" indent="-285750" algn="l" rtl="0">
              <a:lnSpc>
                <a:spcPct val="90000"/>
              </a:lnSpc>
              <a:spcBef>
                <a:spcPts val="518"/>
              </a:spcBef>
              <a:spcAft>
                <a:spcPts val="0"/>
              </a:spcAft>
              <a:buClr>
                <a:schemeClr val="dk1"/>
              </a:buClr>
              <a:buSzPts val="2590"/>
              <a:buChar char="–"/>
            </a:pPr>
            <a:r>
              <a:rPr lang="en-US" sz="2590"/>
              <a:t>E.g., The “arcpy” site package contains the tools that let you use Python to write programs that interact with ArcGIS data structures</a:t>
            </a:r>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Shape 565"/>
        <p:cNvGrpSpPr/>
        <p:nvPr/>
      </p:nvGrpSpPr>
      <p:grpSpPr>
        <a:xfrm>
          <a:off x="0" y="0"/>
          <a:ext cx="0" cy="0"/>
          <a:chOff x="0" y="0"/>
          <a:chExt cx="0" cy="0"/>
        </a:xfrm>
      </p:grpSpPr>
      <p:sp>
        <p:nvSpPr>
          <p:cNvPr id="566" name="Google Shape;566;p82"/>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400"/>
              <a:buFont typeface="Calibri"/>
              <a:buNone/>
            </a:pPr>
            <a:r>
              <a:rPr lang="en-US"/>
              <a:t>ArcPY – Functions and Classes</a:t>
            </a:r>
            <a:endParaRPr/>
          </a:p>
        </p:txBody>
      </p:sp>
      <p:sp>
        <p:nvSpPr>
          <p:cNvPr id="567" name="Google Shape;567;p82"/>
          <p:cNvSpPr txBox="1">
            <a:spLocks noGrp="1"/>
          </p:cNvSpPr>
          <p:nvPr>
            <p:ph type="body" idx="1"/>
          </p:nvPr>
        </p:nvSpPr>
        <p:spPr>
          <a:xfrm>
            <a:off x="457200" y="1676400"/>
            <a:ext cx="8229600" cy="4449763"/>
          </a:xfrm>
          <a:prstGeom prst="rect">
            <a:avLst/>
          </a:prstGeom>
          <a:noFill/>
          <a:ln>
            <a:noFill/>
          </a:ln>
        </p:spPr>
        <p:txBody>
          <a:bodyPr spcFirstLastPara="1" wrap="square" lIns="91425" tIns="45700" rIns="91425" bIns="45700" anchor="t" anchorCtr="0">
            <a:noAutofit/>
          </a:bodyPr>
          <a:lstStyle/>
          <a:p>
            <a:pPr marL="342900" lvl="0" indent="-139700" algn="l" rtl="0">
              <a:spcBef>
                <a:spcPts val="0"/>
              </a:spcBef>
              <a:spcAft>
                <a:spcPts val="0"/>
              </a:spcAft>
              <a:buClr>
                <a:schemeClr val="dk1"/>
              </a:buClr>
              <a:buSzPts val="3200"/>
              <a:buNone/>
            </a:pPr>
            <a:endParaRPr/>
          </a:p>
        </p:txBody>
      </p:sp>
      <p:pic>
        <p:nvPicPr>
          <p:cNvPr id="568" name="Google Shape;568;p82"/>
          <p:cNvPicPr preferRelativeResize="0"/>
          <p:nvPr/>
        </p:nvPicPr>
        <p:blipFill rotWithShape="1">
          <a:blip r:embed="rId3">
            <a:alphaModFix/>
          </a:blip>
          <a:srcRect/>
          <a:stretch/>
        </p:blipFill>
        <p:spPr>
          <a:xfrm>
            <a:off x="212897" y="1150184"/>
            <a:ext cx="8909147" cy="5738813"/>
          </a:xfrm>
          <a:prstGeom prst="rect">
            <a:avLst/>
          </a:prstGeom>
          <a:noFill/>
          <a:ln>
            <a:noFill/>
          </a:ln>
        </p:spPr>
      </p:pic>
      <p:sp>
        <p:nvSpPr>
          <p:cNvPr id="569" name="Google Shape;569;p82"/>
          <p:cNvSpPr/>
          <p:nvPr/>
        </p:nvSpPr>
        <p:spPr>
          <a:xfrm>
            <a:off x="3505200" y="4419600"/>
            <a:ext cx="5257800" cy="1066800"/>
          </a:xfrm>
          <a:prstGeom prst="rect">
            <a:avLst/>
          </a:prstGeom>
          <a:solidFill>
            <a:srgbClr val="FF0000"/>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ArcPy  (new in ArcGIS 10) has built in Functions and Classes for doing all sorts of GIS analyses</a:t>
            </a:r>
            <a:endParaRPr sz="2000" b="0" i="0" u="none" strike="noStrike" cap="none">
              <a:solidFill>
                <a:schemeClr val="dk1"/>
              </a:solidFill>
              <a:latin typeface="Arial"/>
              <a:ea typeface="Arial"/>
              <a:cs typeface="Arial"/>
              <a:sym typeface="Aria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Shape 573"/>
        <p:cNvGrpSpPr/>
        <p:nvPr/>
      </p:nvGrpSpPr>
      <p:grpSpPr>
        <a:xfrm>
          <a:off x="0" y="0"/>
          <a:ext cx="0" cy="0"/>
          <a:chOff x="0" y="0"/>
          <a:chExt cx="0" cy="0"/>
        </a:xfrm>
      </p:grpSpPr>
      <p:sp>
        <p:nvSpPr>
          <p:cNvPr id="574" name="Google Shape;574;p83"/>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400"/>
              <a:buFont typeface="Calibri"/>
              <a:buNone/>
            </a:pPr>
            <a:r>
              <a:rPr lang="en-US"/>
              <a:t>Using ArcPy</a:t>
            </a:r>
            <a:endParaRPr/>
          </a:p>
        </p:txBody>
      </p:sp>
      <p:sp>
        <p:nvSpPr>
          <p:cNvPr id="575" name="Google Shape;575;p83"/>
          <p:cNvSpPr txBox="1">
            <a:spLocks noGrp="1"/>
          </p:cNvSpPr>
          <p:nvPr>
            <p:ph type="body" idx="1"/>
          </p:nvPr>
        </p:nvSpPr>
        <p:spPr>
          <a:xfrm>
            <a:off x="1143000" y="1828800"/>
            <a:ext cx="7772400" cy="46482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3200"/>
              <a:buChar char="•"/>
            </a:pPr>
            <a:r>
              <a:rPr lang="en-US"/>
              <a:t>The good news is that there are a large number of functions and classes defined by ESRI in ArcPy</a:t>
            </a:r>
            <a:endParaRPr/>
          </a:p>
          <a:p>
            <a:pPr marL="742950" lvl="1" indent="-285750" algn="l" rtl="0">
              <a:spcBef>
                <a:spcPts val="560"/>
              </a:spcBef>
              <a:spcAft>
                <a:spcPts val="0"/>
              </a:spcAft>
              <a:buClr>
                <a:schemeClr val="dk1"/>
              </a:buClr>
              <a:buSzPts val="2800"/>
              <a:buChar char="–"/>
            </a:pPr>
            <a:r>
              <a:rPr lang="en-US"/>
              <a:t>Manipulate shapefiles etc.</a:t>
            </a:r>
            <a:endParaRPr/>
          </a:p>
          <a:p>
            <a:pPr marL="742950" lvl="1" indent="-285750" algn="l" rtl="0">
              <a:spcBef>
                <a:spcPts val="560"/>
              </a:spcBef>
              <a:spcAft>
                <a:spcPts val="0"/>
              </a:spcAft>
              <a:buClr>
                <a:schemeClr val="dk1"/>
              </a:buClr>
              <a:buSzPts val="2800"/>
              <a:buChar char="–"/>
            </a:pPr>
            <a:r>
              <a:rPr lang="en-US"/>
              <a:t>Manipulate geometry etc. of points, lines and polygons</a:t>
            </a:r>
            <a:endParaRPr/>
          </a:p>
          <a:p>
            <a:pPr marL="342900" lvl="0" indent="-342900" algn="l" rtl="0">
              <a:spcBef>
                <a:spcPts val="640"/>
              </a:spcBef>
              <a:spcAft>
                <a:spcPts val="0"/>
              </a:spcAft>
              <a:buClr>
                <a:schemeClr val="dk1"/>
              </a:buClr>
              <a:buSzPts val="3200"/>
              <a:buChar char="•"/>
            </a:pPr>
            <a:r>
              <a:rPr lang="en-US"/>
              <a:t>Using these only requires you to know what the functions are and what their parameters are</a:t>
            </a:r>
            <a:endParaRPr/>
          </a:p>
        </p:txBody>
      </p:sp>
      <p:pic>
        <p:nvPicPr>
          <p:cNvPr id="576" name="Google Shape;576;p83"/>
          <p:cNvPicPr preferRelativeResize="0"/>
          <p:nvPr/>
        </p:nvPicPr>
        <p:blipFill rotWithShape="1">
          <a:blip r:embed="rId3">
            <a:alphaModFix/>
          </a:blip>
          <a:srcRect/>
          <a:stretch/>
        </p:blipFill>
        <p:spPr>
          <a:xfrm>
            <a:off x="8696325" y="6410325"/>
            <a:ext cx="304800" cy="3048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Shape 580"/>
        <p:cNvGrpSpPr/>
        <p:nvPr/>
      </p:nvGrpSpPr>
      <p:grpSpPr>
        <a:xfrm>
          <a:off x="0" y="0"/>
          <a:ext cx="0" cy="0"/>
          <a:chOff x="0" y="0"/>
          <a:chExt cx="0" cy="0"/>
        </a:xfrm>
      </p:grpSpPr>
      <p:sp>
        <p:nvSpPr>
          <p:cNvPr id="581" name="Google Shape;581;p84"/>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400"/>
              <a:buFont typeface="Calibri"/>
              <a:buNone/>
            </a:pPr>
            <a:endParaRPr/>
          </a:p>
        </p:txBody>
      </p:sp>
      <p:sp>
        <p:nvSpPr>
          <p:cNvPr id="582" name="Google Shape;582;p84"/>
          <p:cNvSpPr txBox="1">
            <a:spLocks noGrp="1"/>
          </p:cNvSpPr>
          <p:nvPr>
            <p:ph type="body" idx="1"/>
          </p:nvPr>
        </p:nvSpPr>
        <p:spPr>
          <a:xfrm>
            <a:off x="457200" y="1676400"/>
            <a:ext cx="8229600" cy="4449763"/>
          </a:xfrm>
          <a:prstGeom prst="rect">
            <a:avLst/>
          </a:prstGeom>
          <a:noFill/>
          <a:ln>
            <a:noFill/>
          </a:ln>
        </p:spPr>
        <p:txBody>
          <a:bodyPr spcFirstLastPara="1" wrap="square" lIns="91425" tIns="45700" rIns="91425" bIns="45700" anchor="t" anchorCtr="0">
            <a:noAutofit/>
          </a:bodyPr>
          <a:lstStyle/>
          <a:p>
            <a:pPr marL="342900" lvl="0" indent="-139700" algn="l" rtl="0">
              <a:spcBef>
                <a:spcPts val="0"/>
              </a:spcBef>
              <a:spcAft>
                <a:spcPts val="0"/>
              </a:spcAft>
              <a:buClr>
                <a:schemeClr val="dk1"/>
              </a:buClr>
              <a:buSzPts val="3200"/>
              <a:buNone/>
            </a:pPr>
            <a:endParaRPr/>
          </a:p>
        </p:txBody>
      </p:sp>
      <p:pic>
        <p:nvPicPr>
          <p:cNvPr id="583" name="Google Shape;583;p84"/>
          <p:cNvPicPr preferRelativeResize="0"/>
          <p:nvPr/>
        </p:nvPicPr>
        <p:blipFill rotWithShape="1">
          <a:blip r:embed="rId3">
            <a:alphaModFix/>
          </a:blip>
          <a:srcRect/>
          <a:stretch/>
        </p:blipFill>
        <p:spPr>
          <a:xfrm>
            <a:off x="0" y="233130"/>
            <a:ext cx="9144000" cy="6307156"/>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Shape 587"/>
        <p:cNvGrpSpPr/>
        <p:nvPr/>
      </p:nvGrpSpPr>
      <p:grpSpPr>
        <a:xfrm>
          <a:off x="0" y="0"/>
          <a:ext cx="0" cy="0"/>
          <a:chOff x="0" y="0"/>
          <a:chExt cx="0" cy="0"/>
        </a:xfrm>
      </p:grpSpPr>
      <p:sp>
        <p:nvSpPr>
          <p:cNvPr id="588" name="Google Shape;588;p85"/>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400"/>
              <a:buFont typeface="Calibri"/>
              <a:buNone/>
            </a:pPr>
            <a:endParaRPr/>
          </a:p>
        </p:txBody>
      </p:sp>
      <p:sp>
        <p:nvSpPr>
          <p:cNvPr id="589" name="Google Shape;589;p85"/>
          <p:cNvSpPr txBox="1">
            <a:spLocks noGrp="1"/>
          </p:cNvSpPr>
          <p:nvPr>
            <p:ph type="body" idx="1"/>
          </p:nvPr>
        </p:nvSpPr>
        <p:spPr>
          <a:xfrm>
            <a:off x="457200" y="1676400"/>
            <a:ext cx="8229600" cy="4449763"/>
          </a:xfrm>
          <a:prstGeom prst="rect">
            <a:avLst/>
          </a:prstGeom>
          <a:noFill/>
          <a:ln>
            <a:noFill/>
          </a:ln>
        </p:spPr>
        <p:txBody>
          <a:bodyPr spcFirstLastPara="1" wrap="square" lIns="91425" tIns="45700" rIns="91425" bIns="45700" anchor="t" anchorCtr="0">
            <a:noAutofit/>
          </a:bodyPr>
          <a:lstStyle/>
          <a:p>
            <a:pPr marL="342900" lvl="0" indent="-139700" algn="l" rtl="0">
              <a:spcBef>
                <a:spcPts val="0"/>
              </a:spcBef>
              <a:spcAft>
                <a:spcPts val="0"/>
              </a:spcAft>
              <a:buClr>
                <a:schemeClr val="dk1"/>
              </a:buClr>
              <a:buSzPts val="3200"/>
              <a:buNone/>
            </a:pPr>
            <a:endParaRPr/>
          </a:p>
        </p:txBody>
      </p:sp>
      <p:pic>
        <p:nvPicPr>
          <p:cNvPr id="590" name="Google Shape;590;p85"/>
          <p:cNvPicPr preferRelativeResize="0"/>
          <p:nvPr/>
        </p:nvPicPr>
        <p:blipFill rotWithShape="1">
          <a:blip r:embed="rId3">
            <a:alphaModFix/>
          </a:blip>
          <a:srcRect/>
          <a:stretch/>
        </p:blipFill>
        <p:spPr>
          <a:xfrm>
            <a:off x="0" y="0"/>
            <a:ext cx="9801225" cy="6934200"/>
          </a:xfrm>
          <a:prstGeom prst="rect">
            <a:avLst/>
          </a:prstGeom>
          <a:noFill/>
          <a:ln>
            <a:noFill/>
          </a:ln>
        </p:spPr>
      </p:pic>
      <p:sp>
        <p:nvSpPr>
          <p:cNvPr id="591" name="Google Shape;591;p85"/>
          <p:cNvSpPr/>
          <p:nvPr/>
        </p:nvSpPr>
        <p:spPr>
          <a:xfrm>
            <a:off x="533400" y="3581400"/>
            <a:ext cx="8077200" cy="533400"/>
          </a:xfrm>
          <a:prstGeom prst="rect">
            <a:avLst/>
          </a:prstGeom>
          <a:solidFill>
            <a:srgbClr val="FF0000"/>
          </a:soli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b="0" i="0" u="none" strike="noStrike" cap="none">
                <a:solidFill>
                  <a:schemeClr val="dk1"/>
                </a:solidFill>
                <a:latin typeface="Arial"/>
                <a:ea typeface="Arial"/>
                <a:cs typeface="Arial"/>
                <a:sym typeface="Arial"/>
              </a:rPr>
              <a:t>Documentation for the “Polygon” object for </a:t>
            </a:r>
            <a:r>
              <a:rPr lang="en-US" sz="2800">
                <a:solidFill>
                  <a:schemeClr val="dk1"/>
                </a:solidFill>
                <a:latin typeface="Arial"/>
                <a:ea typeface="Arial"/>
                <a:cs typeface="Arial"/>
                <a:sym typeface="Arial"/>
              </a:rPr>
              <a:t>A</a:t>
            </a:r>
            <a:r>
              <a:rPr lang="en-US" sz="2800" b="0" i="0" u="none" strike="noStrike" cap="none">
                <a:solidFill>
                  <a:schemeClr val="dk1"/>
                </a:solidFill>
                <a:latin typeface="Arial"/>
                <a:ea typeface="Arial"/>
                <a:cs typeface="Arial"/>
                <a:sym typeface="Arial"/>
              </a:rPr>
              <a:t>rcPy</a:t>
            </a:r>
            <a:endParaRPr sz="2800" b="0" i="0" u="none" strike="noStrike" cap="none">
              <a:solidFill>
                <a:schemeClr val="dk1"/>
              </a:solidFill>
              <a:latin typeface="Arial"/>
              <a:ea typeface="Arial"/>
              <a:cs typeface="Arial"/>
              <a:sym typeface="Aria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Shape 595"/>
        <p:cNvGrpSpPr/>
        <p:nvPr/>
      </p:nvGrpSpPr>
      <p:grpSpPr>
        <a:xfrm>
          <a:off x="0" y="0"/>
          <a:ext cx="0" cy="0"/>
          <a:chOff x="0" y="0"/>
          <a:chExt cx="0" cy="0"/>
        </a:xfrm>
      </p:grpSpPr>
      <p:sp>
        <p:nvSpPr>
          <p:cNvPr id="596" name="Google Shape;596;p86"/>
          <p:cNvSpPr txBox="1">
            <a:spLocks noGrp="1"/>
          </p:cNvSpPr>
          <p:nvPr>
            <p:ph type="title"/>
          </p:nvPr>
        </p:nvSpPr>
        <p:spPr>
          <a:xfrm>
            <a:off x="347322" y="19050"/>
            <a:ext cx="8510588"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400"/>
              <a:buFont typeface="Calibri"/>
              <a:buNone/>
            </a:pPr>
            <a:r>
              <a:rPr lang="en-US"/>
              <a:t>Sample Code Using “Polygon”</a:t>
            </a:r>
            <a:endParaRPr/>
          </a:p>
        </p:txBody>
      </p:sp>
      <p:sp>
        <p:nvSpPr>
          <p:cNvPr id="597" name="Google Shape;597;p86"/>
          <p:cNvSpPr txBox="1">
            <a:spLocks noGrp="1"/>
          </p:cNvSpPr>
          <p:nvPr>
            <p:ph type="body" idx="1"/>
          </p:nvPr>
        </p:nvSpPr>
        <p:spPr>
          <a:xfrm>
            <a:off x="457200" y="1676400"/>
            <a:ext cx="8229600" cy="4449763"/>
          </a:xfrm>
          <a:prstGeom prst="rect">
            <a:avLst/>
          </a:prstGeom>
          <a:noFill/>
          <a:ln>
            <a:noFill/>
          </a:ln>
        </p:spPr>
        <p:txBody>
          <a:bodyPr spcFirstLastPara="1" wrap="square" lIns="91425" tIns="45700" rIns="91425" bIns="45700" anchor="t" anchorCtr="0">
            <a:noAutofit/>
          </a:bodyPr>
          <a:lstStyle/>
          <a:p>
            <a:pPr marL="342900" lvl="0" indent="-139700" algn="l" rtl="0">
              <a:spcBef>
                <a:spcPts val="0"/>
              </a:spcBef>
              <a:spcAft>
                <a:spcPts val="0"/>
              </a:spcAft>
              <a:buClr>
                <a:schemeClr val="dk1"/>
              </a:buClr>
              <a:buSzPts val="3200"/>
              <a:buNone/>
            </a:pPr>
            <a:endParaRPr/>
          </a:p>
        </p:txBody>
      </p:sp>
      <p:pic>
        <p:nvPicPr>
          <p:cNvPr id="598" name="Google Shape;598;p86"/>
          <p:cNvPicPr preferRelativeResize="0"/>
          <p:nvPr/>
        </p:nvPicPr>
        <p:blipFill rotWithShape="1">
          <a:blip r:embed="rId3">
            <a:alphaModFix/>
          </a:blip>
          <a:srcRect/>
          <a:stretch/>
        </p:blipFill>
        <p:spPr>
          <a:xfrm>
            <a:off x="61232" y="1143000"/>
            <a:ext cx="9082768" cy="57150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Shape 602"/>
        <p:cNvGrpSpPr/>
        <p:nvPr/>
      </p:nvGrpSpPr>
      <p:grpSpPr>
        <a:xfrm>
          <a:off x="0" y="0"/>
          <a:ext cx="0" cy="0"/>
          <a:chOff x="0" y="0"/>
          <a:chExt cx="0" cy="0"/>
        </a:xfrm>
      </p:grpSpPr>
      <p:sp>
        <p:nvSpPr>
          <p:cNvPr id="603" name="Google Shape;603;p87"/>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400"/>
              <a:buFont typeface="Calibri"/>
              <a:buNone/>
            </a:pPr>
            <a:r>
              <a:rPr lang="en-US"/>
              <a:t>Challenges in Using ArcPy</a:t>
            </a:r>
            <a:endParaRPr/>
          </a:p>
        </p:txBody>
      </p:sp>
      <p:sp>
        <p:nvSpPr>
          <p:cNvPr id="604" name="Google Shape;604;p87"/>
          <p:cNvSpPr txBox="1">
            <a:spLocks noGrp="1"/>
          </p:cNvSpPr>
          <p:nvPr>
            <p:ph type="body" idx="1"/>
          </p:nvPr>
        </p:nvSpPr>
        <p:spPr>
          <a:xfrm>
            <a:off x="457200" y="1676400"/>
            <a:ext cx="8229600" cy="44497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3200"/>
              <a:buChar char="•"/>
            </a:pPr>
            <a:r>
              <a:rPr lang="en-US"/>
              <a:t>Some basic understanding of Python is expected</a:t>
            </a:r>
            <a:endParaRPr/>
          </a:p>
          <a:p>
            <a:pPr marL="342900" lvl="0" indent="-342900" algn="l" rtl="0">
              <a:spcBef>
                <a:spcPts val="640"/>
              </a:spcBef>
              <a:spcAft>
                <a:spcPts val="0"/>
              </a:spcAft>
              <a:buClr>
                <a:schemeClr val="dk1"/>
              </a:buClr>
              <a:buSzPts val="3200"/>
              <a:buChar char="•"/>
            </a:pPr>
            <a:r>
              <a:rPr lang="en-US"/>
              <a:t>The large (huge?) number of functions and objects available makes it difficult to locate the function you need</a:t>
            </a:r>
            <a:endParaRPr/>
          </a:p>
          <a:p>
            <a:pPr marL="742950" lvl="1" indent="-285750" algn="l" rtl="0">
              <a:spcBef>
                <a:spcPts val="560"/>
              </a:spcBef>
              <a:spcAft>
                <a:spcPts val="0"/>
              </a:spcAft>
              <a:buClr>
                <a:schemeClr val="dk1"/>
              </a:buClr>
              <a:buSzPts val="2800"/>
              <a:buChar char="–"/>
            </a:pPr>
            <a:r>
              <a:rPr lang="en-US"/>
              <a:t>The functions allow you to do EVERYTHING you can do in ARCGIS and more!</a:t>
            </a:r>
            <a:endParaRPr/>
          </a:p>
        </p:txBody>
      </p:sp>
      <p:pic>
        <p:nvPicPr>
          <p:cNvPr id="605" name="Google Shape;605;p87"/>
          <p:cNvPicPr preferRelativeResize="0"/>
          <p:nvPr/>
        </p:nvPicPr>
        <p:blipFill rotWithShape="1">
          <a:blip r:embed="rId3">
            <a:alphaModFix/>
          </a:blip>
          <a:srcRect/>
          <a:stretch/>
        </p:blipFill>
        <p:spPr>
          <a:xfrm>
            <a:off x="8696325" y="6410325"/>
            <a:ext cx="304800" cy="3048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2"/>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400"/>
              <a:buFont typeface="Calibri"/>
              <a:buNone/>
            </a:pPr>
            <a:r>
              <a:rPr lang="en-US"/>
              <a:t>Python Modules</a:t>
            </a:r>
            <a:endParaRPr/>
          </a:p>
        </p:txBody>
      </p:sp>
      <p:sp>
        <p:nvSpPr>
          <p:cNvPr id="164" name="Google Shape;164;p22"/>
          <p:cNvSpPr txBox="1">
            <a:spLocks noGrp="1"/>
          </p:cNvSpPr>
          <p:nvPr>
            <p:ph type="body" idx="1"/>
          </p:nvPr>
        </p:nvSpPr>
        <p:spPr>
          <a:xfrm>
            <a:off x="457200" y="1676400"/>
            <a:ext cx="8229600" cy="44497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960"/>
              <a:buChar char="•"/>
            </a:pPr>
            <a:r>
              <a:rPr lang="en-US" sz="2960"/>
              <a:t>Specialized Python functions are contained in “modules” (similar to “packages” in R)</a:t>
            </a:r>
            <a:endParaRPr/>
          </a:p>
          <a:p>
            <a:pPr marL="742950" lvl="1" indent="-285750" algn="l" rtl="0">
              <a:spcBef>
                <a:spcPts val="518"/>
              </a:spcBef>
              <a:spcAft>
                <a:spcPts val="0"/>
              </a:spcAft>
              <a:buClr>
                <a:schemeClr val="dk1"/>
              </a:buClr>
              <a:buSzPts val="2590"/>
              <a:buChar char="–"/>
            </a:pPr>
            <a:r>
              <a:rPr lang="en-US" sz="2590"/>
              <a:t>A single function, or multiple functions can be extracted</a:t>
            </a:r>
            <a:endParaRPr/>
          </a:p>
          <a:p>
            <a:pPr marL="342900" lvl="0" indent="-342900" algn="l" rtl="0">
              <a:spcBef>
                <a:spcPts val="592"/>
              </a:spcBef>
              <a:spcAft>
                <a:spcPts val="0"/>
              </a:spcAft>
              <a:buClr>
                <a:schemeClr val="dk1"/>
              </a:buClr>
              <a:buSzPts val="2960"/>
              <a:buChar char="•"/>
            </a:pPr>
            <a:r>
              <a:rPr lang="en-US" sz="2960"/>
              <a:t>Examples:</a:t>
            </a:r>
            <a:endParaRPr/>
          </a:p>
          <a:p>
            <a:pPr marL="742950" lvl="1" indent="-285750" algn="l" rtl="0">
              <a:spcBef>
                <a:spcPts val="518"/>
              </a:spcBef>
              <a:spcAft>
                <a:spcPts val="0"/>
              </a:spcAft>
              <a:buClr>
                <a:schemeClr val="dk1"/>
              </a:buClr>
              <a:buSzPts val="2590"/>
              <a:buChar char="–"/>
            </a:pPr>
            <a:r>
              <a:rPr lang="en-US" sz="2590"/>
              <a:t>SQLAlchemy (allow communication with databases)</a:t>
            </a:r>
            <a:endParaRPr/>
          </a:p>
          <a:p>
            <a:pPr marL="742950" lvl="1" indent="-285750" algn="l" rtl="0">
              <a:spcBef>
                <a:spcPts val="518"/>
              </a:spcBef>
              <a:spcAft>
                <a:spcPts val="0"/>
              </a:spcAft>
              <a:buClr>
                <a:schemeClr val="dk1"/>
              </a:buClr>
              <a:buSzPts val="2590"/>
              <a:buChar char="–"/>
            </a:pPr>
            <a:r>
              <a:rPr lang="en-US" sz="2590"/>
              <a:t>lxml (read and write XML documents)</a:t>
            </a:r>
            <a:endParaRPr/>
          </a:p>
          <a:p>
            <a:pPr marL="742950" lvl="1" indent="-285750" algn="l" rtl="0">
              <a:spcBef>
                <a:spcPts val="518"/>
              </a:spcBef>
              <a:spcAft>
                <a:spcPts val="0"/>
              </a:spcAft>
              <a:buClr>
                <a:schemeClr val="dk1"/>
              </a:buClr>
              <a:buSzPts val="2590"/>
              <a:buChar char="–"/>
            </a:pPr>
            <a:r>
              <a:rPr lang="en-US" sz="2590"/>
              <a:t>pandas (R-like data structures and capabilities)</a:t>
            </a:r>
            <a:endParaRPr/>
          </a:p>
          <a:p>
            <a:pPr marL="742950" lvl="1" indent="-285750" algn="l" rtl="0">
              <a:spcBef>
                <a:spcPts val="518"/>
              </a:spcBef>
              <a:spcAft>
                <a:spcPts val="0"/>
              </a:spcAft>
              <a:buClr>
                <a:schemeClr val="dk1"/>
              </a:buClr>
              <a:buSzPts val="2590"/>
              <a:buChar char="–"/>
            </a:pPr>
            <a:r>
              <a:rPr lang="en-US" sz="2590"/>
              <a:t>json (encoder and decoder for JSON messages)</a:t>
            </a:r>
            <a:endParaRPr sz="259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3"/>
          <p:cNvSpPr txBox="1">
            <a:spLocks noGrp="1"/>
          </p:cNvSpPr>
          <p:nvPr>
            <p:ph type="title"/>
          </p:nvPr>
        </p:nvSpPr>
        <p:spPr>
          <a:xfrm>
            <a:off x="457200" y="228600"/>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400"/>
              <a:buFont typeface="Calibri"/>
              <a:buNone/>
            </a:pPr>
            <a:r>
              <a:rPr lang="en-US"/>
              <a:t>Python Objects</a:t>
            </a:r>
            <a:endParaRPr/>
          </a:p>
        </p:txBody>
      </p:sp>
      <p:sp>
        <p:nvSpPr>
          <p:cNvPr id="170" name="Google Shape;170;p23"/>
          <p:cNvSpPr txBox="1">
            <a:spLocks noGrp="1"/>
          </p:cNvSpPr>
          <p:nvPr>
            <p:ph type="body" idx="1"/>
          </p:nvPr>
        </p:nvSpPr>
        <p:spPr>
          <a:xfrm>
            <a:off x="457200" y="1676400"/>
            <a:ext cx="4828295" cy="4449763"/>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3200"/>
              <a:buChar char="•"/>
            </a:pPr>
            <a:r>
              <a:rPr lang="en-US"/>
              <a:t>In Python, everything is an object, so it has methods associated with it</a:t>
            </a:r>
            <a:endParaRPr/>
          </a:p>
          <a:p>
            <a:pPr marL="342900" lvl="0" indent="-342900" algn="l" rtl="0">
              <a:lnSpc>
                <a:spcPct val="90000"/>
              </a:lnSpc>
              <a:spcBef>
                <a:spcPts val="640"/>
              </a:spcBef>
              <a:spcAft>
                <a:spcPts val="0"/>
              </a:spcAft>
              <a:buClr>
                <a:schemeClr val="dk1"/>
              </a:buClr>
              <a:buSzPts val="3200"/>
              <a:buChar char="•"/>
            </a:pPr>
            <a:r>
              <a:rPr lang="en-US"/>
              <a:t>strA= "A sample String“ creates an object of class “string” named “strA” with the value “A sample String”</a:t>
            </a:r>
            <a:endParaRPr/>
          </a:p>
        </p:txBody>
      </p:sp>
      <p:pic>
        <p:nvPicPr>
          <p:cNvPr id="171" name="Google Shape;171;p23"/>
          <p:cNvPicPr preferRelativeResize="0"/>
          <p:nvPr/>
        </p:nvPicPr>
        <p:blipFill rotWithShape="1">
          <a:blip r:embed="rId3">
            <a:alphaModFix/>
          </a:blip>
          <a:srcRect r="50988"/>
          <a:stretch/>
        </p:blipFill>
        <p:spPr>
          <a:xfrm>
            <a:off x="5285495" y="1143000"/>
            <a:ext cx="3782305" cy="5486400"/>
          </a:xfrm>
          <a:prstGeom prst="rect">
            <a:avLst/>
          </a:prstGeom>
          <a:noFill/>
          <a:ln>
            <a:noFill/>
          </a:ln>
        </p:spPr>
      </p:pic>
      <p:sp>
        <p:nvSpPr>
          <p:cNvPr id="172" name="Google Shape;172;p23"/>
          <p:cNvSpPr/>
          <p:nvPr/>
        </p:nvSpPr>
        <p:spPr>
          <a:xfrm>
            <a:off x="6057900" y="1371600"/>
            <a:ext cx="2819400" cy="1752600"/>
          </a:xfrm>
          <a:prstGeom prst="wedgeRoundRectCallout">
            <a:avLst>
              <a:gd name="adj1" fmla="val -27837"/>
              <a:gd name="adj2" fmla="val 112467"/>
              <a:gd name="adj3" fmla="val 16667"/>
            </a:avLst>
          </a:prstGeom>
          <a:solidFill>
            <a:schemeClr val="accent1"/>
          </a:solidFill>
          <a:ln w="25400" cap="flat" cmpd="sng">
            <a:solidFill>
              <a:srgbClr val="0A519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chemeClr val="lt1"/>
                </a:solidFill>
                <a:latin typeface="Arial"/>
                <a:ea typeface="Arial"/>
                <a:cs typeface="Arial"/>
                <a:sym typeface="Arial"/>
              </a:rPr>
              <a:t>The Python Idle editor automatically lists the methods associated with an object if you type the period (.) then wait…</a:t>
            </a:r>
            <a:endParaRPr sz="1800">
              <a:solidFill>
                <a:schemeClr val="lt1"/>
              </a:solidFill>
              <a:latin typeface="Arial"/>
              <a:ea typeface="Arial"/>
              <a:cs typeface="Arial"/>
              <a:sym typeface="Arial"/>
            </a:endParaRPr>
          </a:p>
        </p:txBody>
      </p:sp>
      <p:sp>
        <p:nvSpPr>
          <p:cNvPr id="173" name="Google Shape;173;p23"/>
          <p:cNvSpPr/>
          <p:nvPr/>
        </p:nvSpPr>
        <p:spPr>
          <a:xfrm>
            <a:off x="7162800" y="4800600"/>
            <a:ext cx="1905000" cy="1066800"/>
          </a:xfrm>
          <a:prstGeom prst="rect">
            <a:avLst/>
          </a:prstGeom>
          <a:solidFill>
            <a:schemeClr val="accent1"/>
          </a:solidFill>
          <a:ln w="25400" cap="flat" cmpd="sng">
            <a:solidFill>
              <a:srgbClr val="0A519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chemeClr val="lt1"/>
                </a:solidFill>
                <a:latin typeface="Arial"/>
                <a:ea typeface="Arial"/>
                <a:cs typeface="Arial"/>
                <a:sym typeface="Arial"/>
              </a:rPr>
              <a:t>These methods are available for all strings</a:t>
            </a:r>
            <a:endParaRPr sz="1800">
              <a:solidFill>
                <a:schemeClr val="lt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Western Hemisphere">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TotalTime>
  <Words>2907</Words>
  <Application>Microsoft Office PowerPoint</Application>
  <PresentationFormat>On-screen Show (4:3)</PresentationFormat>
  <Paragraphs>416</Paragraphs>
  <Slides>75</Slides>
  <Notes>71</Notes>
  <HiddenSlides>55</HiddenSlides>
  <MMClips>0</MMClips>
  <ScaleCrop>false</ScaleCrop>
  <HeadingPairs>
    <vt:vector size="4" baseType="variant">
      <vt:variant>
        <vt:lpstr>Theme</vt:lpstr>
      </vt:variant>
      <vt:variant>
        <vt:i4>1</vt:i4>
      </vt:variant>
      <vt:variant>
        <vt:lpstr>Slide Titles</vt:lpstr>
      </vt:variant>
      <vt:variant>
        <vt:i4>75</vt:i4>
      </vt:variant>
    </vt:vector>
  </HeadingPairs>
  <TitlesOfParts>
    <vt:vector size="76" baseType="lpstr">
      <vt:lpstr>Western Hemisphere</vt:lpstr>
      <vt:lpstr>PowerPoint Presentation</vt:lpstr>
      <vt:lpstr>PowerPoint Presentation</vt:lpstr>
      <vt:lpstr>Where Does Python Fit In?</vt:lpstr>
      <vt:lpstr>“Hello World”</vt:lpstr>
      <vt:lpstr>The Zen of Python</vt:lpstr>
      <vt:lpstr>Python is Also Widely Used</vt:lpstr>
      <vt:lpstr>Python Strengths</vt:lpstr>
      <vt:lpstr>Python Modules</vt:lpstr>
      <vt:lpstr>Python Objects</vt:lpstr>
      <vt:lpstr>Basic Elements</vt:lpstr>
      <vt:lpstr>Sample Loop</vt:lpstr>
      <vt:lpstr>Lists</vt:lpstr>
      <vt:lpstr>Sample</vt:lpstr>
      <vt:lpstr>How do I use Python?</vt:lpstr>
      <vt:lpstr>How do Others use Python?</vt:lpstr>
      <vt:lpstr>How to Learn Python</vt:lpstr>
      <vt:lpstr>PowerPoint Presentation</vt:lpstr>
      <vt:lpstr>Python vs R</vt:lpstr>
      <vt:lpstr>PowerPoint Presentation</vt:lpstr>
      <vt:lpstr>Warning- Programming can get to be addictive! </vt:lpstr>
      <vt:lpstr>Basic Elements</vt:lpstr>
      <vt:lpstr>Learning to Program</vt:lpstr>
      <vt:lpstr>A Sample Program</vt:lpstr>
      <vt:lpstr>Learning to Program</vt:lpstr>
      <vt:lpstr>Python Input and Output</vt:lpstr>
      <vt:lpstr>Common Variable Types</vt:lpstr>
      <vt:lpstr>Type Conversion Functions</vt:lpstr>
      <vt:lpstr>Lists and Arrays</vt:lpstr>
      <vt:lpstr>Learning to Program</vt:lpstr>
      <vt:lpstr>Program Logic</vt:lpstr>
      <vt:lpstr>Logical Operators</vt:lpstr>
      <vt:lpstr>Using Character Strings</vt:lpstr>
      <vt:lpstr>Using IF</vt:lpstr>
      <vt:lpstr>Your program</vt:lpstr>
      <vt:lpstr>Python Mathematics – Differs between Python 2.x and 3.x</vt:lpstr>
      <vt:lpstr>Program Results</vt:lpstr>
      <vt:lpstr>Hint</vt:lpstr>
      <vt:lpstr>Structures</vt:lpstr>
      <vt:lpstr>Lists</vt:lpstr>
      <vt:lpstr>Some more complex types for Python</vt:lpstr>
      <vt:lpstr>Learning to Program</vt:lpstr>
      <vt:lpstr>Looping and Lists</vt:lpstr>
      <vt:lpstr>Built-in Functions</vt:lpstr>
      <vt:lpstr>Using functions from modules</vt:lpstr>
      <vt:lpstr>PowerPoint Presentation</vt:lpstr>
      <vt:lpstr>Documentation /Help</vt:lpstr>
      <vt:lpstr>PowerPoint Presentation</vt:lpstr>
      <vt:lpstr>What to Expect when you Start to Program?</vt:lpstr>
      <vt:lpstr>ArcGIS Objects</vt:lpstr>
      <vt:lpstr>ArcGIS Objects</vt:lpstr>
      <vt:lpstr>Object-Oriented Programming</vt:lpstr>
      <vt:lpstr>Principles of Object-Oriented Programming</vt:lpstr>
      <vt:lpstr>Python Objects</vt:lpstr>
      <vt:lpstr>Objects</vt:lpstr>
      <vt:lpstr>Writing Scripts – The Easy Way</vt:lpstr>
      <vt:lpstr>PowerPoint Presentation</vt:lpstr>
      <vt:lpstr>PowerPoint Presentation</vt:lpstr>
      <vt:lpstr>Save Model to Script File</vt:lpstr>
      <vt:lpstr>Edit the Model in Idle</vt:lpstr>
      <vt:lpstr>A Line-by-Line look at a Script</vt:lpstr>
      <vt:lpstr>Things to Note</vt:lpstr>
      <vt:lpstr>Loop  to set file name</vt:lpstr>
      <vt:lpstr>PowerPoint Presentation</vt:lpstr>
      <vt:lpstr>Things to Note</vt:lpstr>
      <vt:lpstr>Click Here to “Run” the Script</vt:lpstr>
      <vt:lpstr>PowerPoint Presentation</vt:lpstr>
      <vt:lpstr>ArcGIS 10</vt:lpstr>
      <vt:lpstr>Running ArcPy outside ArcGIS</vt:lpstr>
      <vt:lpstr>Licensing, including Spatial Analyst</vt:lpstr>
      <vt:lpstr>ArcPY – Functions and Classes</vt:lpstr>
      <vt:lpstr>Using ArcPy</vt:lpstr>
      <vt:lpstr>PowerPoint Presentation</vt:lpstr>
      <vt:lpstr>PowerPoint Presentation</vt:lpstr>
      <vt:lpstr>Sample Code Using “Polygon”</vt:lpstr>
      <vt:lpstr>Challenges in Using ArcPy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John Porter</cp:lastModifiedBy>
  <cp:revision>5</cp:revision>
  <dcterms:modified xsi:type="dcterms:W3CDTF">2019-07-17T14:07:14Z</dcterms:modified>
</cp:coreProperties>
</file>