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9" r:id="rId2"/>
    <p:sldId id="347" r:id="rId3"/>
    <p:sldId id="434" r:id="rId4"/>
    <p:sldId id="385" r:id="rId5"/>
    <p:sldId id="375" r:id="rId6"/>
    <p:sldId id="384" r:id="rId7"/>
    <p:sldId id="389" r:id="rId8"/>
    <p:sldId id="379" r:id="rId9"/>
    <p:sldId id="439" r:id="rId10"/>
    <p:sldId id="447" r:id="rId11"/>
    <p:sldId id="452" r:id="rId12"/>
    <p:sldId id="453" r:id="rId13"/>
    <p:sldId id="365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421C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264" autoAdjust="0"/>
  </p:normalViewPr>
  <p:slideViewPr>
    <p:cSldViewPr>
      <p:cViewPr varScale="1">
        <p:scale>
          <a:sx n="82" d="100"/>
          <a:sy n="82" d="100"/>
        </p:scale>
        <p:origin x="917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916"/>
    </p:cViewPr>
  </p:sorterViewPr>
  <p:notesViewPr>
    <p:cSldViewPr>
      <p:cViewPr varScale="1">
        <p:scale>
          <a:sx n="58" d="100"/>
          <a:sy n="58" d="100"/>
        </p:scale>
        <p:origin x="-1662" y="-6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2C86B-728F-4144-8E0A-46CFA0487ABA}" type="datetimeFigureOut">
              <a:rPr lang="en-US" smtClean="0"/>
              <a:t>7/16/2019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FDB2CA-4B3F-405C-968B-8AEC7410EA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6275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FDB2CA-4B3F-405C-968B-8AEC7410EA1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8228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b="1" baseline="0" dirty="0" smtClean="0"/>
          </a:p>
          <a:p>
            <a:endParaRPr lang="en-US" sz="1400" b="1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6A94D-C181-46BB-896C-A16F1B32B47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4388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 smtClean="0">
              <a:solidFill>
                <a:srgbClr val="000000"/>
              </a:solidFill>
            </a:endParaRPr>
          </a:p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ockheed Martin Proprietary Informationockheed Martin Proprietary Information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ockheed Martin Proprietary Informationockheed Martin Proprietary Information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7F8916-6BE3-459C-B53E-6BA93E1B3D01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7/16/2019</a:t>
            </a:fld>
            <a:r>
              <a:rPr lang="en-US" dirty="0" smtClean="0">
                <a:solidFill>
                  <a:srgbClr val="000000"/>
                </a:solidFill>
              </a:rPr>
              <a:t>      	</a:t>
            </a:r>
            <a:fld id="{CAFEA330-336B-4FAC-9264-3F45337B3CF0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5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49954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 smtClean="0">
              <a:solidFill>
                <a:srgbClr val="000000"/>
              </a:solidFill>
            </a:endParaRPr>
          </a:p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ockheed Martin Proprietary Informationockheed Martin Proprietary Information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ockheed Martin Proprietary Informationockheed Martin Proprietary Information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7F8916-6BE3-459C-B53E-6BA93E1B3D01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7/16/2019</a:t>
            </a:fld>
            <a:r>
              <a:rPr lang="en-US" dirty="0" smtClean="0">
                <a:solidFill>
                  <a:srgbClr val="000000"/>
                </a:solidFill>
              </a:rPr>
              <a:t>      	</a:t>
            </a:r>
            <a:fld id="{CAFEA330-336B-4FAC-9264-3F45337B3CF0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6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82181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Slide from J. </a:t>
            </a:r>
            <a:r>
              <a:rPr lang="en-US" dirty="0" err="1" smtClean="0"/>
              <a:t>Gerth</a:t>
            </a:r>
            <a:r>
              <a:rPr lang="en-US" dirty="0" smtClean="0"/>
              <a:t>, CIMSS.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55FF6F-DAF7-4BD3-A3B9-9D1191A0C62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61126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AE1373B-12FC-4CD6-A0DC-E3C7765597A0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z="800" dirty="0" smtClean="0"/>
          </a:p>
        </p:txBody>
      </p:sp>
    </p:spTree>
    <p:extLst>
      <p:ext uri="{BB962C8B-B14F-4D97-AF65-F5344CB8AC3E}">
        <p14:creationId xmlns:p14="http://schemas.microsoft.com/office/powerpoint/2010/main" val="17388476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FDB2CA-4B3F-405C-968B-8AEC7410EA1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8266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FDB2CA-4B3F-405C-968B-8AEC7410EA1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1725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1295400"/>
            <a:ext cx="7772400" cy="1447800"/>
          </a:xfrm>
        </p:spPr>
        <p:txBody>
          <a:bodyPr/>
          <a:lstStyle>
            <a:lvl1pPr marR="9144" algn="ctr">
              <a:defRPr sz="4000" b="1" cap="none" spc="0" baseline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rbe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685800" y="3198170"/>
            <a:ext cx="7772400" cy="461665"/>
          </a:xfrm>
        </p:spPr>
        <p:txBody>
          <a:bodyPr lIns="100584" anchor="ctr">
            <a:spAutoFit/>
          </a:bodyPr>
          <a:lstStyle>
            <a:lvl1pPr marL="0" indent="0" algn="ctr">
              <a:spcBef>
                <a:spcPts val="0"/>
              </a:spcBef>
              <a:buNone/>
              <a:defRPr sz="2400">
                <a:solidFill>
                  <a:srgbClr val="F2C31A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1489" y="6477002"/>
            <a:ext cx="579437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9453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262" y="0"/>
            <a:ext cx="8228538" cy="9906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257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78691F-9CED-4134-BEF2-4424A0C8B72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8074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 anchor="ctr"/>
          <a:lstStyle>
            <a:lvl1pPr algn="ctr">
              <a:buNone/>
              <a:defRPr sz="3600" b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066800"/>
            <a:ext cx="2514600" cy="52578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200400" y="1066800"/>
            <a:ext cx="5486400" cy="5257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7DF725-5DD2-4AC8-9302-F060CA84D9D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01001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066801"/>
            <a:ext cx="4038600" cy="52296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066801"/>
            <a:ext cx="4038600" cy="52296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FD687F-9EC4-4A2C-9D79-45716973BA4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58980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262" y="0"/>
            <a:ext cx="8228538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83774E-393D-4152-86DA-5285DCA315C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1512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000F4E-004E-4CE8-AABD-59BBC7FD61A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5445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1F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 userDrawn="1"/>
        </p:nvSpPr>
        <p:spPr>
          <a:xfrm flipV="1">
            <a:off x="0" y="-16934"/>
            <a:ext cx="9144000" cy="6484789"/>
          </a:xfrm>
          <a:prstGeom prst="rect">
            <a:avLst/>
          </a:prstGeom>
          <a:gradFill flip="none" rotWithShape="1">
            <a:gsLst>
              <a:gs pos="0">
                <a:srgbClr val="01021E">
                  <a:alpha val="85000"/>
                </a:srgbClr>
              </a:gs>
              <a:gs pos="50000">
                <a:schemeClr val="tx2">
                  <a:lumMod val="50000"/>
                  <a:alpha val="50000"/>
                </a:schemeClr>
              </a:gs>
              <a:gs pos="100000">
                <a:schemeClr val="tx2">
                  <a:lumMod val="75000"/>
                  <a:alpha val="75000"/>
                </a:schemeClr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prstClr val="white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prstClr val="white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8262" y="0"/>
            <a:ext cx="8228538" cy="9906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31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8262" y="1066800"/>
            <a:ext cx="8228538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altLang="zh-CN" dirty="0" smtClean="0"/>
              <a:t>Click to edit Master text styles</a:t>
            </a:r>
          </a:p>
          <a:p>
            <a:pPr lvl="1"/>
            <a:r>
              <a:rPr lang="en-US" altLang="zh-CN" dirty="0" smtClean="0"/>
              <a:t>Second level</a:t>
            </a:r>
          </a:p>
          <a:p>
            <a:pPr lvl="2"/>
            <a:r>
              <a:rPr lang="en-US" altLang="zh-CN" dirty="0" smtClean="0"/>
              <a:t>Third level</a:t>
            </a:r>
          </a:p>
          <a:p>
            <a:pPr lvl="3"/>
            <a:r>
              <a:rPr lang="en-US" altLang="zh-CN" dirty="0" smtClean="0"/>
              <a:t>Fourth level</a:t>
            </a:r>
          </a:p>
          <a:p>
            <a:pPr lvl="4"/>
            <a:r>
              <a:rPr lang="en-US" altLang="zh-CN" dirty="0" smtClean="0"/>
              <a:t>Fifth level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534400" y="6553200"/>
            <a:ext cx="457200" cy="2286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FFF1CE"/>
                </a:solidFill>
                <a:latin typeface="Arial Narrow"/>
                <a:cs typeface="Arial Narrow"/>
              </a:defRPr>
            </a:lvl1pPr>
          </a:lstStyle>
          <a:p>
            <a:pPr>
              <a:defRPr/>
            </a:pPr>
            <a:fld id="{49C620E3-86D2-421C-B672-9D0292A8489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TextBox 9"/>
          <p:cNvSpPr txBox="1">
            <a:spLocks noChangeArrowheads="1"/>
          </p:cNvSpPr>
          <p:nvPr userDrawn="1"/>
        </p:nvSpPr>
        <p:spPr bwMode="auto">
          <a:xfrm>
            <a:off x="609600" y="6533292"/>
            <a:ext cx="26670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700" dirty="0" smtClean="0">
                <a:solidFill>
                  <a:srgbClr val="F2C31A"/>
                </a:solidFill>
                <a:latin typeface="Corbel" pitchFamily="34" charset="0"/>
              </a:rPr>
              <a:t>Cooperative Institute for Meteorological Satellite Studies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700" dirty="0" smtClean="0">
                <a:solidFill>
                  <a:srgbClr val="FFFFFF"/>
                </a:solidFill>
                <a:latin typeface="Corbel" pitchFamily="34" charset="0"/>
              </a:rPr>
              <a:t>University of Wisconsin - Madison</a:t>
            </a:r>
          </a:p>
        </p:txBody>
      </p:sp>
      <p:pic>
        <p:nvPicPr>
          <p:cNvPr id="13" name="Picture 12" descr="CIMSS_logo_web_multicolor_glow_PNG_138x100.png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519334"/>
            <a:ext cx="420624" cy="3048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1489" y="6497639"/>
            <a:ext cx="579437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6476" y="6492877"/>
            <a:ext cx="36512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339392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 b="0" kern="1200" cap="none" spc="0">
          <a:ln w="18415" cmpd="sng">
            <a:solidFill>
              <a:srgbClr val="FFFFFF"/>
            </a:solidFill>
            <a:prstDash val="solid"/>
          </a:ln>
          <a:solidFill>
            <a:srgbClr val="FFFFFF"/>
          </a:solidFill>
          <a:effectLst>
            <a:outerShdw blurRad="63500" dir="3600000" algn="tl" rotWithShape="0">
              <a:srgbClr val="000000">
                <a:alpha val="70000"/>
              </a:srgbClr>
            </a:outerShdw>
          </a:effectLst>
          <a:latin typeface="Arial" pitchFamily="4" charset="0"/>
          <a:ea typeface="MS PGothic" pitchFamily="34" charset="-128"/>
          <a:cs typeface="ＭＳ Ｐゴシック" pitchFamily="4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C1EEFF"/>
          </a:solidFill>
          <a:latin typeface="Arial" pitchFamily="4" charset="0"/>
          <a:ea typeface="MS PGothic" pitchFamily="34" charset="-128"/>
          <a:cs typeface="ＭＳ Ｐゴシック" pitchFamily="4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C1EEFF"/>
          </a:solidFill>
          <a:latin typeface="Arial" pitchFamily="4" charset="0"/>
          <a:ea typeface="MS PGothic" pitchFamily="34" charset="-128"/>
          <a:cs typeface="ＭＳ Ｐゴシック" pitchFamily="4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C1EEFF"/>
          </a:solidFill>
          <a:latin typeface="Arial" pitchFamily="4" charset="0"/>
          <a:ea typeface="MS PGothic" pitchFamily="34" charset="-128"/>
          <a:cs typeface="ＭＳ Ｐゴシック" pitchFamily="4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C1EEFF"/>
          </a:solidFill>
          <a:latin typeface="Arial" pitchFamily="4" charset="0"/>
          <a:ea typeface="MS PGothic" pitchFamily="34" charset="-128"/>
          <a:cs typeface="ＭＳ Ｐゴシック" pitchFamily="4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C1EEFF"/>
          </a:solidFill>
          <a:latin typeface="Arial" pitchFamily="4" charset="0"/>
          <a:ea typeface="ＭＳ Ｐゴシック" pitchFamily="4" charset="-128"/>
          <a:cs typeface="ＭＳ Ｐゴシック" pitchFamily="4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C1EEFF"/>
          </a:solidFill>
          <a:latin typeface="Arial" pitchFamily="4" charset="0"/>
          <a:ea typeface="ＭＳ Ｐゴシック" pitchFamily="4" charset="-128"/>
          <a:cs typeface="ＭＳ Ｐゴシック" pitchFamily="4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C1EEFF"/>
          </a:solidFill>
          <a:latin typeface="Arial" pitchFamily="4" charset="0"/>
          <a:ea typeface="ＭＳ Ｐゴシック" pitchFamily="4" charset="-128"/>
          <a:cs typeface="ＭＳ Ｐゴシック" pitchFamily="4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C1EEFF"/>
          </a:solidFill>
          <a:latin typeface="Arial" pitchFamily="4" charset="0"/>
          <a:ea typeface="ＭＳ Ｐゴシック" pitchFamily="4" charset="-128"/>
          <a:cs typeface="ＭＳ Ｐゴシック" pitchFamily="4" charset="-128"/>
        </a:defRPr>
      </a:lvl9pPr>
    </p:titleStyle>
    <p:bodyStyle>
      <a:lvl1pPr marL="411163" indent="-342900" algn="l" rtl="0" eaLnBrk="1" fontAlgn="base" hangingPunct="1">
        <a:spcBef>
          <a:spcPts val="700"/>
        </a:spcBef>
        <a:spcAft>
          <a:spcPct val="0"/>
        </a:spcAft>
        <a:buClr>
          <a:schemeClr val="accent3">
            <a:lumMod val="75000"/>
          </a:schemeClr>
        </a:buClr>
        <a:buSzPct val="95000"/>
        <a:buFont typeface="Wingdings" pitchFamily="2" charset="2"/>
        <a:buChar char=""/>
        <a:defRPr sz="3000" kern="1200">
          <a:solidFill>
            <a:schemeClr val="accent3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n-lt"/>
          <a:ea typeface="MS PGothic" pitchFamily="34" charset="-128"/>
          <a:cs typeface="ＭＳ Ｐゴシック" pitchFamily="4" charset="-128"/>
        </a:defRPr>
      </a:lvl1pPr>
      <a:lvl2pPr marL="739775" indent="-285750" algn="l" rtl="0" eaLnBrk="1" fontAlgn="base" hangingPunct="1">
        <a:spcBef>
          <a:spcPct val="20000"/>
        </a:spcBef>
        <a:spcAft>
          <a:spcPct val="0"/>
        </a:spcAft>
        <a:buClr>
          <a:schemeClr val="accent3">
            <a:lumMod val="75000"/>
          </a:schemeClr>
        </a:buClr>
        <a:buSzPct val="90000"/>
        <a:buFont typeface="Wingdings" pitchFamily="2" charset="2"/>
        <a:buChar char=""/>
        <a:defRPr sz="2600" kern="1200">
          <a:solidFill>
            <a:srgbClr val="FFF5DE"/>
          </a:solidFill>
          <a:latin typeface="+mn-lt"/>
          <a:ea typeface="MS PGothic" pitchFamily="34" charset="-128"/>
          <a:cs typeface="+mn-cs"/>
        </a:defRPr>
      </a:lvl2pPr>
      <a:lvl3pPr marL="995363" indent="-228600" algn="l" rtl="0" eaLnBrk="1" fontAlgn="base" hangingPunct="1">
        <a:spcBef>
          <a:spcPct val="20000"/>
        </a:spcBef>
        <a:spcAft>
          <a:spcPct val="0"/>
        </a:spcAft>
        <a:buClr>
          <a:schemeClr val="accent3">
            <a:lumMod val="75000"/>
          </a:schemeClr>
        </a:buClr>
        <a:buFont typeface="Wingdings 2" pitchFamily="18" charset="2"/>
        <a:buChar char=""/>
        <a:defRPr sz="2400" kern="1200">
          <a:solidFill>
            <a:srgbClr val="FFF5DE"/>
          </a:solidFill>
          <a:latin typeface="+mn-lt"/>
          <a:ea typeface="MS PGothic" pitchFamily="34" charset="-128"/>
          <a:cs typeface="+mn-cs"/>
        </a:defRPr>
      </a:lvl3pPr>
      <a:lvl4pPr marL="1260475" indent="-228600" algn="l" rtl="0" eaLnBrk="1" fontAlgn="base" hangingPunct="1">
        <a:spcBef>
          <a:spcPct val="20000"/>
        </a:spcBef>
        <a:spcAft>
          <a:spcPct val="0"/>
        </a:spcAft>
        <a:buClr>
          <a:schemeClr val="accent3">
            <a:lumMod val="75000"/>
          </a:schemeClr>
        </a:buClr>
        <a:buSzPct val="80000"/>
        <a:buFont typeface="Arial" pitchFamily="34" charset="0"/>
        <a:buChar char="•"/>
        <a:defRPr sz="2200" kern="1200">
          <a:solidFill>
            <a:srgbClr val="FFF5DE"/>
          </a:solidFill>
          <a:latin typeface="+mn-lt"/>
          <a:ea typeface="MS PGothic" pitchFamily="34" charset="-128"/>
          <a:cs typeface="+mn-cs"/>
        </a:defRPr>
      </a:lvl4pPr>
      <a:lvl5pPr marL="1481138" indent="-209550" algn="l" rtl="0" eaLnBrk="1" fontAlgn="base" hangingPunct="1">
        <a:spcBef>
          <a:spcPct val="20000"/>
        </a:spcBef>
        <a:spcAft>
          <a:spcPct val="0"/>
        </a:spcAft>
        <a:buClr>
          <a:schemeClr val="accent3">
            <a:lumMod val="75000"/>
          </a:schemeClr>
        </a:buClr>
        <a:buSzPct val="80000"/>
        <a:buFont typeface="Wingdings 2" pitchFamily="18" charset="2"/>
        <a:buChar char=""/>
        <a:defRPr sz="2000" kern="1200">
          <a:solidFill>
            <a:srgbClr val="FFF5DE"/>
          </a:solidFill>
          <a:latin typeface="+mn-lt"/>
          <a:ea typeface="MS PGothic" pitchFamily="34" charset="-128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hyperlink" Target="http://cimss.ssec.wisc.edu/education/goesr/webapps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1F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216802" y="738426"/>
            <a:ext cx="8774798" cy="692497"/>
          </a:xfrm>
        </p:spPr>
        <p:txBody>
          <a:bodyPr/>
          <a:lstStyle/>
          <a:p>
            <a:r>
              <a:rPr lang="en-US" sz="3900" b="1" dirty="0" smtClean="0"/>
              <a:t>GOES-16/17 RGB Activity</a:t>
            </a:r>
            <a:endParaRPr lang="en-US" sz="39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4800" y="2023336"/>
            <a:ext cx="5023592" cy="361546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67326" y="2209800"/>
            <a:ext cx="6133474" cy="11849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/>
              <a:t>Margaret </a:t>
            </a:r>
            <a:r>
              <a:rPr lang="en-US" sz="2000" b="1" dirty="0" smtClean="0"/>
              <a:t>Mooney</a:t>
            </a:r>
            <a:r>
              <a:rPr lang="en-US" sz="2000" dirty="0" smtClean="0"/>
              <a:t> </a:t>
            </a:r>
            <a:endParaRPr lang="en-US" sz="2000" dirty="0"/>
          </a:p>
          <a:p>
            <a:pPr algn="ctr"/>
            <a:r>
              <a:rPr lang="en-US" sz="1700" dirty="0" smtClean="0"/>
              <a:t>Cooperative </a:t>
            </a:r>
            <a:r>
              <a:rPr lang="en-US" sz="1700" dirty="0"/>
              <a:t>Institute for Meteorological Satellite Studies (CIMSS</a:t>
            </a:r>
            <a:r>
              <a:rPr lang="en-US" sz="1700" dirty="0" smtClean="0"/>
              <a:t>)</a:t>
            </a:r>
          </a:p>
          <a:p>
            <a:pPr algn="ctr"/>
            <a:r>
              <a:rPr lang="en-US" sz="1700" dirty="0" smtClean="0"/>
              <a:t>University of Wisconsin-Madison</a:t>
            </a:r>
            <a:endParaRPr lang="en-US" sz="1700" dirty="0"/>
          </a:p>
          <a:p>
            <a:pPr algn="ctr"/>
            <a:endParaRPr lang="en-US" sz="17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3" y="3703320"/>
            <a:ext cx="1683071" cy="2286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582943" y="6001435"/>
            <a:ext cx="1812740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 smtClean="0"/>
              <a:t>ESIP Education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1288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000F4E-004E-4CE8-AABD-59BBC7FD61A1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304800"/>
            <a:ext cx="4696729" cy="5930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163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40602" y="152400"/>
            <a:ext cx="8774798" cy="692497"/>
          </a:xfrm>
        </p:spPr>
        <p:txBody>
          <a:bodyPr/>
          <a:lstStyle/>
          <a:p>
            <a:r>
              <a:rPr lang="en-US" sz="3900" b="1" dirty="0" smtClean="0"/>
              <a:t>GOES-16/17 Virtual Science Fair</a:t>
            </a:r>
            <a:endParaRPr lang="en-US" sz="3900" b="1" dirty="0"/>
          </a:p>
        </p:txBody>
      </p:sp>
      <p:sp>
        <p:nvSpPr>
          <p:cNvPr id="3" name="Rectangle 2"/>
          <p:cNvSpPr/>
          <p:nvPr/>
        </p:nvSpPr>
        <p:spPr>
          <a:xfrm>
            <a:off x="304800" y="838200"/>
            <a:ext cx="8534400" cy="10002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700" b="1" u="sng" dirty="0"/>
              <a:t>Spring </a:t>
            </a:r>
            <a:r>
              <a:rPr lang="en-US" sz="2700" b="1" u="sng" dirty="0" smtClean="0"/>
              <a:t>2020</a:t>
            </a:r>
            <a:r>
              <a:rPr lang="en-US" sz="3400" dirty="0" smtClean="0"/>
              <a:t>: </a:t>
            </a:r>
            <a:r>
              <a:rPr lang="en-US" sz="2500" dirty="0" smtClean="0"/>
              <a:t>Student teams conduct research using 			                GOES- 16 </a:t>
            </a:r>
            <a:r>
              <a:rPr lang="en-US" sz="2500" dirty="0"/>
              <a:t>or GOES-17 </a:t>
            </a:r>
            <a:r>
              <a:rPr lang="en-US" sz="2500" dirty="0" smtClean="0"/>
              <a:t> ABI data</a:t>
            </a:r>
            <a:endParaRPr lang="en-US" sz="2500" dirty="0"/>
          </a:p>
        </p:txBody>
      </p:sp>
      <p:sp>
        <p:nvSpPr>
          <p:cNvPr id="4" name="Rectangle 3"/>
          <p:cNvSpPr/>
          <p:nvPr/>
        </p:nvSpPr>
        <p:spPr>
          <a:xfrm>
            <a:off x="304800" y="1905000"/>
            <a:ext cx="8001000" cy="20467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700" b="1" dirty="0"/>
              <a:t>There will be three winning teams</a:t>
            </a:r>
            <a:r>
              <a:rPr lang="en-US" dirty="0"/>
              <a:t>: </a:t>
            </a:r>
            <a:r>
              <a:rPr lang="en-US" sz="2500" dirty="0"/>
              <a:t>middle school, high school &amp; grades 13/14 (community college or university). Students from the winning teams will receive $25 Amazon gift cards </a:t>
            </a:r>
            <a:r>
              <a:rPr lang="en-US" sz="2500" dirty="0" smtClean="0"/>
              <a:t>AND a GOES-T </a:t>
            </a:r>
            <a:r>
              <a:rPr lang="en-US" sz="2500" dirty="0"/>
              <a:t>launch viewing invitations </a:t>
            </a:r>
            <a:r>
              <a:rPr lang="en-US" sz="2500" dirty="0" smtClean="0"/>
              <a:t>           (but no </a:t>
            </a:r>
            <a:r>
              <a:rPr lang="en-US" sz="2500" dirty="0"/>
              <a:t>travel support</a:t>
            </a:r>
            <a:r>
              <a:rPr lang="en-US" sz="2500" dirty="0" smtClean="0"/>
              <a:t>).  </a:t>
            </a:r>
            <a:endParaRPr lang="en-US" sz="25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8075" y="4791075"/>
            <a:ext cx="1609725" cy="160972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81000" y="4038600"/>
            <a:ext cx="7772400" cy="2046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>
                <a:solidFill>
                  <a:prstClr val="white"/>
                </a:solidFill>
              </a:rPr>
              <a:t>The </a:t>
            </a:r>
            <a:r>
              <a:rPr lang="en-US" sz="2700" b="1" dirty="0" smtClean="0">
                <a:solidFill>
                  <a:prstClr val="white"/>
                </a:solidFill>
              </a:rPr>
              <a:t>coaches/teachers </a:t>
            </a:r>
            <a:r>
              <a:rPr lang="en-US" sz="2700" b="1" dirty="0">
                <a:solidFill>
                  <a:prstClr val="white"/>
                </a:solidFill>
              </a:rPr>
              <a:t>of the winning teams </a:t>
            </a:r>
            <a:r>
              <a:rPr lang="en-US" sz="2500" dirty="0">
                <a:solidFill>
                  <a:prstClr val="white"/>
                </a:solidFill>
              </a:rPr>
              <a:t>(3 total) will have their travel &amp; conference registration paid </a:t>
            </a:r>
            <a:endParaRPr lang="en-US" sz="2500" dirty="0" smtClean="0">
              <a:solidFill>
                <a:prstClr val="white"/>
              </a:solidFill>
            </a:endParaRPr>
          </a:p>
          <a:p>
            <a:r>
              <a:rPr lang="en-US" sz="2500" dirty="0" smtClean="0">
                <a:solidFill>
                  <a:prstClr val="white"/>
                </a:solidFill>
              </a:rPr>
              <a:t>to </a:t>
            </a:r>
            <a:r>
              <a:rPr lang="en-US" sz="2500" dirty="0">
                <a:solidFill>
                  <a:prstClr val="white"/>
                </a:solidFill>
              </a:rPr>
              <a:t>the American Meteorology Society (AMS) </a:t>
            </a:r>
            <a:endParaRPr lang="en-US" sz="2500" dirty="0" smtClean="0">
              <a:solidFill>
                <a:prstClr val="white"/>
              </a:solidFill>
            </a:endParaRPr>
          </a:p>
          <a:p>
            <a:r>
              <a:rPr lang="en-US" sz="2500" dirty="0" smtClean="0">
                <a:solidFill>
                  <a:prstClr val="white"/>
                </a:solidFill>
              </a:rPr>
              <a:t>Centennial </a:t>
            </a:r>
            <a:r>
              <a:rPr lang="en-US" sz="2500" dirty="0">
                <a:solidFill>
                  <a:prstClr val="white"/>
                </a:solidFill>
              </a:rPr>
              <a:t>meeting in Boston in January 2020 </a:t>
            </a:r>
            <a:endParaRPr lang="en-US" sz="2500" dirty="0" smtClean="0">
              <a:solidFill>
                <a:prstClr val="white"/>
              </a:solidFill>
            </a:endParaRPr>
          </a:p>
          <a:p>
            <a:r>
              <a:rPr lang="en-US" sz="2500" dirty="0" smtClean="0">
                <a:solidFill>
                  <a:prstClr val="white"/>
                </a:solidFill>
              </a:rPr>
              <a:t>to </a:t>
            </a:r>
            <a:r>
              <a:rPr lang="en-US" sz="2500" dirty="0">
                <a:solidFill>
                  <a:prstClr val="white"/>
                </a:solidFill>
              </a:rPr>
              <a:t>present in the education symposium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3990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GOES16/17 Science Fair Specifics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Accepting entries starting April 1</a:t>
            </a:r>
            <a:r>
              <a:rPr lang="en-US" baseline="30000" dirty="0" smtClean="0"/>
              <a:t>st</a:t>
            </a:r>
            <a:r>
              <a:rPr lang="en-US" dirty="0" smtClean="0"/>
              <a:t>, 2020</a:t>
            </a:r>
          </a:p>
          <a:p>
            <a:pPr marL="68263" indent="0">
              <a:buNone/>
            </a:pPr>
            <a:r>
              <a:rPr lang="en-US" dirty="0" smtClean="0"/>
              <a:t>Details and updates on-line at </a:t>
            </a:r>
          </a:p>
          <a:p>
            <a:pPr marL="68263" indent="0">
              <a:buNone/>
            </a:pPr>
            <a:r>
              <a:rPr lang="en-US" dirty="0" smtClean="0"/>
              <a:t>     </a:t>
            </a:r>
            <a:r>
              <a:rPr lang="en-US" i="1" dirty="0" smtClean="0">
                <a:solidFill>
                  <a:schemeClr val="tx1"/>
                </a:solidFill>
              </a:rPr>
              <a:t>http</a:t>
            </a:r>
            <a:r>
              <a:rPr lang="en-US" i="1" dirty="0">
                <a:solidFill>
                  <a:schemeClr val="tx1"/>
                </a:solidFill>
              </a:rPr>
              <a:t>://cimss.ssec.wisc.edu/education/goesr/	</a:t>
            </a:r>
          </a:p>
          <a:p>
            <a:endParaRPr lang="en-US" sz="1300" dirty="0"/>
          </a:p>
          <a:p>
            <a:r>
              <a:rPr lang="en-US" dirty="0" smtClean="0"/>
              <a:t>All entries must be submitted by May 22</a:t>
            </a:r>
            <a:r>
              <a:rPr lang="en-US" baseline="30000" dirty="0" smtClean="0"/>
              <a:t>nd</a:t>
            </a:r>
            <a:r>
              <a:rPr lang="en-US" dirty="0" smtClean="0"/>
              <a:t>, 2020</a:t>
            </a:r>
          </a:p>
          <a:p>
            <a:endParaRPr lang="en-US" sz="1300" dirty="0" smtClean="0"/>
          </a:p>
          <a:p>
            <a:r>
              <a:rPr lang="en-US" dirty="0" smtClean="0"/>
              <a:t>3-5 students allowed on each submission</a:t>
            </a:r>
          </a:p>
          <a:p>
            <a:endParaRPr lang="en-US" sz="1300" dirty="0"/>
          </a:p>
          <a:p>
            <a:r>
              <a:rPr lang="en-US" dirty="0" smtClean="0"/>
              <a:t>1 teacher/coach per entry 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78691F-9CED-4134-BEF2-4424A0C8B72C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9901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000F4E-004E-4CE8-AABD-59BBC7FD61A1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1CE"/>
                </a:solidFill>
                <a:effectLst/>
                <a:uLnTx/>
                <a:uFillTx/>
                <a:latin typeface="Arial Narrow"/>
                <a:ea typeface="+mn-ea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FFF1CE"/>
              </a:solidFill>
              <a:effectLst/>
              <a:uLnTx/>
              <a:uFillTx/>
              <a:latin typeface="Arial Narrow"/>
              <a:ea typeface="+mn-e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219670"/>
            <a:ext cx="83820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2900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4" charset="0"/>
                <a:ea typeface="MS PGothic" pitchFamily="34" charset="-128"/>
              </a:rPr>
              <a:t>SUMMARY - </a:t>
            </a:r>
            <a:endParaRPr kumimoji="0" lang="en-US" sz="27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03849" y="5955268"/>
            <a:ext cx="5559151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Contact me 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at 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margaret.mooney@ssec.wisc.edu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7200" y="762000"/>
            <a:ext cx="8229600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endParaRPr lang="en-US" sz="2700" b="1" dirty="0" smtClean="0">
              <a:solidFill>
                <a:schemeClr val="tx2">
                  <a:lumMod val="75000"/>
                </a:schemeClr>
              </a:solidFill>
              <a:latin typeface="Corbel"/>
            </a:endParaRPr>
          </a:p>
          <a:p>
            <a:pPr lvl="0">
              <a:defRPr/>
            </a:pPr>
            <a:r>
              <a:rPr lang="en-US" sz="2700" b="1" dirty="0" smtClean="0">
                <a:solidFill>
                  <a:schemeClr val="tx2">
                    <a:lumMod val="75000"/>
                  </a:schemeClr>
                </a:solidFill>
                <a:latin typeface="Corbel"/>
              </a:rPr>
              <a:t>- GOES R Education Proving Ground</a:t>
            </a:r>
          </a:p>
          <a:p>
            <a:pPr lvl="0">
              <a:defRPr/>
            </a:pPr>
            <a:r>
              <a:rPr lang="en-US" sz="2700" b="1" dirty="0" smtClean="0">
                <a:solidFill>
                  <a:prstClr val="white"/>
                </a:solidFill>
              </a:rPr>
              <a:t>	</a:t>
            </a:r>
            <a:r>
              <a:rPr lang="en-US" sz="2700" b="1" i="1" dirty="0" smtClean="0">
                <a:solidFill>
                  <a:prstClr val="white"/>
                </a:solidFill>
              </a:rPr>
              <a:t>http</a:t>
            </a:r>
            <a:r>
              <a:rPr lang="en-US" sz="2700" b="1" i="1" dirty="0">
                <a:solidFill>
                  <a:prstClr val="white"/>
                </a:solidFill>
              </a:rPr>
              <a:t>://cimss.ssec.wisc.edu/education/goesr</a:t>
            </a:r>
            <a:r>
              <a:rPr lang="en-US" sz="2700" b="1" i="1" dirty="0" smtClean="0">
                <a:solidFill>
                  <a:prstClr val="white"/>
                </a:solidFill>
              </a:rPr>
              <a:t>/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</a:rPr>
              <a:t>	</a:t>
            </a:r>
            <a:endParaRPr kumimoji="0" lang="en-US" sz="27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</a:endParaRPr>
          </a:p>
          <a:p>
            <a:pPr lvl="0">
              <a:defRPr/>
            </a:pPr>
            <a:r>
              <a:rPr lang="en-US" sz="2700" b="1" dirty="0" smtClean="0">
                <a:solidFill>
                  <a:prstClr val="white"/>
                </a:solidFill>
              </a:rPr>
              <a:t>           </a:t>
            </a:r>
          </a:p>
          <a:p>
            <a:pPr lvl="0">
              <a:defRPr/>
            </a:pPr>
            <a:r>
              <a:rPr lang="en-US" sz="2700" b="1" dirty="0" smtClean="0">
                <a:solidFill>
                  <a:prstClr val="white"/>
                </a:solidFill>
              </a:rPr>
              <a:t> - </a:t>
            </a:r>
            <a:r>
              <a:rPr lang="en-US" sz="2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EB80A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4" charset="0"/>
                <a:ea typeface="MS PGothic" pitchFamily="34" charset="-128"/>
              </a:rPr>
              <a:t>Virtual Science Fair! </a:t>
            </a:r>
            <a:r>
              <a:rPr lang="en-US" sz="2700" b="1" dirty="0" smtClean="0">
                <a:solidFill>
                  <a:prstClr val="white"/>
                </a:solidFill>
              </a:rPr>
              <a:t> </a:t>
            </a:r>
            <a:r>
              <a:rPr lang="en-US" sz="2700" b="1" dirty="0">
                <a:solidFill>
                  <a:prstClr val="white"/>
                </a:solidFill>
              </a:rPr>
              <a:t>	http://</a:t>
            </a:r>
            <a:r>
              <a:rPr lang="en-US" sz="2700" b="1" dirty="0" smtClean="0">
                <a:solidFill>
                  <a:prstClr val="white"/>
                </a:solidFill>
              </a:rPr>
              <a:t>cimss.ssec.wisc.edu/education/goesr/vsf</a:t>
            </a:r>
            <a:r>
              <a:rPr lang="en-US" sz="2700" b="1" dirty="0">
                <a:solidFill>
                  <a:prstClr val="white"/>
                </a:solidFill>
              </a:rPr>
              <a:t>	</a:t>
            </a:r>
          </a:p>
          <a:p>
            <a:pPr lvl="0">
              <a:defRPr/>
            </a:pPr>
            <a:endParaRPr kumimoji="0" lang="en-US" sz="27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</a:endParaRPr>
          </a:p>
          <a:p>
            <a:pPr lvl="0">
              <a:defRPr/>
            </a:pPr>
            <a:endParaRPr kumimoji="0" lang="en-US" sz="27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53" y="4304482"/>
            <a:ext cx="1168501" cy="116850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447800" y="4673769"/>
            <a:ext cx="4892686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 smtClean="0"/>
              <a:t>Follow us on twitter at  </a:t>
            </a:r>
            <a:r>
              <a:rPr lang="en-US" sz="2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EB80A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4" charset="0"/>
                <a:ea typeface="MS PGothic" pitchFamily="34" charset="-128"/>
              </a:rPr>
              <a:t>@UWCIMSS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224" y="5369256"/>
            <a:ext cx="998014" cy="1164349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600200" y="5435769"/>
            <a:ext cx="619926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 smtClean="0"/>
              <a:t>Follow us on Facebook at </a:t>
            </a:r>
            <a:r>
              <a:rPr lang="en-US" sz="2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EB80A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4" charset="0"/>
                <a:ea typeface="MS PGothic" pitchFamily="34" charset="-128"/>
              </a:rPr>
              <a:t>CIMSS.UW.Madison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726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78691F-9CED-4134-BEF2-4424A0C8B72C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-152400" y="30540"/>
            <a:ext cx="9372600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7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4" charset="0"/>
                <a:ea typeface="MS PGothic" pitchFamily="34" charset="-128"/>
              </a:rPr>
              <a:t>GOES-R</a:t>
            </a:r>
            <a:r>
              <a:rPr lang="en-US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4" charset="0"/>
                <a:ea typeface="MS PGothic" pitchFamily="34" charset="-128"/>
              </a:rPr>
              <a:t> </a:t>
            </a:r>
            <a:r>
              <a:rPr lang="en-US" sz="2500" b="1" dirty="0" smtClean="0">
                <a:solidFill>
                  <a:srgbClr val="FFC000"/>
                </a:solidFill>
              </a:rPr>
              <a:t>launched in November 2016, was renamed</a:t>
            </a:r>
          </a:p>
          <a:p>
            <a:pPr algn="ctr"/>
            <a:r>
              <a:rPr lang="en-US" sz="2500" b="1" dirty="0" smtClean="0">
                <a:solidFill>
                  <a:srgbClr val="FFC000"/>
                </a:solidFill>
              </a:rPr>
              <a:t> </a:t>
            </a:r>
            <a:r>
              <a:rPr lang="en-US" sz="27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4" charset="0"/>
                <a:ea typeface="MS PGothic" pitchFamily="34" charset="-128"/>
              </a:rPr>
              <a:t>GOES-16</a:t>
            </a:r>
            <a:r>
              <a:rPr lang="en-US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4" charset="0"/>
                <a:ea typeface="MS PGothic" pitchFamily="34" charset="-128"/>
              </a:rPr>
              <a:t> </a:t>
            </a:r>
            <a:r>
              <a:rPr lang="en-US" sz="2500" b="1" dirty="0" smtClean="0">
                <a:solidFill>
                  <a:srgbClr val="FFC000"/>
                </a:solidFill>
              </a:rPr>
              <a:t>when </a:t>
            </a:r>
            <a:r>
              <a:rPr lang="en-US" sz="2500" b="1" dirty="0">
                <a:solidFill>
                  <a:srgbClr val="FFC000"/>
                </a:solidFill>
              </a:rPr>
              <a:t>it reached geostationary </a:t>
            </a:r>
            <a:r>
              <a:rPr lang="en-US" sz="2500" b="1" dirty="0" smtClean="0">
                <a:solidFill>
                  <a:srgbClr val="FFC000"/>
                </a:solidFill>
              </a:rPr>
              <a:t>orbit,  &amp; became          the operational </a:t>
            </a:r>
            <a:r>
              <a:rPr lang="en-US" sz="27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4" charset="0"/>
                <a:ea typeface="MS PGothic" pitchFamily="34" charset="-128"/>
              </a:rPr>
              <a:t>GOES-East</a:t>
            </a:r>
            <a:r>
              <a:rPr lang="en-US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4" charset="0"/>
                <a:ea typeface="MS PGothic" pitchFamily="34" charset="-128"/>
              </a:rPr>
              <a:t> </a:t>
            </a:r>
            <a:r>
              <a:rPr lang="en-US" sz="2500" b="1" dirty="0" smtClean="0">
                <a:solidFill>
                  <a:srgbClr val="FFC000"/>
                </a:solidFill>
              </a:rPr>
              <a:t>satellite in November 2017. </a:t>
            </a:r>
            <a:r>
              <a:rPr lang="en-US" sz="2700" b="1" dirty="0" smtClean="0">
                <a:solidFill>
                  <a:srgbClr val="FFC000"/>
                </a:solidFill>
              </a:rPr>
              <a:t>   </a:t>
            </a:r>
            <a:endParaRPr lang="en-US" sz="2700" b="1" dirty="0">
              <a:solidFill>
                <a:srgbClr val="FFC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64" b="8378"/>
          <a:stretch/>
        </p:blipFill>
        <p:spPr>
          <a:xfrm>
            <a:off x="609600" y="1657349"/>
            <a:ext cx="8001000" cy="466725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017882" y="6016823"/>
            <a:ext cx="16689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75000"/>
                    <a:alpha val="63000"/>
                  </a:schemeClr>
                </a:solidFill>
              </a:rPr>
              <a:t>Photo credit: NOAA</a:t>
            </a:r>
          </a:p>
        </p:txBody>
      </p:sp>
    </p:spTree>
    <p:extLst>
      <p:ext uri="{BB962C8B-B14F-4D97-AF65-F5344CB8AC3E}">
        <p14:creationId xmlns:p14="http://schemas.microsoft.com/office/powerpoint/2010/main" val="559007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78691F-9CED-4134-BEF2-4424A0C8B72C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551608"/>
            <a:ext cx="7270993" cy="484919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52400" y="152400"/>
            <a:ext cx="9372600" cy="141577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7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4" charset="0"/>
                <a:ea typeface="MS PGothic" pitchFamily="34" charset="-128"/>
              </a:rPr>
              <a:t>GOES-S</a:t>
            </a:r>
            <a:r>
              <a:rPr lang="en-US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4" charset="0"/>
                <a:ea typeface="MS PGothic" pitchFamily="34" charset="-128"/>
              </a:rPr>
              <a:t> </a:t>
            </a:r>
            <a:r>
              <a:rPr lang="en-US" sz="2500" b="1" dirty="0" smtClean="0">
                <a:solidFill>
                  <a:srgbClr val="FFC000"/>
                </a:solidFill>
              </a:rPr>
              <a:t>launched on March 1</a:t>
            </a:r>
            <a:r>
              <a:rPr lang="en-US" sz="2500" b="1" baseline="30000" dirty="0" smtClean="0">
                <a:solidFill>
                  <a:srgbClr val="FFC000"/>
                </a:solidFill>
              </a:rPr>
              <a:t>st</a:t>
            </a:r>
            <a:r>
              <a:rPr lang="en-US" sz="2500" b="1" dirty="0" smtClean="0">
                <a:solidFill>
                  <a:srgbClr val="FFC000"/>
                </a:solidFill>
              </a:rPr>
              <a:t> 2018! </a:t>
            </a:r>
          </a:p>
          <a:p>
            <a:pPr algn="ctr"/>
            <a:r>
              <a:rPr lang="en-US" sz="2500" b="1" dirty="0" smtClean="0">
                <a:solidFill>
                  <a:srgbClr val="FFC000"/>
                </a:solidFill>
              </a:rPr>
              <a:t>Was renamed  </a:t>
            </a:r>
            <a:r>
              <a:rPr lang="en-US" sz="27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4" charset="0"/>
                <a:ea typeface="MS PGothic" pitchFamily="34" charset="-128"/>
              </a:rPr>
              <a:t>GOES-17 soon after </a:t>
            </a:r>
            <a:r>
              <a:rPr lang="en-US" sz="2500" b="1" dirty="0" smtClean="0">
                <a:solidFill>
                  <a:srgbClr val="FFC000"/>
                </a:solidFill>
              </a:rPr>
              <a:t>and became                            our  operational </a:t>
            </a:r>
            <a:r>
              <a:rPr lang="en-US" sz="27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4" charset="0"/>
                <a:ea typeface="MS PGothic" pitchFamily="34" charset="-128"/>
              </a:rPr>
              <a:t>GOES-West</a:t>
            </a:r>
            <a:r>
              <a:rPr lang="en-US" sz="2500" b="1" dirty="0" smtClean="0">
                <a:solidFill>
                  <a:srgbClr val="FFC000"/>
                </a:solidFill>
              </a:rPr>
              <a:t> </a:t>
            </a:r>
            <a:r>
              <a:rPr lang="en-US" sz="2500" b="1" smtClean="0">
                <a:solidFill>
                  <a:srgbClr val="FFC000"/>
                </a:solidFill>
              </a:rPr>
              <a:t>satellite late fall </a:t>
            </a:r>
            <a:r>
              <a:rPr lang="en-US" sz="2500" b="1" dirty="0" smtClean="0">
                <a:solidFill>
                  <a:srgbClr val="FFC000"/>
                </a:solidFill>
              </a:rPr>
              <a:t>2018. </a:t>
            </a:r>
            <a:r>
              <a:rPr lang="en-US" sz="2700" b="1" dirty="0" smtClean="0">
                <a:solidFill>
                  <a:srgbClr val="FFC000"/>
                </a:solidFill>
              </a:rPr>
              <a:t>   </a:t>
            </a:r>
            <a:endParaRPr lang="en-US" sz="27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6973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57175"/>
            <a:ext cx="8229600" cy="1014425"/>
          </a:xfrm>
          <a:prstGeom prst="rect">
            <a:avLst/>
          </a:prstGeom>
        </p:spPr>
        <p:txBody>
          <a:bodyPr/>
          <a:lstStyle/>
          <a:p>
            <a:r>
              <a:rPr lang="en-US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U.S. GOES Constellation</a:t>
            </a:r>
            <a:br>
              <a:rPr lang="en-US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100" i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</a:t>
            </a:r>
            <a:r>
              <a:rPr lang="en-US" sz="21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eostationary </a:t>
            </a:r>
            <a:r>
              <a:rPr lang="en-US" sz="2100" i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en-US" sz="21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perational </a:t>
            </a:r>
            <a:r>
              <a:rPr lang="en-US" sz="2100" i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en-US" sz="21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nvironmental </a:t>
            </a:r>
            <a:r>
              <a:rPr lang="en-US" sz="2100" i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-US" sz="21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atellites</a:t>
            </a:r>
            <a:r>
              <a:rPr lang="en-US" sz="2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21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03910" y="5567425"/>
            <a:ext cx="5977890" cy="106197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100" dirty="0" smtClean="0"/>
              <a:t>2 operational satellites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100" dirty="0" smtClean="0"/>
              <a:t>1 standby</a:t>
            </a:r>
          </a:p>
          <a:p>
            <a:pPr marL="68263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6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6ECF5EF8-31B4-4F78-B46E-860652303D3D}" type="slidenum">
              <a:rPr lang="en-US" sz="1200" smtClean="0">
                <a:solidFill>
                  <a:schemeClr val="bg1"/>
                </a:solidFill>
              </a:rPr>
              <a:pPr algn="r">
                <a:defRPr/>
              </a:pPr>
              <a:t>4</a:t>
            </a:fld>
            <a:endParaRPr lang="en-US" sz="1200" dirty="0">
              <a:solidFill>
                <a:schemeClr val="bg1"/>
              </a:solidFill>
            </a:endParaRPr>
          </a:p>
        </p:txBody>
      </p:sp>
      <p:pic>
        <p:nvPicPr>
          <p:cNvPr id="7" name="Picture 6" descr="world_physical_america_cent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1255775"/>
            <a:ext cx="8406029" cy="4176713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  <p:sp>
        <p:nvSpPr>
          <p:cNvPr id="9" name="Rounded Rectangle 8"/>
          <p:cNvSpPr/>
          <p:nvPr/>
        </p:nvSpPr>
        <p:spPr>
          <a:xfrm>
            <a:off x="1752600" y="1622488"/>
            <a:ext cx="3048000" cy="3502152"/>
          </a:xfrm>
          <a:prstGeom prst="roundRect">
            <a:avLst>
              <a:gd name="adj" fmla="val 37567"/>
            </a:avLst>
          </a:prstGeom>
          <a:noFill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3340100" y="1624666"/>
            <a:ext cx="3044952" cy="3505200"/>
          </a:xfrm>
          <a:prstGeom prst="roundRect">
            <a:avLst>
              <a:gd name="adj" fmla="val 37567"/>
            </a:avLst>
          </a:prstGeom>
          <a:noFill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95600" y="3033277"/>
            <a:ext cx="835025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Rectangle 23"/>
          <p:cNvSpPr>
            <a:spLocks noChangeAspect="1" noChangeArrowheads="1"/>
          </p:cNvSpPr>
          <p:nvPr/>
        </p:nvSpPr>
        <p:spPr bwMode="auto">
          <a:xfrm>
            <a:off x="2882835" y="2473446"/>
            <a:ext cx="78143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GOES-West</a:t>
            </a:r>
            <a:endParaRPr lang="en-US" sz="1200" dirty="0">
              <a:solidFill>
                <a:schemeClr val="bg1"/>
              </a:solidFill>
            </a:endParaRPr>
          </a:p>
          <a:p>
            <a:pPr algn="ctr"/>
            <a:r>
              <a:rPr lang="en-US" sz="1200" b="1" i="1" dirty="0" smtClean="0">
                <a:solidFill>
                  <a:schemeClr val="bg1"/>
                </a:solidFill>
              </a:rPr>
              <a:t>GOES-17</a:t>
            </a:r>
            <a:endParaRPr lang="en-US" sz="1200" b="1" i="1" dirty="0" smtClean="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>
            <a:spLocks noChangeAspect="1" noChangeArrowheads="1"/>
          </p:cNvSpPr>
          <p:nvPr/>
        </p:nvSpPr>
        <p:spPr bwMode="auto">
          <a:xfrm>
            <a:off x="4484994" y="2486146"/>
            <a:ext cx="1077605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GOES-East</a:t>
            </a:r>
          </a:p>
          <a:p>
            <a:pPr algn="ctr"/>
            <a:r>
              <a:rPr lang="en-US" sz="1200" b="1" i="1" dirty="0" smtClean="0">
                <a:solidFill>
                  <a:schemeClr val="bg1"/>
                </a:solidFill>
              </a:rPr>
              <a:t>GOES-16</a:t>
            </a:r>
            <a:endParaRPr lang="en-US" sz="1200" b="1" i="1" dirty="0" smtClean="0">
              <a:solidFill>
                <a:schemeClr val="bg1"/>
              </a:solidFill>
            </a:endParaRPr>
          </a:p>
          <a:p>
            <a:pPr algn="ctr"/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4" name="Rectangle 25"/>
          <p:cNvSpPr>
            <a:spLocks noChangeAspect="1" noChangeArrowheads="1"/>
          </p:cNvSpPr>
          <p:nvPr/>
        </p:nvSpPr>
        <p:spPr bwMode="auto">
          <a:xfrm>
            <a:off x="3747517" y="3707466"/>
            <a:ext cx="742831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Standby</a:t>
            </a:r>
          </a:p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GOES-14</a:t>
            </a:r>
          </a:p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105° West</a:t>
            </a:r>
            <a:endParaRPr lang="en-US" sz="1200" dirty="0">
              <a:solidFill>
                <a:schemeClr val="bg1"/>
              </a:solidFill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57600" y="3033277"/>
            <a:ext cx="835025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32300" y="3033277"/>
            <a:ext cx="835025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910861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6292" y="316135"/>
            <a:ext cx="6402495" cy="369332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solidFill>
                  <a:srgbClr val="FFC000"/>
                </a:solidFill>
              </a:rPr>
              <a:t>GOES-R Series Spacecraft</a:t>
            </a:r>
          </a:p>
        </p:txBody>
      </p:sp>
      <p:pic>
        <p:nvPicPr>
          <p:cNvPr id="3" name="Content Placeholder 20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1670" y="776076"/>
            <a:ext cx="5600484" cy="4586021"/>
          </a:xfrm>
        </p:spPr>
      </p:pic>
      <p:sp>
        <p:nvSpPr>
          <p:cNvPr id="5" name="TextBox 4"/>
          <p:cNvSpPr txBox="1"/>
          <p:nvPr/>
        </p:nvSpPr>
        <p:spPr>
          <a:xfrm>
            <a:off x="4194715" y="1644029"/>
            <a:ext cx="200328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+mn-lt"/>
              </a:rPr>
              <a:t>Extreme Ultraviolet  and X-Ray Irradiance Sensor (EXIS)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4501968" y="2323753"/>
            <a:ext cx="1322524" cy="893726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847334" y="2868743"/>
            <a:ext cx="19100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+mn-lt"/>
              </a:rPr>
              <a:t>Space Environment In Situ Suite  (SEISS)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5294899" y="3303626"/>
            <a:ext cx="1313562" cy="422614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861708" y="3961345"/>
            <a:ext cx="14443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+mn-lt"/>
              </a:rPr>
              <a:t>Magnetometer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7387194" y="3702544"/>
            <a:ext cx="675685" cy="32059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196356" y="5358780"/>
            <a:ext cx="137793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+mn-lt"/>
              </a:rPr>
              <a:t>Advanced Baseline Imager (ABI) 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4335332" y="5280898"/>
            <a:ext cx="827898" cy="218421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560760" y="4812502"/>
            <a:ext cx="144335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>
                <a:latin typeface="+mn-lt"/>
              </a:rPr>
              <a:t>Geostationary Lightning Mapper (GLM)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2970592" y="4954712"/>
            <a:ext cx="844731" cy="164130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881143" y="3148533"/>
            <a:ext cx="16178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>
                <a:latin typeface="+mn-lt"/>
              </a:rPr>
              <a:t>Solar Ultraviolet Imager  (SUVI)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2538805" y="3438711"/>
            <a:ext cx="1301676" cy="285891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2" descr="C:\Users\rkatz\Desktop\GLM04699_GLM_FM1_Presentation_Photos_P1000997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64" b="3897"/>
          <a:stretch/>
        </p:blipFill>
        <p:spPr bwMode="auto">
          <a:xfrm>
            <a:off x="180558" y="3908889"/>
            <a:ext cx="1501347" cy="183244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579" y="1578421"/>
            <a:ext cx="1838856" cy="149066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79"/>
          <a:stretch/>
        </p:blipFill>
        <p:spPr>
          <a:xfrm>
            <a:off x="6077608" y="877002"/>
            <a:ext cx="1556775" cy="1652529"/>
          </a:xfrm>
          <a:prstGeom prst="rect">
            <a:avLst/>
          </a:prstGeom>
        </p:spPr>
      </p:pic>
      <p:pic>
        <p:nvPicPr>
          <p:cNvPr id="20" name="Picture 19" descr="IMG_2327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44732" y="2590940"/>
            <a:ext cx="2433953" cy="783178"/>
          </a:xfrm>
          <a:prstGeom prst="rect">
            <a:avLst/>
          </a:prstGeom>
          <a:ln w="3175" cap="sq" cmpd="sng" algn="ctr">
            <a:noFill/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21" name="Straight Arrow Connector 20"/>
          <p:cNvCxnSpPr/>
          <p:nvPr/>
        </p:nvCxnSpPr>
        <p:spPr>
          <a:xfrm flipH="1" flipV="1">
            <a:off x="6951616" y="3803381"/>
            <a:ext cx="1111264" cy="21101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 noChangeArrowheads="1"/>
          </p:cNvPicPr>
          <p:nvPr/>
        </p:nvPicPr>
        <p:blipFill rotWithShape="1">
          <a:blip r:embed="rId8" cstate="print"/>
          <a:srcRect l="5493" r="5252"/>
          <a:stretch/>
        </p:blipFill>
        <p:spPr bwMode="auto">
          <a:xfrm>
            <a:off x="6569015" y="4443660"/>
            <a:ext cx="2155148" cy="164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Slide Number Placeholder 22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 algn="r"/>
            <a:fld id="{BC733824-2D8B-1A4D-BAE7-D7080C211F3B}" type="slidenum">
              <a:rPr lang="en-US" smtClean="0">
                <a:solidFill>
                  <a:schemeClr val="bg1"/>
                </a:solidFill>
              </a:rPr>
              <a:pPr algn="r"/>
              <a:t>5</a:t>
            </a:fld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115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6292" y="316135"/>
            <a:ext cx="6402495" cy="369332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solidFill>
                  <a:srgbClr val="FFC000"/>
                </a:solidFill>
              </a:rPr>
              <a:t>GOES-R Series Spacecraft</a:t>
            </a:r>
          </a:p>
        </p:txBody>
      </p:sp>
      <p:pic>
        <p:nvPicPr>
          <p:cNvPr id="3" name="Content Placeholder 20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1670" y="776076"/>
            <a:ext cx="5600484" cy="4586021"/>
          </a:xfrm>
        </p:spPr>
      </p:pic>
      <p:sp>
        <p:nvSpPr>
          <p:cNvPr id="11" name="TextBox 10"/>
          <p:cNvSpPr txBox="1"/>
          <p:nvPr/>
        </p:nvSpPr>
        <p:spPr>
          <a:xfrm>
            <a:off x="5196356" y="5358780"/>
            <a:ext cx="137793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+mn-lt"/>
              </a:rPr>
              <a:t>Advanced Baseline Imager (ABI) 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4335332" y="5280898"/>
            <a:ext cx="827898" cy="218421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560760" y="4812502"/>
            <a:ext cx="144335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>
                <a:latin typeface="+mn-lt"/>
              </a:rPr>
              <a:t>Geostationary Lightning Mapper (GLM)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2970592" y="4954712"/>
            <a:ext cx="844731" cy="164130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2" descr="C:\Users\rkatz\Desktop\GLM04699_GLM_FM1_Presentation_Photos_P1000997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64" b="3897"/>
          <a:stretch/>
        </p:blipFill>
        <p:spPr bwMode="auto">
          <a:xfrm>
            <a:off x="180558" y="3908889"/>
            <a:ext cx="1501347" cy="183244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/>
          <p:cNvPicPr>
            <a:picLocks noChangeAspect="1" noChangeArrowheads="1"/>
          </p:cNvPicPr>
          <p:nvPr/>
        </p:nvPicPr>
        <p:blipFill rotWithShape="1">
          <a:blip r:embed="rId5" cstate="print"/>
          <a:srcRect l="5493" r="5252"/>
          <a:stretch/>
        </p:blipFill>
        <p:spPr bwMode="auto">
          <a:xfrm>
            <a:off x="6569015" y="4443660"/>
            <a:ext cx="2155148" cy="164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Slide Number Placeholder 22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 algn="r"/>
            <a:fld id="{BC733824-2D8B-1A4D-BAE7-D7080C211F3B}" type="slidenum">
              <a:rPr lang="en-US" smtClean="0">
                <a:solidFill>
                  <a:schemeClr val="bg1"/>
                </a:solidFill>
              </a:rPr>
              <a:pPr algn="r"/>
              <a:t>6</a:t>
            </a:fld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466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cube_imager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81" b="6458"/>
          <a:stretch/>
        </p:blipFill>
        <p:spPr bwMode="auto">
          <a:xfrm>
            <a:off x="497540" y="1463633"/>
            <a:ext cx="4174436" cy="2541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934423" y="4221541"/>
            <a:ext cx="7275155" cy="1716010"/>
            <a:chOff x="807748" y="4123373"/>
            <a:chExt cx="7275155" cy="1716010"/>
          </a:xfrm>
        </p:grpSpPr>
        <p:sp>
          <p:nvSpPr>
            <p:cNvPr id="6" name="TextBox 5"/>
            <p:cNvSpPr txBox="1"/>
            <p:nvPr/>
          </p:nvSpPr>
          <p:spPr>
            <a:xfrm>
              <a:off x="807748" y="4154306"/>
              <a:ext cx="922047" cy="16850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35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/>
                  <a:ea typeface="+mn-ea"/>
                  <a:cs typeface="+mn-cs"/>
                </a:rPr>
                <a:t>5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232799" y="4123373"/>
              <a:ext cx="922047" cy="16850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35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/>
                  <a:ea typeface="+mn-ea"/>
                  <a:cs typeface="+mn-cs"/>
                </a:rPr>
                <a:t>4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657851" y="4123373"/>
              <a:ext cx="922047" cy="16850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35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/>
                  <a:ea typeface="+mn-ea"/>
                  <a:cs typeface="+mn-cs"/>
                </a:rPr>
                <a:t>3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729794" y="4362055"/>
              <a:ext cx="1600200" cy="12695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/>
                  <a:ea typeface="+mn-ea"/>
                  <a:cs typeface="+mn-cs"/>
                </a:rPr>
                <a:t>X</a:t>
              </a:r>
            </a:p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5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/>
                  <a:ea typeface="+mn-ea"/>
                  <a:cs typeface="+mn-cs"/>
                </a:rPr>
                <a:t>Faster coverage</a:t>
              </a:r>
              <a:br>
                <a:rPr kumimoji="0" lang="en-US" sz="135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/>
                  <a:ea typeface="+mn-ea"/>
                  <a:cs typeface="+mn-cs"/>
                </a:rPr>
              </a:br>
              <a:r>
                <a:rPr kumimoji="0" lang="en-US" sz="135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/>
                  <a:ea typeface="+mn-ea"/>
                  <a:cs typeface="+mn-cs"/>
                </a:rPr>
                <a:t>(5-minute full disk vs. 25-minute)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4154846" y="4362055"/>
              <a:ext cx="1600200" cy="126957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/>
                  <a:ea typeface="+mn-ea"/>
                  <a:cs typeface="+mn-cs"/>
                </a:rPr>
                <a:t>X</a:t>
              </a:r>
            </a:p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5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/>
                  <a:ea typeface="+mn-ea"/>
                  <a:cs typeface="+mn-cs"/>
                </a:rPr>
                <a:t>Improved spatial</a:t>
              </a:r>
              <a:br>
                <a:rPr kumimoji="0" lang="en-US" sz="135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/>
                  <a:ea typeface="+mn-ea"/>
                  <a:cs typeface="+mn-cs"/>
                </a:rPr>
              </a:br>
              <a:r>
                <a:rPr kumimoji="0" lang="en-US" sz="135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/>
                  <a:ea typeface="+mn-ea"/>
                  <a:cs typeface="+mn-cs"/>
                </a:rPr>
                <a:t>resolution </a:t>
              </a:r>
            </a:p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5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/>
                  <a:ea typeface="+mn-ea"/>
                  <a:cs typeface="+mn-cs"/>
                </a:rPr>
                <a:t>(2 km IR vs. 4 km)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482703" y="4345542"/>
              <a:ext cx="1600200" cy="14773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/>
                  <a:ea typeface="+mn-ea"/>
                  <a:cs typeface="+mn-cs"/>
                </a:rPr>
                <a:t>X</a:t>
              </a:r>
            </a:p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5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/>
                  <a:ea typeface="+mn-ea"/>
                  <a:cs typeface="+mn-cs"/>
                </a:rPr>
                <a:t>More spectral bands (16 on ABI vs. 5 on the current imager)</a:t>
              </a:r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2999" y="1452118"/>
            <a:ext cx="3771881" cy="2558703"/>
          </a:xfrm>
          <a:prstGeom prst="rect">
            <a:avLst/>
          </a:prstGeom>
          <a:ln>
            <a:solidFill>
              <a:srgbClr val="365DAD"/>
            </a:solidFill>
          </a:ln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228600" y="261463"/>
            <a:ext cx="8610600" cy="729137"/>
          </a:xfrm>
          <a:prstGeom prst="rect">
            <a:avLst/>
          </a:prstGeom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  <a:noAutofit/>
          </a:bodyPr>
          <a:lstStyle>
            <a:lvl1pPr lvl="0" algn="ctr" rtl="0" eaLnBrk="1" fontAlgn="base" hangingPunct="1">
              <a:spcBef>
                <a:spcPts val="0"/>
              </a:spcBef>
              <a:spcAft>
                <a:spcPct val="0"/>
              </a:spcAft>
              <a:buSzPct val="100000"/>
              <a:defRPr sz="3600" b="0" kern="1200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4" charset="0"/>
                <a:ea typeface="MS PGothic" pitchFamily="34" charset="-128"/>
                <a:cs typeface="ＭＳ Ｐゴシック" pitchFamily="4" charset="-128"/>
              </a:defRPr>
            </a:lvl1pPr>
            <a:lvl2pPr lvl="1" algn="ctr" rtl="0" eaLnBrk="1" fontAlgn="base" hangingPunct="1">
              <a:spcBef>
                <a:spcPts val="0"/>
              </a:spcBef>
              <a:spcAft>
                <a:spcPct val="0"/>
              </a:spcAft>
              <a:buSzPct val="100000"/>
              <a:defRPr sz="3600">
                <a:solidFill>
                  <a:srgbClr val="C1EEFF"/>
                </a:solidFill>
                <a:latin typeface="Arial" pitchFamily="4" charset="0"/>
                <a:ea typeface="MS PGothic" pitchFamily="34" charset="-128"/>
                <a:cs typeface="ＭＳ Ｐゴシック" pitchFamily="4" charset="-128"/>
              </a:defRPr>
            </a:lvl2pPr>
            <a:lvl3pPr lvl="2" algn="ctr" rtl="0" eaLnBrk="1" fontAlgn="base" hangingPunct="1">
              <a:spcBef>
                <a:spcPts val="0"/>
              </a:spcBef>
              <a:spcAft>
                <a:spcPct val="0"/>
              </a:spcAft>
              <a:buSzPct val="100000"/>
              <a:defRPr sz="3600">
                <a:solidFill>
                  <a:srgbClr val="C1EEFF"/>
                </a:solidFill>
                <a:latin typeface="Arial" pitchFamily="4" charset="0"/>
                <a:ea typeface="MS PGothic" pitchFamily="34" charset="-128"/>
                <a:cs typeface="ＭＳ Ｐゴシック" pitchFamily="4" charset="-128"/>
              </a:defRPr>
            </a:lvl3pPr>
            <a:lvl4pPr lvl="3" algn="ctr" rtl="0" eaLnBrk="1" fontAlgn="base" hangingPunct="1">
              <a:spcBef>
                <a:spcPts val="0"/>
              </a:spcBef>
              <a:spcAft>
                <a:spcPct val="0"/>
              </a:spcAft>
              <a:buSzPct val="100000"/>
              <a:defRPr sz="3600">
                <a:solidFill>
                  <a:srgbClr val="C1EEFF"/>
                </a:solidFill>
                <a:latin typeface="Arial" pitchFamily="4" charset="0"/>
                <a:ea typeface="MS PGothic" pitchFamily="34" charset="-128"/>
                <a:cs typeface="ＭＳ Ｐゴシック" pitchFamily="4" charset="-128"/>
              </a:defRPr>
            </a:lvl4pPr>
            <a:lvl5pPr lvl="4" algn="ctr" rtl="0" eaLnBrk="1" fontAlgn="base" hangingPunct="1">
              <a:spcBef>
                <a:spcPts val="0"/>
              </a:spcBef>
              <a:spcAft>
                <a:spcPct val="0"/>
              </a:spcAft>
              <a:buSzPct val="100000"/>
              <a:defRPr sz="3600">
                <a:solidFill>
                  <a:srgbClr val="C1EEFF"/>
                </a:solidFill>
                <a:latin typeface="Arial" pitchFamily="4" charset="0"/>
                <a:ea typeface="MS PGothic" pitchFamily="34" charset="-128"/>
                <a:cs typeface="ＭＳ Ｐゴシック" pitchFamily="4" charset="-128"/>
              </a:defRPr>
            </a:lvl5pPr>
            <a:lvl6pPr marL="457200" lvl="5" algn="ctr" rtl="0" eaLnBrk="1" fontAlgn="base" hangingPunct="1">
              <a:spcBef>
                <a:spcPts val="0"/>
              </a:spcBef>
              <a:spcAft>
                <a:spcPct val="0"/>
              </a:spcAft>
              <a:buSzPct val="100000"/>
              <a:defRPr sz="3600">
                <a:solidFill>
                  <a:srgbClr val="C1EEFF"/>
                </a:solidFill>
                <a:latin typeface="Arial" pitchFamily="4" charset="0"/>
                <a:ea typeface="ＭＳ Ｐゴシック" pitchFamily="4" charset="-128"/>
                <a:cs typeface="ＭＳ Ｐゴシック" pitchFamily="4" charset="-128"/>
              </a:defRPr>
            </a:lvl6pPr>
            <a:lvl7pPr marL="914400" lvl="6" algn="ctr" rtl="0" eaLnBrk="1" fontAlgn="base" hangingPunct="1">
              <a:spcBef>
                <a:spcPts val="0"/>
              </a:spcBef>
              <a:spcAft>
                <a:spcPct val="0"/>
              </a:spcAft>
              <a:buSzPct val="100000"/>
              <a:defRPr sz="3600">
                <a:solidFill>
                  <a:srgbClr val="C1EEFF"/>
                </a:solidFill>
                <a:latin typeface="Arial" pitchFamily="4" charset="0"/>
                <a:ea typeface="ＭＳ Ｐゴシック" pitchFamily="4" charset="-128"/>
                <a:cs typeface="ＭＳ Ｐゴシック" pitchFamily="4" charset="-128"/>
              </a:defRPr>
            </a:lvl7pPr>
            <a:lvl8pPr marL="1371600" lvl="7" algn="ctr" rtl="0" eaLnBrk="1" fontAlgn="base" hangingPunct="1">
              <a:spcBef>
                <a:spcPts val="0"/>
              </a:spcBef>
              <a:spcAft>
                <a:spcPct val="0"/>
              </a:spcAft>
              <a:buSzPct val="100000"/>
              <a:defRPr sz="3600">
                <a:solidFill>
                  <a:srgbClr val="C1EEFF"/>
                </a:solidFill>
                <a:latin typeface="Arial" pitchFamily="4" charset="0"/>
                <a:ea typeface="ＭＳ Ｐゴシック" pitchFamily="4" charset="-128"/>
                <a:cs typeface="ＭＳ Ｐゴシック" pitchFamily="4" charset="-128"/>
              </a:defRPr>
            </a:lvl8pPr>
            <a:lvl9pPr marL="1828800" lvl="8" algn="ctr" rtl="0" eaLnBrk="1" fontAlgn="base" hangingPunct="1">
              <a:spcBef>
                <a:spcPts val="0"/>
              </a:spcBef>
              <a:spcAft>
                <a:spcPct val="0"/>
              </a:spcAft>
              <a:buSzPct val="100000"/>
              <a:defRPr sz="3600">
                <a:solidFill>
                  <a:srgbClr val="C1EEFF"/>
                </a:solidFill>
                <a:latin typeface="Arial" pitchFamily="4" charset="0"/>
                <a:ea typeface="ＭＳ Ｐゴシック" pitchFamily="4" charset="-128"/>
                <a:cs typeface="ＭＳ Ｐゴシック" pitchFamily="4" charset="-128"/>
              </a:defRPr>
            </a:lvl9pPr>
          </a:lstStyle>
          <a:p>
            <a:r>
              <a:rPr lang="en-US" b="1" dirty="0" smtClean="0">
                <a:solidFill>
                  <a:srgbClr val="FFC000"/>
                </a:solidFill>
              </a:rPr>
              <a:t>Advanced Baseline Imager (ABI)</a:t>
            </a:r>
            <a:endParaRPr lang="en-US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6021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0"/>
          <a:stretch/>
        </p:blipFill>
        <p:spPr>
          <a:xfrm>
            <a:off x="178890" y="2054640"/>
            <a:ext cx="4010686" cy="40233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59"/>
          <a:stretch/>
        </p:blipFill>
        <p:spPr>
          <a:xfrm>
            <a:off x="4648200" y="2046806"/>
            <a:ext cx="4112525" cy="4023360"/>
          </a:xfrm>
          <a:prstGeom prst="rect">
            <a:avLst/>
          </a:prstGeom>
        </p:spPr>
      </p:pic>
      <p:sp>
        <p:nvSpPr>
          <p:cNvPr id="7" name="Rectangle 3"/>
          <p:cNvSpPr>
            <a:spLocks noGrp="1" noChangeArrowheads="1"/>
          </p:cNvSpPr>
          <p:nvPr>
            <p:ph idx="1"/>
          </p:nvPr>
        </p:nvSpPr>
        <p:spPr>
          <a:xfrm>
            <a:off x="315512" y="1653946"/>
            <a:ext cx="3874064" cy="251054"/>
          </a:xfrm>
          <a:effectLst/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100" b="1" dirty="0">
                <a:solidFill>
                  <a:schemeClr val="tx1"/>
                </a:solidFill>
              </a:rPr>
              <a:t>GOES-13/14/15 Spectral Bands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5074158" y="1600200"/>
            <a:ext cx="3765042" cy="230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sz="2100" kern="0" dirty="0">
                <a:solidFill>
                  <a:schemeClr val="tx1"/>
                </a:solidFill>
              </a:rPr>
              <a:t>GOES-R </a:t>
            </a:r>
            <a:r>
              <a:rPr lang="en-US" sz="2100" kern="0" dirty="0" smtClean="0">
                <a:solidFill>
                  <a:schemeClr val="tx1"/>
                </a:solidFill>
              </a:rPr>
              <a:t>Series Spectral </a:t>
            </a:r>
            <a:r>
              <a:rPr lang="en-US" sz="2100" kern="0" dirty="0">
                <a:solidFill>
                  <a:schemeClr val="tx1"/>
                </a:solidFill>
              </a:rPr>
              <a:t>Bands</a:t>
            </a: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739140" y="304800"/>
            <a:ext cx="7086600" cy="381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>
                <a:solidFill>
                  <a:srgbClr val="FFC000"/>
                </a:solidFill>
              </a:rPr>
              <a:t>Advanced Baseline Imager - ABI</a:t>
            </a:r>
            <a:r>
              <a:rPr lang="en-US" sz="2800" dirty="0" smtClean="0">
                <a:solidFill>
                  <a:srgbClr val="FFC000"/>
                </a:solidFill>
              </a:rPr>
              <a:t/>
            </a:r>
            <a:br>
              <a:rPr lang="en-US" sz="2800" dirty="0" smtClean="0">
                <a:solidFill>
                  <a:srgbClr val="FFC000"/>
                </a:solidFill>
              </a:rPr>
            </a:b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 algn="r"/>
            <a:fld id="{DACCE42E-A032-49EA-B847-86C286AF998B}" type="slidenum">
              <a:rPr lang="en-US" altLang="en-US" smtClean="0">
                <a:solidFill>
                  <a:schemeClr val="bg1"/>
                </a:solidFill>
              </a:rPr>
              <a:pPr algn="r"/>
              <a:t>8</a:t>
            </a:fld>
            <a:endParaRPr lang="en-US" altLang="en-US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667000" y="685800"/>
            <a:ext cx="3563796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 smtClean="0"/>
              <a:t>3 times the spectral data! 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1604578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685800"/>
            <a:ext cx="5242726" cy="5652479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78691F-9CED-4134-BEF2-4424A0C8B72C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1CE"/>
                </a:solidFill>
                <a:effectLst/>
                <a:uLnTx/>
                <a:uFillTx/>
                <a:latin typeface="Arial Narrow"/>
                <a:ea typeface="+mn-ea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FFF1CE"/>
              </a:solidFill>
              <a:effectLst/>
              <a:uLnTx/>
              <a:uFillTx/>
              <a:latin typeface="Arial Narrow"/>
              <a:ea typeface="+mn-ea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8600" y="76200"/>
            <a:ext cx="40990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New HTML5 WebApps!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622660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MSS_Template_2013Log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ヒラギノ丸ゴ Pro W4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13173</TotalTime>
  <Words>393</Words>
  <Application>Microsoft Office PowerPoint</Application>
  <PresentationFormat>On-screen Show (4:3)</PresentationFormat>
  <Paragraphs>99</Paragraphs>
  <Slides>13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MS PGothic</vt:lpstr>
      <vt:lpstr>MS PGothic</vt:lpstr>
      <vt:lpstr>Arial</vt:lpstr>
      <vt:lpstr>Arial Narrow</vt:lpstr>
      <vt:lpstr>Calibri</vt:lpstr>
      <vt:lpstr>Corbel</vt:lpstr>
      <vt:lpstr>Wingdings</vt:lpstr>
      <vt:lpstr>Wingdings 2</vt:lpstr>
      <vt:lpstr>CIMSS_Template_2013Logo</vt:lpstr>
      <vt:lpstr>PowerPoint Presentation</vt:lpstr>
      <vt:lpstr>PowerPoint Presentation</vt:lpstr>
      <vt:lpstr>PowerPoint Presentation</vt:lpstr>
      <vt:lpstr>U.S. GOES Constellation Geostationary Operational Environmental Satellites </vt:lpstr>
      <vt:lpstr>GOES-R Series Spacecraft</vt:lpstr>
      <vt:lpstr>GOES-R Series Spacecraft</vt:lpstr>
      <vt:lpstr>PowerPoint Presentation</vt:lpstr>
      <vt:lpstr>Advanced Baseline Imager - ABI </vt:lpstr>
      <vt:lpstr>PowerPoint Presentation</vt:lpstr>
      <vt:lpstr>PowerPoint Presentation</vt:lpstr>
      <vt:lpstr>PowerPoint Presentation</vt:lpstr>
      <vt:lpstr>GOES16/17 Science Fair Specifics</vt:lpstr>
      <vt:lpstr>PowerPoint Presentation</vt:lpstr>
    </vt:vector>
  </TitlesOfParts>
  <Company>SSEC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CIMSS iPad Library &amp; ESIP Teacher Workshops</dc:title>
  <dc:creator>Margaret Mooney</dc:creator>
  <cp:lastModifiedBy>Margaret Mooney</cp:lastModifiedBy>
  <cp:revision>227</cp:revision>
  <dcterms:created xsi:type="dcterms:W3CDTF">2012-11-19T15:27:01Z</dcterms:created>
  <dcterms:modified xsi:type="dcterms:W3CDTF">2019-07-17T15:22:09Z</dcterms:modified>
</cp:coreProperties>
</file>