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0" r:id="rId2"/>
    <p:sldId id="256" r:id="rId3"/>
    <p:sldId id="258" r:id="rId4"/>
    <p:sldId id="259" r:id="rId5"/>
    <p:sldId id="263" r:id="rId6"/>
    <p:sldId id="264" r:id="rId7"/>
    <p:sldId id="265" r:id="rId8"/>
    <p:sldId id="267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854B"/>
    <a:srgbClr val="5F9EB5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3"/>
    <p:restoredTop sz="78345"/>
  </p:normalViewPr>
  <p:slideViewPr>
    <p:cSldViewPr snapToGrid="0" snapToObjects="1">
      <p:cViewPr>
        <p:scale>
          <a:sx n="100" d="100"/>
          <a:sy n="100" d="100"/>
        </p:scale>
        <p:origin x="11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50C5D-4237-244A-9CDC-FD4569631BD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65F5A-65FB-1D4E-AB9C-AB28CA399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5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session focuses on the history of data management for the CZO program… through 6 mini talks and a discussion. Please ask interrupt us and ask questions at any point; let’s make these presentations conversational.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65F5A-65FB-1D4E-AB9C-AB28CA3996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25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65F5A-65FB-1D4E-AB9C-AB28CA3996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5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CZ extends from the tops of trees to the bottom of groundwater.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65F5A-65FB-1D4E-AB9C-AB28CA3996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40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65F5A-65FB-1D4E-AB9C-AB28CA3996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1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65F5A-65FB-1D4E-AB9C-AB28CA3996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63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65F5A-65FB-1D4E-AB9C-AB28CA3996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10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YODA: </a:t>
            </a:r>
            <a:r>
              <a:rPr lang="en-US" sz="1200" dirty="0" smtClean="0">
                <a:solidFill>
                  <a:srgbClr val="79854B"/>
                </a:solidFill>
              </a:rPr>
              <a:t>Display file replacement, YAML, unfinished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User-engagement: example, Miguel helped make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WaterOneFlow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work with his data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Vendor</a:t>
            </a:r>
            <a:r>
              <a:rPr lang="en-US" sz="1200" baseline="0" dirty="0" smtClean="0">
                <a:solidFill>
                  <a:srgbClr val="000000"/>
                </a:solidFill>
                <a:latin typeface="Arial" charset="0"/>
              </a:rPr>
              <a:t> licensing prevented adoption of 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65F5A-65FB-1D4E-AB9C-AB28CA3996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63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YODA: </a:t>
            </a:r>
            <a:r>
              <a:rPr lang="en-US" sz="1200" dirty="0" smtClean="0">
                <a:solidFill>
                  <a:srgbClr val="79854B"/>
                </a:solidFill>
              </a:rPr>
              <a:t>Display file replacement, YAML, unfinished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User-engagement: example, Miguel helped make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WaterOneFlow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work with his data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Vendor</a:t>
            </a:r>
            <a:r>
              <a:rPr lang="en-US" sz="1200" baseline="0" dirty="0" smtClean="0">
                <a:solidFill>
                  <a:srgbClr val="000000"/>
                </a:solidFill>
                <a:latin typeface="Arial" charset="0"/>
              </a:rPr>
              <a:t> licensing prevented </a:t>
            </a:r>
            <a:r>
              <a:rPr lang="en-US" sz="1200" baseline="0" smtClean="0">
                <a:solidFill>
                  <a:srgbClr val="000000"/>
                </a:solidFill>
                <a:latin typeface="Arial" charset="0"/>
              </a:rPr>
              <a:t>adoption of 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65F5A-65FB-1D4E-AB9C-AB28CA3996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61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</a:t>
            </a:r>
            <a:r>
              <a:rPr lang="en-US" baseline="0" dirty="0" smtClean="0"/>
              <a:t> from CZO-wide infrastructure to two Data Managers giving </a:t>
            </a:r>
            <a:r>
              <a:rPr lang="en-US" baseline="0" smtClean="0"/>
              <a:t>their perspective from the 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65F5A-65FB-1D4E-AB9C-AB28CA3996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72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EA0C70-7039-5C45-BEFA-D5A00C977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F6DBF52-6A0F-684E-B6E0-7A1FC8A92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0D173A-77E9-8040-AC4E-1AA1E114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3CF957-50E6-384B-A264-7543D202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C5C234-8C2A-054B-BA27-76FE8D86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1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60893-B024-1A45-BEB9-45AAF98F9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2D49A9-BFCD-C946-93A6-ED15657E9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851854-48D4-8844-8E95-E8E695C4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D1A422-7406-D446-B29B-5143E886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0284BB-40A1-A841-B555-C7347F3F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1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D55C994-0736-CF4B-B034-C36F8C983B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71D38F2-9602-6644-99F7-9E767FB85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A7DE47-F1AC-294E-AC71-C6B76B31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90BBAA-1F4D-F846-9E0C-F5FE2A67C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0CC49D-2A70-944C-A421-3EEF81925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7469A4-FA02-2145-912A-BAC4C7A2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45ED13-0DA0-E844-A1F8-65B19BBBC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147FA1-129D-7F49-9114-B08954CA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03A621-22FA-BF42-BA03-E3ED3B45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00CEC2-A0E4-3140-8AF8-6CC49E85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8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2FFF07-A0F3-9B4E-B91F-42C6EEBC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440C09-53F5-754C-B4C5-28345A5A7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5D2819-666E-664F-9253-F486ECCB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396608-C799-2F40-8BA4-C72CA0884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81E03D-5923-284C-9E01-5B44660F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0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97E3DC-6816-0549-A0D0-A9B13400C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F1216F-6995-3741-AF53-5254E0831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2C5F91-178C-E24D-AD37-03CF2B000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A390E8-E15E-EC4C-A29D-BC68D8FEC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B16DB4-D9D1-1749-8FC3-4C0CD18D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7C6C87E-1139-1B40-97F7-929BD3B2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756A31-1EFE-4343-8B61-9C1910CD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E15B64C-7BC3-2846-B584-F9D9A6977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339F33-A3E2-6C4A-A743-4C0C86FD8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7323EF5-1EC1-3248-9D7F-F2E401EF9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FA970EF-CDB9-7645-BB20-D73890827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BD87407-593E-FA40-B0BC-22FB1DBD2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B8D3B7A-E5F4-C349-9318-F470995A7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EB590AA-0E37-7045-B2C9-3D14FEA8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7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2132B1-7F4B-C54D-B057-50C84CC9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2269014-382E-974F-900B-87737ABC2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DFBE27-BD63-3942-8B9B-5701EA66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8987627-391E-2449-BAD7-B534BED6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4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FD8AFB9-6D4A-8443-9D72-7235500FC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EE435D8-199B-DB4A-B8AD-22EBA2B8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602E7C-D15A-F946-911D-3BBB9A3D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5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8674EE-A962-9F4E-BDA4-6F78F1E8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669AF6-5F83-F04D-BF17-E9FC4E55A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07F3751-0D3A-8C4C-804E-7EC5422C2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CD1224-2273-CB45-A2AE-6409C9BCE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110B36-78CA-084D-8F33-D21E95A00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936490-5C10-D647-9729-861B803E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7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28F0C7-E911-A544-A28E-FDE2DF43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373EA7A-0734-3548-816F-10491ED759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DD5D6EC-5B57-A24C-A3D1-F93EDE513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9C17C3-AE5D-304A-8CAD-7F5C55FB0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66A9DB-A115-044D-9FD9-799D85DFF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C84954-D478-0E41-B43C-95562D6B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6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458CDC1-9D17-094E-BD01-57CA884FD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E2BBF9-CCA7-9B4F-923F-C675DC690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5DB713-3D39-5741-B0F0-952AB835A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54EB4-F506-E14F-96BD-E06C64A12A5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2017FD-C557-A842-AE31-6436BEDDE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9D2487-D2E6-DD40-97BF-12EAF6D28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972C-C12E-6843-9E5C-3917FBA40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2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3DD3661D-DCF1-2440-8F90-B1F781B60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964825"/>
              </p:ext>
            </p:extLst>
          </p:nvPr>
        </p:nvGraphicFramePr>
        <p:xfrm>
          <a:off x="842578" y="2374615"/>
          <a:ext cx="10844175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703">
                  <a:extLst>
                    <a:ext uri="{9D8B030D-6E8A-4147-A177-3AD203B41FA5}">
                      <a16:colId xmlns="" xmlns:a16="http://schemas.microsoft.com/office/drawing/2014/main" val="3780902231"/>
                    </a:ext>
                  </a:extLst>
                </a:gridCol>
                <a:gridCol w="6085837">
                  <a:extLst>
                    <a:ext uri="{9D8B030D-6E8A-4147-A177-3AD203B41FA5}">
                      <a16:colId xmlns="" xmlns:a16="http://schemas.microsoft.com/office/drawing/2014/main" val="3076779964"/>
                    </a:ext>
                  </a:extLst>
                </a:gridCol>
                <a:gridCol w="4332635">
                  <a:extLst>
                    <a:ext uri="{9D8B030D-6E8A-4147-A177-3AD203B41FA5}">
                      <a16:colId xmlns="" xmlns:a16="http://schemas.microsoft.com/office/drawing/2014/main" val="1514025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•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Moderator introduction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Ben </a:t>
                      </a:r>
                      <a:r>
                        <a:rPr lang="en-US" sz="2400" b="0" dirty="0" err="1">
                          <a:solidFill>
                            <a:srgbClr val="79854B"/>
                          </a:solidFill>
                        </a:rPr>
                        <a:t>Galewsky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(NCSA)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8298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CZO </a:t>
                      </a:r>
                      <a:r>
                        <a:rPr lang="en-US" sz="2400" b="0" dirty="0" smtClean="0"/>
                        <a:t>Cyberinfrastructure </a:t>
                      </a:r>
                      <a:r>
                        <a:rPr lang="en-US" sz="2400" b="0" dirty="0" smtClean="0"/>
                        <a:t>history</a:t>
                      </a:r>
                      <a:endParaRPr lang="en-US" sz="2400" b="0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Collin Bode </a:t>
                      </a:r>
                      <a:r>
                        <a:rPr lang="en-US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(CZO, UC Berkeley)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6392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Eel River CZO &amp; </a:t>
                      </a:r>
                      <a:r>
                        <a:rPr lang="en-US" sz="2400" b="0" dirty="0" err="1"/>
                        <a:t>Dendra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Collin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9988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IML CZO &amp; </a:t>
                      </a:r>
                      <a:r>
                        <a:rPr lang="en-US" sz="2400" b="0" dirty="0" err="1"/>
                        <a:t>Clowder+Geodashboard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Luigi Marini </a:t>
                      </a:r>
                      <a:r>
                        <a:rPr lang="en-US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(CZO, NCSA)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79309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CUAHSI &amp; </a:t>
                      </a:r>
                      <a:r>
                        <a:rPr lang="en-US" sz="2400" b="0" dirty="0" err="1"/>
                        <a:t>HydroShare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Martin </a:t>
                      </a:r>
                      <a:r>
                        <a:rPr lang="en-US" sz="2400" b="0" dirty="0" err="1">
                          <a:solidFill>
                            <a:srgbClr val="79854B"/>
                          </a:solidFill>
                        </a:rPr>
                        <a:t>Seul</a:t>
                      </a: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(CUAHSI)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7919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Migrating CZO (meta)data to </a:t>
                      </a:r>
                      <a:r>
                        <a:rPr lang="en-US" sz="2400" b="0" dirty="0" err="1"/>
                        <a:t>HydroShare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David Lubinski </a:t>
                      </a:r>
                      <a:r>
                        <a:rPr lang="en-US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(CZO, CU-Boulder)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0681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“</a:t>
                      </a:r>
                      <a:r>
                        <a:rPr lang="en-US" sz="2400" b="0" i="1" dirty="0"/>
                        <a:t>CZ Collaborative Network</a:t>
                      </a:r>
                      <a:r>
                        <a:rPr lang="en-US" sz="2400" b="0" dirty="0"/>
                        <a:t>” NSF RFP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Luigi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0940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•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Discussion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Ben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2897168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262F229-D8EF-6440-A5EC-CBB53F7395A4}"/>
              </a:ext>
            </a:extLst>
          </p:cNvPr>
          <p:cNvSpPr/>
          <p:nvPr/>
        </p:nvSpPr>
        <p:spPr>
          <a:xfrm>
            <a:off x="0" y="-1"/>
            <a:ext cx="12192000" cy="2219945"/>
          </a:xfrm>
          <a:prstGeom prst="rect">
            <a:avLst/>
          </a:prstGeom>
          <a:solidFill>
            <a:srgbClr val="79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D4567F3-9032-E147-86D6-A5B224D7729C}"/>
              </a:ext>
            </a:extLst>
          </p:cNvPr>
          <p:cNvSpPr txBox="1"/>
          <p:nvPr/>
        </p:nvSpPr>
        <p:spPr>
          <a:xfrm>
            <a:off x="718750" y="518168"/>
            <a:ext cx="1096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Critical Zones</a:t>
            </a:r>
            <a:r>
              <a:rPr lang="en-US" sz="4000" dirty="0">
                <a:solidFill>
                  <a:schemeClr val="bg1"/>
                </a:solidFill>
              </a:rPr>
              <a:t>: Supporting place-based research</a:t>
            </a:r>
            <a:r>
              <a:rPr lang="en-US" dirty="0"/>
              <a:t> </a:t>
            </a:r>
            <a:endParaRPr lang="en-US" b="0" dirty="0"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DA99FD4-C148-D74D-A606-8F6E6010D479}"/>
              </a:ext>
            </a:extLst>
          </p:cNvPr>
          <p:cNvSpPr txBox="1"/>
          <p:nvPr/>
        </p:nvSpPr>
        <p:spPr>
          <a:xfrm>
            <a:off x="675718" y="1283776"/>
            <a:ext cx="1106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Data management for the NSF Critical Zone Observatories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60C304-C5C6-D040-8011-6F17152A5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215" y="6000453"/>
            <a:ext cx="1479454" cy="702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616F589-4E79-3643-8C56-0496CFD4890D}"/>
              </a:ext>
            </a:extLst>
          </p:cNvPr>
          <p:cNvSpPr txBox="1"/>
          <p:nvPr/>
        </p:nvSpPr>
        <p:spPr>
          <a:xfrm>
            <a:off x="7925355" y="6186886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5F9EB5"/>
                </a:solidFill>
              </a:rPr>
              <a:t>SUMMER MEETING 2019</a:t>
            </a:r>
          </a:p>
        </p:txBody>
      </p:sp>
    </p:spTree>
    <p:extLst>
      <p:ext uri="{BB962C8B-B14F-4D97-AF65-F5344CB8AC3E}">
        <p14:creationId xmlns:p14="http://schemas.microsoft.com/office/powerpoint/2010/main" val="90530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FC1D363-D4C5-BB4E-ADA3-CFF2B5D44AD7}"/>
              </a:ext>
            </a:extLst>
          </p:cNvPr>
          <p:cNvSpPr txBox="1"/>
          <p:nvPr/>
        </p:nvSpPr>
        <p:spPr>
          <a:xfrm>
            <a:off x="1777755" y="3445707"/>
            <a:ext cx="3370006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Approaches taken</a:t>
            </a:r>
          </a:p>
          <a:p>
            <a:pPr>
              <a:spcAft>
                <a:spcPts val="600"/>
              </a:spcAft>
            </a:pPr>
            <a:endParaRPr lang="en-US" sz="2400" b="1" dirty="0"/>
          </a:p>
          <a:p>
            <a:pPr>
              <a:spcAft>
                <a:spcPts val="600"/>
              </a:spcAft>
            </a:pPr>
            <a:r>
              <a:rPr lang="en-US" sz="2400" b="1" dirty="0"/>
              <a:t>Tools used</a:t>
            </a:r>
          </a:p>
          <a:p>
            <a:pPr>
              <a:spcAft>
                <a:spcPts val="600"/>
              </a:spcAft>
            </a:pPr>
            <a:endParaRPr lang="en-US" sz="2400" b="1" dirty="0"/>
          </a:p>
          <a:p>
            <a:pPr>
              <a:spcAft>
                <a:spcPts val="600"/>
              </a:spcAft>
            </a:pPr>
            <a:r>
              <a:rPr lang="en-US" sz="2400" b="1" dirty="0"/>
              <a:t>Lessons learned</a:t>
            </a:r>
          </a:p>
          <a:p>
            <a:pPr>
              <a:spcAft>
                <a:spcPts val="600"/>
              </a:spcAft>
            </a:pPr>
            <a:endParaRPr lang="en-US" sz="24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FC7A3C8-F56E-9948-91EC-C9FC8C71CA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915144" y="4298699"/>
            <a:ext cx="551244" cy="5512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A014BFE-F861-B741-88E0-C417BAC22D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>
            <a:off x="883383" y="5121459"/>
            <a:ext cx="627550" cy="592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E4303F4-AF1E-E74F-92AB-48C49A3999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895305" y="3271916"/>
            <a:ext cx="739823" cy="7398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387F9E1-7D14-384B-BBDB-CD0C24E03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8171" y="3083115"/>
            <a:ext cx="1428395" cy="14283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DE78E01-1E47-834E-B495-969AB7B82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5119" y="4655606"/>
            <a:ext cx="4073740" cy="118817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670DA08-3535-984B-937E-BC6E8ACF5206}"/>
              </a:ext>
            </a:extLst>
          </p:cNvPr>
          <p:cNvGrpSpPr/>
          <p:nvPr/>
        </p:nvGrpSpPr>
        <p:grpSpPr>
          <a:xfrm>
            <a:off x="6545119" y="3235044"/>
            <a:ext cx="3431957" cy="1172827"/>
            <a:chOff x="1080745" y="5462242"/>
            <a:chExt cx="3424759" cy="1395757"/>
          </a:xfrm>
        </p:grpSpPr>
        <p:pic>
          <p:nvPicPr>
            <p:cNvPr id="32" name="Picture 2" descr="https://lh6.googleusercontent.com/fxzj6Ch7C2ofMpskTj5RyjQCU20Ghf6zDzUgfUVkkFu2LhHZ6yPQTuV3RcNe495f05yQfmV-YZBUSDyTj6pW9c5A2MwEBSpMHggkFq0O_mOUC95OVIsBS5lZwUIydhO63gQg5QsqW_0">
              <a:extLst>
                <a:ext uri="{FF2B5EF4-FFF2-40B4-BE49-F238E27FC236}">
                  <a16:creationId xmlns="" xmlns:a16="http://schemas.microsoft.com/office/drawing/2014/main" id="{2352ADFA-6F46-D84A-93A5-C287DA86D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745" y="5462242"/>
              <a:ext cx="1096261" cy="1395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8B53A77B-40A5-7E4F-9DB2-F0A4D2D357C0}"/>
                </a:ext>
              </a:extLst>
            </p:cNvPr>
            <p:cNvSpPr txBox="1"/>
            <p:nvPr/>
          </p:nvSpPr>
          <p:spPr>
            <a:xfrm>
              <a:off x="2248347" y="5733945"/>
              <a:ext cx="2257157" cy="988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9854B"/>
                  </a:solidFill>
                </a:rPr>
                <a:t>CRITICAL ZONE</a:t>
              </a:r>
              <a:br>
                <a:rPr lang="en-US" sz="2400" b="1" dirty="0">
                  <a:solidFill>
                    <a:srgbClr val="79854B"/>
                  </a:solidFill>
                </a:rPr>
              </a:br>
              <a:r>
                <a:rPr lang="en-US" sz="2400" b="1" dirty="0">
                  <a:solidFill>
                    <a:srgbClr val="79854B"/>
                  </a:solidFill>
                </a:rPr>
                <a:t>OBSERVATORIES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8CB05CA-21CA-A647-B5F1-C6DBDFDA0AA4}"/>
              </a:ext>
            </a:extLst>
          </p:cNvPr>
          <p:cNvSpPr txBox="1"/>
          <p:nvPr/>
        </p:nvSpPr>
        <p:spPr>
          <a:xfrm>
            <a:off x="729929" y="2524573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9854B"/>
                </a:solidFill>
              </a:rPr>
              <a:t>Themes</a:t>
            </a:r>
            <a:endParaRPr lang="en-US" sz="2400" b="1" dirty="0">
              <a:solidFill>
                <a:srgbClr val="79854B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3FA77A0-B56E-204A-8857-2AF545E03D88}"/>
              </a:ext>
            </a:extLst>
          </p:cNvPr>
          <p:cNvSpPr txBox="1"/>
          <p:nvPr/>
        </p:nvSpPr>
        <p:spPr>
          <a:xfrm>
            <a:off x="6455086" y="2605853"/>
            <a:ext cx="1260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9854B"/>
                </a:solidFill>
              </a:rPr>
              <a:t>Partners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262F229-D8EF-6440-A5EC-CBB53F7395A4}"/>
              </a:ext>
            </a:extLst>
          </p:cNvPr>
          <p:cNvSpPr/>
          <p:nvPr/>
        </p:nvSpPr>
        <p:spPr>
          <a:xfrm>
            <a:off x="0" y="-1"/>
            <a:ext cx="12192000" cy="2219945"/>
          </a:xfrm>
          <a:prstGeom prst="rect">
            <a:avLst/>
          </a:prstGeom>
          <a:solidFill>
            <a:srgbClr val="79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D4567F3-9032-E147-86D6-A5B224D7729C}"/>
              </a:ext>
            </a:extLst>
          </p:cNvPr>
          <p:cNvSpPr txBox="1"/>
          <p:nvPr/>
        </p:nvSpPr>
        <p:spPr>
          <a:xfrm>
            <a:off x="718750" y="518168"/>
            <a:ext cx="1096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Critical Zones</a:t>
            </a:r>
            <a:r>
              <a:rPr lang="en-US" sz="4000" dirty="0">
                <a:solidFill>
                  <a:schemeClr val="bg1"/>
                </a:solidFill>
              </a:rPr>
              <a:t>: Supporting place-based research</a:t>
            </a:r>
            <a:r>
              <a:rPr lang="en-US" dirty="0"/>
              <a:t> </a:t>
            </a:r>
            <a:endParaRPr lang="en-US" b="0" dirty="0"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DA99FD4-C148-D74D-A606-8F6E6010D479}"/>
              </a:ext>
            </a:extLst>
          </p:cNvPr>
          <p:cNvSpPr txBox="1"/>
          <p:nvPr/>
        </p:nvSpPr>
        <p:spPr>
          <a:xfrm>
            <a:off x="675718" y="1283776"/>
            <a:ext cx="1106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Data management for the NSF Critical Zone Observatories program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2AD3BB5-6AAA-C841-9CD2-F088BFE112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67409" y="5950099"/>
            <a:ext cx="693470" cy="6965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B00697C-0AFB-CF43-A23A-C8E38E803D60}"/>
              </a:ext>
            </a:extLst>
          </p:cNvPr>
          <p:cNvSpPr/>
          <p:nvPr/>
        </p:nvSpPr>
        <p:spPr>
          <a:xfrm>
            <a:off x="8094497" y="6039732"/>
            <a:ext cx="37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Supported by 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563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51ADB3-A7F4-2E48-977C-DBE8A2302D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88" y="103863"/>
            <a:ext cx="5648171" cy="6542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7FF5D0-AEAD-824A-82A6-B208A207F6FB}"/>
              </a:ext>
            </a:extLst>
          </p:cNvPr>
          <p:cNvSpPr txBox="1"/>
          <p:nvPr/>
        </p:nvSpPr>
        <p:spPr>
          <a:xfrm>
            <a:off x="1498694" y="325284"/>
            <a:ext cx="567187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9854B"/>
                </a:solidFill>
              </a:rPr>
              <a:t>What is the Critical Zone?</a:t>
            </a:r>
            <a:endParaRPr lang="en-US" b="0" dirty="0">
              <a:solidFill>
                <a:srgbClr val="79854B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525751" y="3020782"/>
            <a:ext cx="5612296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Why do we care?</a:t>
            </a:r>
            <a:endParaRPr lang="en-U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Almost all terrestrial life exists within and depends on the Critical Zone</a:t>
            </a:r>
            <a:endParaRPr lang="en-US" sz="2400" dirty="0"/>
          </a:p>
          <a:p>
            <a:pPr>
              <a:spcBef>
                <a:spcPts val="1600"/>
              </a:spcBef>
            </a:pPr>
            <a:r>
              <a:rPr lang="en-US" sz="2400" b="1" dirty="0" smtClean="0"/>
              <a:t>What do we study?</a:t>
            </a:r>
            <a:endParaRPr lang="en-U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CZ structure </a:t>
            </a:r>
            <a:r>
              <a:rPr lang="en-US" sz="2000" i="1" dirty="0" smtClean="0">
                <a:solidFill>
                  <a:srgbClr val="79854B"/>
                </a:solidFill>
              </a:rPr>
              <a:t>(vegetation, soil, </a:t>
            </a:r>
            <a:r>
              <a:rPr lang="en-US" sz="2000" i="1" dirty="0" err="1" smtClean="0">
                <a:solidFill>
                  <a:srgbClr val="79854B"/>
                </a:solidFill>
              </a:rPr>
              <a:t>saprolite</a:t>
            </a:r>
            <a:r>
              <a:rPr lang="en-US" sz="2000" i="1" dirty="0" smtClean="0">
                <a:solidFill>
                  <a:srgbClr val="79854B"/>
                </a:solidFill>
              </a:rPr>
              <a:t>, weathered rock)</a:t>
            </a:r>
            <a:endParaRPr lang="en-US" sz="24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Processes that evolve that 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Fluxes mediated by CZ structure </a:t>
            </a:r>
            <a:r>
              <a:rPr lang="en-US" sz="2000" i="1" dirty="0" smtClean="0">
                <a:solidFill>
                  <a:srgbClr val="79854B"/>
                </a:solidFill>
              </a:rPr>
              <a:t>(water, solutes, sediment, biota)</a:t>
            </a:r>
            <a:endParaRPr lang="en-US" sz="2400" i="1" dirty="0" smtClean="0">
              <a:solidFill>
                <a:srgbClr val="79854B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9854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C11C8F-258A-4AAB-A73E-30331E8C65E3}"/>
              </a:ext>
            </a:extLst>
          </p:cNvPr>
          <p:cNvSpPr txBox="1"/>
          <p:nvPr/>
        </p:nvSpPr>
        <p:spPr>
          <a:xfrm>
            <a:off x="558330" y="1490218"/>
            <a:ext cx="6116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It is the Earth's permeable near-surface layer... </a:t>
            </a:r>
          </a:p>
          <a:p>
            <a:r>
              <a:rPr lang="en-US" sz="2400" b="1" dirty="0"/>
              <a:t>from the tops of the trees to the bottom of the </a:t>
            </a:r>
            <a:r>
              <a:rPr lang="en-US" sz="2400" b="1" dirty="0" smtClean="0"/>
              <a:t>groundwater.</a:t>
            </a:r>
            <a:endParaRPr lang="en-US" sz="2400" b="1" dirty="0"/>
          </a:p>
        </p:txBody>
      </p:sp>
      <p:pic>
        <p:nvPicPr>
          <p:cNvPr id="8" name="Picture 2" descr="https://lh6.googleusercontent.com/fxzj6Ch7C2ofMpskTj5RyjQCU20Ghf6zDzUgfUVkkFu2LhHZ6yPQTuV3RcNe495f05yQfmV-YZBUSDyTj6pW9c5A2MwEBSpMHggkFq0O_mOUC95OVIsBS5lZwUIydhO63gQg5QsqW_0">
            <a:extLst>
              <a:ext uri="{FF2B5EF4-FFF2-40B4-BE49-F238E27FC236}">
                <a16:creationId xmlns="" xmlns:a16="http://schemas.microsoft.com/office/drawing/2014/main" id="{AE2B5A8F-8B83-4BA7-868A-5FF5802EC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6261" cy="109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57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CA0AC08-FE6C-4545-B261-57247CEB894B}"/>
              </a:ext>
            </a:extLst>
          </p:cNvPr>
          <p:cNvGrpSpPr>
            <a:grpSpLocks noChangeAspect="1"/>
          </p:cNvGrpSpPr>
          <p:nvPr/>
        </p:nvGrpSpPr>
        <p:grpSpPr>
          <a:xfrm>
            <a:off x="504686" y="1544512"/>
            <a:ext cx="7000295" cy="4600735"/>
            <a:chOff x="357129" y="1351722"/>
            <a:chExt cx="7419600" cy="482562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4E656EF-05C9-EE4A-BFAC-3DA46282C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129" y="1482005"/>
              <a:ext cx="7419600" cy="46953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C3C0D25-68AF-6143-843B-40D8523AB768}"/>
                </a:ext>
              </a:extLst>
            </p:cNvPr>
            <p:cNvSpPr/>
            <p:nvPr/>
          </p:nvSpPr>
          <p:spPr>
            <a:xfrm>
              <a:off x="6162261" y="1351722"/>
              <a:ext cx="477078" cy="662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7FF5D0-AEAD-824A-82A6-B208A207F6FB}"/>
              </a:ext>
            </a:extLst>
          </p:cNvPr>
          <p:cNvSpPr txBox="1"/>
          <p:nvPr/>
        </p:nvSpPr>
        <p:spPr>
          <a:xfrm>
            <a:off x="1368457" y="325284"/>
            <a:ext cx="9067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9854B"/>
                </a:solidFill>
              </a:rPr>
              <a:t>What are the Critical </a:t>
            </a:r>
            <a:r>
              <a:rPr lang="en-US" sz="4000" b="1" dirty="0">
                <a:solidFill>
                  <a:srgbClr val="79854B"/>
                </a:solidFill>
              </a:rPr>
              <a:t>Zone </a:t>
            </a:r>
            <a:r>
              <a:rPr lang="en-US" sz="4000" b="1" dirty="0" smtClean="0">
                <a:solidFill>
                  <a:srgbClr val="79854B"/>
                </a:solidFill>
              </a:rPr>
              <a:t>Observatories?</a:t>
            </a:r>
            <a:endParaRPr lang="en-US" dirty="0">
              <a:solidFill>
                <a:srgbClr val="79854B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7504981" y="1171988"/>
            <a:ext cx="44558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Observatory Design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Place-based research</a:t>
            </a:r>
            <a:endParaRPr lang="en-US" sz="2400" dirty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Cross-disciplinary 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Data manager required</a:t>
            </a:r>
            <a:endParaRPr lang="en-US" sz="2400" dirty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Episodic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854B"/>
                </a:solidFill>
              </a:rPr>
              <a:t>2007</a:t>
            </a:r>
            <a:r>
              <a:rPr lang="en-US" sz="2400" dirty="0"/>
              <a:t>  3 CZOs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854B"/>
                </a:solidFill>
              </a:rPr>
              <a:t>2009</a:t>
            </a:r>
            <a:r>
              <a:rPr lang="en-US" sz="2400" dirty="0"/>
              <a:t>  6 CZOs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854B"/>
                </a:solidFill>
              </a:rPr>
              <a:t>2014</a:t>
            </a:r>
            <a:r>
              <a:rPr lang="en-US" sz="2400" dirty="0"/>
              <a:t>  9 CZOs &amp; Natl Office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1" name="Picture 2" descr="https://lh6.googleusercontent.com/fxzj6Ch7C2ofMpskTj5RyjQCU20Ghf6zDzUgfUVkkFu2LhHZ6yPQTuV3RcNe495f05yQfmV-YZBUSDyTj6pW9c5A2MwEBSpMHggkFq0O_mOUC95OVIsBS5lZwUIydhO63gQg5QsqW_0">
            <a:extLst>
              <a:ext uri="{FF2B5EF4-FFF2-40B4-BE49-F238E27FC236}">
                <a16:creationId xmlns="" xmlns:a16="http://schemas.microsoft.com/office/drawing/2014/main" id="{30207F6D-1340-FF42-9173-8D9AFDC3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6261" cy="109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2AD3BB5-6AAA-C841-9CD2-F088BFE112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67409" y="5950099"/>
            <a:ext cx="693470" cy="6965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B00697C-0AFB-CF43-A23A-C8E38E803D60}"/>
              </a:ext>
            </a:extLst>
          </p:cNvPr>
          <p:cNvSpPr/>
          <p:nvPr/>
        </p:nvSpPr>
        <p:spPr>
          <a:xfrm>
            <a:off x="8094497" y="6039732"/>
            <a:ext cx="37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Supported by 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32624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7FF5D0-AEAD-824A-82A6-B208A207F6FB}"/>
              </a:ext>
            </a:extLst>
          </p:cNvPr>
          <p:cNvSpPr txBox="1"/>
          <p:nvPr/>
        </p:nvSpPr>
        <p:spPr>
          <a:xfrm>
            <a:off x="1368457" y="325284"/>
            <a:ext cx="9072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9854B"/>
                </a:solidFill>
              </a:rPr>
              <a:t>A Brief History of CZO </a:t>
            </a:r>
            <a:r>
              <a:rPr lang="en-US" sz="4000" b="1" dirty="0" err="1" smtClean="0">
                <a:solidFill>
                  <a:srgbClr val="79854B"/>
                </a:solidFill>
              </a:rPr>
              <a:t>CyberInfrastructure</a:t>
            </a:r>
            <a:endParaRPr lang="en-US" dirty="0">
              <a:solidFill>
                <a:srgbClr val="79854B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7296432" y="2141484"/>
            <a:ext cx="46870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Actors</a:t>
            </a:r>
            <a:endParaRPr lang="en-US" sz="2800" dirty="0" smtClean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79854B"/>
                </a:solidFill>
              </a:rPr>
              <a:t>Principle Investigators</a:t>
            </a:r>
            <a:endParaRPr lang="en-US" sz="2800" dirty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79854B"/>
                </a:solidFill>
              </a:rPr>
              <a:t>Data Managers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79854B"/>
                </a:solidFill>
              </a:rPr>
              <a:t>Infrastructure Developers</a:t>
            </a:r>
          </a:p>
        </p:txBody>
      </p:sp>
      <p:pic>
        <p:nvPicPr>
          <p:cNvPr id="11" name="Picture 2" descr="https://lh6.googleusercontent.com/fxzj6Ch7C2ofMpskTj5RyjQCU20Ghf6zDzUgfUVkkFu2LhHZ6yPQTuV3RcNe495f05yQfmV-YZBUSDyTj6pW9c5A2MwEBSpMHggkFq0O_mOUC95OVIsBS5lZwUIydhO63gQg5QsqW_0">
            <a:extLst>
              <a:ext uri="{FF2B5EF4-FFF2-40B4-BE49-F238E27FC236}">
                <a16:creationId xmlns="" xmlns:a16="http://schemas.microsoft.com/office/drawing/2014/main" id="{30207F6D-1340-FF42-9173-8D9AFDC3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6261" cy="109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0232" y="214148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Three Eras of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9854B"/>
                </a:solidFill>
              </a:rPr>
              <a:t>2</a:t>
            </a:r>
            <a:r>
              <a:rPr lang="en-US" sz="2800" dirty="0" smtClean="0">
                <a:solidFill>
                  <a:srgbClr val="79854B"/>
                </a:solidFill>
              </a:rPr>
              <a:t>007 </a:t>
            </a:r>
            <a:r>
              <a:rPr lang="mr-IN" sz="2800" dirty="0">
                <a:solidFill>
                  <a:srgbClr val="79854B"/>
                </a:solidFill>
              </a:rPr>
              <a:t>–</a:t>
            </a:r>
            <a:r>
              <a:rPr lang="en-US" sz="2800" dirty="0">
                <a:solidFill>
                  <a:srgbClr val="79854B"/>
                </a:solidFill>
              </a:rPr>
              <a:t> 2012 Loose Federation</a:t>
            </a:r>
            <a:r>
              <a:rPr lang="en-US" sz="2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9854B"/>
                </a:solidFill>
              </a:rPr>
              <a:t>2012 </a:t>
            </a:r>
            <a:r>
              <a:rPr lang="mr-IN" sz="2800" dirty="0">
                <a:solidFill>
                  <a:srgbClr val="79854B"/>
                </a:solidFill>
              </a:rPr>
              <a:t>–</a:t>
            </a:r>
            <a:r>
              <a:rPr lang="en-US" sz="2800" dirty="0">
                <a:solidFill>
                  <a:srgbClr val="79854B"/>
                </a:solidFill>
              </a:rPr>
              <a:t> 2016 </a:t>
            </a:r>
            <a:r>
              <a:rPr lang="en-US" sz="2800" dirty="0" smtClean="0">
                <a:solidFill>
                  <a:srgbClr val="79854B"/>
                </a:solidFill>
              </a:rPr>
              <a:t>All-in-one </a:t>
            </a:r>
            <a:r>
              <a:rPr lang="en-US" sz="2800" dirty="0" err="1" smtClean="0">
                <a:solidFill>
                  <a:srgbClr val="79854B"/>
                </a:solidFill>
              </a:rPr>
              <a:t>Databasing</a:t>
            </a:r>
            <a:r>
              <a:rPr lang="en-US" sz="2800" dirty="0" smtClean="0"/>
              <a:t>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79854B"/>
                </a:solidFill>
              </a:rPr>
              <a:t>2017 - 2020 </a:t>
            </a:r>
            <a:r>
              <a:rPr lang="en-US" sz="2800" dirty="0" err="1">
                <a:solidFill>
                  <a:srgbClr val="79854B"/>
                </a:solidFill>
              </a:rPr>
              <a:t>HydroShare</a:t>
            </a:r>
            <a:r>
              <a:rPr lang="en-US" sz="2800" dirty="0">
                <a:solidFill>
                  <a:srgbClr val="79854B"/>
                </a:solidFill>
              </a:rPr>
              <a:t> Centralization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870200" y="1096261"/>
            <a:ext cx="554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9854B"/>
                </a:solidFill>
              </a:rPr>
              <a:t>From the perspective </a:t>
            </a:r>
            <a:r>
              <a:rPr lang="en-US" sz="2000" smtClean="0">
                <a:solidFill>
                  <a:srgbClr val="79854B"/>
                </a:solidFill>
              </a:rPr>
              <a:t>of several CZO data managers</a:t>
            </a:r>
            <a:endParaRPr lang="en-US" sz="2000">
              <a:solidFill>
                <a:srgbClr val="7985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7FF5D0-AEAD-824A-82A6-B208A207F6FB}"/>
              </a:ext>
            </a:extLst>
          </p:cNvPr>
          <p:cNvSpPr txBox="1"/>
          <p:nvPr/>
        </p:nvSpPr>
        <p:spPr>
          <a:xfrm>
            <a:off x="1368457" y="325284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9854B"/>
                </a:solidFill>
              </a:rPr>
              <a:t>Era 1: Loose Federation </a:t>
            </a:r>
            <a:r>
              <a:rPr lang="en-US" sz="4000" dirty="0" smtClean="0">
                <a:solidFill>
                  <a:srgbClr val="79854B"/>
                </a:solidFill>
              </a:rPr>
              <a:t>(2007-2012)</a:t>
            </a:r>
            <a:endParaRPr lang="en-US" dirty="0">
              <a:solidFill>
                <a:srgbClr val="79854B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548129" y="1391666"/>
            <a:ext cx="51468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Approaches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854B"/>
                </a:solidFill>
              </a:rPr>
              <a:t>Loose federation mentality </a:t>
            </a:r>
            <a:endParaRPr lang="en-US" sz="2400" dirty="0" smtClean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CZOs were standalone sites</a:t>
            </a:r>
            <a:endParaRPr lang="en-US" sz="2400" dirty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Local management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854B"/>
                </a:solidFill>
              </a:rPr>
              <a:t>Standardization of </a:t>
            </a:r>
            <a:r>
              <a:rPr lang="en-US" sz="2400" dirty="0" smtClean="0">
                <a:solidFill>
                  <a:srgbClr val="79854B"/>
                </a:solidFill>
              </a:rPr>
              <a:t>some basic metadata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9854B"/>
              </a:solidFill>
            </a:endParaRPr>
          </a:p>
        </p:txBody>
      </p:sp>
      <p:pic>
        <p:nvPicPr>
          <p:cNvPr id="11" name="Picture 2" descr="https://lh6.googleusercontent.com/fxzj6Ch7C2ofMpskTj5RyjQCU20Ghf6zDzUgfUVkkFu2LhHZ6yPQTuV3RcNe495f05yQfmV-YZBUSDyTj6pW9c5A2MwEBSpMHggkFq0O_mOUC95OVIsBS5lZwUIydhO63gQg5QsqW_0">
            <a:extLst>
              <a:ext uri="{FF2B5EF4-FFF2-40B4-BE49-F238E27FC236}">
                <a16:creationId xmlns="" xmlns:a16="http://schemas.microsoft.com/office/drawing/2014/main" id="{30207F6D-1340-FF42-9173-8D9AFDC3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6261" cy="109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548130" y="3897174"/>
            <a:ext cx="55799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Tools</a:t>
            </a:r>
            <a:endParaRPr lang="en-US" sz="2400" dirty="0" smtClean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ODM 1.0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Display Files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Basic metadata standardization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No format language, e.g. XML,JSON</a:t>
            </a:r>
            <a:endParaRPr lang="en-US" sz="2400" dirty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854B"/>
                </a:solidFill>
              </a:rPr>
              <a:t>“CZO Central”, SDSC using </a:t>
            </a:r>
            <a:r>
              <a:rPr lang="en-US" sz="2400" dirty="0" smtClean="0">
                <a:solidFill>
                  <a:srgbClr val="79854B"/>
                </a:solidFill>
              </a:rPr>
              <a:t>ODM1, Display Files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6210498" y="3935274"/>
            <a:ext cx="5164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Lessons Learned</a:t>
            </a:r>
            <a:endParaRPr lang="en-US" sz="2400" dirty="0" smtClean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ODM1 was good for time-series, but too rigid for generalized data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Display files were not standardized enough to parse reliably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CZO website used as a central catalog instead</a:t>
            </a:r>
            <a:endParaRPr lang="en-US" sz="2400" dirty="0">
              <a:solidFill>
                <a:srgbClr val="79854B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297" y="943862"/>
            <a:ext cx="4863901" cy="283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7FF5D0-AEAD-824A-82A6-B208A207F6FB}"/>
              </a:ext>
            </a:extLst>
          </p:cNvPr>
          <p:cNvSpPr txBox="1"/>
          <p:nvPr/>
        </p:nvSpPr>
        <p:spPr>
          <a:xfrm>
            <a:off x="1368457" y="325284"/>
            <a:ext cx="8737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9854B"/>
                </a:solidFill>
              </a:rPr>
              <a:t>Era 2: All-in-one </a:t>
            </a:r>
            <a:r>
              <a:rPr lang="en-US" sz="4000" b="1" dirty="0" err="1" smtClean="0">
                <a:solidFill>
                  <a:srgbClr val="79854B"/>
                </a:solidFill>
              </a:rPr>
              <a:t>Databasing</a:t>
            </a:r>
            <a:r>
              <a:rPr lang="en-US" sz="4000" b="1" dirty="0" smtClean="0">
                <a:solidFill>
                  <a:srgbClr val="79854B"/>
                </a:solidFill>
              </a:rPr>
              <a:t> </a:t>
            </a:r>
            <a:r>
              <a:rPr lang="en-US" sz="4000" dirty="0" smtClean="0">
                <a:solidFill>
                  <a:srgbClr val="79854B"/>
                </a:solidFill>
              </a:rPr>
              <a:t>(2013-2016)</a:t>
            </a:r>
            <a:endParaRPr lang="en-US" dirty="0">
              <a:solidFill>
                <a:srgbClr val="79854B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548129" y="1391666"/>
            <a:ext cx="7186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Approaches</a:t>
            </a:r>
            <a:endParaRPr lang="en-US" sz="2400" dirty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CZOs refocused as a network by NSF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Lesson from Era 1: increase flexibility of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854B"/>
                </a:solidFill>
              </a:rPr>
              <a:t>Data interoperability emphasized</a:t>
            </a:r>
            <a:endParaRPr lang="en-US" sz="2400" dirty="0" smtClean="0">
              <a:solidFill>
                <a:srgbClr val="79854B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Desire for granular data combination</a:t>
            </a:r>
          </a:p>
        </p:txBody>
      </p:sp>
      <p:pic>
        <p:nvPicPr>
          <p:cNvPr id="11" name="Picture 2" descr="https://lh6.googleusercontent.com/fxzj6Ch7C2ofMpskTj5RyjQCU20Ghf6zDzUgfUVkkFu2LhHZ6yPQTuV3RcNe495f05yQfmV-YZBUSDyTj6pW9c5A2MwEBSpMHggkFq0O_mOUC95OVIsBS5lZwUIydhO63gQg5QsqW_0">
            <a:extLst>
              <a:ext uri="{FF2B5EF4-FFF2-40B4-BE49-F238E27FC236}">
                <a16:creationId xmlns="" xmlns:a16="http://schemas.microsoft.com/office/drawing/2014/main" id="{30207F6D-1340-FF42-9173-8D9AFDC3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6261" cy="109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548130" y="3528874"/>
            <a:ext cx="55799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Tools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CZO National Office &amp; website formed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NSF grants</a:t>
            </a:r>
            <a:r>
              <a:rPr lang="en-US" sz="2400" dirty="0">
                <a:solidFill>
                  <a:srgbClr val="79854B"/>
                </a:solidFill>
              </a:rPr>
              <a:t>: </a:t>
            </a:r>
            <a:r>
              <a:rPr lang="en-US" sz="2400" dirty="0" err="1">
                <a:solidFill>
                  <a:srgbClr val="79854B"/>
                </a:solidFill>
              </a:rPr>
              <a:t>BigCZ</a:t>
            </a:r>
            <a:r>
              <a:rPr lang="en-US" sz="2400" dirty="0">
                <a:solidFill>
                  <a:srgbClr val="79854B"/>
                </a:solidFill>
              </a:rPr>
              <a:t> &amp; </a:t>
            </a:r>
            <a:r>
              <a:rPr lang="en-US" sz="2400" dirty="0" err="1">
                <a:solidFill>
                  <a:srgbClr val="79854B"/>
                </a:solidFill>
              </a:rPr>
              <a:t>CZOData</a:t>
            </a:r>
            <a:endParaRPr lang="en-US" sz="2400" dirty="0" smtClean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YODA</a:t>
            </a:r>
            <a:endParaRPr lang="en-US" sz="2400" i="1" dirty="0" smtClean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79854B"/>
                </a:solidFill>
              </a:rPr>
              <a:t>BigCZ</a:t>
            </a:r>
            <a:r>
              <a:rPr lang="en-US" sz="2400" dirty="0" smtClean="0">
                <a:solidFill>
                  <a:srgbClr val="79854B"/>
                </a:solidFill>
              </a:rPr>
              <a:t> Portal </a:t>
            </a:r>
            <a:endParaRPr lang="en-US" sz="2400" i="1" dirty="0" smtClean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ODM 2.0</a:t>
            </a:r>
            <a:endParaRPr lang="en-US" sz="2400" i="1" dirty="0" smtClean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CZ Manager </a:t>
            </a:r>
            <a:r>
              <a:rPr lang="en-US" sz="2000" i="1" dirty="0" smtClean="0">
                <a:solidFill>
                  <a:srgbClr val="79854B"/>
                </a:solidFill>
              </a:rPr>
              <a:t>(formerly ODM2 Admin)</a:t>
            </a:r>
            <a:endParaRPr lang="en-US" sz="2400" i="1" dirty="0">
              <a:solidFill>
                <a:srgbClr val="79854B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6261298" y="3465374"/>
            <a:ext cx="51644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Lessons Learned</a:t>
            </a:r>
            <a:endParaRPr lang="en-US" sz="2400" dirty="0" smtClean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Scope of effort too broad, very difficult to implement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National Office website remains central catalog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Mismatch between grant priorities and CZO local data manager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Vendor lock-in</a:t>
            </a:r>
            <a:endParaRPr lang="en-US" sz="2400" dirty="0" smtClean="0">
              <a:solidFill>
                <a:srgbClr val="79854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77" y="1566570"/>
            <a:ext cx="1151740" cy="1151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68" y="1629662"/>
            <a:ext cx="1898805" cy="108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7FF5D0-AEAD-824A-82A6-B208A207F6FB}"/>
              </a:ext>
            </a:extLst>
          </p:cNvPr>
          <p:cNvSpPr txBox="1"/>
          <p:nvPr/>
        </p:nvSpPr>
        <p:spPr>
          <a:xfrm>
            <a:off x="1368457" y="325284"/>
            <a:ext cx="10270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9854B"/>
                </a:solidFill>
              </a:rPr>
              <a:t>Era 3: </a:t>
            </a:r>
            <a:r>
              <a:rPr lang="en-US" sz="4000" b="1" dirty="0" err="1" smtClean="0">
                <a:solidFill>
                  <a:srgbClr val="79854B"/>
                </a:solidFill>
              </a:rPr>
              <a:t>HydroShare</a:t>
            </a:r>
            <a:r>
              <a:rPr lang="en-US" sz="4000" b="1" dirty="0" smtClean="0">
                <a:solidFill>
                  <a:srgbClr val="79854B"/>
                </a:solidFill>
              </a:rPr>
              <a:t> Centralization </a:t>
            </a:r>
            <a:r>
              <a:rPr lang="en-US" sz="4000" dirty="0" smtClean="0">
                <a:solidFill>
                  <a:srgbClr val="79854B"/>
                </a:solidFill>
              </a:rPr>
              <a:t>(2017-Current)</a:t>
            </a:r>
            <a:endParaRPr lang="en-US" dirty="0">
              <a:solidFill>
                <a:srgbClr val="79854B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421129" y="1391666"/>
            <a:ext cx="71861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Approaches</a:t>
            </a:r>
            <a:endParaRPr lang="en-US" sz="2400" dirty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NSF: CZO system will be changing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Repository systems have matured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Deliberately narrow in scope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854B"/>
                </a:solidFill>
              </a:rPr>
              <a:t>Adopt a central repository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Searchable metadata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No requirement for dynamic data combination(bag &amp; tag)</a:t>
            </a:r>
            <a:endParaRPr lang="en-US" sz="2400" dirty="0">
              <a:solidFill>
                <a:srgbClr val="79854B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Small budget</a:t>
            </a:r>
          </a:p>
        </p:txBody>
      </p:sp>
      <p:pic>
        <p:nvPicPr>
          <p:cNvPr id="11" name="Picture 2" descr="https://lh6.googleusercontent.com/fxzj6Ch7C2ofMpskTj5RyjQCU20Ghf6zDzUgfUVkkFu2LhHZ6yPQTuV3RcNe495f05yQfmV-YZBUSDyTj6pW9c5A2MwEBSpMHggkFq0O_mOUC95OVIsBS5lZwUIydhO63gQg5QsqW_0">
            <a:extLst>
              <a:ext uri="{FF2B5EF4-FFF2-40B4-BE49-F238E27FC236}">
                <a16:creationId xmlns="" xmlns:a16="http://schemas.microsoft.com/office/drawing/2014/main" id="{30207F6D-1340-FF42-9173-8D9AFDC3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6261" cy="109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421128" y="4836987"/>
            <a:ext cx="6284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Tools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79854B"/>
                </a:solidFill>
              </a:rPr>
              <a:t>CUAHSI </a:t>
            </a:r>
            <a:r>
              <a:rPr lang="en-US" sz="2400" i="1" dirty="0" err="1" smtClean="0">
                <a:solidFill>
                  <a:srgbClr val="79854B"/>
                </a:solidFill>
              </a:rPr>
              <a:t>HydroShare</a:t>
            </a:r>
            <a:endParaRPr lang="en-US" sz="2400" i="1" dirty="0" smtClean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79854B"/>
                </a:solidFill>
              </a:rPr>
              <a:t>ODM2 Controlled </a:t>
            </a:r>
            <a:r>
              <a:rPr lang="en-US" sz="2400" i="1" dirty="0" smtClean="0">
                <a:solidFill>
                  <a:srgbClr val="79854B"/>
                </a:solidFill>
              </a:rPr>
              <a:t>Vocabulary: Variable </a:t>
            </a:r>
            <a:r>
              <a:rPr lang="en-US" sz="2400" i="1" dirty="0" smtClean="0">
                <a:solidFill>
                  <a:srgbClr val="79854B"/>
                </a:solidFill>
              </a:rPr>
              <a:t>Names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79854B"/>
                </a:solidFill>
              </a:rPr>
              <a:t>NCSA Clowder</a:t>
            </a:r>
            <a:endParaRPr lang="en-US" sz="2400" i="1" dirty="0">
              <a:solidFill>
                <a:srgbClr val="79854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899" y="1536700"/>
            <a:ext cx="4126523" cy="83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5E892CF-9161-0749-9766-DDF4D814DEA4}"/>
              </a:ext>
            </a:extLst>
          </p:cNvPr>
          <p:cNvSpPr txBox="1"/>
          <p:nvPr/>
        </p:nvSpPr>
        <p:spPr>
          <a:xfrm>
            <a:off x="6567369" y="3099826"/>
            <a:ext cx="51644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Lessons Learned</a:t>
            </a:r>
            <a:endParaRPr lang="en-US" sz="2400" dirty="0" smtClean="0">
              <a:solidFill>
                <a:srgbClr val="7985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A single controlled vocabulary is insufficient (ODM2 variables)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A semantic taxonomy is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854B"/>
                </a:solidFill>
              </a:rPr>
              <a:t>D</a:t>
            </a:r>
            <a:r>
              <a:rPr lang="en-US" sz="2400" dirty="0" smtClean="0">
                <a:solidFill>
                  <a:srgbClr val="79854B"/>
                </a:solidFill>
              </a:rPr>
              <a:t>ata managers need to be closely  involved in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9854B"/>
                </a:solidFill>
              </a:rPr>
              <a:t>Partnering brings more benefit than building on our own</a:t>
            </a:r>
          </a:p>
        </p:txBody>
      </p:sp>
    </p:spTree>
    <p:extLst>
      <p:ext uri="{BB962C8B-B14F-4D97-AF65-F5344CB8AC3E}">
        <p14:creationId xmlns:p14="http://schemas.microsoft.com/office/powerpoint/2010/main" val="5759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3DD3661D-DCF1-2440-8F90-B1F781B60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750265"/>
              </p:ext>
            </p:extLst>
          </p:nvPr>
        </p:nvGraphicFramePr>
        <p:xfrm>
          <a:off x="842578" y="2374615"/>
          <a:ext cx="10844175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703">
                  <a:extLst>
                    <a:ext uri="{9D8B030D-6E8A-4147-A177-3AD203B41FA5}">
                      <a16:colId xmlns="" xmlns:a16="http://schemas.microsoft.com/office/drawing/2014/main" val="3780902231"/>
                    </a:ext>
                  </a:extLst>
                </a:gridCol>
                <a:gridCol w="6085837">
                  <a:extLst>
                    <a:ext uri="{9D8B030D-6E8A-4147-A177-3AD203B41FA5}">
                      <a16:colId xmlns="" xmlns:a16="http://schemas.microsoft.com/office/drawing/2014/main" val="3076779964"/>
                    </a:ext>
                  </a:extLst>
                </a:gridCol>
                <a:gridCol w="4332635">
                  <a:extLst>
                    <a:ext uri="{9D8B030D-6E8A-4147-A177-3AD203B41FA5}">
                      <a16:colId xmlns="" xmlns:a16="http://schemas.microsoft.com/office/drawing/2014/main" val="1514025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•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rgbClr val="79854B"/>
                          </a:solidFill>
                        </a:rPr>
                        <a:t>Moderator introduction</a:t>
                      </a:r>
                      <a:endParaRPr lang="en-US" sz="2400" b="0" dirty="0">
                        <a:solidFill>
                          <a:srgbClr val="79854B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Ben </a:t>
                      </a:r>
                      <a:r>
                        <a:rPr lang="en-US" sz="2400" b="0" dirty="0" err="1">
                          <a:solidFill>
                            <a:srgbClr val="79854B"/>
                          </a:solidFill>
                        </a:rPr>
                        <a:t>Galewsky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(NCSA)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8298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CZO </a:t>
                      </a:r>
                      <a:r>
                        <a:rPr lang="en-US" sz="2400" b="0" dirty="0" smtClean="0">
                          <a:solidFill>
                            <a:srgbClr val="79854B"/>
                          </a:solidFill>
                        </a:rPr>
                        <a:t>Cyberinfrastructure </a:t>
                      </a:r>
                      <a:r>
                        <a:rPr lang="en-US" sz="2400" b="0" dirty="0" smtClean="0">
                          <a:solidFill>
                            <a:srgbClr val="79854B"/>
                          </a:solidFill>
                        </a:rPr>
                        <a:t>history</a:t>
                      </a:r>
                      <a:endParaRPr lang="en-US" sz="2400" b="0" dirty="0">
                        <a:solidFill>
                          <a:srgbClr val="79854B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Collin Bode </a:t>
                      </a:r>
                      <a:r>
                        <a:rPr lang="en-US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(CZO, UC Berkeley)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6392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Eel River CZO &amp; </a:t>
                      </a:r>
                      <a:r>
                        <a:rPr lang="en-US" sz="2400" b="1" dirty="0" err="1"/>
                        <a:t>Dendra</a:t>
                      </a:r>
                      <a:r>
                        <a:rPr lang="en-US" sz="2400" b="1" dirty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Collin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9988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IML CZO &amp; </a:t>
                      </a:r>
                      <a:r>
                        <a:rPr lang="en-US" sz="2400" b="0" dirty="0" err="1"/>
                        <a:t>Clowder+Geodashboard</a:t>
                      </a:r>
                      <a:r>
                        <a:rPr lang="en-US" sz="2400" b="1" dirty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Luigi Marini </a:t>
                      </a:r>
                      <a:r>
                        <a:rPr lang="en-US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(CZO, NCSA)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79309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CUAHSI &amp; </a:t>
                      </a:r>
                      <a:r>
                        <a:rPr lang="en-US" sz="2400" b="0" dirty="0" err="1"/>
                        <a:t>HydroShare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Martin </a:t>
                      </a:r>
                      <a:r>
                        <a:rPr lang="en-US" sz="2400" b="0" dirty="0" err="1">
                          <a:solidFill>
                            <a:srgbClr val="79854B"/>
                          </a:solidFill>
                        </a:rPr>
                        <a:t>Seul</a:t>
                      </a: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(CUAHSI)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7919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Migrating CZO (meta)data to </a:t>
                      </a:r>
                      <a:r>
                        <a:rPr lang="en-US" sz="2400" b="0" dirty="0" err="1"/>
                        <a:t>HydroShare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David Lubinski </a:t>
                      </a:r>
                      <a:r>
                        <a:rPr lang="en-US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(CZO, CU-Boulder)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0681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“</a:t>
                      </a:r>
                      <a:r>
                        <a:rPr lang="en-US" sz="2400" b="0" i="1" dirty="0"/>
                        <a:t>CZ Collaborative Network</a:t>
                      </a:r>
                      <a:r>
                        <a:rPr lang="en-US" sz="2400" b="0" dirty="0"/>
                        <a:t>” NSF RFP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Luigi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0940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•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Discussion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79854B"/>
                          </a:solidFill>
                        </a:rPr>
                        <a:t>Ben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2897168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262F229-D8EF-6440-A5EC-CBB53F7395A4}"/>
              </a:ext>
            </a:extLst>
          </p:cNvPr>
          <p:cNvSpPr/>
          <p:nvPr/>
        </p:nvSpPr>
        <p:spPr>
          <a:xfrm>
            <a:off x="0" y="-1"/>
            <a:ext cx="12192000" cy="2219945"/>
          </a:xfrm>
          <a:prstGeom prst="rect">
            <a:avLst/>
          </a:prstGeom>
          <a:solidFill>
            <a:srgbClr val="79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D4567F3-9032-E147-86D6-A5B224D7729C}"/>
              </a:ext>
            </a:extLst>
          </p:cNvPr>
          <p:cNvSpPr txBox="1"/>
          <p:nvPr/>
        </p:nvSpPr>
        <p:spPr>
          <a:xfrm>
            <a:off x="718750" y="518168"/>
            <a:ext cx="1096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Critical Zones</a:t>
            </a:r>
            <a:r>
              <a:rPr lang="en-US" sz="4000" dirty="0">
                <a:solidFill>
                  <a:schemeClr val="bg1"/>
                </a:solidFill>
              </a:rPr>
              <a:t>: Supporting place-based research</a:t>
            </a:r>
            <a:r>
              <a:rPr lang="en-US" dirty="0"/>
              <a:t> </a:t>
            </a:r>
            <a:endParaRPr lang="en-US" b="0" dirty="0"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DA99FD4-C148-D74D-A606-8F6E6010D479}"/>
              </a:ext>
            </a:extLst>
          </p:cNvPr>
          <p:cNvSpPr txBox="1"/>
          <p:nvPr/>
        </p:nvSpPr>
        <p:spPr>
          <a:xfrm>
            <a:off x="675718" y="1283776"/>
            <a:ext cx="1106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Data management for the NSF Critical Zone Observatories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60C304-C5C6-D040-8011-6F17152A5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215" y="6000453"/>
            <a:ext cx="1479454" cy="702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616F589-4E79-3643-8C56-0496CFD4890D}"/>
              </a:ext>
            </a:extLst>
          </p:cNvPr>
          <p:cNvSpPr txBox="1"/>
          <p:nvPr/>
        </p:nvSpPr>
        <p:spPr>
          <a:xfrm>
            <a:off x="7925355" y="6186886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5F9EB5"/>
                </a:solidFill>
              </a:rPr>
              <a:t>SUMMER MEETING 2019</a:t>
            </a:r>
          </a:p>
        </p:txBody>
      </p:sp>
    </p:spTree>
    <p:extLst>
      <p:ext uri="{BB962C8B-B14F-4D97-AF65-F5344CB8AC3E}">
        <p14:creationId xmlns:p14="http://schemas.microsoft.com/office/powerpoint/2010/main" val="1107736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741</Words>
  <Application>Microsoft Macintosh PowerPoint</Application>
  <PresentationFormat>Widescreen</PresentationFormat>
  <Paragraphs>167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Collin</cp:lastModifiedBy>
  <cp:revision>67</cp:revision>
  <dcterms:created xsi:type="dcterms:W3CDTF">2019-07-14T16:45:35Z</dcterms:created>
  <dcterms:modified xsi:type="dcterms:W3CDTF">2019-07-17T15:40:41Z</dcterms:modified>
</cp:coreProperties>
</file>