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5"/>
  </p:notesMasterIdLst>
  <p:sldIdLst>
    <p:sldId id="256" r:id="rId2"/>
    <p:sldId id="359" r:id="rId3"/>
    <p:sldId id="355" r:id="rId4"/>
    <p:sldId id="354" r:id="rId5"/>
    <p:sldId id="338" r:id="rId6"/>
    <p:sldId id="312" r:id="rId7"/>
    <p:sldId id="306" r:id="rId8"/>
    <p:sldId id="266" r:id="rId9"/>
    <p:sldId id="265" r:id="rId10"/>
    <p:sldId id="307" r:id="rId11"/>
    <p:sldId id="309" r:id="rId12"/>
    <p:sldId id="335" r:id="rId13"/>
    <p:sldId id="264" r:id="rId14"/>
    <p:sldId id="301" r:id="rId15"/>
    <p:sldId id="283" r:id="rId16"/>
    <p:sldId id="271" r:id="rId17"/>
    <p:sldId id="315" r:id="rId18"/>
    <p:sldId id="272" r:id="rId19"/>
    <p:sldId id="269" r:id="rId20"/>
    <p:sldId id="292" r:id="rId21"/>
    <p:sldId id="288" r:id="rId22"/>
    <p:sldId id="279" r:id="rId23"/>
    <p:sldId id="357" r:id="rId24"/>
    <p:sldId id="331" r:id="rId25"/>
    <p:sldId id="322" r:id="rId26"/>
    <p:sldId id="323" r:id="rId27"/>
    <p:sldId id="324" r:id="rId28"/>
    <p:sldId id="317" r:id="rId29"/>
    <p:sldId id="295" r:id="rId30"/>
    <p:sldId id="282" r:id="rId31"/>
    <p:sldId id="332" r:id="rId32"/>
    <p:sldId id="366" r:id="rId33"/>
    <p:sldId id="284" r:id="rId34"/>
    <p:sldId id="298" r:id="rId35"/>
    <p:sldId id="333" r:id="rId36"/>
    <p:sldId id="260" r:id="rId37"/>
    <p:sldId id="261" r:id="rId38"/>
    <p:sldId id="328" r:id="rId39"/>
    <p:sldId id="347" r:id="rId40"/>
    <p:sldId id="363" r:id="rId41"/>
    <p:sldId id="349" r:id="rId42"/>
    <p:sldId id="361" r:id="rId43"/>
    <p:sldId id="358" r:id="rId44"/>
    <p:sldId id="369" r:id="rId45"/>
    <p:sldId id="367" r:id="rId46"/>
    <p:sldId id="368" r:id="rId47"/>
    <p:sldId id="351" r:id="rId48"/>
    <p:sldId id="365" r:id="rId49"/>
    <p:sldId id="348" r:id="rId50"/>
    <p:sldId id="364" r:id="rId51"/>
    <p:sldId id="274" r:id="rId52"/>
    <p:sldId id="353" r:id="rId53"/>
    <p:sldId id="356"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639"/>
    <a:srgbClr val="6CC24A"/>
    <a:srgbClr val="E35205"/>
    <a:srgbClr val="00778B"/>
    <a:srgbClr val="FFA300"/>
    <a:srgbClr val="00C1D5"/>
    <a:srgbClr val="0980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60" autoAdjust="0"/>
    <p:restoredTop sz="86662" autoAdjust="0"/>
  </p:normalViewPr>
  <p:slideViewPr>
    <p:cSldViewPr snapToGrid="0">
      <p:cViewPr varScale="1">
        <p:scale>
          <a:sx n="86" d="100"/>
          <a:sy n="86" d="100"/>
        </p:scale>
        <p:origin x="468" y="3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644"/>
    </p:cViewPr>
  </p:sorterViewPr>
  <p:notesViewPr>
    <p:cSldViewPr snapToGrid="0">
      <p:cViewPr>
        <p:scale>
          <a:sx n="75" d="100"/>
          <a:sy n="75" d="100"/>
        </p:scale>
        <p:origin x="2766" y="-161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1B5C2C-2D72-4B02-9C2A-42282A706056}" type="datetimeFigureOut">
              <a:rPr lang="en-US" smtClean="0"/>
              <a:t>7/24/2019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B65B09-3D26-4A57-8179-7B13097BA1D9}" type="slidenum">
              <a:rPr lang="en-US" smtClean="0"/>
              <a:t>‹#›</a:t>
            </a:fld>
            <a:endParaRPr lang="en-US" dirty="0"/>
          </a:p>
        </p:txBody>
      </p:sp>
    </p:spTree>
    <p:extLst>
      <p:ext uri="{BB962C8B-B14F-4D97-AF65-F5344CB8AC3E}">
        <p14:creationId xmlns:p14="http://schemas.microsoft.com/office/powerpoint/2010/main" val="3715913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Thank you for the introduction, and thank you to ESIP for inviting me. As Kerstin said, I work as the data manager in the Department of Mineral Sciences at the National Museum of Natural History, and I'm going to talk to you today about the Smithsonian's geoscience collections. My background is in petrology and geochemistry, but I know this audience extends well beyond the community that is primarily concerned with physical samples, so I'll do my best to provide context as I go.</a:t>
            </a:r>
          </a:p>
        </p:txBody>
      </p:sp>
      <p:sp>
        <p:nvSpPr>
          <p:cNvPr id="4" name="Slide Number Placeholder 3"/>
          <p:cNvSpPr>
            <a:spLocks noGrp="1"/>
          </p:cNvSpPr>
          <p:nvPr>
            <p:ph type="sldNum" sz="quarter" idx="5"/>
          </p:nvPr>
        </p:nvSpPr>
        <p:spPr/>
        <p:txBody>
          <a:bodyPr/>
          <a:lstStyle/>
          <a:p>
            <a:fld id="{E7B65B09-3D26-4A57-8179-7B13097BA1D9}" type="slidenum">
              <a:rPr lang="en-US" smtClean="0"/>
              <a:t>1</a:t>
            </a:fld>
            <a:endParaRPr lang="en-US" dirty="0"/>
          </a:p>
        </p:txBody>
      </p:sp>
    </p:spTree>
    <p:extLst>
      <p:ext uri="{BB962C8B-B14F-4D97-AF65-F5344CB8AC3E}">
        <p14:creationId xmlns:p14="http://schemas.microsoft.com/office/powerpoint/2010/main" val="1578722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B65B09-3D26-4A57-8179-7B13097BA1D9}" type="slidenum">
              <a:rPr lang="en-US" smtClean="0"/>
              <a:t>10</a:t>
            </a:fld>
            <a:endParaRPr lang="en-US" dirty="0"/>
          </a:p>
        </p:txBody>
      </p:sp>
    </p:spTree>
    <p:extLst>
      <p:ext uri="{BB962C8B-B14F-4D97-AF65-F5344CB8AC3E}">
        <p14:creationId xmlns:p14="http://schemas.microsoft.com/office/powerpoint/2010/main" val="174198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NMNH collections include specimens from the fields of biology, geology, and anthropology in roughly the proportions depicted here. </a:t>
            </a:r>
          </a:p>
        </p:txBody>
      </p:sp>
      <p:sp>
        <p:nvSpPr>
          <p:cNvPr id="4" name="Slide Number Placeholder 3"/>
          <p:cNvSpPr>
            <a:spLocks noGrp="1"/>
          </p:cNvSpPr>
          <p:nvPr>
            <p:ph type="sldNum" sz="quarter" idx="5"/>
          </p:nvPr>
        </p:nvSpPr>
        <p:spPr/>
        <p:txBody>
          <a:bodyPr/>
          <a:lstStyle/>
          <a:p>
            <a:fld id="{E7B65B09-3D26-4A57-8179-7B13097BA1D9}" type="slidenum">
              <a:rPr lang="en-US" smtClean="0"/>
              <a:t>11</a:t>
            </a:fld>
            <a:endParaRPr lang="en-US" dirty="0"/>
          </a:p>
        </p:txBody>
      </p:sp>
    </p:spTree>
    <p:extLst>
      <p:ext uri="{BB962C8B-B14F-4D97-AF65-F5344CB8AC3E}">
        <p14:creationId xmlns:p14="http://schemas.microsoft.com/office/powerpoint/2010/main" val="1500046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extant biology collections--including plants, vertebrates, invertebrates, and insects--make up roughly 70% of the total collection, while the geoscience collections, including Paleobiology and Mineral Sciences, make up most of the last 30%, with most of those specimens belonging to Paleobiology.</a:t>
            </a:r>
          </a:p>
        </p:txBody>
      </p:sp>
      <p:sp>
        <p:nvSpPr>
          <p:cNvPr id="4" name="Slide Number Placeholder 3"/>
          <p:cNvSpPr>
            <a:spLocks noGrp="1"/>
          </p:cNvSpPr>
          <p:nvPr>
            <p:ph type="sldNum" sz="quarter" idx="5"/>
          </p:nvPr>
        </p:nvSpPr>
        <p:spPr/>
        <p:txBody>
          <a:bodyPr/>
          <a:lstStyle/>
          <a:p>
            <a:fld id="{E7B65B09-3D26-4A57-8179-7B13097BA1D9}" type="slidenum">
              <a:rPr lang="en-US" smtClean="0"/>
              <a:t>12</a:t>
            </a:fld>
            <a:endParaRPr lang="en-US" dirty="0"/>
          </a:p>
        </p:txBody>
      </p:sp>
    </p:spTree>
    <p:extLst>
      <p:ext uri="{BB962C8B-B14F-4D97-AF65-F5344CB8AC3E}">
        <p14:creationId xmlns:p14="http://schemas.microsoft.com/office/powerpoint/2010/main" val="705879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But I'm not here to talk about Paleobiology. I'm here to talk about the Mineral Sciences collections, which, yes, make up a pretty small piece of the whole, but 500,000 specimens is still quite large for an earth science collection with no fossil component. The Mineral Sciences collections are divided into three main areas: the rock collection, managed by the Division of Petrology &amp; Volcanology; the gem and mineral collection, managed by the Division of Mineralogy; and the meteorite collection, managed by the Division of Meteorites.</a:t>
            </a:r>
          </a:p>
        </p:txBody>
      </p:sp>
      <p:sp>
        <p:nvSpPr>
          <p:cNvPr id="4" name="Slide Number Placeholder 3"/>
          <p:cNvSpPr>
            <a:spLocks noGrp="1"/>
          </p:cNvSpPr>
          <p:nvPr>
            <p:ph type="sldNum" sz="quarter" idx="5"/>
          </p:nvPr>
        </p:nvSpPr>
        <p:spPr/>
        <p:txBody>
          <a:bodyPr/>
          <a:lstStyle/>
          <a:p>
            <a:fld id="{E7B65B09-3D26-4A57-8179-7B13097BA1D9}" type="slidenum">
              <a:rPr lang="en-US" smtClean="0"/>
              <a:t>13</a:t>
            </a:fld>
            <a:endParaRPr lang="en-US" dirty="0"/>
          </a:p>
        </p:txBody>
      </p:sp>
    </p:spTree>
    <p:extLst>
      <p:ext uri="{BB962C8B-B14F-4D97-AF65-F5344CB8AC3E}">
        <p14:creationId xmlns:p14="http://schemas.microsoft.com/office/powerpoint/2010/main" val="271377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current collection is almost 150 years old. Most of it was originally cataloged in handwritten ledgers like this one. In addition to material collected by Smithsonian scientists, it grows mainly through transfers from other government agencies, like the United States Geological Survey, and donations of collections held by scientists or private collectors. Growth of the collection needs to strike a balance between historical interest, current research interest, and future research interest, which is a difficult balance to find, especially when so many universities and agencies are looking to get rid of their earth science collections.</a:t>
            </a:r>
          </a:p>
        </p:txBody>
      </p:sp>
      <p:sp>
        <p:nvSpPr>
          <p:cNvPr id="4" name="Slide Number Placeholder 3"/>
          <p:cNvSpPr>
            <a:spLocks noGrp="1"/>
          </p:cNvSpPr>
          <p:nvPr>
            <p:ph type="sldNum" sz="quarter" idx="5"/>
          </p:nvPr>
        </p:nvSpPr>
        <p:spPr/>
        <p:txBody>
          <a:bodyPr/>
          <a:lstStyle/>
          <a:p>
            <a:fld id="{E7B65B09-3D26-4A57-8179-7B13097BA1D9}" type="slidenum">
              <a:rPr lang="en-US" smtClean="0"/>
              <a:t>14</a:t>
            </a:fld>
            <a:endParaRPr lang="en-US" dirty="0"/>
          </a:p>
        </p:txBody>
      </p:sp>
    </p:spTree>
    <p:extLst>
      <p:ext uri="{BB962C8B-B14F-4D97-AF65-F5344CB8AC3E}">
        <p14:creationId xmlns:p14="http://schemas.microsoft.com/office/powerpoint/2010/main" val="3061964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theme of this meeting is value--how to measure it, how to increase it, how to convey it to stakeholders and funding agencies--so I'd like to talk a little about how we construe the value of a collection. A natural history collection has two major functions. One is to educate the public about the natural world. The other, more important for my purposes here, is to support original research.</a:t>
            </a:r>
          </a:p>
        </p:txBody>
      </p:sp>
      <p:sp>
        <p:nvSpPr>
          <p:cNvPr id="4" name="Slide Number Placeholder 3"/>
          <p:cNvSpPr>
            <a:spLocks noGrp="1"/>
          </p:cNvSpPr>
          <p:nvPr>
            <p:ph type="sldNum" sz="quarter" idx="5"/>
          </p:nvPr>
        </p:nvSpPr>
        <p:spPr/>
        <p:txBody>
          <a:bodyPr/>
          <a:lstStyle/>
          <a:p>
            <a:fld id="{E7B65B09-3D26-4A57-8179-7B13097BA1D9}" type="slidenum">
              <a:rPr lang="en-US" smtClean="0"/>
              <a:t>15</a:t>
            </a:fld>
            <a:endParaRPr lang="en-US" dirty="0"/>
          </a:p>
        </p:txBody>
      </p:sp>
    </p:spTree>
    <p:extLst>
      <p:ext uri="{BB962C8B-B14F-4D97-AF65-F5344CB8AC3E}">
        <p14:creationId xmlns:p14="http://schemas.microsoft.com/office/powerpoint/2010/main" val="1219331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Here are three key reasons why you’d maintain a collection to support research: [summarize slide]</a:t>
            </a:r>
          </a:p>
          <a:p>
            <a:endParaRPr lang="en-US" dirty="0"/>
          </a:p>
          <a:p>
            <a:r>
              <a:rPr lang="en-US" dirty="0"/>
              <a:t>To support research, the department provides loans of specimens from the collection, typically free of charge, to qualified scientists around the world. In exchange, researchers are required to cite our specimens where they appear in the literature and to share their results with the museum once their research is complete.</a:t>
            </a:r>
          </a:p>
        </p:txBody>
      </p:sp>
      <p:sp>
        <p:nvSpPr>
          <p:cNvPr id="4" name="Slide Number Placeholder 3"/>
          <p:cNvSpPr>
            <a:spLocks noGrp="1"/>
          </p:cNvSpPr>
          <p:nvPr>
            <p:ph type="sldNum" sz="quarter" idx="5"/>
          </p:nvPr>
        </p:nvSpPr>
        <p:spPr/>
        <p:txBody>
          <a:bodyPr/>
          <a:lstStyle/>
          <a:p>
            <a:fld id="{E7B65B09-3D26-4A57-8179-7B13097BA1D9}" type="slidenum">
              <a:rPr lang="en-US" smtClean="0"/>
              <a:t>16</a:t>
            </a:fld>
            <a:endParaRPr lang="en-US" dirty="0"/>
          </a:p>
        </p:txBody>
      </p:sp>
    </p:spTree>
    <p:extLst>
      <p:ext uri="{BB962C8B-B14F-4D97-AF65-F5344CB8AC3E}">
        <p14:creationId xmlns:p14="http://schemas.microsoft.com/office/powerpoint/2010/main" val="26203550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So value is use, but the value proposition only holds if the collection is being actively used. That means that scientists are requesting material from the collection, and it means that they are using that material to perform novel research, ideally resulting in publications.</a:t>
            </a:r>
          </a:p>
        </p:txBody>
      </p:sp>
      <p:sp>
        <p:nvSpPr>
          <p:cNvPr id="4" name="Slide Number Placeholder 3"/>
          <p:cNvSpPr>
            <a:spLocks noGrp="1"/>
          </p:cNvSpPr>
          <p:nvPr>
            <p:ph type="sldNum" sz="quarter" idx="5"/>
          </p:nvPr>
        </p:nvSpPr>
        <p:spPr/>
        <p:txBody>
          <a:bodyPr/>
          <a:lstStyle/>
          <a:p>
            <a:fld id="{E7B65B09-3D26-4A57-8179-7B13097BA1D9}" type="slidenum">
              <a:rPr lang="en-US" smtClean="0"/>
              <a:t>17</a:t>
            </a:fld>
            <a:endParaRPr lang="en-US" dirty="0"/>
          </a:p>
        </p:txBody>
      </p:sp>
    </p:spTree>
    <p:extLst>
      <p:ext uri="{BB962C8B-B14F-4D97-AF65-F5344CB8AC3E}">
        <p14:creationId xmlns:p14="http://schemas.microsoft.com/office/powerpoint/2010/main" val="4150737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Based on that idea, here are some general goals for the collection: [summarize slide]</a:t>
            </a:r>
          </a:p>
        </p:txBody>
      </p:sp>
      <p:sp>
        <p:nvSpPr>
          <p:cNvPr id="4" name="Slide Number Placeholder 3"/>
          <p:cNvSpPr>
            <a:spLocks noGrp="1"/>
          </p:cNvSpPr>
          <p:nvPr>
            <p:ph type="sldNum" sz="quarter" idx="5"/>
          </p:nvPr>
        </p:nvSpPr>
        <p:spPr/>
        <p:txBody>
          <a:bodyPr/>
          <a:lstStyle/>
          <a:p>
            <a:fld id="{E7B65B09-3D26-4A57-8179-7B13097BA1D9}" type="slidenum">
              <a:rPr lang="en-US" smtClean="0"/>
              <a:t>18</a:t>
            </a:fld>
            <a:endParaRPr lang="en-US" dirty="0"/>
          </a:p>
        </p:txBody>
      </p:sp>
    </p:spTree>
    <p:extLst>
      <p:ext uri="{BB962C8B-B14F-4D97-AF65-F5344CB8AC3E}">
        <p14:creationId xmlns:p14="http://schemas.microsoft.com/office/powerpoint/2010/main" val="31476091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I'll start with an overview of our audience. Here is a map of where the approximately 3,500 loans intended for scientific study that the department has sent out over the last twenty years have gone based on data from our internal collections database. Darker colors mean more loans, with colors scaling logarithmically. Our audience is primarily in the United States, which receives 70-80% of loans. Most of the rest go to Canada, Australia, or western Europe.</a:t>
            </a:r>
          </a:p>
        </p:txBody>
      </p:sp>
      <p:sp>
        <p:nvSpPr>
          <p:cNvPr id="4" name="Slide Number Placeholder 3"/>
          <p:cNvSpPr>
            <a:spLocks noGrp="1"/>
          </p:cNvSpPr>
          <p:nvPr>
            <p:ph type="sldNum" sz="quarter" idx="5"/>
          </p:nvPr>
        </p:nvSpPr>
        <p:spPr/>
        <p:txBody>
          <a:bodyPr/>
          <a:lstStyle/>
          <a:p>
            <a:fld id="{E7B65B09-3D26-4A57-8179-7B13097BA1D9}" type="slidenum">
              <a:rPr lang="en-US" smtClean="0"/>
              <a:t>19</a:t>
            </a:fld>
            <a:endParaRPr lang="en-US" dirty="0"/>
          </a:p>
        </p:txBody>
      </p:sp>
    </p:spTree>
    <p:extLst>
      <p:ext uri="{BB962C8B-B14F-4D97-AF65-F5344CB8AC3E}">
        <p14:creationId xmlns:p14="http://schemas.microsoft.com/office/powerpoint/2010/main" val="2547248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In these days of models and drones and world-spanning satellite imagery, it's easy to forget the humble rock, but specimen-based research is still going strong. It is there to provide constraints for your models and ground-truth your remote-sensing observations. It’s there to yield new insights about the ancient history of the Earth. And as analytical instruments and laboratory methods get more and more sensitive, even carefully studied samples can still yield new information…</a:t>
            </a:r>
          </a:p>
        </p:txBody>
      </p:sp>
      <p:sp>
        <p:nvSpPr>
          <p:cNvPr id="4" name="Slide Number Placeholder 3"/>
          <p:cNvSpPr>
            <a:spLocks noGrp="1"/>
          </p:cNvSpPr>
          <p:nvPr>
            <p:ph type="sldNum" sz="quarter" idx="5"/>
          </p:nvPr>
        </p:nvSpPr>
        <p:spPr/>
        <p:txBody>
          <a:bodyPr/>
          <a:lstStyle/>
          <a:p>
            <a:fld id="{E7B65B09-3D26-4A57-8179-7B13097BA1D9}" type="slidenum">
              <a:rPr lang="en-US" smtClean="0"/>
              <a:t>2</a:t>
            </a:fld>
            <a:endParaRPr lang="en-US" dirty="0"/>
          </a:p>
        </p:txBody>
      </p:sp>
    </p:spTree>
    <p:extLst>
      <p:ext uri="{BB962C8B-B14F-4D97-AF65-F5344CB8AC3E}">
        <p14:creationId xmlns:p14="http://schemas.microsoft.com/office/powerpoint/2010/main" val="19177638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is the same time period plotted as number of loans per year. Loans per year is plotted on the y-axis, with the different colors corresponding to the different divisions within Mineral Sciences: Dark green for Petrology &amp; Volcanology, light green for Mineralogy, dark pink for Meteorites, light pink for loans that could not be assigned to a specific collection. So we generally process 100-200 loans per year.</a:t>
            </a:r>
          </a:p>
        </p:txBody>
      </p:sp>
      <p:sp>
        <p:nvSpPr>
          <p:cNvPr id="4" name="Slide Number Placeholder 3"/>
          <p:cNvSpPr>
            <a:spLocks noGrp="1"/>
          </p:cNvSpPr>
          <p:nvPr>
            <p:ph type="sldNum" sz="quarter" idx="5"/>
          </p:nvPr>
        </p:nvSpPr>
        <p:spPr/>
        <p:txBody>
          <a:bodyPr/>
          <a:lstStyle/>
          <a:p>
            <a:fld id="{E7B65B09-3D26-4A57-8179-7B13097BA1D9}" type="slidenum">
              <a:rPr lang="en-US" smtClean="0"/>
              <a:t>20</a:t>
            </a:fld>
            <a:endParaRPr lang="en-US" dirty="0"/>
          </a:p>
        </p:txBody>
      </p:sp>
    </p:spTree>
    <p:extLst>
      <p:ext uri="{BB962C8B-B14F-4D97-AF65-F5344CB8AC3E}">
        <p14:creationId xmlns:p14="http://schemas.microsoft.com/office/powerpoint/2010/main" val="1908111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There's one aspect of these loans that I want to point out. This is basically the same plot, now showing only loans from the rock collection. I want to highlight the large fraction of loans from the rock collection that are from the Reference Standard collection, which is this purple bar. Those loans are primarily of specimens from the Smithsonian Microbeam Standards, which are a widely used set of reference materials for calibrating electron microprobes. This is an important collection for us and a big need for the community, but it's also quite different from the samples that we send out to be the subject of original research.</a:t>
            </a:r>
          </a:p>
        </p:txBody>
      </p:sp>
      <p:sp>
        <p:nvSpPr>
          <p:cNvPr id="4" name="Slide Number Placeholder 3"/>
          <p:cNvSpPr>
            <a:spLocks noGrp="1"/>
          </p:cNvSpPr>
          <p:nvPr>
            <p:ph type="sldNum" sz="quarter" idx="5"/>
          </p:nvPr>
        </p:nvSpPr>
        <p:spPr/>
        <p:txBody>
          <a:bodyPr/>
          <a:lstStyle/>
          <a:p>
            <a:fld id="{E7B65B09-3D26-4A57-8179-7B13097BA1D9}" type="slidenum">
              <a:rPr lang="en-US" smtClean="0"/>
              <a:t>21</a:t>
            </a:fld>
            <a:endParaRPr lang="en-US" dirty="0"/>
          </a:p>
        </p:txBody>
      </p:sp>
    </p:spTree>
    <p:extLst>
      <p:ext uri="{BB962C8B-B14F-4D97-AF65-F5344CB8AC3E}">
        <p14:creationId xmlns:p14="http://schemas.microsoft.com/office/powerpoint/2010/main" val="35677039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For what it's worth, these numbers are broadly consistent and even a little higher than historical numbers back to 1960 or so, which were compiled based on recently digitized loan paperwork. There are some differences between the pre- and post-1998 datasets that make a straight comparison tricky, so I'm not inclined to take the uptick after 2000 too seriously, but in general modern use of the collection is in line with what we've seen in the past.</a:t>
            </a:r>
          </a:p>
        </p:txBody>
      </p:sp>
      <p:sp>
        <p:nvSpPr>
          <p:cNvPr id="4" name="Slide Number Placeholder 3"/>
          <p:cNvSpPr>
            <a:spLocks noGrp="1"/>
          </p:cNvSpPr>
          <p:nvPr>
            <p:ph type="sldNum" sz="quarter" idx="5"/>
          </p:nvPr>
        </p:nvSpPr>
        <p:spPr/>
        <p:txBody>
          <a:bodyPr/>
          <a:lstStyle/>
          <a:p>
            <a:fld id="{E7B65B09-3D26-4A57-8179-7B13097BA1D9}" type="slidenum">
              <a:rPr lang="en-US" smtClean="0"/>
              <a:t>22</a:t>
            </a:fld>
            <a:endParaRPr lang="en-US" dirty="0"/>
          </a:p>
        </p:txBody>
      </p:sp>
    </p:spTree>
    <p:extLst>
      <p:ext uri="{BB962C8B-B14F-4D97-AF65-F5344CB8AC3E}">
        <p14:creationId xmlns:p14="http://schemas.microsoft.com/office/powerpoint/2010/main" val="1227750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Getting a grip on the publication history of the collection is trickier. As I mentioned, researchers that request material from the collection are required to cite our specimens by their museum number and to return a copy of any data or publications to the museum. Would you believe me if I told you that they do not always do this? As a result, we haven't had the best understanding of how our loans are translating into publications.</a:t>
            </a:r>
          </a:p>
        </p:txBody>
      </p:sp>
      <p:sp>
        <p:nvSpPr>
          <p:cNvPr id="4" name="Slide Number Placeholder 3"/>
          <p:cNvSpPr>
            <a:spLocks noGrp="1"/>
          </p:cNvSpPr>
          <p:nvPr>
            <p:ph type="sldNum" sz="quarter" idx="5"/>
          </p:nvPr>
        </p:nvSpPr>
        <p:spPr/>
        <p:txBody>
          <a:bodyPr/>
          <a:lstStyle/>
          <a:p>
            <a:fld id="{E7B65B09-3D26-4A57-8179-7B13097BA1D9}" type="slidenum">
              <a:rPr lang="en-US" smtClean="0"/>
              <a:t>23</a:t>
            </a:fld>
            <a:endParaRPr lang="en-US" dirty="0"/>
          </a:p>
        </p:txBody>
      </p:sp>
    </p:spTree>
    <p:extLst>
      <p:ext uri="{BB962C8B-B14F-4D97-AF65-F5344CB8AC3E}">
        <p14:creationId xmlns:p14="http://schemas.microsoft.com/office/powerpoint/2010/main" val="20620488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To try to get some sense of those numbers, I've turned to GeoDeepDive, which is an NSF-funded application based at the University of Wisconsin that allows users to mine data from the scientific literature, up to and including research that has been published this year. GeoDeepDive is also very strong on geology journals, thanks in part to its partnership with AGU, and includes more than 10 million articles. NMNH also uses a fairly standard, fairly recognizable catalog number format, which helps when it comes to text mining like this.</a:t>
            </a:r>
          </a:p>
        </p:txBody>
      </p:sp>
      <p:sp>
        <p:nvSpPr>
          <p:cNvPr id="4" name="Slide Number Placeholder 3"/>
          <p:cNvSpPr>
            <a:spLocks noGrp="1"/>
          </p:cNvSpPr>
          <p:nvPr>
            <p:ph type="sldNum" sz="quarter" idx="5"/>
          </p:nvPr>
        </p:nvSpPr>
        <p:spPr/>
        <p:txBody>
          <a:bodyPr/>
          <a:lstStyle/>
          <a:p>
            <a:fld id="{E7B65B09-3D26-4A57-8179-7B13097BA1D9}" type="slidenum">
              <a:rPr lang="en-US" smtClean="0"/>
              <a:t>24</a:t>
            </a:fld>
            <a:endParaRPr lang="en-US" dirty="0"/>
          </a:p>
        </p:txBody>
      </p:sp>
    </p:spTree>
    <p:extLst>
      <p:ext uri="{BB962C8B-B14F-4D97-AF65-F5344CB8AC3E}">
        <p14:creationId xmlns:p14="http://schemas.microsoft.com/office/powerpoint/2010/main" val="23113682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So the script starts by looking for documents in the GeoDeepDive corpus that contain either USNM or NMNH...</a:t>
            </a:r>
          </a:p>
        </p:txBody>
      </p:sp>
      <p:sp>
        <p:nvSpPr>
          <p:cNvPr id="4" name="Slide Number Placeholder 3"/>
          <p:cNvSpPr>
            <a:spLocks noGrp="1"/>
          </p:cNvSpPr>
          <p:nvPr>
            <p:ph type="sldNum" sz="quarter" idx="5"/>
          </p:nvPr>
        </p:nvSpPr>
        <p:spPr/>
        <p:txBody>
          <a:bodyPr/>
          <a:lstStyle/>
          <a:p>
            <a:fld id="{E7B65B09-3D26-4A57-8179-7B13097BA1D9}" type="slidenum">
              <a:rPr lang="en-US" smtClean="0"/>
              <a:t>25</a:t>
            </a:fld>
            <a:endParaRPr lang="en-US" dirty="0"/>
          </a:p>
        </p:txBody>
      </p:sp>
    </p:spTree>
    <p:extLst>
      <p:ext uri="{BB962C8B-B14F-4D97-AF65-F5344CB8AC3E}">
        <p14:creationId xmlns:p14="http://schemas.microsoft.com/office/powerpoint/2010/main" val="34048234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Then finds snippets containing strings that look like catalog numbers...</a:t>
            </a:r>
          </a:p>
        </p:txBody>
      </p:sp>
      <p:sp>
        <p:nvSpPr>
          <p:cNvPr id="4" name="Slide Number Placeholder 3"/>
          <p:cNvSpPr>
            <a:spLocks noGrp="1"/>
          </p:cNvSpPr>
          <p:nvPr>
            <p:ph type="sldNum" sz="quarter" idx="5"/>
          </p:nvPr>
        </p:nvSpPr>
        <p:spPr/>
        <p:txBody>
          <a:bodyPr/>
          <a:lstStyle/>
          <a:p>
            <a:fld id="{E7B65B09-3D26-4A57-8179-7B13097BA1D9}" type="slidenum">
              <a:rPr lang="en-US" smtClean="0"/>
              <a:t>26</a:t>
            </a:fld>
            <a:endParaRPr lang="en-US" dirty="0"/>
          </a:p>
        </p:txBody>
      </p:sp>
    </p:spTree>
    <p:extLst>
      <p:ext uri="{BB962C8B-B14F-4D97-AF65-F5344CB8AC3E}">
        <p14:creationId xmlns:p14="http://schemas.microsoft.com/office/powerpoint/2010/main" val="40336350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Then tries to match those strings to records in the NMNH collections database based on context from the snippet or publication. In this case, the script has matched the catalog number strings to specific samples based on the terms *garnet* and *olivine*. This step is key. It helps both to filter out strings that look like catalog numbers but aren’t and to distinguish Mineral Sciences specimens from those of other departments within NMNH.</a:t>
            </a:r>
          </a:p>
        </p:txBody>
      </p:sp>
      <p:sp>
        <p:nvSpPr>
          <p:cNvPr id="4" name="Slide Number Placeholder 3"/>
          <p:cNvSpPr>
            <a:spLocks noGrp="1"/>
          </p:cNvSpPr>
          <p:nvPr>
            <p:ph type="sldNum" sz="quarter" idx="5"/>
          </p:nvPr>
        </p:nvSpPr>
        <p:spPr/>
        <p:txBody>
          <a:bodyPr/>
          <a:lstStyle/>
          <a:p>
            <a:fld id="{E7B65B09-3D26-4A57-8179-7B13097BA1D9}" type="slidenum">
              <a:rPr lang="en-US" smtClean="0"/>
              <a:t>27</a:t>
            </a:fld>
            <a:endParaRPr lang="en-US" dirty="0"/>
          </a:p>
        </p:txBody>
      </p:sp>
    </p:spTree>
    <p:extLst>
      <p:ext uri="{BB962C8B-B14F-4D97-AF65-F5344CB8AC3E}">
        <p14:creationId xmlns:p14="http://schemas.microsoft.com/office/powerpoint/2010/main" val="2744990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Here is a plot of papers including specimens from the Mineral Sciences collections since 2000. The number of publications hovers between 15 and 30 per year and, like the loan plot, is relatively flat. These numbers will underestimate the true number of publications, because the GeoDeepDive corpus, while extensive, is not exhaustive and in particular does not have good coverage of certain journals--like *American Mineralogist* and *Meteoritics and Planetary Science*--where NMNH specimens would be likely to show up. But this gives us a place to start, and I think that we will be able to generate a more complete picture in days to come.</a:t>
            </a:r>
          </a:p>
          <a:p>
            <a:endParaRPr lang="en-US" dirty="0"/>
          </a:p>
          <a:p>
            <a:r>
              <a:rPr lang="en-US" dirty="0"/>
              <a:t>References:</a:t>
            </a:r>
          </a:p>
          <a:p>
            <a:endParaRPr lang="en-US" dirty="0"/>
          </a:p>
          <a:p>
            <a:r>
              <a:rPr lang="en-US" dirty="0"/>
              <a:t>1. Adams, T.D. et al. Geochemistry, Geophysics, Geosystems (2011) 12: 12. https://doi.org/10.1029/2011GC003778</a:t>
            </a:r>
          </a:p>
          <a:p>
            <a:r>
              <a:rPr lang="en-US" dirty="0"/>
              <a:t>2. </a:t>
            </a:r>
            <a:r>
              <a:rPr lang="en-US" dirty="0" err="1"/>
              <a:t>Airieau</a:t>
            </a:r>
            <a:r>
              <a:rPr lang="en-US" dirty="0"/>
              <a:t>, S. et al. </a:t>
            </a:r>
            <a:r>
              <a:rPr lang="en-US" dirty="0" err="1"/>
              <a:t>Geochimica</a:t>
            </a:r>
            <a:r>
              <a:rPr lang="en-US" dirty="0"/>
              <a:t> et Cosmochimica Acta (2005) 69: 16. https://doi.org/10.1016/j.gca.2005.01.029</a:t>
            </a:r>
          </a:p>
          <a:p>
            <a:r>
              <a:rPr lang="en-US" dirty="0"/>
              <a:t>3. </a:t>
            </a:r>
            <a:r>
              <a:rPr lang="en-US" dirty="0" err="1"/>
              <a:t>Akram</a:t>
            </a:r>
            <a:r>
              <a:rPr lang="en-US" dirty="0"/>
              <a:t>, W. et al. </a:t>
            </a:r>
            <a:r>
              <a:rPr lang="en-US" dirty="0" err="1"/>
              <a:t>Geochimica</a:t>
            </a:r>
            <a:r>
              <a:rPr lang="en-US" dirty="0"/>
              <a:t> et Cosmochimica Acta (2015). https://doi.org/10.1016/j.gca.2015.02.013</a:t>
            </a:r>
          </a:p>
          <a:p>
            <a:r>
              <a:rPr lang="en-US" dirty="0"/>
              <a:t>4. </a:t>
            </a:r>
            <a:r>
              <a:rPr lang="en-US" dirty="0" err="1"/>
              <a:t>Akridge</a:t>
            </a:r>
            <a:r>
              <a:rPr lang="en-US" dirty="0"/>
              <a:t>, G.D. Journal of Geophysical Research (2004) 109: E7. https://doi.org/10.1029/2003JE002198</a:t>
            </a:r>
          </a:p>
          <a:p>
            <a:r>
              <a:rPr lang="en-US" dirty="0"/>
              <a:t>5. Al-</a:t>
            </a:r>
            <a:r>
              <a:rPr lang="en-US" dirty="0" err="1"/>
              <a:t>Aasm</a:t>
            </a:r>
            <a:r>
              <a:rPr lang="en-US" dirty="0"/>
              <a:t>, S.I. et al. Marine and Petroleum Geology (2002) 19: 3. https://doi.org/10.1016/S0264-8172(02)00013-2</a:t>
            </a:r>
          </a:p>
          <a:p>
            <a:r>
              <a:rPr lang="en-US" dirty="0"/>
              <a:t>6. </a:t>
            </a:r>
            <a:r>
              <a:rPr lang="en-US" dirty="0" err="1"/>
              <a:t>Alwmark</a:t>
            </a:r>
            <a:r>
              <a:rPr lang="en-US" dirty="0"/>
              <a:t>, C. &amp; Schmitz, B. Earth and Planetary Science Letters (2007) 253: 1-2. https://doi.org/10.1016/j.epsl.2006.10.034</a:t>
            </a:r>
          </a:p>
          <a:p>
            <a:r>
              <a:rPr lang="en-US" dirty="0"/>
              <a:t>7. </a:t>
            </a:r>
            <a:r>
              <a:rPr lang="en-US" dirty="0" err="1"/>
              <a:t>Alwmark</a:t>
            </a:r>
            <a:r>
              <a:rPr lang="en-US" dirty="0"/>
              <a:t>, C. &amp; Schmitz, B. </a:t>
            </a:r>
            <a:r>
              <a:rPr lang="en-US" dirty="0" err="1"/>
              <a:t>Geochimica</a:t>
            </a:r>
            <a:r>
              <a:rPr lang="en-US" dirty="0"/>
              <a:t> et Cosmochimica Acta (2009) 73: 5. https://doi.org/10.1016/j.gca.2008.12.006</a:t>
            </a:r>
          </a:p>
          <a:p>
            <a:r>
              <a:rPr lang="en-US" dirty="0"/>
              <a:t>8. </a:t>
            </a:r>
            <a:r>
              <a:rPr lang="en-US" dirty="0" err="1"/>
              <a:t>Alwmark</a:t>
            </a:r>
            <a:r>
              <a:rPr lang="en-US" dirty="0"/>
              <a:t>, C. &amp; Schmitz, B. Meteoritics &amp; Planetary Science (2009) 44: 1. https://doi.org/10.1111/j.1945-5100.2009.tb00720.x</a:t>
            </a:r>
          </a:p>
          <a:p>
            <a:r>
              <a:rPr lang="en-US" dirty="0"/>
              <a:t>9. </a:t>
            </a:r>
            <a:r>
              <a:rPr lang="en-US" dirty="0" err="1"/>
              <a:t>Alwmark</a:t>
            </a:r>
            <a:r>
              <a:rPr lang="en-US" dirty="0"/>
              <a:t>, C. et al. Geological Society of America Bulletin (2010) 122: 7-8. https://doi.org/10.1130/b30040.1</a:t>
            </a:r>
          </a:p>
          <a:p>
            <a:r>
              <a:rPr lang="en-US" dirty="0"/>
              <a:t>10. </a:t>
            </a:r>
            <a:r>
              <a:rPr lang="en-US" dirty="0" err="1"/>
              <a:t>Aléon</a:t>
            </a:r>
            <a:r>
              <a:rPr lang="en-US" dirty="0"/>
              <a:t>, J. Earth and Planetary Science Letters (2018) 482. https://doi.org/10.1016/j.epsl.2017.11.027</a:t>
            </a:r>
          </a:p>
          <a:p>
            <a:r>
              <a:rPr lang="en-US" dirty="0"/>
              <a:t>11. Andronico, D. et al. Journal of Volcanology and Geothermal Research (2008) 176: 4. https://doi.org/10.1016/j.jvolgeores.2008.05.011</a:t>
            </a:r>
          </a:p>
          <a:p>
            <a:r>
              <a:rPr lang="en-US" dirty="0"/>
              <a:t>12. Aponte, C.J. et al. </a:t>
            </a:r>
            <a:r>
              <a:rPr lang="en-US" dirty="0" err="1"/>
              <a:t>Geochimica</a:t>
            </a:r>
            <a:r>
              <a:rPr lang="en-US" dirty="0"/>
              <a:t> et Cosmochimica Acta (2014). https://doi.org/10.1016/j.gca.2014.01.035</a:t>
            </a:r>
          </a:p>
          <a:p>
            <a:r>
              <a:rPr lang="en-US" dirty="0"/>
              <a:t>13. Aponte, C.J. et al. </a:t>
            </a:r>
            <a:r>
              <a:rPr lang="en-US" dirty="0" err="1"/>
              <a:t>Geochimica</a:t>
            </a:r>
            <a:r>
              <a:rPr lang="en-US" dirty="0"/>
              <a:t> et Cosmochimica Acta (2014). https://doi.org/10.1016/j.gca.2014.06.035</a:t>
            </a:r>
          </a:p>
          <a:p>
            <a:r>
              <a:rPr lang="en-US" dirty="0"/>
              <a:t>14. </a:t>
            </a:r>
            <a:r>
              <a:rPr lang="en-US" dirty="0" err="1"/>
              <a:t>Argast</a:t>
            </a:r>
            <a:r>
              <a:rPr lang="en-US" dirty="0"/>
              <a:t>, A. Canadian Journal of Earth Sciences (2002) 39: 4. https://doi.org/10.1139/e01-086</a:t>
            </a:r>
          </a:p>
          <a:p>
            <a:r>
              <a:rPr lang="en-US" dirty="0"/>
              <a:t>15. Auer, A. et al. New Zealand Journal of Geology and Geophysics (2015) 58: 4. https://doi.org/10.1080/00288306.2015.1089913</a:t>
            </a:r>
          </a:p>
          <a:p>
            <a:r>
              <a:rPr lang="en-US" dirty="0"/>
              <a:t>16. Ayers, J. et al. </a:t>
            </a:r>
            <a:r>
              <a:rPr lang="en-US" dirty="0" err="1"/>
              <a:t>Geochimica</a:t>
            </a:r>
            <a:r>
              <a:rPr lang="en-US" dirty="0"/>
              <a:t> et Cosmochimica Acta (2012). https://doi.org/10.1016/j.gca.2012.08.027</a:t>
            </a:r>
          </a:p>
          <a:p>
            <a:r>
              <a:rPr lang="en-US" dirty="0"/>
              <a:t>17. Barnes, D.J. &amp; Straub, M.S. Chemical Geology (2010) 1-4. https://doi.org/10.1016/j.chemgeo.2010.02.005</a:t>
            </a:r>
          </a:p>
          <a:p>
            <a:r>
              <a:rPr lang="en-US" dirty="0"/>
              <a:t>18. </a:t>
            </a:r>
            <a:r>
              <a:rPr lang="en-US" dirty="0" err="1"/>
              <a:t>Barrat</a:t>
            </a:r>
            <a:r>
              <a:rPr lang="en-US" dirty="0"/>
              <a:t>, J. et al. </a:t>
            </a:r>
            <a:r>
              <a:rPr lang="en-US" dirty="0" err="1"/>
              <a:t>Geochimica</a:t>
            </a:r>
            <a:r>
              <a:rPr lang="en-US" dirty="0"/>
              <a:t> et Cosmochimica Acta (2012). https://doi.org/10.1016/j.gca.2011.12.011</a:t>
            </a:r>
          </a:p>
          <a:p>
            <a:r>
              <a:rPr lang="en-US" dirty="0"/>
              <a:t>19. </a:t>
            </a:r>
            <a:r>
              <a:rPr lang="en-US" dirty="0" err="1"/>
              <a:t>Barrat</a:t>
            </a:r>
            <a:r>
              <a:rPr lang="en-US" dirty="0"/>
              <a:t>, J. et al. </a:t>
            </a:r>
            <a:r>
              <a:rPr lang="en-US" dirty="0" err="1"/>
              <a:t>Geochimica</a:t>
            </a:r>
            <a:r>
              <a:rPr lang="en-US" dirty="0"/>
              <a:t> et Cosmochimica Acta (2014). https://doi.org/10.1016/j.gca.2013.11.042</a:t>
            </a:r>
          </a:p>
          <a:p>
            <a:r>
              <a:rPr lang="en-US" dirty="0"/>
              <a:t>20. </a:t>
            </a:r>
            <a:r>
              <a:rPr lang="en-US" dirty="0" err="1"/>
              <a:t>Barrat</a:t>
            </a:r>
            <a:r>
              <a:rPr lang="en-US" dirty="0"/>
              <a:t>, J. et al. </a:t>
            </a:r>
            <a:r>
              <a:rPr lang="en-US" dirty="0" err="1"/>
              <a:t>Geochimica</a:t>
            </a:r>
            <a:r>
              <a:rPr lang="en-US" dirty="0"/>
              <a:t> et Cosmochimica Acta (2015). https://doi.org/10.1016/j.gca.2015.12.004</a:t>
            </a:r>
          </a:p>
          <a:p>
            <a:r>
              <a:rPr lang="en-US" dirty="0"/>
              <a:t>21. </a:t>
            </a:r>
            <a:r>
              <a:rPr lang="en-US" dirty="0" err="1"/>
              <a:t>Barrat</a:t>
            </a:r>
            <a:r>
              <a:rPr lang="en-US" dirty="0"/>
              <a:t>, J. et al. </a:t>
            </a:r>
            <a:r>
              <a:rPr lang="en-US" dirty="0" err="1"/>
              <a:t>Geochimica</a:t>
            </a:r>
            <a:r>
              <a:rPr lang="en-US" dirty="0"/>
              <a:t> et Cosmochimica Acta (2016). https://doi.org/10.1016/j.gca.2016.07.025</a:t>
            </a:r>
          </a:p>
          <a:p>
            <a:r>
              <a:rPr lang="en-US" dirty="0"/>
              <a:t>22. </a:t>
            </a:r>
            <a:r>
              <a:rPr lang="en-US" dirty="0" err="1"/>
              <a:t>Barrat</a:t>
            </a:r>
            <a:r>
              <a:rPr lang="en-US" dirty="0"/>
              <a:t>, J. et al. </a:t>
            </a:r>
            <a:r>
              <a:rPr lang="en-US" dirty="0" err="1"/>
              <a:t>Geochimica</a:t>
            </a:r>
            <a:r>
              <a:rPr lang="en-US" dirty="0"/>
              <a:t> et Cosmochimica Acta (2016). https://doi.org/10.1016/j.gca.2016.08.042</a:t>
            </a:r>
          </a:p>
          <a:p>
            <a:r>
              <a:rPr lang="en-US" dirty="0"/>
              <a:t>23. </a:t>
            </a:r>
            <a:r>
              <a:rPr lang="en-US" dirty="0" err="1"/>
              <a:t>Batanova</a:t>
            </a:r>
            <a:r>
              <a:rPr lang="en-US" dirty="0"/>
              <a:t>, G.V. et al. Chemical Geology (2015). https://doi.org/10.1016/j.chemgeo.2015.10.042</a:t>
            </a:r>
          </a:p>
          <a:p>
            <a:r>
              <a:rPr lang="en-US" dirty="0"/>
              <a:t>24. Becker, H. &amp; Walker, J.R. Chemical Geology (2003) 196: 1-4. https://doi.org/10.1016/S0009-2541(02)00406-0</a:t>
            </a:r>
          </a:p>
          <a:p>
            <a:r>
              <a:rPr lang="en-US" dirty="0"/>
              <a:t>25. Bell, J. et al. Icarus (2002) 158: 1. https://doi.org/10.1006/icar.2002.6865</a:t>
            </a:r>
          </a:p>
          <a:p>
            <a:r>
              <a:rPr lang="en-US" dirty="0"/>
              <a:t>26. </a:t>
            </a:r>
            <a:r>
              <a:rPr lang="en-US" dirty="0" err="1"/>
              <a:t>Benedix</a:t>
            </a:r>
            <a:r>
              <a:rPr lang="en-US" dirty="0"/>
              <a:t>, K.G. et al. </a:t>
            </a:r>
            <a:r>
              <a:rPr lang="en-US" dirty="0" err="1"/>
              <a:t>Geochimica</a:t>
            </a:r>
            <a:r>
              <a:rPr lang="en-US" dirty="0"/>
              <a:t> et Cosmochimica Acta (2005) 69: 21. https://doi.org/10.1016/j.gca.2005.03.048</a:t>
            </a:r>
          </a:p>
          <a:p>
            <a:r>
              <a:rPr lang="en-US" dirty="0"/>
              <a:t>27. </a:t>
            </a:r>
            <a:r>
              <a:rPr lang="en-US" dirty="0" err="1"/>
              <a:t>Benedix</a:t>
            </a:r>
            <a:r>
              <a:rPr lang="en-US" dirty="0"/>
              <a:t>, K.G. et al. Meteoritics &amp; Planetary Science (2000) 35: 6. https://doi.org/10.1111/j.1945-5100.2000.tb01502.x</a:t>
            </a:r>
          </a:p>
          <a:p>
            <a:r>
              <a:rPr lang="en-US" dirty="0"/>
              <a:t>28. Berlin, J. et al. Meteoritics &amp; Planetary Science (2011) 46: 4. https://doi.org/10.1111/j.1945-5100.2011.01171.x</a:t>
            </a:r>
          </a:p>
          <a:p>
            <a:r>
              <a:rPr lang="en-US" dirty="0"/>
              <a:t>29. </a:t>
            </a:r>
            <a:r>
              <a:rPr lang="en-US" dirty="0" err="1"/>
              <a:t>Berlo</a:t>
            </a:r>
            <a:r>
              <a:rPr lang="en-US" dirty="0"/>
              <a:t>, K. et al. Earth and Planetary Science Letters (2006) 249: 3-4. https://doi.org/10.1016/j.epsl.2006.07.018</a:t>
            </a:r>
          </a:p>
          <a:p>
            <a:r>
              <a:rPr lang="en-US" dirty="0"/>
              <a:t>30. </a:t>
            </a:r>
            <a:r>
              <a:rPr lang="en-US" dirty="0" err="1"/>
              <a:t>Bermingham</a:t>
            </a:r>
            <a:r>
              <a:rPr lang="en-US" dirty="0"/>
              <a:t>, K. et al. </a:t>
            </a:r>
            <a:r>
              <a:rPr lang="en-US" dirty="0" err="1"/>
              <a:t>Geochimica</a:t>
            </a:r>
            <a:r>
              <a:rPr lang="en-US" dirty="0"/>
              <a:t> et Cosmochimica Acta (2015). https://doi.org/10.1016/j.gca.2015.11.006</a:t>
            </a:r>
          </a:p>
          <a:p>
            <a:r>
              <a:rPr lang="en-US" dirty="0"/>
              <a:t>31. Bertoldi, C. et al. </a:t>
            </a:r>
            <a:r>
              <a:rPr lang="en-US" dirty="0" err="1"/>
              <a:t>Lithos</a:t>
            </a:r>
            <a:r>
              <a:rPr lang="en-US" dirty="0"/>
              <a:t> (2004) 78: 4. https://doi.org/10.1016/j.lithos.2004.07.003</a:t>
            </a:r>
          </a:p>
          <a:p>
            <a:r>
              <a:rPr lang="en-US" dirty="0"/>
              <a:t>32. </a:t>
            </a:r>
            <a:r>
              <a:rPr lang="en-US" dirty="0" err="1"/>
              <a:t>Bindeman</a:t>
            </a:r>
            <a:r>
              <a:rPr lang="en-US" dirty="0"/>
              <a:t>, I. et al. </a:t>
            </a:r>
            <a:r>
              <a:rPr lang="en-US" dirty="0" err="1"/>
              <a:t>Geochimica</a:t>
            </a:r>
            <a:r>
              <a:rPr lang="en-US" dirty="0"/>
              <a:t> et Cosmochimica Acta (2008) 72: 17. https://doi.org/10.1016/j.gca.2008.06.010</a:t>
            </a:r>
          </a:p>
          <a:p>
            <a:r>
              <a:rPr lang="en-US" dirty="0"/>
              <a:t>33. </a:t>
            </a:r>
            <a:r>
              <a:rPr lang="en-US" dirty="0" err="1"/>
              <a:t>Boesenberg</a:t>
            </a:r>
            <a:r>
              <a:rPr lang="en-US" dirty="0"/>
              <a:t>, S.J. &amp; </a:t>
            </a:r>
            <a:r>
              <a:rPr lang="en-US" dirty="0" err="1"/>
              <a:t>Hewins</a:t>
            </a:r>
            <a:r>
              <a:rPr lang="en-US" dirty="0"/>
              <a:t>, H.R. </a:t>
            </a:r>
            <a:r>
              <a:rPr lang="en-US" dirty="0" err="1"/>
              <a:t>Geochimica</a:t>
            </a:r>
            <a:r>
              <a:rPr lang="en-US" dirty="0"/>
              <a:t> et Cosmochimica Acta (2010) 74: 6. https://doi.org/10.1016/j.gca.2009.12.008</a:t>
            </a:r>
          </a:p>
          <a:p>
            <a:r>
              <a:rPr lang="en-US" dirty="0"/>
              <a:t>34. </a:t>
            </a:r>
            <a:r>
              <a:rPr lang="en-US" dirty="0" err="1"/>
              <a:t>Boesenberg</a:t>
            </a:r>
            <a:r>
              <a:rPr lang="en-US" dirty="0"/>
              <a:t>, S.J. et al. </a:t>
            </a:r>
            <a:r>
              <a:rPr lang="en-US" dirty="0" err="1"/>
              <a:t>Geochimica</a:t>
            </a:r>
            <a:r>
              <a:rPr lang="en-US" dirty="0"/>
              <a:t> et Cosmochimica Acta (2012). https://doi.org/10.1016/j.gca.2012.04.037</a:t>
            </a:r>
          </a:p>
          <a:p>
            <a:r>
              <a:rPr lang="en-US" dirty="0"/>
              <a:t>35. </a:t>
            </a:r>
            <a:r>
              <a:rPr lang="en-US" dirty="0" err="1"/>
              <a:t>Bogard</a:t>
            </a:r>
            <a:r>
              <a:rPr lang="en-US" dirty="0"/>
              <a:t>, D.D. et al. </a:t>
            </a:r>
            <a:r>
              <a:rPr lang="en-US" dirty="0" err="1"/>
              <a:t>Geochimica</a:t>
            </a:r>
            <a:r>
              <a:rPr lang="en-US" dirty="0"/>
              <a:t> et Cosmochimica Acta (2000) 64: 12. https://doi.org/10.1016/S0016-7037(00)00355-0</a:t>
            </a:r>
          </a:p>
          <a:p>
            <a:r>
              <a:rPr lang="en-US" dirty="0"/>
              <a:t>36. </a:t>
            </a:r>
            <a:r>
              <a:rPr lang="en-US" dirty="0" err="1"/>
              <a:t>Bombardieri</a:t>
            </a:r>
            <a:r>
              <a:rPr lang="en-US" dirty="0"/>
              <a:t>, J.D. et al. Meteoritics &amp; Planetary Science (2005) 40: 5. https://doi.org/10.1111/j.1945-5100.2005.tb00973.x</a:t>
            </a:r>
          </a:p>
          <a:p>
            <a:r>
              <a:rPr lang="en-US" dirty="0"/>
              <a:t>37. </a:t>
            </a:r>
            <a:r>
              <a:rPr lang="en-US" dirty="0" err="1"/>
              <a:t>Bonal</a:t>
            </a:r>
            <a:r>
              <a:rPr lang="en-US" dirty="0"/>
              <a:t>, L. et al. </a:t>
            </a:r>
            <a:r>
              <a:rPr lang="en-US" dirty="0" err="1"/>
              <a:t>Geochimica</a:t>
            </a:r>
            <a:r>
              <a:rPr lang="en-US" dirty="0"/>
              <a:t> et Cosmochimica Acta (2013). https://doi.org/10.1016/j.gca.2012.12.009</a:t>
            </a:r>
          </a:p>
          <a:p>
            <a:r>
              <a:rPr lang="en-US" dirty="0"/>
              <a:t>38. </a:t>
            </a:r>
            <a:r>
              <a:rPr lang="en-US" dirty="0" err="1"/>
              <a:t>Borisova</a:t>
            </a:r>
            <a:r>
              <a:rPr lang="en-US" dirty="0"/>
              <a:t>, Y.A. et al. Journal of Geophysical Research (2012) 117: B5. https://doi.org/10.1029/2012JB009213</a:t>
            </a:r>
          </a:p>
          <a:p>
            <a:r>
              <a:rPr lang="en-US" dirty="0"/>
              <a:t>39. </a:t>
            </a:r>
            <a:r>
              <a:rPr lang="en-US" dirty="0" err="1"/>
              <a:t>Boschi</a:t>
            </a:r>
            <a:r>
              <a:rPr lang="en-US" dirty="0"/>
              <a:t>, S. et al. </a:t>
            </a:r>
            <a:r>
              <a:rPr lang="en-US" dirty="0" err="1"/>
              <a:t>Geochimica</a:t>
            </a:r>
            <a:r>
              <a:rPr lang="en-US" dirty="0"/>
              <a:t> et Cosmochimica Acta (2017). https://doi.org/10.1016/j.gca.2017.01.028</a:t>
            </a:r>
          </a:p>
          <a:p>
            <a:r>
              <a:rPr lang="en-US" dirty="0"/>
              <a:t>40. </a:t>
            </a:r>
            <a:r>
              <a:rPr lang="en-US" dirty="0" err="1"/>
              <a:t>Botta</a:t>
            </a:r>
            <a:r>
              <a:rPr lang="en-US" dirty="0"/>
              <a:t>, O. et al. Meteoritics &amp; Planetary Science (2007) 42: 1. https://doi.org/10.1111/j.1945-5100.2007.tb00219.x</a:t>
            </a:r>
          </a:p>
          <a:p>
            <a:r>
              <a:rPr lang="en-US" dirty="0"/>
              <a:t>41. Bowles, A.J. et al. Journal of Geophysical Research: Solid Earth (2012) 117: B3. https://doi.org/10.1029/2011JB008867</a:t>
            </a:r>
          </a:p>
          <a:p>
            <a:r>
              <a:rPr lang="en-US" dirty="0"/>
              <a:t>42. </a:t>
            </a:r>
            <a:r>
              <a:rPr lang="en-US" dirty="0" err="1"/>
              <a:t>Brachfeld</a:t>
            </a:r>
            <a:r>
              <a:rPr lang="en-US" dirty="0"/>
              <a:t>, S. et al. Meteoritics &amp; Planetary Science (2015) 50: 10. https://doi.org/10.1111/maps.12505</a:t>
            </a:r>
          </a:p>
          <a:p>
            <a:r>
              <a:rPr lang="en-US" dirty="0"/>
              <a:t>43. </a:t>
            </a:r>
            <a:r>
              <a:rPr lang="en-US" dirty="0" err="1"/>
              <a:t>Brandl</a:t>
            </a:r>
            <a:r>
              <a:rPr lang="en-US" dirty="0"/>
              <a:t>, A.P. et al. </a:t>
            </a:r>
            <a:r>
              <a:rPr lang="en-US" dirty="0" err="1"/>
              <a:t>Lithos</a:t>
            </a:r>
            <a:r>
              <a:rPr lang="en-US" dirty="0"/>
              <a:t> (2018) 312. https://doi.org/10.1016/j.lithos.2018.05.011</a:t>
            </a:r>
          </a:p>
          <a:p>
            <a:r>
              <a:rPr lang="en-US" dirty="0"/>
              <a:t>44. Brandon, D.A. et al. </a:t>
            </a:r>
            <a:r>
              <a:rPr lang="en-US" dirty="0" err="1"/>
              <a:t>Geochimica</a:t>
            </a:r>
            <a:r>
              <a:rPr lang="en-US" dirty="0"/>
              <a:t> et Cosmochimica Acta (2005) 69: 6. https://doi.org/10.1016/j.gca.2004.10.005</a:t>
            </a:r>
          </a:p>
          <a:p>
            <a:r>
              <a:rPr lang="en-US" dirty="0"/>
              <a:t>45. Breen, P.J. et al. Meteoritics &amp; Planetary Science (2016). https://doi.org/10.1111/maps.12685</a:t>
            </a:r>
          </a:p>
          <a:p>
            <a:r>
              <a:rPr lang="en-US" dirty="0"/>
              <a:t>46. </a:t>
            </a:r>
            <a:r>
              <a:rPr lang="en-US" dirty="0" err="1"/>
              <a:t>Briani</a:t>
            </a:r>
            <a:r>
              <a:rPr lang="en-US" dirty="0"/>
              <a:t>, G. et al. Meteoritics &amp; Planetary Science (2012) 47: 5. https://doi.org/10.1111/j.1945-5100.2012.01367.x</a:t>
            </a:r>
          </a:p>
          <a:p>
            <a:r>
              <a:rPr lang="en-US" dirty="0"/>
              <a:t>47. Brinckerhoff, W. Planetary and Space Science (2005) 53: 8. https://doi.org/10.1016/j.pss.2005.04.005</a:t>
            </a:r>
          </a:p>
          <a:p>
            <a:r>
              <a:rPr lang="en-US" dirty="0"/>
              <a:t>48. Bryce, G.J. &amp; </a:t>
            </a:r>
            <a:r>
              <a:rPr lang="en-US" dirty="0" err="1"/>
              <a:t>Depaolo</a:t>
            </a:r>
            <a:r>
              <a:rPr lang="en-US" dirty="0"/>
              <a:t>, J.D. </a:t>
            </a:r>
            <a:r>
              <a:rPr lang="en-US" dirty="0" err="1"/>
              <a:t>Geochimica</a:t>
            </a:r>
            <a:r>
              <a:rPr lang="en-US" dirty="0"/>
              <a:t> et Cosmochimica Acta (2004) 68: 21. https://doi.org/10.1016/j.gca.2004.01.016</a:t>
            </a:r>
          </a:p>
          <a:p>
            <a:r>
              <a:rPr lang="en-US" dirty="0"/>
              <a:t>49. </a:t>
            </a:r>
            <a:r>
              <a:rPr lang="en-US" dirty="0" err="1"/>
              <a:t>Burbine</a:t>
            </a:r>
            <a:r>
              <a:rPr lang="en-US" dirty="0"/>
              <a:t>, H.T. et al. Meteoritics &amp; Planetary Science (2002) 37: 9. https://doi.org/10.1111/j.1945-5100.2002.tb00892.x</a:t>
            </a:r>
          </a:p>
          <a:p>
            <a:r>
              <a:rPr lang="en-US" dirty="0"/>
              <a:t>50. Burkhardt, C. et al. </a:t>
            </a:r>
            <a:r>
              <a:rPr lang="en-US" dirty="0" err="1"/>
              <a:t>Geochimica</a:t>
            </a:r>
            <a:r>
              <a:rPr lang="en-US" dirty="0"/>
              <a:t> et Cosmochimica Acta (2008) 72: 24. https://doi.org/10.1016/j.gca.2008.10.023</a:t>
            </a:r>
          </a:p>
          <a:p>
            <a:r>
              <a:rPr lang="en-US" dirty="0"/>
              <a:t>51. Burton, S.A. et al. Meteoritics &amp; Planetary Science (2014) 49: 11. https://doi.org/10.1111/maps.12281</a:t>
            </a:r>
          </a:p>
          <a:p>
            <a:r>
              <a:rPr lang="en-US" dirty="0"/>
              <a:t>52. Carlson, W.R. &amp; </a:t>
            </a:r>
            <a:r>
              <a:rPr lang="en-US" dirty="0" err="1"/>
              <a:t>Hauri</a:t>
            </a:r>
            <a:r>
              <a:rPr lang="en-US" dirty="0"/>
              <a:t>, H.E. </a:t>
            </a:r>
            <a:r>
              <a:rPr lang="en-US" dirty="0" err="1"/>
              <a:t>Geochimica</a:t>
            </a:r>
            <a:r>
              <a:rPr lang="en-US" dirty="0"/>
              <a:t> et Cosmochimica Acta (2001) 65: 11. https://doi.org/10.1016/S0016-7037(01)00559-2</a:t>
            </a:r>
          </a:p>
          <a:p>
            <a:r>
              <a:rPr lang="en-US" dirty="0"/>
              <a:t>53. </a:t>
            </a:r>
            <a:r>
              <a:rPr lang="en-US" dirty="0" err="1"/>
              <a:t>Chaumard</a:t>
            </a:r>
            <a:r>
              <a:rPr lang="en-US" dirty="0"/>
              <a:t>, N. et al. </a:t>
            </a:r>
            <a:r>
              <a:rPr lang="en-US" dirty="0" err="1"/>
              <a:t>Geochimica</a:t>
            </a:r>
            <a:r>
              <a:rPr lang="en-US" dirty="0"/>
              <a:t> et Cosmochimica Acta (2018) 228. https://doi.org/10.1016/j.gca.2018.02.040</a:t>
            </a:r>
          </a:p>
          <a:p>
            <a:r>
              <a:rPr lang="en-US" dirty="0"/>
              <a:t>54. </a:t>
            </a:r>
            <a:r>
              <a:rPr lang="en-US" dirty="0" err="1"/>
              <a:t>Chaussidon</a:t>
            </a:r>
            <a:r>
              <a:rPr lang="en-US" dirty="0"/>
              <a:t>, M. et al. </a:t>
            </a:r>
            <a:r>
              <a:rPr lang="en-US" dirty="0" err="1"/>
              <a:t>Geochimica</a:t>
            </a:r>
            <a:r>
              <a:rPr lang="en-US" dirty="0"/>
              <a:t> et Cosmochimica Acta (2006) 70: 1. https://doi.org/10.1016/j.gca.2005.08.016</a:t>
            </a:r>
          </a:p>
          <a:p>
            <a:r>
              <a:rPr lang="en-US" dirty="0"/>
              <a:t>55. </a:t>
            </a:r>
            <a:r>
              <a:rPr lang="en-US" dirty="0" err="1"/>
              <a:t>Chaussidon</a:t>
            </a:r>
            <a:r>
              <a:rPr lang="en-US" dirty="0"/>
              <a:t>, M. et al. </a:t>
            </a:r>
            <a:r>
              <a:rPr lang="en-US" dirty="0" err="1"/>
              <a:t>Geochimica</a:t>
            </a:r>
            <a:r>
              <a:rPr lang="en-US" dirty="0"/>
              <a:t> et Cosmochimica Acta (2008) 72: 7. https://doi.org/10.1016/j.gca.2008.01.015</a:t>
            </a:r>
          </a:p>
          <a:p>
            <a:r>
              <a:rPr lang="en-US" dirty="0"/>
              <a:t>56. </a:t>
            </a:r>
            <a:r>
              <a:rPr lang="en-US" dirty="0" err="1"/>
              <a:t>Cherniak</a:t>
            </a:r>
            <a:r>
              <a:rPr lang="en-US" dirty="0"/>
              <a:t>, D. Chemical Geology (2003) 193: 1-2. https://doi.org/10.1016/S0009-2541(02)00246-2</a:t>
            </a:r>
          </a:p>
          <a:p>
            <a:r>
              <a:rPr lang="en-US" dirty="0"/>
              <a:t>57. </a:t>
            </a:r>
            <a:r>
              <a:rPr lang="en-US" dirty="0" err="1"/>
              <a:t>Cherniak</a:t>
            </a:r>
            <a:r>
              <a:rPr lang="en-US" dirty="0"/>
              <a:t>, D. </a:t>
            </a:r>
            <a:r>
              <a:rPr lang="en-US" dirty="0" err="1"/>
              <a:t>Geochimica</a:t>
            </a:r>
            <a:r>
              <a:rPr lang="en-US" dirty="0"/>
              <a:t> et Cosmochimica Acta (2002) 66: 9. https://doi.org/10.1016/S0016-7037(01)00866-3</a:t>
            </a:r>
          </a:p>
          <a:p>
            <a:r>
              <a:rPr lang="en-US" dirty="0"/>
              <a:t>58. </a:t>
            </a:r>
            <a:r>
              <a:rPr lang="en-US" dirty="0" err="1"/>
              <a:t>Cherniak</a:t>
            </a:r>
            <a:r>
              <a:rPr lang="en-US" dirty="0"/>
              <a:t>, D. et al. </a:t>
            </a:r>
            <a:r>
              <a:rPr lang="en-US" dirty="0" err="1"/>
              <a:t>Geochimica</a:t>
            </a:r>
            <a:r>
              <a:rPr lang="en-US" dirty="0"/>
              <a:t> et Cosmochimica Acta (2015). https://doi.org/10.1016/j.gca.2015.06.033</a:t>
            </a:r>
          </a:p>
          <a:p>
            <a:r>
              <a:rPr lang="en-US" dirty="0"/>
              <a:t>59. Clifford, H.J. Rocks &amp; Minerals (2011) 86: 3. https://doi.org/10.1080/00357529.2011.568351</a:t>
            </a:r>
          </a:p>
          <a:p>
            <a:r>
              <a:rPr lang="en-US" dirty="0"/>
              <a:t>60. Connolly, C.H. et al. </a:t>
            </a:r>
            <a:r>
              <a:rPr lang="en-US" dirty="0" err="1"/>
              <a:t>Geochimica</a:t>
            </a:r>
            <a:r>
              <a:rPr lang="en-US" dirty="0"/>
              <a:t> et Cosmochimica Acta (2001) 65: 24. https://doi.org/10.1016/S0016-7037(01)00749-9</a:t>
            </a:r>
          </a:p>
          <a:p>
            <a:r>
              <a:rPr lang="en-US" dirty="0"/>
              <a:t>61. Cook, D. et al. </a:t>
            </a:r>
            <a:r>
              <a:rPr lang="en-US" dirty="0" err="1"/>
              <a:t>Geochimica</a:t>
            </a:r>
            <a:r>
              <a:rPr lang="en-US" dirty="0"/>
              <a:t> et Cosmochimica Acta (2004) 68: 6. https://doi.org/10.1016/j.gca.2003.09.017</a:t>
            </a:r>
          </a:p>
          <a:p>
            <a:r>
              <a:rPr lang="en-US" dirty="0"/>
              <a:t>62. Cook, L.D. et al. Meteoritics &amp; Planetary Science (2007) 42: 12. https://doi.org/10.1111/j.1945-5100.2007.tb01008.x</a:t>
            </a:r>
          </a:p>
          <a:p>
            <a:r>
              <a:rPr lang="en-US" dirty="0"/>
              <a:t>63. Coombs, L.M. et al. Journal of Volcanology and Geothermal Research (2006) 151: 1-3. https://doi.org/10.1016/j.jvolgeores.2005.07.037</a:t>
            </a:r>
          </a:p>
          <a:p>
            <a:r>
              <a:rPr lang="en-US" dirty="0"/>
              <a:t>64. Corsaro, A.R. &amp; </a:t>
            </a:r>
            <a:r>
              <a:rPr lang="en-US" dirty="0" err="1"/>
              <a:t>Miraglia</a:t>
            </a:r>
            <a:r>
              <a:rPr lang="en-US" dirty="0"/>
              <a:t>, L. Journal of Volcanology and Geothermal Research (2014). https://doi.org/10.1016/j.jvolgeores.2014.02.009</a:t>
            </a:r>
          </a:p>
          <a:p>
            <a:r>
              <a:rPr lang="en-US" dirty="0"/>
              <a:t>65. Corsaro, A.R. et al. Journal of Geophysical Research (2009) 114: B7. https://doi.org/10.1029/2008JB006013</a:t>
            </a:r>
          </a:p>
          <a:p>
            <a:r>
              <a:rPr lang="en-US" dirty="0"/>
              <a:t>66. Craddock, R.P. &amp; </a:t>
            </a:r>
            <a:r>
              <a:rPr lang="en-US" dirty="0" err="1"/>
              <a:t>Dauphas</a:t>
            </a:r>
            <a:r>
              <a:rPr lang="en-US" dirty="0"/>
              <a:t>, N. </a:t>
            </a:r>
            <a:r>
              <a:rPr lang="en-US" dirty="0" err="1"/>
              <a:t>Geostandards</a:t>
            </a:r>
            <a:r>
              <a:rPr lang="en-US" dirty="0"/>
              <a:t> and </a:t>
            </a:r>
            <a:r>
              <a:rPr lang="en-US" dirty="0" err="1"/>
              <a:t>Geoanalytical</a:t>
            </a:r>
            <a:r>
              <a:rPr lang="en-US" dirty="0"/>
              <a:t> Research (2011) 35: 1. https://doi.org/10.1111/j.1751-908X.2010.00085.x</a:t>
            </a:r>
          </a:p>
          <a:p>
            <a:r>
              <a:rPr lang="en-US" dirty="0"/>
              <a:t>67. Croat, K.T. et al. Meteoritics &amp; Planetary Science (2008) 43: 9. https://doi.org/10.1111/j.1945-5100.2008.tb01024.x</a:t>
            </a:r>
          </a:p>
          <a:p>
            <a:r>
              <a:rPr lang="en-US" dirty="0"/>
              <a:t>68. Croat, K.T. et al. Meteoritics &amp; Planetary Science (2013) 48: 4. https://doi.org/10.1111/maps.12093</a:t>
            </a:r>
          </a:p>
          <a:p>
            <a:r>
              <a:rPr lang="en-US" dirty="0"/>
              <a:t>69. Croat, T. et al. </a:t>
            </a:r>
            <a:r>
              <a:rPr lang="en-US" dirty="0" err="1"/>
              <a:t>Geochimica</a:t>
            </a:r>
            <a:r>
              <a:rPr lang="en-US" dirty="0"/>
              <a:t> et Cosmochimica Acta (2003) 67: 24. https://doi.org/10.1016/S0016-7037(03)00463-0</a:t>
            </a:r>
          </a:p>
          <a:p>
            <a:r>
              <a:rPr lang="en-US" dirty="0"/>
              <a:t>70. </a:t>
            </a:r>
            <a:r>
              <a:rPr lang="en-US" dirty="0" err="1"/>
              <a:t>Cronberger</a:t>
            </a:r>
            <a:r>
              <a:rPr lang="en-US" dirty="0"/>
              <a:t>, K. &amp; Neal, R.C. Meteoritics &amp; Planetary Science (2017). https://doi.org/10.1111/maps.12837</a:t>
            </a:r>
          </a:p>
          <a:p>
            <a:r>
              <a:rPr lang="en-US" dirty="0"/>
              <a:t>71. </a:t>
            </a:r>
            <a:r>
              <a:rPr lang="en-US" dirty="0" err="1"/>
              <a:t>Cronholm</a:t>
            </a:r>
            <a:r>
              <a:rPr lang="en-US" dirty="0"/>
              <a:t>, A. &amp; Schmitz, B. Meteoritics &amp; Planetary Science (2007) 42: 12. https://doi.org/10.1111/j.1945-5100.2007.tb01010.x</a:t>
            </a:r>
          </a:p>
          <a:p>
            <a:r>
              <a:rPr lang="en-US" dirty="0"/>
              <a:t>72. Dare, S.M. et al. Earth and Planetary Science Letters (2016). https://doi.org/10.1016/j.epsl.2016.05.009</a:t>
            </a:r>
          </a:p>
          <a:p>
            <a:r>
              <a:rPr lang="en-US" dirty="0"/>
              <a:t>73. </a:t>
            </a:r>
            <a:r>
              <a:rPr lang="en-US" dirty="0" err="1"/>
              <a:t>Daubar</a:t>
            </a:r>
            <a:r>
              <a:rPr lang="en-US" dirty="0"/>
              <a:t>, J.I. et al. Meteoritics &amp; Planetary Science (2002) 37: 12. https://doi.org/10.1111/j.1945-5100.2002.tb01164.x</a:t>
            </a:r>
          </a:p>
          <a:p>
            <a:r>
              <a:rPr lang="en-US" dirty="0"/>
              <a:t>74. </a:t>
            </a:r>
            <a:r>
              <a:rPr lang="en-US" dirty="0" err="1"/>
              <a:t>Dauphas</a:t>
            </a:r>
            <a:r>
              <a:rPr lang="en-US" dirty="0"/>
              <a:t>, N. &amp; Pourmand, A. </a:t>
            </a:r>
            <a:r>
              <a:rPr lang="en-US" dirty="0" err="1"/>
              <a:t>Geochimica</a:t>
            </a:r>
            <a:r>
              <a:rPr lang="en-US" dirty="0"/>
              <a:t> et Cosmochimica Acta (2015). https://doi.org/10.1016/j.gca.2015.03.037</a:t>
            </a:r>
          </a:p>
          <a:p>
            <a:r>
              <a:rPr lang="en-US" dirty="0"/>
              <a:t>75. </a:t>
            </a:r>
            <a:r>
              <a:rPr lang="en-US" dirty="0" err="1"/>
              <a:t>Dauphas</a:t>
            </a:r>
            <a:r>
              <a:rPr lang="en-US" dirty="0"/>
              <a:t>, N. et al. Earth and Planetary Science Letters (2009) 288: 1-2. https://doi.org/10.1016/j.epsl.2009.09.029</a:t>
            </a:r>
          </a:p>
          <a:p>
            <a:r>
              <a:rPr lang="en-US" dirty="0"/>
              <a:t>76. De </a:t>
            </a:r>
            <a:r>
              <a:rPr lang="en-US" dirty="0" err="1"/>
              <a:t>Hoog</a:t>
            </a:r>
            <a:r>
              <a:rPr lang="en-US" dirty="0"/>
              <a:t>, C.J. et al. Chemical Geology (2010) 1-4. https://doi.org/10.1016/j.chemgeo.2009.11.017</a:t>
            </a:r>
          </a:p>
          <a:p>
            <a:r>
              <a:rPr lang="en-US" dirty="0"/>
              <a:t>77. De </a:t>
            </a:r>
            <a:r>
              <a:rPr lang="en-US" dirty="0" err="1"/>
              <a:t>Hoog</a:t>
            </a:r>
            <a:r>
              <a:rPr lang="en-US" dirty="0"/>
              <a:t>, J. et al. </a:t>
            </a:r>
            <a:r>
              <a:rPr lang="en-US" dirty="0" err="1"/>
              <a:t>Geochimica</a:t>
            </a:r>
            <a:r>
              <a:rPr lang="en-US" dirty="0"/>
              <a:t> et Cosmochimica Acta (2001) 65: 18. https://doi.org/10.1016/S0016-7037(01)00634-2</a:t>
            </a:r>
          </a:p>
          <a:p>
            <a:r>
              <a:rPr lang="en-US" dirty="0"/>
              <a:t>78. De </a:t>
            </a:r>
            <a:r>
              <a:rPr lang="en-US" dirty="0" err="1"/>
              <a:t>Hoog</a:t>
            </a:r>
            <a:r>
              <a:rPr lang="en-US" dirty="0"/>
              <a:t>, J. et al. Journal of Volcanology and Geothermal Research (2001) 108: 1-4. https://doi.org/10.1016/S0377-0273(00)00278-X</a:t>
            </a:r>
          </a:p>
          <a:p>
            <a:r>
              <a:rPr lang="en-US" dirty="0"/>
              <a:t>79. Deegan, M.F. et al. Chemical Geology (2016). https://doi.org/10.1016/j.chemgeo.2016.10.018</a:t>
            </a:r>
          </a:p>
          <a:p>
            <a:r>
              <a:rPr lang="en-US" dirty="0"/>
              <a:t>80. Del Carlo, P. et al. Journal of Volcanology and Geothermal Research (2012). https://doi.org/10.1016/j.jvolgeores.2012.05.021</a:t>
            </a:r>
          </a:p>
          <a:p>
            <a:r>
              <a:rPr lang="en-US" dirty="0"/>
              <a:t>81. Diaz-Bravo, A.B. et al. Geosphere (2014) 10: 2. https://doi.org/10.1130/ges00976.1</a:t>
            </a:r>
          </a:p>
          <a:p>
            <a:r>
              <a:rPr lang="en-US" dirty="0"/>
              <a:t>82. Ding, S. et al. </a:t>
            </a:r>
            <a:r>
              <a:rPr lang="en-US" dirty="0" err="1"/>
              <a:t>Geochimica</a:t>
            </a:r>
            <a:r>
              <a:rPr lang="en-US" dirty="0"/>
              <a:t> et Cosmochimica Acta (2014). https://doi.org/10.1016/j.gca.2014.02.003</a:t>
            </a:r>
          </a:p>
          <a:p>
            <a:r>
              <a:rPr lang="en-US" dirty="0"/>
              <a:t>83. Ding, S. et al. </a:t>
            </a:r>
            <a:r>
              <a:rPr lang="en-US" dirty="0" err="1"/>
              <a:t>Geochimica</a:t>
            </a:r>
            <a:r>
              <a:rPr lang="en-US" dirty="0"/>
              <a:t> et Cosmochimica Acta (2018) 222. https://doi.org/10.1016/j.gca.2017.10.025</a:t>
            </a:r>
          </a:p>
          <a:p>
            <a:r>
              <a:rPr lang="en-US" dirty="0"/>
              <a:t>84. Douglas, G.J. &amp; Chase, T.W. Studies in Conservation (2001) 46: 1. https://doi.org/10.1179/sic.2001.46.1.35</a:t>
            </a:r>
          </a:p>
          <a:p>
            <a:r>
              <a:rPr lang="en-US" dirty="0"/>
              <a:t>85. Edwards, R.B. et al. Journal of Volcanology and Geothermal Research (2009) 185: 4. https://doi.org/10.1016/j.jvolgeores.2008.11.015</a:t>
            </a:r>
          </a:p>
          <a:p>
            <a:r>
              <a:rPr lang="en-US" dirty="0"/>
              <a:t>86. El </a:t>
            </a:r>
            <a:r>
              <a:rPr lang="en-US" dirty="0" err="1"/>
              <a:t>Goresy</a:t>
            </a:r>
            <a:r>
              <a:rPr lang="en-US" dirty="0"/>
              <a:t>, A. et al. </a:t>
            </a:r>
            <a:r>
              <a:rPr lang="en-US" dirty="0" err="1"/>
              <a:t>Geochimica</a:t>
            </a:r>
            <a:r>
              <a:rPr lang="en-US" dirty="0"/>
              <a:t> et Cosmochimica Acta (2002) 66: 8. https://doi.org/10.1016/S0016-7037(01)00854-7</a:t>
            </a:r>
          </a:p>
          <a:p>
            <a:r>
              <a:rPr lang="en-US" dirty="0"/>
              <a:t>87. </a:t>
            </a:r>
            <a:r>
              <a:rPr lang="en-US" dirty="0" err="1"/>
              <a:t>Elburg</a:t>
            </a:r>
            <a:r>
              <a:rPr lang="en-US" dirty="0"/>
              <a:t>, A.M. et al. Chemical Geology (2007) 240: 3-4. https://doi.org/10.1016/j.chemgeo.2007.02.015</a:t>
            </a:r>
          </a:p>
          <a:p>
            <a:r>
              <a:rPr lang="en-US" dirty="0"/>
              <a:t>88. </a:t>
            </a:r>
            <a:r>
              <a:rPr lang="en-US" dirty="0" err="1"/>
              <a:t>Elburg</a:t>
            </a:r>
            <a:r>
              <a:rPr lang="en-US" dirty="0"/>
              <a:t>, A.M. et al. Gondwana Research (2013) 24: 2. https://doi.org/10.1016/j.gr.2012.12.017</a:t>
            </a:r>
          </a:p>
          <a:p>
            <a:r>
              <a:rPr lang="en-US" dirty="0"/>
              <a:t>89. </a:t>
            </a:r>
            <a:r>
              <a:rPr lang="en-US" dirty="0" err="1"/>
              <a:t>Elsila</a:t>
            </a:r>
            <a:r>
              <a:rPr lang="en-US" dirty="0"/>
              <a:t>, E.J. et al. </a:t>
            </a:r>
            <a:r>
              <a:rPr lang="en-US" dirty="0" err="1"/>
              <a:t>Geochimica</a:t>
            </a:r>
            <a:r>
              <a:rPr lang="en-US" dirty="0"/>
              <a:t> et Cosmochimica Acta (2005) 69: 11. https://doi.org/10.1016/j.gca.2004.11.023</a:t>
            </a:r>
          </a:p>
          <a:p>
            <a:r>
              <a:rPr lang="en-US" dirty="0"/>
              <a:t>90. </a:t>
            </a:r>
            <a:r>
              <a:rPr lang="en-US" dirty="0" err="1"/>
              <a:t>Elsila</a:t>
            </a:r>
            <a:r>
              <a:rPr lang="en-US" dirty="0"/>
              <a:t>, E.J. et al. Meteoritics &amp; Planetary Science (2012) 47: 9. https://doi.org/10.1111/j.1945-5100.2012.01415.x</a:t>
            </a:r>
          </a:p>
          <a:p>
            <a:r>
              <a:rPr lang="en-US" dirty="0"/>
              <a:t>91. Emerson, R.N. et al. </a:t>
            </a:r>
            <a:r>
              <a:rPr lang="en-US" dirty="0" err="1"/>
              <a:t>Palaeogeography</a:t>
            </a:r>
            <a:r>
              <a:rPr lang="en-US" dirty="0"/>
              <a:t>, </a:t>
            </a:r>
            <a:r>
              <a:rPr lang="en-US" dirty="0" err="1"/>
              <a:t>Palaeoclimatology</a:t>
            </a:r>
            <a:r>
              <a:rPr lang="en-US" dirty="0"/>
              <a:t>, </a:t>
            </a:r>
            <a:r>
              <a:rPr lang="en-US" dirty="0" err="1"/>
              <a:t>Palaeoecology</a:t>
            </a:r>
            <a:r>
              <a:rPr lang="en-US" dirty="0"/>
              <a:t> (2004) 210: 2-4. https://doi.org/10.1016/j.palaeo.2004.02.042</a:t>
            </a:r>
          </a:p>
          <a:p>
            <a:r>
              <a:rPr lang="en-US" dirty="0"/>
              <a:t>92. Fagan, T. et al. </a:t>
            </a:r>
            <a:r>
              <a:rPr lang="en-US" dirty="0" err="1"/>
              <a:t>Geochimica</a:t>
            </a:r>
            <a:r>
              <a:rPr lang="en-US" dirty="0"/>
              <a:t> et Cosmochimica Acta (2004) 68: 11. https://doi.org/10.1016/j.gca.2003.10.033</a:t>
            </a:r>
          </a:p>
          <a:p>
            <a:r>
              <a:rPr lang="en-US" dirty="0"/>
              <a:t>93. </a:t>
            </a:r>
            <a:r>
              <a:rPr lang="en-US" dirty="0" err="1"/>
              <a:t>Falloon</a:t>
            </a:r>
            <a:r>
              <a:rPr lang="en-US" dirty="0"/>
              <a:t>, J.T. et al. Chemical Geology (2007) 241: 3-4. https://doi.org/10.1016/j.chemgeo.2007.01.015</a:t>
            </a:r>
          </a:p>
          <a:p>
            <a:r>
              <a:rPr lang="en-US" dirty="0"/>
              <a:t>94. </a:t>
            </a:r>
            <a:r>
              <a:rPr lang="en-US" dirty="0" err="1"/>
              <a:t>Falloon</a:t>
            </a:r>
            <a:r>
              <a:rPr lang="en-US" dirty="0"/>
              <a:t>, J.T. et al. Geochemistry, Geophysics, Geosystems (2007) 8: 9. https://doi.org/10.1029/2007GC001619</a:t>
            </a:r>
          </a:p>
          <a:p>
            <a:r>
              <a:rPr lang="en-US" dirty="0"/>
              <a:t>95. Fazio, A. et al. </a:t>
            </a:r>
            <a:r>
              <a:rPr lang="en-US" dirty="0" err="1"/>
              <a:t>Geochimica</a:t>
            </a:r>
            <a:r>
              <a:rPr lang="en-US" dirty="0"/>
              <a:t> et Cosmochimica Acta (2016). https://doi.org/10.1016/j.gca.2016.02.003</a:t>
            </a:r>
          </a:p>
          <a:p>
            <a:r>
              <a:rPr lang="en-US" dirty="0"/>
              <a:t>96. Fazio, A. et al. Meteoritics &amp; Planetary Science (2014) 49: 12. https://doi.org/10.1111/maps.12385</a:t>
            </a:r>
          </a:p>
          <a:p>
            <a:r>
              <a:rPr lang="en-US" dirty="0"/>
              <a:t>97. Fehr, A.M. et al. </a:t>
            </a:r>
            <a:r>
              <a:rPr lang="en-US" dirty="0" err="1"/>
              <a:t>Geochimica</a:t>
            </a:r>
            <a:r>
              <a:rPr lang="en-US" dirty="0"/>
              <a:t> et Cosmochimica Acta (2005) 69: 21. https://doi.org/10.1016/j.gca.2005.04.020</a:t>
            </a:r>
          </a:p>
          <a:p>
            <a:r>
              <a:rPr lang="en-US" dirty="0"/>
              <a:t>98. Fehr, A.M. et al. </a:t>
            </a:r>
            <a:r>
              <a:rPr lang="en-US" dirty="0" err="1"/>
              <a:t>Geochimica</a:t>
            </a:r>
            <a:r>
              <a:rPr lang="en-US" dirty="0"/>
              <a:t> et Cosmochimica Acta (2006) 70: 13. https://doi.org/10.1016/j.gca.2006.04.019</a:t>
            </a:r>
          </a:p>
          <a:p>
            <a:r>
              <a:rPr lang="en-US" dirty="0"/>
              <a:t>99. Fehr, A.M. et al. Meteoritics &amp; Planetary Science (2009) 44: 7. https://doi.org/10.1111/j.1945-5100.2009.tb00782.x</a:t>
            </a:r>
          </a:p>
          <a:p>
            <a:r>
              <a:rPr lang="en-US" dirty="0"/>
              <a:t>100. </a:t>
            </a:r>
            <a:r>
              <a:rPr lang="en-US" dirty="0" err="1"/>
              <a:t>Fioretti</a:t>
            </a:r>
            <a:r>
              <a:rPr lang="en-US" dirty="0"/>
              <a:t>, M.A. &amp; Zipfel, J. Meteoritics &amp; Planetary Science (2004) 39: S8. https://doi.org/10.1111/j.1945-5100.2004.tb00350.x</a:t>
            </a:r>
          </a:p>
          <a:p>
            <a:r>
              <a:rPr lang="en-US" dirty="0"/>
              <a:t>101. First, E. &amp; Hammer, J. Meteoritics &amp; Planetary Science (2016) 51: 7. https://doi.org/10.1111/maps.12659</a:t>
            </a:r>
          </a:p>
          <a:p>
            <a:r>
              <a:rPr lang="en-US" dirty="0"/>
              <a:t>102. Fischer-</a:t>
            </a:r>
            <a:r>
              <a:rPr lang="en-US" dirty="0" err="1"/>
              <a:t>Gödde</a:t>
            </a:r>
            <a:r>
              <a:rPr lang="en-US" dirty="0"/>
              <a:t>, M. &amp; Becker, H. </a:t>
            </a:r>
            <a:r>
              <a:rPr lang="en-US" dirty="0" err="1"/>
              <a:t>Geochimica</a:t>
            </a:r>
            <a:r>
              <a:rPr lang="en-US" dirty="0"/>
              <a:t> et Cosmochimica Acta (2012). https://doi.org/10.1016/j.gca.2011.11.014</a:t>
            </a:r>
          </a:p>
          <a:p>
            <a:r>
              <a:rPr lang="en-US" dirty="0"/>
              <a:t>103. Fischer-</a:t>
            </a:r>
            <a:r>
              <a:rPr lang="en-US" dirty="0" err="1"/>
              <a:t>Gödde</a:t>
            </a:r>
            <a:r>
              <a:rPr lang="en-US" dirty="0"/>
              <a:t>, M. et al. </a:t>
            </a:r>
            <a:r>
              <a:rPr lang="en-US" dirty="0" err="1"/>
              <a:t>Geochimica</a:t>
            </a:r>
            <a:r>
              <a:rPr lang="en-US" dirty="0"/>
              <a:t> et Cosmochimica Acta (2010) 74: 1. https://doi.org/10.1016/j.gca.2009.09.024</a:t>
            </a:r>
          </a:p>
          <a:p>
            <a:r>
              <a:rPr lang="en-US" dirty="0"/>
              <a:t>104. Floss, C. Meteoritics &amp; Planetary Science (2002) 37: 8. https://doi.org/10.1111/j.1945-5100.2002.tb00882.x</a:t>
            </a:r>
          </a:p>
          <a:p>
            <a:r>
              <a:rPr lang="en-US" dirty="0"/>
              <a:t>105. Floss, C. et al. Meteoritics &amp; Planetary Science (2008) 43: 4. https://doi.org/10.1111/j.1945-5100.2008.tb00676.x</a:t>
            </a:r>
          </a:p>
          <a:p>
            <a:r>
              <a:rPr lang="en-US" dirty="0"/>
              <a:t>106. </a:t>
            </a:r>
            <a:r>
              <a:rPr lang="en-US" dirty="0" err="1"/>
              <a:t>Folco</a:t>
            </a:r>
            <a:r>
              <a:rPr lang="en-US" dirty="0"/>
              <a:t>, L. et al. Meteoritics &amp; Planetary Science (2007) 42: 3. https://doi.org/10.1111/j.1945-5100.2007.tb00236.x</a:t>
            </a:r>
          </a:p>
          <a:p>
            <a:r>
              <a:rPr lang="en-US" dirty="0"/>
              <a:t>107. Ford, L.R. et al. Meteoritics &amp; Planetary Science (2008) 43: 8. https://doi.org/10.1111/j.1945-5100.2008.tb00705.x</a:t>
            </a:r>
          </a:p>
          <a:p>
            <a:r>
              <a:rPr lang="en-US" dirty="0"/>
              <a:t>108. Frahm, E. Archaeometry (2012) 54: 4. https://doi.org/10.1111/j.1475-4754.2011.00648.x</a:t>
            </a:r>
          </a:p>
          <a:p>
            <a:r>
              <a:rPr lang="en-US" dirty="0"/>
              <a:t>109. </a:t>
            </a:r>
            <a:r>
              <a:rPr lang="en-US" dirty="0" err="1"/>
              <a:t>Francalanci</a:t>
            </a:r>
            <a:r>
              <a:rPr lang="en-US" dirty="0"/>
              <a:t>, L. et al. Journal of Volcanology and Geothermal Research (2004) 131: 1-2. https://doi.org/10.1016/S0377-0273(03)00362-7</a:t>
            </a:r>
          </a:p>
          <a:p>
            <a:r>
              <a:rPr lang="en-US" dirty="0"/>
              <a:t>110. Friedrich, M.J. et al. </a:t>
            </a:r>
            <a:r>
              <a:rPr lang="en-US" dirty="0" err="1"/>
              <a:t>Geochimica</a:t>
            </a:r>
            <a:r>
              <a:rPr lang="en-US" dirty="0"/>
              <a:t> et Cosmochimica Acta (2003) 67: 13. https://doi.org/10.1016/S0016-7037(03)00024-3</a:t>
            </a:r>
          </a:p>
          <a:p>
            <a:r>
              <a:rPr lang="en-US" dirty="0"/>
              <a:t>111. Friedrich, M.J. et al. </a:t>
            </a:r>
            <a:r>
              <a:rPr lang="en-US" dirty="0" err="1"/>
              <a:t>Geochimica</a:t>
            </a:r>
            <a:r>
              <a:rPr lang="en-US" dirty="0"/>
              <a:t> et Cosmochimica Acta (2004) 68: 13. https://doi.org/10.1016/j.gca.2004.01.010</a:t>
            </a:r>
          </a:p>
          <a:p>
            <a:r>
              <a:rPr lang="en-US" dirty="0"/>
              <a:t>112. Friedrich, M.J. et al. </a:t>
            </a:r>
            <a:r>
              <a:rPr lang="en-US" dirty="0" err="1"/>
              <a:t>Geochimica</a:t>
            </a:r>
            <a:r>
              <a:rPr lang="en-US" dirty="0"/>
              <a:t> et Cosmochimica Acta (2013). https://doi.org/10.1016/j.gca.2013.01.009</a:t>
            </a:r>
          </a:p>
          <a:p>
            <a:r>
              <a:rPr lang="en-US" dirty="0"/>
              <a:t>113. Friedrich, M.J. et al. Meteoritics &amp; Planetary Science (2002) 37: 5. https://doi.org/10.1111/j.1945-5100.2002.tb00847.x</a:t>
            </a:r>
          </a:p>
          <a:p>
            <a:r>
              <a:rPr lang="en-US" dirty="0"/>
              <a:t>114. Friedrich, M.J. et al. Meteoritics &amp; Planetary Science (2016) 51: 2. https://doi.org/10.1111/maps.12595</a:t>
            </a:r>
          </a:p>
          <a:p>
            <a:r>
              <a:rPr lang="en-US" dirty="0"/>
              <a:t>115. </a:t>
            </a:r>
            <a:r>
              <a:rPr lang="en-US" dirty="0" err="1"/>
              <a:t>Fujii</a:t>
            </a:r>
            <a:r>
              <a:rPr lang="en-US" dirty="0"/>
              <a:t>, T. et al. Earth and Planetary Science Letters (2006) 247: 1-2. https://doi.org/10.1016/j.epsl.2006.04.034</a:t>
            </a:r>
          </a:p>
          <a:p>
            <a:r>
              <a:rPr lang="en-US" dirty="0"/>
              <a:t>116. </a:t>
            </a:r>
            <a:r>
              <a:rPr lang="en-US" dirty="0" err="1"/>
              <a:t>Füri</a:t>
            </a:r>
            <a:r>
              <a:rPr lang="en-US" dirty="0"/>
              <a:t>, E. et al. Icarus (2014). https://doi.org/10.1016/j.icarus.2013.10.029</a:t>
            </a:r>
          </a:p>
          <a:p>
            <a:r>
              <a:rPr lang="en-US" dirty="0"/>
              <a:t>117. Gall, Q. &amp; Donaldson, A.J. Canadian Journal of Earth Sciences (2006) 43: 5. https://doi.org/10.1139/e06-011</a:t>
            </a:r>
          </a:p>
          <a:p>
            <a:r>
              <a:rPr lang="en-US" dirty="0"/>
              <a:t>118. Garcia, O.M. et al. </a:t>
            </a:r>
            <a:r>
              <a:rPr lang="en-US" dirty="0" err="1"/>
              <a:t>Geochimica</a:t>
            </a:r>
            <a:r>
              <a:rPr lang="en-US" dirty="0"/>
              <a:t> et Cosmochimica Acta (2016). https://doi.org/10.1016/j.gca.2016.03.025</a:t>
            </a:r>
          </a:p>
          <a:p>
            <a:r>
              <a:rPr lang="en-US" dirty="0"/>
              <a:t>119. Geiger, H. et al. Geochemistry, Geophysics, Geosystems (2016). https://doi.org/10.1002/2016GC006317</a:t>
            </a:r>
          </a:p>
          <a:p>
            <a:r>
              <a:rPr lang="en-US" dirty="0"/>
              <a:t>120. </a:t>
            </a:r>
            <a:r>
              <a:rPr lang="en-US" dirty="0" err="1"/>
              <a:t>Geochimica</a:t>
            </a:r>
            <a:r>
              <a:rPr lang="en-US" dirty="0"/>
              <a:t> et Cosmochimica Acta (2010) 74: 12. https://doi.org/10.1016/j.gca.2010.04.037</a:t>
            </a:r>
          </a:p>
          <a:p>
            <a:r>
              <a:rPr lang="en-US" dirty="0"/>
              <a:t>121. </a:t>
            </a:r>
            <a:r>
              <a:rPr lang="en-US" dirty="0" err="1"/>
              <a:t>Gietzen</a:t>
            </a:r>
            <a:r>
              <a:rPr lang="en-US" dirty="0"/>
              <a:t>, M.K. et al. Meteoritics &amp; Planetary Science (2012) 47: 11. https://doi.org/10.1111/maps.12013</a:t>
            </a:r>
          </a:p>
          <a:p>
            <a:r>
              <a:rPr lang="en-US" dirty="0"/>
              <a:t>122. </a:t>
            </a:r>
            <a:r>
              <a:rPr lang="en-US" dirty="0" err="1"/>
              <a:t>Glaubrecht</a:t>
            </a:r>
            <a:r>
              <a:rPr lang="en-US" dirty="0"/>
              <a:t>, M. &amp; Von </a:t>
            </a:r>
            <a:r>
              <a:rPr lang="en-US" dirty="0" err="1"/>
              <a:t>Rintelen</a:t>
            </a:r>
            <a:r>
              <a:rPr lang="en-US" dirty="0"/>
              <a:t>, T. </a:t>
            </a:r>
            <a:r>
              <a:rPr lang="en-US" dirty="0" err="1"/>
              <a:t>Zoologica</a:t>
            </a:r>
            <a:r>
              <a:rPr lang="en-US" dirty="0"/>
              <a:t> </a:t>
            </a:r>
            <a:r>
              <a:rPr lang="en-US" dirty="0" err="1"/>
              <a:t>Scripta</a:t>
            </a:r>
            <a:r>
              <a:rPr lang="en-US" dirty="0"/>
              <a:t> (2003) 32: 5. https://doi.org/10.1046/j.1463-6409.2003.00127.x</a:t>
            </a:r>
          </a:p>
          <a:p>
            <a:r>
              <a:rPr lang="en-US" dirty="0"/>
              <a:t>123. </a:t>
            </a:r>
            <a:r>
              <a:rPr lang="en-US" dirty="0" err="1"/>
              <a:t>Glavin</a:t>
            </a:r>
            <a:r>
              <a:rPr lang="en-US" dirty="0"/>
              <a:t>, P.D. et al. Meteoritics &amp; Planetary Science (2006) 41: 6. https://doi.org/10.1111/j.1945-5100.2006.tb00493.x</a:t>
            </a:r>
          </a:p>
          <a:p>
            <a:r>
              <a:rPr lang="en-US" dirty="0"/>
              <a:t>124. </a:t>
            </a:r>
            <a:r>
              <a:rPr lang="en-US" dirty="0" err="1"/>
              <a:t>Glavin</a:t>
            </a:r>
            <a:r>
              <a:rPr lang="en-US" dirty="0"/>
              <a:t>, P.D. et al. Meteoritics &amp; Planetary Science (2010) 45: 12. https://doi.org/10.1111/j.1945-5100.2010.01132.x</a:t>
            </a:r>
          </a:p>
          <a:p>
            <a:r>
              <a:rPr lang="en-US" dirty="0"/>
              <a:t>125. Goldstein, I.J. et al. Meteoritics &amp; Planetary Science (2009) 44: 3. https://doi.org/10.1111/j.1945-5100.2009.tb00737.x</a:t>
            </a:r>
          </a:p>
          <a:p>
            <a:r>
              <a:rPr lang="en-US" dirty="0"/>
              <a:t>126. González-Jiménez, Lithosphere (2018). https://doi.org/10.1130/l1030.1</a:t>
            </a:r>
          </a:p>
          <a:p>
            <a:r>
              <a:rPr lang="en-US" dirty="0"/>
              <a:t>127. Goodrich, A.C. et al. Meteoritics &amp; Planetary Science (2010) 45: 12. https://doi.org/10.1111/j.1945-5100.2010.01130.x</a:t>
            </a:r>
          </a:p>
          <a:p>
            <a:r>
              <a:rPr lang="en-US" dirty="0"/>
              <a:t>128. Graf, T. et al. Icarus (2001) 150: 1. https://doi.org/10.1006/icar.2000.6560</a:t>
            </a:r>
          </a:p>
          <a:p>
            <a:r>
              <a:rPr lang="en-US" dirty="0"/>
              <a:t>129. Grant, J. et al. Canadian Journal of Fisheries and Aquatic Sciences (2010) 67: 9. https://doi.org/10.1139/F10-073</a:t>
            </a:r>
          </a:p>
          <a:p>
            <a:r>
              <a:rPr lang="en-US" dirty="0"/>
              <a:t>130. Griffin, L.W. et al. Geological Society of America Bulletin (2011) 123: 9-10. https://doi.org/10.1130/b30253.1</a:t>
            </a:r>
          </a:p>
          <a:p>
            <a:r>
              <a:rPr lang="en-US" dirty="0"/>
              <a:t>131. Grossman, N.J. &amp; Brearley, J.A. Meteoritics &amp; Planetary Science (2005) 40: 1. https://doi.org/10.1111/j.1945-5100.2005.tb00366.x</a:t>
            </a:r>
          </a:p>
          <a:p>
            <a:r>
              <a:rPr lang="en-US" dirty="0"/>
              <a:t>132. Grossman, N.J. et al. Meteoritics &amp; Planetary Science (2000) 35: 3. https://doi.org/10.1111/j.1945-5100.2000.tb01429.x</a:t>
            </a:r>
          </a:p>
          <a:p>
            <a:r>
              <a:rPr lang="en-US" dirty="0"/>
              <a:t>133. Grossman, N.J. et al. Meteoritics &amp; Planetary Science (2002) 37: 1. https://doi.org/10.1111/j.1945-5100.2002.tb00795.x</a:t>
            </a:r>
          </a:p>
          <a:p>
            <a:r>
              <a:rPr lang="en-US" dirty="0"/>
              <a:t>134. </a:t>
            </a:r>
            <a:r>
              <a:rPr lang="en-US" dirty="0" err="1"/>
              <a:t>Gudbrandsson</a:t>
            </a:r>
            <a:r>
              <a:rPr lang="en-US" dirty="0"/>
              <a:t>, S. et al. </a:t>
            </a:r>
            <a:r>
              <a:rPr lang="en-US" dirty="0" err="1"/>
              <a:t>Geochimica</a:t>
            </a:r>
            <a:r>
              <a:rPr lang="en-US" dirty="0"/>
              <a:t> et Cosmochimica Acta (2014). https://doi.org/10.1016/j.gca.2014.04.028</a:t>
            </a:r>
          </a:p>
          <a:p>
            <a:r>
              <a:rPr lang="en-US" dirty="0"/>
              <a:t>135. </a:t>
            </a:r>
            <a:r>
              <a:rPr lang="en-US" dirty="0" err="1"/>
              <a:t>Gudmundsdóttir</a:t>
            </a:r>
            <a:r>
              <a:rPr lang="en-US" dirty="0"/>
              <a:t>, R.E. et al. Journal of Quaternary Science (2011) 26: 6. https://doi.org/10.1002/jqs.1474</a:t>
            </a:r>
          </a:p>
          <a:p>
            <a:r>
              <a:rPr lang="en-US" dirty="0"/>
              <a:t>136. </a:t>
            </a:r>
            <a:r>
              <a:rPr lang="en-US" dirty="0" err="1"/>
              <a:t>Gurenko</a:t>
            </a:r>
            <a:r>
              <a:rPr lang="en-US" dirty="0"/>
              <a:t>, A. et al. Journal of Volcanology and Geothermal Research (2005) 147: 3-4. https://doi.org/10.1016/j.jvolgeores.2005.04.002</a:t>
            </a:r>
          </a:p>
          <a:p>
            <a:r>
              <a:rPr lang="en-US" dirty="0"/>
              <a:t>137. </a:t>
            </a:r>
            <a:r>
              <a:rPr lang="en-US" dirty="0" err="1"/>
              <a:t>Gurenko</a:t>
            </a:r>
            <a:r>
              <a:rPr lang="en-US" dirty="0"/>
              <a:t>, A.A. &amp; </a:t>
            </a:r>
            <a:r>
              <a:rPr lang="en-US" dirty="0" err="1"/>
              <a:t>Kamenetsky</a:t>
            </a:r>
            <a:r>
              <a:rPr lang="en-US" dirty="0"/>
              <a:t>, S.V. Earth and Planetary Science Letters (2011) 1-2. https://doi.org/10.1016/j.epsl.2011.09.033</a:t>
            </a:r>
          </a:p>
          <a:p>
            <a:r>
              <a:rPr lang="en-US" dirty="0"/>
              <a:t>138. </a:t>
            </a:r>
            <a:r>
              <a:rPr lang="en-US" dirty="0" err="1"/>
              <a:t>Gurenko</a:t>
            </a:r>
            <a:r>
              <a:rPr lang="en-US" dirty="0"/>
              <a:t>, A.A. et al. Earth and Planetary Science Letters (2009) 277: 3-4. https://doi.org/10.1016/j.epsl.2008.11.013</a:t>
            </a:r>
          </a:p>
          <a:p>
            <a:r>
              <a:rPr lang="en-US" dirty="0"/>
              <a:t>139. </a:t>
            </a:r>
            <a:r>
              <a:rPr lang="en-US" dirty="0" err="1"/>
              <a:t>Gurenko</a:t>
            </a:r>
            <a:r>
              <a:rPr lang="en-US" dirty="0"/>
              <a:t>, A.A. et al. </a:t>
            </a:r>
            <a:r>
              <a:rPr lang="en-US" dirty="0" err="1"/>
              <a:t>Lithos</a:t>
            </a:r>
            <a:r>
              <a:rPr lang="en-US" dirty="0"/>
              <a:t> (2013). https://doi.org/10.1016/j.lithos.2013.03.002</a:t>
            </a:r>
          </a:p>
          <a:p>
            <a:r>
              <a:rPr lang="en-US" dirty="0"/>
              <a:t>140. Gómez-Ulla, A. et al. Chemical Geology (2017). https://doi.org/10.1016/j.chemgeo.2016.11.021</a:t>
            </a:r>
          </a:p>
          <a:p>
            <a:r>
              <a:rPr lang="en-US" dirty="0"/>
              <a:t>141. Hagerty, J.J. &amp; Newsom, E.H. Meteoritics &amp; Planetary Science (2003) 38: 3. https://doi.org/10.1111/j.1945-5100.2003.tb00272.x</a:t>
            </a:r>
          </a:p>
          <a:p>
            <a:r>
              <a:rPr lang="en-US" dirty="0"/>
              <a:t>142. </a:t>
            </a:r>
            <a:r>
              <a:rPr lang="en-US" dirty="0" err="1"/>
              <a:t>Hallis</a:t>
            </a:r>
            <a:r>
              <a:rPr lang="en-US" dirty="0"/>
              <a:t>, J.L. &amp; Taylor, J.G. Meteoritics &amp; Planetary Science (2011) 46: 12. https://doi.org/10.1111/j.1945-5100.2011.01293.x</a:t>
            </a:r>
          </a:p>
          <a:p>
            <a:r>
              <a:rPr lang="en-US" dirty="0"/>
              <a:t>143. </a:t>
            </a:r>
            <a:r>
              <a:rPr lang="en-US" dirty="0" err="1"/>
              <a:t>Hallis</a:t>
            </a:r>
            <a:r>
              <a:rPr lang="en-US" dirty="0"/>
              <a:t>, J.L. Meteoritics &amp; Planetary Science (2013) 48: 2. https://doi.org/10.1111/maps.12049</a:t>
            </a:r>
          </a:p>
          <a:p>
            <a:r>
              <a:rPr lang="en-US" dirty="0"/>
              <a:t>144. </a:t>
            </a:r>
            <a:r>
              <a:rPr lang="en-US" dirty="0" err="1"/>
              <a:t>Hallis</a:t>
            </a:r>
            <a:r>
              <a:rPr lang="en-US" dirty="0"/>
              <a:t>, L. et al. </a:t>
            </a:r>
            <a:r>
              <a:rPr lang="en-US" dirty="0" err="1"/>
              <a:t>Geochimica</a:t>
            </a:r>
            <a:r>
              <a:rPr lang="en-US" dirty="0"/>
              <a:t> et Cosmochimica Acta (2012). https://doi.org/10.1016/j.gca.2012.08.017</a:t>
            </a:r>
          </a:p>
          <a:p>
            <a:r>
              <a:rPr lang="en-US" dirty="0"/>
              <a:t>145. </a:t>
            </a:r>
            <a:r>
              <a:rPr lang="en-US" dirty="0" err="1"/>
              <a:t>Hallis</a:t>
            </a:r>
            <a:r>
              <a:rPr lang="en-US" dirty="0"/>
              <a:t>, L. et al. </a:t>
            </a:r>
            <a:r>
              <a:rPr lang="en-US" dirty="0" err="1"/>
              <a:t>Geochimica</a:t>
            </a:r>
            <a:r>
              <a:rPr lang="en-US" dirty="0"/>
              <a:t> et Cosmochimica Acta (2014). https://doi.org/10.1016/j.gca.2014.02.007</a:t>
            </a:r>
          </a:p>
          <a:p>
            <a:r>
              <a:rPr lang="en-US" dirty="0"/>
              <a:t>146. Hamilton, E.V. &amp; Ruff, W.S. Icarus (2012) 218: 2. https://doi.org/10.1016/j.icarus.2012.01.011</a:t>
            </a:r>
          </a:p>
          <a:p>
            <a:r>
              <a:rPr lang="en-US" dirty="0"/>
              <a:t>147. Hamilton, E.V. Journal of Geophysical Research (2003) 108: E8. https://doi.org/10.1029/2003JE002052</a:t>
            </a:r>
          </a:p>
          <a:p>
            <a:r>
              <a:rPr lang="en-US" dirty="0"/>
              <a:t>148. Hanna, D.K. &amp; Sprague, L.A. Meteoritics &amp; Planetary Science (2009) 44: 11. https://doi.org/10.1111/j.1945-5100.2009.tb01205.x</a:t>
            </a:r>
          </a:p>
          <a:p>
            <a:r>
              <a:rPr lang="en-US" dirty="0"/>
              <a:t>149. Hanna, D.R. &amp; Ketcham, A.R. Earth and Planetary Science Letters (2018) 481. https://doi.org/10.1016/j.epsl.2017.10.029</a:t>
            </a:r>
          </a:p>
          <a:p>
            <a:r>
              <a:rPr lang="en-US" dirty="0"/>
              <a:t>150. Hanna, D.R. et al. </a:t>
            </a:r>
            <a:r>
              <a:rPr lang="en-US" dirty="0" err="1"/>
              <a:t>Geochimica</a:t>
            </a:r>
            <a:r>
              <a:rPr lang="en-US" dirty="0"/>
              <a:t> et Cosmochimica Acta (2015). https://doi.org/10.1016/j.gca.2015.09.005</a:t>
            </a:r>
          </a:p>
          <a:p>
            <a:r>
              <a:rPr lang="en-US" dirty="0"/>
              <a:t>151. Hansen, T.C. et al. </a:t>
            </a:r>
            <a:r>
              <a:rPr lang="en-US" dirty="0" err="1"/>
              <a:t>Geochimica</a:t>
            </a:r>
            <a:r>
              <a:rPr lang="en-US" dirty="0"/>
              <a:t> et Cosmochimica Acta (2017) 217. https://doi.org/10.1016/j.gca.2017.08.014</a:t>
            </a:r>
          </a:p>
          <a:p>
            <a:r>
              <a:rPr lang="en-US" dirty="0"/>
              <a:t>152. Harries, D. </a:t>
            </a:r>
            <a:r>
              <a:rPr lang="en-US" dirty="0" err="1"/>
              <a:t>Chemie</a:t>
            </a:r>
            <a:r>
              <a:rPr lang="en-US" dirty="0"/>
              <a:t> der </a:t>
            </a:r>
            <a:r>
              <a:rPr lang="en-US" dirty="0" err="1"/>
              <a:t>Erde</a:t>
            </a:r>
            <a:r>
              <a:rPr lang="en-US" dirty="0"/>
              <a:t> - Geochemistry (2014) 74: 3. https://doi.org/10.1016/j.chemer.2014.01.001</a:t>
            </a:r>
          </a:p>
          <a:p>
            <a:r>
              <a:rPr lang="en-US" dirty="0"/>
              <a:t>153. Head, E. et al. </a:t>
            </a:r>
            <a:r>
              <a:rPr lang="en-US" dirty="0" err="1"/>
              <a:t>Geochimica</a:t>
            </a:r>
            <a:r>
              <a:rPr lang="en-US" dirty="0"/>
              <a:t> et Cosmochimica Acta (2018) 226. https://doi.org/10.1016/j.gca.2018.01.033</a:t>
            </a:r>
          </a:p>
          <a:p>
            <a:r>
              <a:rPr lang="en-US" dirty="0"/>
              <a:t>154. Heck, R.P. et al. </a:t>
            </a:r>
            <a:r>
              <a:rPr lang="en-US" dirty="0" err="1"/>
              <a:t>Geochimica</a:t>
            </a:r>
            <a:r>
              <a:rPr lang="en-US" dirty="0"/>
              <a:t> et Cosmochimica Acta (2010) 74: 2. https://doi.org/10.1016/j.gca.2009.10.027</a:t>
            </a:r>
          </a:p>
          <a:p>
            <a:r>
              <a:rPr lang="en-US" dirty="0"/>
              <a:t>155. </a:t>
            </a:r>
            <a:r>
              <a:rPr lang="en-US" dirty="0" err="1"/>
              <a:t>Heirwegh</a:t>
            </a:r>
            <a:r>
              <a:rPr lang="en-US" dirty="0"/>
              <a:t>, M.C. et al. X-Ray Spectrometry (2015) 44: 2. https://doi.org/10.1002/xrs.2583</a:t>
            </a:r>
          </a:p>
          <a:p>
            <a:r>
              <a:rPr lang="en-US" dirty="0"/>
              <a:t>156. Herzberg, C. et al. Earth and Planetary Science Letters (2014). https://doi.org/10.1016/j.epsl.2014.03.065</a:t>
            </a:r>
          </a:p>
          <a:p>
            <a:r>
              <a:rPr lang="en-US" dirty="0"/>
              <a:t>157. </a:t>
            </a:r>
            <a:r>
              <a:rPr lang="en-US" dirty="0" err="1"/>
              <a:t>Hetzinger</a:t>
            </a:r>
            <a:r>
              <a:rPr lang="en-US" dirty="0"/>
              <a:t>, S. et al. PALAIOS (2009) 24: 6. https://doi.org/10.2110/palo.2008.p08-116r</a:t>
            </a:r>
          </a:p>
          <a:p>
            <a:r>
              <a:rPr lang="en-US" dirty="0"/>
              <a:t>158. </a:t>
            </a:r>
            <a:r>
              <a:rPr lang="en-US" dirty="0" err="1"/>
              <a:t>Hidas</a:t>
            </a:r>
            <a:r>
              <a:rPr lang="en-US" dirty="0"/>
              <a:t>, K. et al. </a:t>
            </a:r>
            <a:r>
              <a:rPr lang="en-US" dirty="0" err="1"/>
              <a:t>Lithos</a:t>
            </a:r>
            <a:r>
              <a:rPr lang="en-US" dirty="0"/>
              <a:t> (2018) 316. https://doi.org/10.1016/j.lithos.2018.07.004</a:t>
            </a:r>
          </a:p>
          <a:p>
            <a:r>
              <a:rPr lang="en-US" dirty="0"/>
              <a:t>159. </a:t>
            </a:r>
            <a:r>
              <a:rPr lang="en-US" dirty="0" err="1"/>
              <a:t>Hietpas</a:t>
            </a:r>
            <a:r>
              <a:rPr lang="en-US" dirty="0"/>
              <a:t>, J. et al. Journal of Sedimentary Research (2014) 83: 12. https://doi.org/10.2110/jsr.2013.83</a:t>
            </a:r>
          </a:p>
          <a:p>
            <a:r>
              <a:rPr lang="en-US" dirty="0"/>
              <a:t>160. Hips, K. et al. Sedimentary Geology (2015). https://doi.org/10.1016/j.sedgeo.2014.12.002</a:t>
            </a:r>
          </a:p>
          <a:p>
            <a:r>
              <a:rPr lang="en-US" dirty="0"/>
              <a:t>161. Hoffmann, P. et al. X-Ray Spectrometry (2010) 39: 1. https://doi.org/10.1002/xrs.1218</a:t>
            </a:r>
          </a:p>
          <a:p>
            <a:r>
              <a:rPr lang="en-US" dirty="0"/>
              <a:t>162. Hofmeister, M.A. et al. </a:t>
            </a:r>
            <a:r>
              <a:rPr lang="en-US" dirty="0" err="1"/>
              <a:t>Geochimica</a:t>
            </a:r>
            <a:r>
              <a:rPr lang="en-US" dirty="0"/>
              <a:t> et Cosmochimica Acta (2004) 68: 21. https://doi.org/10.1016/j.gca.2004.03.011</a:t>
            </a:r>
          </a:p>
          <a:p>
            <a:r>
              <a:rPr lang="en-US" dirty="0"/>
              <a:t>163. </a:t>
            </a:r>
            <a:r>
              <a:rPr lang="en-US" dirty="0" err="1"/>
              <a:t>Hopp</a:t>
            </a:r>
            <a:r>
              <a:rPr lang="en-US" dirty="0"/>
              <a:t>, T. &amp; Vollmer, C. Meteoritics &amp; Planetary Science (2017). https://doi.org/10.1111/maps.12991</a:t>
            </a:r>
          </a:p>
          <a:p>
            <a:r>
              <a:rPr lang="en-US" dirty="0"/>
              <a:t>164. Horan, M. et al. Chemical Geology (2003) 196: 1-4. https://doi.org/10.1016/S0009-2541(02)00405-9</a:t>
            </a:r>
          </a:p>
          <a:p>
            <a:r>
              <a:rPr lang="en-US" dirty="0"/>
              <a:t>165. Huang, Y. et al. Earth and Planetary Science Letters (2015). https://doi.org/10.1016/j.epsl.2015.06.027</a:t>
            </a:r>
          </a:p>
          <a:p>
            <a:r>
              <a:rPr lang="en-US" dirty="0"/>
              <a:t>166. </a:t>
            </a:r>
            <a:r>
              <a:rPr lang="en-US" dirty="0" err="1"/>
              <a:t>Huberty</a:t>
            </a:r>
            <a:r>
              <a:rPr lang="en-US" dirty="0"/>
              <a:t>, M.J. et al. Chemical Geology (2010) 3-4. https://doi.org/10.1016/j.chemgeo.2010.06.012</a:t>
            </a:r>
          </a:p>
          <a:p>
            <a:r>
              <a:rPr lang="en-US" dirty="0"/>
              <a:t>167. Humayun, M. &amp; Campbell, J.A. Earth and Planetary Science Letters (2002) 198: 1-2. https://doi.org/10.1016/S0012-821X(02)00500-9</a:t>
            </a:r>
          </a:p>
          <a:p>
            <a:r>
              <a:rPr lang="en-US" dirty="0"/>
              <a:t>168. Hurt, M.S. et al. Meteoritics &amp; Planetary Science (2012) 47: 6. https://doi.org/10.1111/j.1945-5100.2012.01372.x</a:t>
            </a:r>
          </a:p>
          <a:p>
            <a:r>
              <a:rPr lang="en-US" dirty="0"/>
              <a:t>169. </a:t>
            </a:r>
            <a:r>
              <a:rPr lang="en-US" dirty="0" err="1"/>
              <a:t>Husen</a:t>
            </a:r>
            <a:r>
              <a:rPr lang="en-US" dirty="0"/>
              <a:t>, A. et al. Geochemistry, Geophysics, Geosystems (2013) 14: 10. https://doi.org/10.1002/ggge.20231</a:t>
            </a:r>
          </a:p>
          <a:p>
            <a:r>
              <a:rPr lang="en-US" dirty="0"/>
              <a:t>170. </a:t>
            </a:r>
            <a:r>
              <a:rPr lang="en-US" dirty="0" err="1"/>
              <a:t>Hushur</a:t>
            </a:r>
            <a:r>
              <a:rPr lang="en-US" dirty="0"/>
              <a:t>, A. et al. Journal of Geophysical Research (2011) 116: B6. https://doi.org/10.1029/2010JB008087</a:t>
            </a:r>
          </a:p>
          <a:p>
            <a:r>
              <a:rPr lang="en-US" dirty="0"/>
              <a:t>171. Icenhower, P.J. et al. </a:t>
            </a:r>
            <a:r>
              <a:rPr lang="en-US" dirty="0" err="1"/>
              <a:t>Geochimica</a:t>
            </a:r>
            <a:r>
              <a:rPr lang="en-US" dirty="0"/>
              <a:t> et Cosmochimica Acta (2008) 72: 12. https://doi.org/10.1016/j.gca.2008.02.026</a:t>
            </a:r>
          </a:p>
          <a:p>
            <a:r>
              <a:rPr lang="en-US" dirty="0"/>
              <a:t>172. Isa, J. et al. Chemical Geology (2017) 458. https://doi.org/10.1016/j.chemgeo.2017.03.020</a:t>
            </a:r>
          </a:p>
          <a:p>
            <a:r>
              <a:rPr lang="en-US" dirty="0"/>
              <a:t>173. Ishiguro, M. et al. Meteoritics &amp; Planetary Science (2007) 42: 10. https://doi.org/10.1111/j.1945-5100.2007.tb00538.x</a:t>
            </a:r>
          </a:p>
          <a:p>
            <a:r>
              <a:rPr lang="en-US" dirty="0"/>
              <a:t>174. Izawa, M. et al. Icarus (2018) 300. https://doi.org/10.1016/j.icarus.2017.09.005</a:t>
            </a:r>
          </a:p>
          <a:p>
            <a:r>
              <a:rPr lang="en-US" dirty="0"/>
              <a:t>175. Izawa, R.M. et al. Canadian Journal of Earth Sciences (2012) 49: 9. https://doi.org/10.1139/e2012-040</a:t>
            </a:r>
          </a:p>
          <a:p>
            <a:r>
              <a:rPr lang="en-US" dirty="0"/>
              <a:t>176. Jackson, A.W. et al. Earth and Planetary Science Letters (2015). https://doi.org/10.1016/j.epsl.2015.09.003</a:t>
            </a:r>
          </a:p>
          <a:p>
            <a:r>
              <a:rPr lang="en-US" dirty="0"/>
              <a:t>177. Jacobson, I.M. Rocks &amp; Minerals (2015) 90: 4. https://doi.org/10.1080/00357529.2015.1034487</a:t>
            </a:r>
          </a:p>
          <a:p>
            <a:r>
              <a:rPr lang="en-US" dirty="0"/>
              <a:t>178. Jamieson, A.R. et al. Earth and Planetary Science Letters (2015). https://doi.org/10.1016/j.epsl.2015.06.014</a:t>
            </a:r>
          </a:p>
          <a:p>
            <a:r>
              <a:rPr lang="en-US" dirty="0"/>
              <a:t>179. Jaret, J.S. et al. Journal of Geophysical Research: Planets (2015) 120: 3. https://doi.org/10.1002/2014JE004764</a:t>
            </a:r>
          </a:p>
          <a:p>
            <a:r>
              <a:rPr lang="en-US" dirty="0"/>
              <a:t>180. Jensen, J.B. et al. Quaternary Science Reviews (2008) 27: 3-4. https://doi.org/10.1016/j.quascirev.2007.10.010</a:t>
            </a:r>
          </a:p>
          <a:p>
            <a:r>
              <a:rPr lang="en-US" dirty="0"/>
              <a:t>181. Jilly, E.C. et al. Meteoritics &amp; Planetary Science (2014) 49: 11. https://doi.org/10.1111/maps.12305</a:t>
            </a:r>
          </a:p>
          <a:p>
            <a:r>
              <a:rPr lang="en-US" dirty="0"/>
              <a:t>182. </a:t>
            </a:r>
            <a:r>
              <a:rPr lang="en-US" dirty="0" err="1"/>
              <a:t>Jégo</a:t>
            </a:r>
            <a:r>
              <a:rPr lang="en-US" dirty="0"/>
              <a:t>, S. &amp; Dasgupta, R. </a:t>
            </a:r>
            <a:r>
              <a:rPr lang="en-US" dirty="0" err="1"/>
              <a:t>Geochimica</a:t>
            </a:r>
            <a:r>
              <a:rPr lang="en-US" dirty="0"/>
              <a:t> et Cosmochimica Acta (2013). https://doi.org/10.1016/j.gca.2013.02.011</a:t>
            </a:r>
          </a:p>
          <a:p>
            <a:r>
              <a:rPr lang="en-US" dirty="0"/>
              <a:t>183. </a:t>
            </a:r>
            <a:r>
              <a:rPr lang="en-US" dirty="0" err="1"/>
              <a:t>Kadlag</a:t>
            </a:r>
            <a:r>
              <a:rPr lang="en-US" dirty="0"/>
              <a:t>, Y. &amp; Becker, H. </a:t>
            </a:r>
            <a:r>
              <a:rPr lang="en-US" dirty="0" err="1"/>
              <a:t>Chemie</a:t>
            </a:r>
            <a:r>
              <a:rPr lang="en-US" dirty="0"/>
              <a:t> der </a:t>
            </a:r>
            <a:r>
              <a:rPr lang="en-US" dirty="0" err="1"/>
              <a:t>Erde</a:t>
            </a:r>
            <a:r>
              <a:rPr lang="en-US" dirty="0"/>
              <a:t> - Geochemistry (2017) 77: 1. https://doi.org/10.1016/j.chemer.2017.01.004</a:t>
            </a:r>
          </a:p>
          <a:p>
            <a:r>
              <a:rPr lang="en-US" dirty="0"/>
              <a:t>184. </a:t>
            </a:r>
            <a:r>
              <a:rPr lang="en-US" dirty="0" err="1"/>
              <a:t>Kadlag</a:t>
            </a:r>
            <a:r>
              <a:rPr lang="en-US" dirty="0"/>
              <a:t>, Y. &amp; Becker, H. </a:t>
            </a:r>
            <a:r>
              <a:rPr lang="en-US" dirty="0" err="1"/>
              <a:t>Geochimica</a:t>
            </a:r>
            <a:r>
              <a:rPr lang="en-US" dirty="0"/>
              <a:t> et Cosmochimica Acta (2015). https://doi.org/10.1016/j.gca.2015.04.022</a:t>
            </a:r>
          </a:p>
          <a:p>
            <a:r>
              <a:rPr lang="en-US" dirty="0"/>
              <a:t>185. </a:t>
            </a:r>
            <a:r>
              <a:rPr lang="en-US" dirty="0" err="1"/>
              <a:t>Kadlag</a:t>
            </a:r>
            <a:r>
              <a:rPr lang="en-US" dirty="0"/>
              <a:t>, Y. &amp; Becker, H. </a:t>
            </a:r>
            <a:r>
              <a:rPr lang="en-US" dirty="0" err="1"/>
              <a:t>Geochimica</a:t>
            </a:r>
            <a:r>
              <a:rPr lang="en-US" dirty="0"/>
              <a:t> et Cosmochimica Acta (2016). https://doi.org/10.1016/j.gca.2015.09.026</a:t>
            </a:r>
          </a:p>
          <a:p>
            <a:r>
              <a:rPr lang="en-US" dirty="0"/>
              <a:t>186. </a:t>
            </a:r>
            <a:r>
              <a:rPr lang="en-US" dirty="0" err="1"/>
              <a:t>Kadlag</a:t>
            </a:r>
            <a:r>
              <a:rPr lang="en-US" dirty="0"/>
              <a:t>, Y. &amp; Becker, H. Meteoritics &amp; Planetary Science (2016) 51: 6. https://doi.org/10.1111/maps.12653</a:t>
            </a:r>
          </a:p>
          <a:p>
            <a:r>
              <a:rPr lang="en-US" dirty="0"/>
              <a:t>187. </a:t>
            </a:r>
            <a:r>
              <a:rPr lang="en-US" dirty="0" err="1"/>
              <a:t>Kamenetsky</a:t>
            </a:r>
            <a:r>
              <a:rPr lang="en-US" dirty="0"/>
              <a:t>, S.V. et al. Chemical Geology (2013). https://doi.org/10.1016/j.chemgeo.2012.09.022</a:t>
            </a:r>
          </a:p>
          <a:p>
            <a:r>
              <a:rPr lang="en-US" dirty="0"/>
              <a:t>188. Kessel, R. et al. </a:t>
            </a:r>
            <a:r>
              <a:rPr lang="en-US" dirty="0" err="1"/>
              <a:t>Geochimica</a:t>
            </a:r>
            <a:r>
              <a:rPr lang="en-US" dirty="0"/>
              <a:t> et Cosmochimica Acta (2007) 71: 7. https://doi.org/10.1016/j.gca.2006.12.017</a:t>
            </a:r>
          </a:p>
          <a:p>
            <a:r>
              <a:rPr lang="en-US" dirty="0"/>
              <a:t>189. </a:t>
            </a:r>
            <a:r>
              <a:rPr lang="en-US" dirty="0" err="1"/>
              <a:t>Kettrup</a:t>
            </a:r>
            <a:r>
              <a:rPr lang="en-US" dirty="0"/>
              <a:t>, B. et al. </a:t>
            </a:r>
            <a:r>
              <a:rPr lang="en-US" dirty="0" err="1"/>
              <a:t>Geochimica</a:t>
            </a:r>
            <a:r>
              <a:rPr lang="en-US" dirty="0"/>
              <a:t> et Cosmochimica Acta (2003) 67: 4. https://doi.org/10.1016/S0016-7037(02)01143-2</a:t>
            </a:r>
          </a:p>
          <a:p>
            <a:r>
              <a:rPr lang="en-US" dirty="0"/>
              <a:t>190. </a:t>
            </a:r>
            <a:r>
              <a:rPr lang="en-US" dirty="0" err="1"/>
              <a:t>Kettrup</a:t>
            </a:r>
            <a:r>
              <a:rPr lang="en-US" dirty="0"/>
              <a:t>, B. et al. Meteoritics &amp; Planetary Science (2000) 35: 6. https://doi.org/10.1111/j.1945-5100.2000.tb01511.x</a:t>
            </a:r>
          </a:p>
          <a:p>
            <a:r>
              <a:rPr lang="en-US" dirty="0"/>
              <a:t>191. Kita, T.N. et al. </a:t>
            </a:r>
            <a:r>
              <a:rPr lang="en-US" dirty="0" err="1"/>
              <a:t>Geochimica</a:t>
            </a:r>
            <a:r>
              <a:rPr lang="en-US" dirty="0"/>
              <a:t> et Cosmochimica Acta (2000) 64: 22. https://doi.org/10.1016/S0016-7037(00)00488-9</a:t>
            </a:r>
          </a:p>
          <a:p>
            <a:r>
              <a:rPr lang="en-US" dirty="0"/>
              <a:t>192. Kita, T.N. et al. </a:t>
            </a:r>
            <a:r>
              <a:rPr lang="en-US" dirty="0" err="1"/>
              <a:t>Geochimica</a:t>
            </a:r>
            <a:r>
              <a:rPr lang="en-US" dirty="0"/>
              <a:t> et Cosmochimica Acta (2010) 74: 22. https://doi.org/10.1016/j.gca.2010.08.011</a:t>
            </a:r>
          </a:p>
          <a:p>
            <a:r>
              <a:rPr lang="en-US" dirty="0"/>
              <a:t>193. Kita, T.N. et al. </a:t>
            </a:r>
            <a:r>
              <a:rPr lang="en-US" dirty="0" err="1"/>
              <a:t>Geochimica</a:t>
            </a:r>
            <a:r>
              <a:rPr lang="en-US" dirty="0"/>
              <a:t> et Cosmochimica Acta (2012). https://doi.org/10.1016/j.gca.2012.02.015</a:t>
            </a:r>
          </a:p>
          <a:p>
            <a:r>
              <a:rPr lang="en-US" dirty="0"/>
              <a:t>194. </a:t>
            </a:r>
            <a:r>
              <a:rPr lang="en-US" dirty="0" err="1"/>
              <a:t>Koepke</a:t>
            </a:r>
            <a:r>
              <a:rPr lang="en-US" dirty="0"/>
              <a:t>, J. et al. </a:t>
            </a:r>
            <a:r>
              <a:rPr lang="en-US" dirty="0" err="1"/>
              <a:t>Lithos</a:t>
            </a:r>
            <a:r>
              <a:rPr lang="en-US" dirty="0"/>
              <a:t> (2018) 323. https://doi.org/10.1016/j.lithos.2018.09.017</a:t>
            </a:r>
          </a:p>
          <a:p>
            <a:r>
              <a:rPr lang="en-US" dirty="0"/>
              <a:t>195. </a:t>
            </a:r>
            <a:r>
              <a:rPr lang="en-US" dirty="0" err="1"/>
              <a:t>Kogarko</a:t>
            </a:r>
            <a:r>
              <a:rPr lang="en-US" dirty="0"/>
              <a:t>, L. et al. Russian Geology and Geophysics (2012) 53: 11. https://doi.org/10.1016/j.rgg.2012.09.007</a:t>
            </a:r>
          </a:p>
          <a:p>
            <a:r>
              <a:rPr lang="en-US" dirty="0"/>
              <a:t>196. </a:t>
            </a:r>
            <a:r>
              <a:rPr lang="en-US" dirty="0" err="1"/>
              <a:t>Korolyuk</a:t>
            </a:r>
            <a:r>
              <a:rPr lang="en-US" dirty="0"/>
              <a:t>, N.V. &amp; </a:t>
            </a:r>
            <a:r>
              <a:rPr lang="en-US" dirty="0" err="1"/>
              <a:t>Pokhilenko</a:t>
            </a:r>
            <a:r>
              <a:rPr lang="en-US" dirty="0"/>
              <a:t>, N.L. X-Ray Spectrometry (2014) 43: 6. https://doi.org/10.1002/xrs.2562</a:t>
            </a:r>
          </a:p>
          <a:p>
            <a:r>
              <a:rPr lang="en-US" dirty="0"/>
              <a:t>197. </a:t>
            </a:r>
            <a:r>
              <a:rPr lang="en-US" dirty="0" err="1"/>
              <a:t>Korolyuk</a:t>
            </a:r>
            <a:r>
              <a:rPr lang="en-US" dirty="0"/>
              <a:t>, V. &amp; </a:t>
            </a:r>
            <a:r>
              <a:rPr lang="en-US" dirty="0" err="1"/>
              <a:t>Pokhilenko</a:t>
            </a:r>
            <a:r>
              <a:rPr lang="en-US" dirty="0"/>
              <a:t>, L. Russian Geology and Geophysics (2016) 57: 12. https://doi.org/10.1016/j.rgg.2016.04.011</a:t>
            </a:r>
          </a:p>
          <a:p>
            <a:r>
              <a:rPr lang="en-US" dirty="0"/>
              <a:t>198. </a:t>
            </a:r>
            <a:r>
              <a:rPr lang="en-US" dirty="0" err="1"/>
              <a:t>Kring</a:t>
            </a:r>
            <a:r>
              <a:rPr lang="en-US" dirty="0"/>
              <a:t>, A.D. et al. Meteoritics &amp; Planetary Science (2004) 39: 6. https://doi.org/10.1111/j.1945-5100.2004.tb00936.x</a:t>
            </a:r>
          </a:p>
          <a:p>
            <a:r>
              <a:rPr lang="en-US" dirty="0"/>
              <a:t>199. </a:t>
            </a:r>
            <a:r>
              <a:rPr lang="en-US" dirty="0" err="1"/>
              <a:t>Krivolutskaya</a:t>
            </a:r>
            <a:r>
              <a:rPr lang="en-US" dirty="0"/>
              <a:t>, N. et al. Chemical Geology (2012). https://doi.org/10.1016/j.chemgeo.2011.11.022</a:t>
            </a:r>
          </a:p>
          <a:p>
            <a:r>
              <a:rPr lang="en-US" dirty="0"/>
              <a:t>200. </a:t>
            </a:r>
            <a:r>
              <a:rPr lang="en-US" dirty="0" err="1"/>
              <a:t>Krot</a:t>
            </a:r>
            <a:r>
              <a:rPr lang="en-US" dirty="0"/>
              <a:t>, N.A. et al. Meteoritics &amp; Planetary Science (2000) 35: 4. https://doi.org/10.1111/j.1945-5100.2000.tb01465.x</a:t>
            </a:r>
          </a:p>
          <a:p>
            <a:r>
              <a:rPr lang="en-US" dirty="0"/>
              <a:t>201. Kuehn, S. et al. Quaternary International (2011) 246: 1. https://doi.org/10.1016/j.quaint.2011.08.022</a:t>
            </a:r>
          </a:p>
          <a:p>
            <a:r>
              <a:rPr lang="en-US" dirty="0"/>
              <a:t>202. Kula, J. &amp; Baldwin, L.S. Earth and Planetary Science Letters (2011) 3-4. https://doi.org/10.1016/j.epsl.2011.08.006</a:t>
            </a:r>
          </a:p>
          <a:p>
            <a:r>
              <a:rPr lang="en-US" dirty="0"/>
              <a:t>203. </a:t>
            </a:r>
            <a:r>
              <a:rPr lang="en-US" dirty="0" err="1"/>
              <a:t>Landi</a:t>
            </a:r>
            <a:r>
              <a:rPr lang="en-US" dirty="0"/>
              <a:t>, P. et al. Journal of Volcanology and Geothermal Research (2009) 182: 3-4. https://doi.org/10.1016/j.jvolgeores.2008.11.010</a:t>
            </a:r>
          </a:p>
          <a:p>
            <a:r>
              <a:rPr lang="en-US" dirty="0"/>
              <a:t>204. </a:t>
            </a:r>
            <a:r>
              <a:rPr lang="en-US" dirty="0" err="1"/>
              <a:t>Larrea</a:t>
            </a:r>
            <a:r>
              <a:rPr lang="en-US" dirty="0"/>
              <a:t>, P. et al. Journal of Volcanology and Geothermal Research (2017) 348. https://doi.org/10.1016/j.jvolgeores.2017.10.016</a:t>
            </a:r>
          </a:p>
          <a:p>
            <a:r>
              <a:rPr lang="en-US" dirty="0"/>
              <a:t>205. </a:t>
            </a:r>
            <a:r>
              <a:rPr lang="en-US" dirty="0" err="1"/>
              <a:t>Lasue</a:t>
            </a:r>
            <a:r>
              <a:rPr lang="en-US" dirty="0"/>
              <a:t>, J. et al. Meteoritics &amp; Planetary Science (2010) 45: 5. https://doi.org/10.1111/j.1945-5100.2010.01059.x</a:t>
            </a:r>
          </a:p>
          <a:p>
            <a:r>
              <a:rPr lang="en-US" dirty="0"/>
              <a:t>206. Leitner, J. et al. Meteoritics &amp; Planetary Science (2008) 43: 1-2. https://doi.org/10.1111/j.1945-5100.2008.tb00616.x</a:t>
            </a:r>
          </a:p>
          <a:p>
            <a:r>
              <a:rPr lang="en-US" dirty="0"/>
              <a:t>207. Li, C. et al. Chemical Geology (2002) 188: 3. https://doi.org/10.1016/S0009-2541(02)00098-0</a:t>
            </a:r>
          </a:p>
          <a:p>
            <a:r>
              <a:rPr lang="en-US" dirty="0"/>
              <a:t>208. Li, C. et al. Chemical Geology (2003) 201: 3-4. https://doi.org/10.1016/j.chemgeo.2003.08.008</a:t>
            </a:r>
          </a:p>
          <a:p>
            <a:r>
              <a:rPr lang="en-US" dirty="0"/>
              <a:t>209. Li, C. et al. Chemical Geology (2013). https://doi.org/10.1016/j.chemgeo.2013.05.007</a:t>
            </a:r>
          </a:p>
          <a:p>
            <a:r>
              <a:rPr lang="en-US" dirty="0"/>
              <a:t>210. Li, C. et al. </a:t>
            </a:r>
            <a:r>
              <a:rPr lang="en-US" dirty="0" err="1"/>
              <a:t>Geochimica</a:t>
            </a:r>
            <a:r>
              <a:rPr lang="en-US" dirty="0"/>
              <a:t> et Cosmochimica Acta (2008) 72: 6. https://doi.org/10.1016/j.gca.2008.01.016</a:t>
            </a:r>
          </a:p>
          <a:p>
            <a:r>
              <a:rPr lang="en-US" dirty="0"/>
              <a:t>211. Li, C. et al. </a:t>
            </a:r>
            <a:r>
              <a:rPr lang="en-US" dirty="0" err="1"/>
              <a:t>Lithos</a:t>
            </a:r>
            <a:r>
              <a:rPr lang="en-US" dirty="0"/>
              <a:t> (2016). https://doi.org/10.1016/j.lithos.2015.12.027</a:t>
            </a:r>
          </a:p>
          <a:p>
            <a:r>
              <a:rPr lang="en-US" dirty="0"/>
              <a:t>212. </a:t>
            </a:r>
            <a:r>
              <a:rPr lang="en-US" dirty="0" err="1"/>
              <a:t>Libourel</a:t>
            </a:r>
            <a:r>
              <a:rPr lang="en-US" dirty="0"/>
              <a:t>, G. &amp; </a:t>
            </a:r>
            <a:r>
              <a:rPr lang="en-US" dirty="0" err="1"/>
              <a:t>Chaussidon</a:t>
            </a:r>
            <a:r>
              <a:rPr lang="en-US" dirty="0"/>
              <a:t>, M. Earth and Planetary Science Letters (2011) 1-2. https://doi.org/10.1016/j.epsl.2010.11.009</a:t>
            </a:r>
          </a:p>
          <a:p>
            <a:r>
              <a:rPr lang="en-US" dirty="0"/>
              <a:t>213. </a:t>
            </a:r>
            <a:r>
              <a:rPr lang="en-US" dirty="0" err="1"/>
              <a:t>Libourel</a:t>
            </a:r>
            <a:r>
              <a:rPr lang="en-US" dirty="0"/>
              <a:t>, G. &amp; </a:t>
            </a:r>
            <a:r>
              <a:rPr lang="en-US" dirty="0" err="1"/>
              <a:t>Krot</a:t>
            </a:r>
            <a:r>
              <a:rPr lang="en-US" dirty="0"/>
              <a:t>, N.A. Earth and Planetary Science Letters (2007) 254: 1-2. https://doi.org/10.1016/j.epsl.2006.11.013</a:t>
            </a:r>
          </a:p>
          <a:p>
            <a:r>
              <a:rPr lang="en-US" dirty="0"/>
              <a:t>214. Lin, S. et al. Journal of Experimental Marine Biology and Ecology (2007) 341: 2. https://doi.org/10.1016/j.jembe.2006.10.025</a:t>
            </a:r>
          </a:p>
          <a:p>
            <a:r>
              <a:rPr lang="en-US" dirty="0"/>
              <a:t>215. Lin, Y. &amp; Kimura, M. </a:t>
            </a:r>
            <a:r>
              <a:rPr lang="en-US" dirty="0" err="1"/>
              <a:t>Geochimica</a:t>
            </a:r>
            <a:r>
              <a:rPr lang="en-US" dirty="0"/>
              <a:t> et Cosmochimica Acta (2000) 64: 23. https://doi.org/10.1016/S0016-7037(00)00479-8</a:t>
            </a:r>
          </a:p>
          <a:p>
            <a:r>
              <a:rPr lang="en-US" dirty="0"/>
              <a:t>216. </a:t>
            </a:r>
            <a:r>
              <a:rPr lang="en-US" dirty="0" err="1"/>
              <a:t>Lindskog</a:t>
            </a:r>
            <a:r>
              <a:rPr lang="en-US" dirty="0"/>
              <a:t>, A. et al. Meteoritics &amp; Planetary Science (2012) 47: 8. https://doi.org/10.1111/j.1945-5100.2012.01383.x</a:t>
            </a:r>
          </a:p>
          <a:p>
            <a:r>
              <a:rPr lang="en-US" dirty="0"/>
              <a:t>217. Liu, R. et al. Meteoritics &amp; Planetary Science (2016). https://doi.org/10.1111/maps.12803</a:t>
            </a:r>
          </a:p>
          <a:p>
            <a:r>
              <a:rPr lang="en-US" dirty="0"/>
              <a:t>218. Logan, Amelia V.M. &amp; Wise, A.M. </a:t>
            </a:r>
            <a:r>
              <a:rPr lang="en-US" dirty="0" err="1"/>
              <a:t>Geostandards</a:t>
            </a:r>
            <a:r>
              <a:rPr lang="en-US" dirty="0"/>
              <a:t> and </a:t>
            </a:r>
            <a:r>
              <a:rPr lang="en-US" dirty="0" err="1"/>
              <a:t>Geoanalytical</a:t>
            </a:r>
            <a:r>
              <a:rPr lang="en-US" dirty="0"/>
              <a:t> Research (2009) 33: 1. https://doi.org/10.1111/j.1751-908X.2009.00855.x</a:t>
            </a:r>
          </a:p>
          <a:p>
            <a:r>
              <a:rPr lang="en-US" dirty="0"/>
              <a:t>219. Lowe, J.D. Quaternary Geochronology (2011) 6: 2. https://doi.org/10.1016/j.quageo.2010.08.003</a:t>
            </a:r>
          </a:p>
          <a:p>
            <a:r>
              <a:rPr lang="en-US" dirty="0"/>
              <a:t>220. </a:t>
            </a:r>
            <a:r>
              <a:rPr lang="en-US" dirty="0" err="1"/>
              <a:t>Ložys</a:t>
            </a:r>
            <a:r>
              <a:rPr lang="en-US" dirty="0"/>
              <a:t>, L. et al. Estuarine, Coastal and Shelf Science (2017) 198. https://doi.org/10.1016/j.ecss.2017.08.020</a:t>
            </a:r>
          </a:p>
          <a:p>
            <a:r>
              <a:rPr lang="en-US" dirty="0"/>
              <a:t>221. Lu, Y. et al. Chemical Geology (2007) 236: 1-2. https://doi.org/10.1016/j.chemgeo.2006.08.007</a:t>
            </a:r>
          </a:p>
          <a:p>
            <a:r>
              <a:rPr lang="en-US" dirty="0"/>
              <a:t>222. </a:t>
            </a:r>
            <a:r>
              <a:rPr lang="en-US" dirty="0" err="1"/>
              <a:t>Luais</a:t>
            </a:r>
            <a:r>
              <a:rPr lang="en-US" dirty="0"/>
              <a:t>, B. Chemical Geology (2012). https://doi.org/10.1016/j.chemgeo.2012.10.017</a:t>
            </a:r>
          </a:p>
          <a:p>
            <a:r>
              <a:rPr lang="en-US" dirty="0"/>
              <a:t>223. </a:t>
            </a:r>
            <a:r>
              <a:rPr lang="en-US" dirty="0" err="1"/>
              <a:t>Luhmann</a:t>
            </a:r>
            <a:r>
              <a:rPr lang="en-US" dirty="0"/>
              <a:t>, J.A. et al. </a:t>
            </a:r>
            <a:r>
              <a:rPr lang="en-US" dirty="0" err="1"/>
              <a:t>Geochimica</a:t>
            </a:r>
            <a:r>
              <a:rPr lang="en-US" dirty="0"/>
              <a:t> et Cosmochimica Acta (2017) 214. https://doi.org/10.1016/j.gca.2017.07.020</a:t>
            </a:r>
          </a:p>
          <a:p>
            <a:r>
              <a:rPr lang="en-US" dirty="0"/>
              <a:t>224. </a:t>
            </a:r>
            <a:r>
              <a:rPr lang="en-US" dirty="0" err="1"/>
              <a:t>Luhr</a:t>
            </a:r>
            <a:r>
              <a:rPr lang="en-US" dirty="0"/>
              <a:t>, F.J. &amp; Logan, V.M. </a:t>
            </a:r>
            <a:r>
              <a:rPr lang="en-US" dirty="0" err="1"/>
              <a:t>Geochimica</a:t>
            </a:r>
            <a:r>
              <a:rPr lang="en-US" dirty="0"/>
              <a:t> et Cosmochimica Acta (2002) 66: 18. https://doi.org/10.1016/S0016-7037(02)00931-6</a:t>
            </a:r>
          </a:p>
          <a:p>
            <a:r>
              <a:rPr lang="en-US" dirty="0"/>
              <a:t>225. </a:t>
            </a:r>
            <a:r>
              <a:rPr lang="en-US" dirty="0" err="1"/>
              <a:t>Lunning</a:t>
            </a:r>
            <a:r>
              <a:rPr lang="en-US" dirty="0"/>
              <a:t>, G.N. et al. </a:t>
            </a:r>
            <a:r>
              <a:rPr lang="en-US" dirty="0" err="1"/>
              <a:t>Geochimica</a:t>
            </a:r>
            <a:r>
              <a:rPr lang="en-US" dirty="0"/>
              <a:t> et Cosmochimica Acta (2017) 214. https://doi.org/10.1016/j.gca.2017.07.004</a:t>
            </a:r>
          </a:p>
          <a:p>
            <a:r>
              <a:rPr lang="en-US" dirty="0"/>
              <a:t>226. Lynton, J.S. et al. </a:t>
            </a:r>
            <a:r>
              <a:rPr lang="en-US" dirty="0" err="1"/>
              <a:t>Geochimica</a:t>
            </a:r>
            <a:r>
              <a:rPr lang="en-US" dirty="0"/>
              <a:t> et Cosmochimica Acta (2005) 69: 13. https://doi.org/10.1016/j.gca.2005.02.009</a:t>
            </a:r>
          </a:p>
          <a:p>
            <a:r>
              <a:rPr lang="en-US" dirty="0"/>
              <a:t>227. Ma, H. &amp; Overstreet, M.R. The Journal of Eukaryotic Microbiology (2006) 53: 2. https://doi.org/10.1111/j.1550-7408.2005.00080.x</a:t>
            </a:r>
          </a:p>
          <a:p>
            <a:r>
              <a:rPr lang="en-US" dirty="0"/>
              <a:t>228. Macintyre, G.I. et al. </a:t>
            </a:r>
            <a:r>
              <a:rPr lang="en-US" dirty="0" err="1"/>
              <a:t>Geol</a:t>
            </a:r>
            <a:r>
              <a:rPr lang="en-US" dirty="0"/>
              <a:t> (2000) 28: 5. https://doi.org/10.1130/0091-7613(2000)28&lt;455:pvoepb&gt;2.0.co;2</a:t>
            </a:r>
          </a:p>
          <a:p>
            <a:r>
              <a:rPr lang="en-US" dirty="0"/>
              <a:t>229. Macke, J.R. et al. Meteoritics &amp; Planetary Science (2011) 46: 12. https://doi.org/10.1111/j.1945-5100.2011.01298.x</a:t>
            </a:r>
          </a:p>
          <a:p>
            <a:r>
              <a:rPr lang="en-US" dirty="0"/>
              <a:t>230. Macpherson, G. et al. Earth and Planetary Science Letters (2012). https://doi.org/10.1016/j.epsl.2012.03.010</a:t>
            </a:r>
          </a:p>
          <a:p>
            <a:r>
              <a:rPr lang="en-US" dirty="0"/>
              <a:t>231. Macpherson, G. et al. Earth and Planetary Science Letters (2018) 491. https://doi.org/10.1016/j.epsl.2018.03.039</a:t>
            </a:r>
          </a:p>
          <a:p>
            <a:r>
              <a:rPr lang="en-US" dirty="0"/>
              <a:t>232. Macpherson, J.G. et al. </a:t>
            </a:r>
            <a:r>
              <a:rPr lang="en-US" dirty="0" err="1"/>
              <a:t>Geochimica</a:t>
            </a:r>
            <a:r>
              <a:rPr lang="en-US" dirty="0"/>
              <a:t> et Cosmochimica Acta (2003) 67: 17. https://doi.org/10.1016/S0016-7037(02)01298-X</a:t>
            </a:r>
          </a:p>
          <a:p>
            <a:r>
              <a:rPr lang="en-US" dirty="0"/>
              <a:t>233. Macpherson, J.G. et al. </a:t>
            </a:r>
            <a:r>
              <a:rPr lang="en-US" dirty="0" err="1"/>
              <a:t>Geochimica</a:t>
            </a:r>
            <a:r>
              <a:rPr lang="en-US" dirty="0"/>
              <a:t> et Cosmochimica Acta (2017). https://doi.org/10.1016/j.gca.2016.09.032</a:t>
            </a:r>
          </a:p>
          <a:p>
            <a:r>
              <a:rPr lang="en-US" dirty="0"/>
              <a:t>234. </a:t>
            </a:r>
            <a:r>
              <a:rPr lang="en-US" dirty="0" err="1"/>
              <a:t>Mairin</a:t>
            </a:r>
            <a:r>
              <a:rPr lang="en-US" dirty="0"/>
              <a:t> Hynes, K. et al. Meteoritics &amp; Planetary Science (2010) 45: 4. https://doi.org/10.1111/j.1945-5100.2010.01045.x</a:t>
            </a:r>
          </a:p>
          <a:p>
            <a:r>
              <a:rPr lang="en-US" dirty="0"/>
              <a:t>235. </a:t>
            </a:r>
            <a:r>
              <a:rPr lang="en-US" dirty="0" err="1"/>
              <a:t>Makishima</a:t>
            </a:r>
            <a:r>
              <a:rPr lang="en-US" dirty="0"/>
              <a:t>, A. &amp; Nakamura, E. </a:t>
            </a:r>
            <a:r>
              <a:rPr lang="en-US" dirty="0" err="1"/>
              <a:t>Geostandards</a:t>
            </a:r>
            <a:r>
              <a:rPr lang="en-US" dirty="0"/>
              <a:t> and </a:t>
            </a:r>
            <a:r>
              <a:rPr lang="en-US" dirty="0" err="1"/>
              <a:t>Geoanalytical</a:t>
            </a:r>
            <a:r>
              <a:rPr lang="en-US" dirty="0"/>
              <a:t> Research (2006) 30: 3. https://doi.org/10.1111/j.1751-908X.2006.tb01066.x</a:t>
            </a:r>
          </a:p>
          <a:p>
            <a:r>
              <a:rPr lang="en-US" dirty="0"/>
              <a:t>236. </a:t>
            </a:r>
            <a:r>
              <a:rPr lang="en-US" dirty="0" err="1"/>
              <a:t>Marcucci</a:t>
            </a:r>
            <a:r>
              <a:rPr lang="en-US" dirty="0"/>
              <a:t>, C.E. et al. Journal of Geophysical Research: Planets (2013) 118: 10. https://doi.org/10.1002/jgre.20159</a:t>
            </a:r>
          </a:p>
          <a:p>
            <a:r>
              <a:rPr lang="en-US" dirty="0"/>
              <a:t>237. </a:t>
            </a:r>
            <a:r>
              <a:rPr lang="en-US" dirty="0" err="1"/>
              <a:t>Mariga</a:t>
            </a:r>
            <a:r>
              <a:rPr lang="en-US" dirty="0"/>
              <a:t>, J. et al. Earth and Planetary Science Letters (2006) 248: 1-2. https://doi.org/10.1016/j.epsl.2006.05.031</a:t>
            </a:r>
          </a:p>
          <a:p>
            <a:r>
              <a:rPr lang="en-US" dirty="0"/>
              <a:t>238. Martins, Z. et al. Meteoritics &amp; Planetary Science (2007) 42: 9. https://doi.org/10.1111/j.1945-5100.2007.tb00592.x</a:t>
            </a:r>
          </a:p>
          <a:p>
            <a:r>
              <a:rPr lang="en-US" dirty="0"/>
              <a:t>239. </a:t>
            </a:r>
            <a:r>
              <a:rPr lang="en-US" dirty="0" err="1"/>
              <a:t>Mccanta</a:t>
            </a:r>
            <a:r>
              <a:rPr lang="en-US" dirty="0"/>
              <a:t>, C.M. et al. Meteoritics &amp; Planetary Science (2016) 51: 3. https://doi.org/10.1111/maps.12604</a:t>
            </a:r>
          </a:p>
          <a:p>
            <a:r>
              <a:rPr lang="en-US" dirty="0"/>
              <a:t>240. </a:t>
            </a:r>
            <a:r>
              <a:rPr lang="en-US" dirty="0" err="1"/>
              <a:t>Mcdowell</a:t>
            </a:r>
            <a:r>
              <a:rPr lang="en-US" dirty="0"/>
              <a:t>, L.M. &amp; Hamilton, E.V. Journal of Geophysical Research (2009) 114: E6. https://doi.org/10.1029/2008JE003317</a:t>
            </a:r>
          </a:p>
          <a:p>
            <a:r>
              <a:rPr lang="en-US" dirty="0"/>
              <a:t>241. </a:t>
            </a:r>
            <a:r>
              <a:rPr lang="en-US" dirty="0" err="1"/>
              <a:t>Mchenry</a:t>
            </a:r>
            <a:r>
              <a:rPr lang="en-US" dirty="0"/>
              <a:t>, J.L. et al. Quaternary Research (2016) 85: 1. https://doi.org/10.1016/j.yqres.2015.10.005</a:t>
            </a:r>
          </a:p>
          <a:p>
            <a:r>
              <a:rPr lang="en-US" dirty="0"/>
              <a:t>242. </a:t>
            </a:r>
            <a:r>
              <a:rPr lang="en-US" dirty="0" err="1"/>
              <a:t>Medas</a:t>
            </a:r>
            <a:r>
              <a:rPr lang="en-US" dirty="0"/>
              <a:t>, D. et al. </a:t>
            </a:r>
            <a:r>
              <a:rPr lang="en-US" dirty="0" err="1"/>
              <a:t>Geochimica</a:t>
            </a:r>
            <a:r>
              <a:rPr lang="en-US" dirty="0"/>
              <a:t> et Cosmochimica Acta (2014). https://doi.org/10.1016/j.gca.2014.05.019</a:t>
            </a:r>
          </a:p>
          <a:p>
            <a:r>
              <a:rPr lang="en-US" dirty="0"/>
              <a:t>243. </a:t>
            </a:r>
            <a:r>
              <a:rPr lang="en-US" dirty="0" err="1"/>
              <a:t>Melson</a:t>
            </a:r>
            <a:r>
              <a:rPr lang="en-US" dirty="0"/>
              <a:t>, G.W. et al. Geochemistry, Geophysics, Geosystems (2002) 3: 4. https://doi.org/10.1029/2001GC000249</a:t>
            </a:r>
          </a:p>
          <a:p>
            <a:r>
              <a:rPr lang="en-US" dirty="0"/>
              <a:t>244. Meteoritics &amp; Planetary Science (2003) 38: S7. https://doi.org/10.1111/j.1945-5100.2003.tb00333.x</a:t>
            </a:r>
          </a:p>
          <a:p>
            <a:r>
              <a:rPr lang="en-US" dirty="0"/>
              <a:t>245. Meteoritics &amp; Planetary Science (2004) 39: S8. https://doi.org/10.1111/j.1945-5100.2004.tb00346.x</a:t>
            </a:r>
          </a:p>
          <a:p>
            <a:r>
              <a:rPr lang="en-US" dirty="0"/>
              <a:t>246. Meyer, R. et al. Systematics and Biodiversity (2013) 11: 3. https://doi.org/10.1080/14772000.2013.833143</a:t>
            </a:r>
          </a:p>
          <a:p>
            <a:r>
              <a:rPr lang="en-US" dirty="0"/>
              <a:t>247. </a:t>
            </a:r>
            <a:r>
              <a:rPr lang="en-US" dirty="0" err="1"/>
              <a:t>Mittlefehldt</a:t>
            </a:r>
            <a:r>
              <a:rPr lang="en-US" dirty="0"/>
              <a:t>, W.D. Meteoritics &amp; Planetary Science (2002) 37: 5. https://doi.org/10.1111/j.1945-5100.2002.tb00850.x</a:t>
            </a:r>
          </a:p>
          <a:p>
            <a:r>
              <a:rPr lang="en-US" dirty="0"/>
              <a:t>248. </a:t>
            </a:r>
            <a:r>
              <a:rPr lang="en-US" dirty="0" err="1"/>
              <a:t>Mojzsis</a:t>
            </a:r>
            <a:r>
              <a:rPr lang="en-US" dirty="0"/>
              <a:t>, J.S. et al. </a:t>
            </a:r>
            <a:r>
              <a:rPr lang="en-US" dirty="0" err="1"/>
              <a:t>Geochimica</a:t>
            </a:r>
            <a:r>
              <a:rPr lang="en-US" dirty="0"/>
              <a:t> et Cosmochimica Acta (2014). https://doi.org/10.1016/j.gca.2014.02.019</a:t>
            </a:r>
          </a:p>
          <a:p>
            <a:r>
              <a:rPr lang="en-US" dirty="0"/>
              <a:t>249. Moriarty, M.G. et al. </a:t>
            </a:r>
            <a:r>
              <a:rPr lang="en-US" dirty="0" err="1"/>
              <a:t>Chemie</a:t>
            </a:r>
            <a:r>
              <a:rPr lang="en-US" dirty="0"/>
              <a:t> der </a:t>
            </a:r>
            <a:r>
              <a:rPr lang="en-US" dirty="0" err="1"/>
              <a:t>Erde</a:t>
            </a:r>
            <a:r>
              <a:rPr lang="en-US" dirty="0"/>
              <a:t> - Geochemistry (2009) 69: 2. https://doi.org/10.1016/j.chemer.2008.12.002</a:t>
            </a:r>
          </a:p>
          <a:p>
            <a:r>
              <a:rPr lang="en-US" dirty="0"/>
              <a:t>250. </a:t>
            </a:r>
            <a:r>
              <a:rPr lang="en-US" dirty="0" err="1"/>
              <a:t>Moynier</a:t>
            </a:r>
            <a:r>
              <a:rPr lang="en-US" dirty="0"/>
              <a:t>, F. et al. </a:t>
            </a:r>
            <a:r>
              <a:rPr lang="en-US" dirty="0" err="1"/>
              <a:t>Geochimica</a:t>
            </a:r>
            <a:r>
              <a:rPr lang="en-US" dirty="0"/>
              <a:t> et Cosmochimica Acta (2006) 70: 16. https://doi.org/10.1016/j.gca.2006.06.1371</a:t>
            </a:r>
          </a:p>
          <a:p>
            <a:r>
              <a:rPr lang="en-US" dirty="0"/>
              <a:t>251. </a:t>
            </a:r>
            <a:r>
              <a:rPr lang="en-US" dirty="0" err="1"/>
              <a:t>Nagahara</a:t>
            </a:r>
            <a:r>
              <a:rPr lang="en-US" dirty="0"/>
              <a:t>, H. et al. </a:t>
            </a:r>
            <a:r>
              <a:rPr lang="en-US" dirty="0" err="1"/>
              <a:t>Geochimica</a:t>
            </a:r>
            <a:r>
              <a:rPr lang="en-US" dirty="0"/>
              <a:t> et Cosmochimica Acta (2008) 72: 5. https://doi.org/10.1016/j.gca.2007.12.020</a:t>
            </a:r>
          </a:p>
          <a:p>
            <a:r>
              <a:rPr lang="en-US" dirty="0"/>
              <a:t>252. Neave, A.D. et al. </a:t>
            </a:r>
            <a:r>
              <a:rPr lang="en-US" dirty="0" err="1"/>
              <a:t>Geochimica</a:t>
            </a:r>
            <a:r>
              <a:rPr lang="en-US" dirty="0"/>
              <a:t> et Cosmochimica Acta (2017). https://doi.org/10.1016/j.gca.2017.02.009</a:t>
            </a:r>
          </a:p>
          <a:p>
            <a:r>
              <a:rPr lang="en-US" dirty="0"/>
              <a:t>253. </a:t>
            </a:r>
            <a:r>
              <a:rPr lang="en-US" dirty="0" err="1"/>
              <a:t>Ngwa</a:t>
            </a:r>
            <a:r>
              <a:rPr lang="en-US" dirty="0"/>
              <a:t>, N.C. et al. </a:t>
            </a:r>
            <a:r>
              <a:rPr lang="en-US" dirty="0" err="1"/>
              <a:t>Lithos</a:t>
            </a:r>
            <a:r>
              <a:rPr lang="en-US" dirty="0"/>
              <a:t> (2017) 288–289. https://doi.org/10.1016/j.lithos.2017.06.028</a:t>
            </a:r>
          </a:p>
          <a:p>
            <a:r>
              <a:rPr lang="en-US" dirty="0"/>
              <a:t>254. Nichols, R.L.A. et al. Geochemistry, Geophysics, Geosystems (2012) 13: 9. https://doi.org/10.1029/2012GC004222</a:t>
            </a:r>
          </a:p>
          <a:p>
            <a:r>
              <a:rPr lang="en-US" dirty="0"/>
              <a:t>255. Nielsen, G.S. et al. </a:t>
            </a:r>
            <a:r>
              <a:rPr lang="en-US" dirty="0" err="1"/>
              <a:t>Geochimica</a:t>
            </a:r>
            <a:r>
              <a:rPr lang="en-US" dirty="0"/>
              <a:t> et Cosmochimica Acta (2006) 70: 10. https://doi.org/10.1016/j.gca.2006.02.012</a:t>
            </a:r>
          </a:p>
          <a:p>
            <a:r>
              <a:rPr lang="en-US" dirty="0"/>
              <a:t>256. Nielsen, L.R. Geochemistry, Geophysics, Geosystems (2011) 12: 10. https://doi.org/10.1029/2011GC003822</a:t>
            </a:r>
          </a:p>
          <a:p>
            <a:r>
              <a:rPr lang="en-US" dirty="0"/>
              <a:t>257. Nielsen, L.R. et al. Geochemistry, Geophysics, Geosystems (2000) 1: 5. https://doi.org/10.1029/1999GC000017</a:t>
            </a:r>
          </a:p>
          <a:p>
            <a:r>
              <a:rPr lang="en-US" dirty="0"/>
              <a:t>258. Nielsen, L.R. et al. Geochemistry, Geophysics, Geosystems (2017) 18: 9. https://doi.org/10.1002/2017GC007080</a:t>
            </a:r>
          </a:p>
          <a:p>
            <a:r>
              <a:rPr lang="en-US" dirty="0"/>
              <a:t>259. Nikolaev, G. et al. Russian Geology and Geophysics (2018) 59: 5. https://doi.org/10.1016/j.rgg.2018.04.001</a:t>
            </a:r>
          </a:p>
          <a:p>
            <a:r>
              <a:rPr lang="en-US" dirty="0"/>
              <a:t>260. </a:t>
            </a:r>
            <a:r>
              <a:rPr lang="en-US" dirty="0" err="1"/>
              <a:t>Nikolaeva</a:t>
            </a:r>
            <a:r>
              <a:rPr lang="en-US" dirty="0"/>
              <a:t>, A.N. et al. Quaternary International (2016) 425. https://doi.org/10.1016/j.quaint.2016.07.004</a:t>
            </a:r>
          </a:p>
          <a:p>
            <a:r>
              <a:rPr lang="en-US" dirty="0"/>
              <a:t>261. Noe </a:t>
            </a:r>
            <a:r>
              <a:rPr lang="en-US" dirty="0" err="1"/>
              <a:t>Dobrea</a:t>
            </a:r>
            <a:r>
              <a:rPr lang="en-US" dirty="0"/>
              <a:t>, Z.E. et al. Journal of Geophysical Research (2010) 115. https://doi.org/10.1029/2009JE003351</a:t>
            </a:r>
          </a:p>
          <a:p>
            <a:r>
              <a:rPr lang="en-US" dirty="0"/>
              <a:t>262. </a:t>
            </a:r>
            <a:r>
              <a:rPr lang="en-US" dirty="0" err="1"/>
              <a:t>Ottolini</a:t>
            </a:r>
            <a:r>
              <a:rPr lang="en-US" dirty="0"/>
              <a:t>, L. et al. Earth and Planetary Science Letters (2004) 228: 1-2. https://doi.org/10.1016/j.epsl.2004.09.027</a:t>
            </a:r>
          </a:p>
          <a:p>
            <a:r>
              <a:rPr lang="en-US" dirty="0"/>
              <a:t>263. </a:t>
            </a:r>
            <a:r>
              <a:rPr lang="en-US" dirty="0" err="1"/>
              <a:t>Paque</a:t>
            </a:r>
            <a:r>
              <a:rPr lang="en-US" dirty="0"/>
              <a:t>, M.J. et al. Meteoritics &amp; Planetary Science (2009) 44: 5. https://doi.org/10.1111/j.1945-5100.2009.tb00762.x</a:t>
            </a:r>
          </a:p>
          <a:p>
            <a:r>
              <a:rPr lang="en-US" dirty="0"/>
              <a:t>264. Patel, C.S. et al. </a:t>
            </a:r>
            <a:r>
              <a:rPr lang="en-US" dirty="0" err="1"/>
              <a:t>Lithos</a:t>
            </a:r>
            <a:r>
              <a:rPr lang="en-US" dirty="0"/>
              <a:t> (2019) 324. https://doi.org/10.1016/j.lithos.2018.11.026</a:t>
            </a:r>
          </a:p>
          <a:p>
            <a:r>
              <a:rPr lang="en-US" dirty="0"/>
              <a:t>265. Patterson, T.R. et al. </a:t>
            </a:r>
            <a:r>
              <a:rPr lang="en-US" dirty="0" err="1"/>
              <a:t>Palaeogeography</a:t>
            </a:r>
            <a:r>
              <a:rPr lang="en-US" dirty="0"/>
              <a:t>, </a:t>
            </a:r>
            <a:r>
              <a:rPr lang="en-US" dirty="0" err="1"/>
              <a:t>Palaeoclimatology</a:t>
            </a:r>
            <a:r>
              <a:rPr lang="en-US" dirty="0"/>
              <a:t>, </a:t>
            </a:r>
            <a:r>
              <a:rPr lang="en-US" dirty="0" err="1"/>
              <a:t>Palaeoecology</a:t>
            </a:r>
            <a:r>
              <a:rPr lang="en-US" dirty="0"/>
              <a:t> (2017) 477. https://doi.org/10.1016/j.palaeo.2017.03.031</a:t>
            </a:r>
          </a:p>
          <a:p>
            <a:r>
              <a:rPr lang="en-US" dirty="0"/>
              <a:t>266. Paul, D. et al. Journal of Volcanology and Geothermal Research (2007) 164: 1-2. https://doi.org/10.1016/j.jvolgeores.2007.04.004</a:t>
            </a:r>
          </a:p>
          <a:p>
            <a:r>
              <a:rPr lang="en-US" dirty="0"/>
              <a:t>267. Peters, J.B. et al. Earth and Planetary Science Letters (2017) 478. https://doi.org/10.1016/j.epsl.2017.08.042</a:t>
            </a:r>
          </a:p>
          <a:p>
            <a:r>
              <a:rPr lang="en-US" dirty="0"/>
              <a:t>268. </a:t>
            </a:r>
            <a:r>
              <a:rPr lang="en-US" dirty="0" err="1"/>
              <a:t>Pickersgill</a:t>
            </a:r>
            <a:r>
              <a:rPr lang="en-US" dirty="0"/>
              <a:t>, E.A. et al. Meteoritics &amp; Planetary Science (2015) 50: 9. https://doi.org/10.1111/maps.12495</a:t>
            </a:r>
          </a:p>
          <a:p>
            <a:r>
              <a:rPr lang="en-US" dirty="0"/>
              <a:t>269. Plotkin, H. et al. Meteoritics &amp; Planetary Science (2012) 47: 5. https://doi.org/10.1111/j.1945-5100.2012.01348.x</a:t>
            </a:r>
          </a:p>
          <a:p>
            <a:r>
              <a:rPr lang="en-US" dirty="0"/>
              <a:t>270. </a:t>
            </a:r>
            <a:r>
              <a:rPr lang="en-US" dirty="0" err="1"/>
              <a:t>Pohwat</a:t>
            </a:r>
            <a:r>
              <a:rPr lang="en-US" dirty="0"/>
              <a:t>, W.P. Rocks &amp; Minerals (2011) 86: 4. https://doi.org/10.1080/00357529.2011.583601</a:t>
            </a:r>
          </a:p>
          <a:p>
            <a:r>
              <a:rPr lang="en-US" dirty="0"/>
              <a:t>271. </a:t>
            </a:r>
            <a:r>
              <a:rPr lang="en-US" dirty="0" err="1"/>
              <a:t>Portnyagin</a:t>
            </a:r>
            <a:r>
              <a:rPr lang="en-US" dirty="0"/>
              <a:t>, M. et al. Earth and Planetary Science Letters (2008) 272: 3-4. https://doi.org/10.1016/j.epsl.2008.05.020</a:t>
            </a:r>
          </a:p>
          <a:p>
            <a:r>
              <a:rPr lang="en-US" dirty="0"/>
              <a:t>272. </a:t>
            </a:r>
            <a:r>
              <a:rPr lang="en-US" dirty="0" err="1"/>
              <a:t>Portnyagin</a:t>
            </a:r>
            <a:r>
              <a:rPr lang="en-US" dirty="0"/>
              <a:t>, M. et al. Earth and Planetary Science Letters (2012). https://doi.org/10.1016/j.epsl.2012.09.047</a:t>
            </a:r>
          </a:p>
          <a:p>
            <a:r>
              <a:rPr lang="en-US" dirty="0"/>
              <a:t>273. </a:t>
            </a:r>
            <a:r>
              <a:rPr lang="en-US" dirty="0" err="1"/>
              <a:t>Portnyagin</a:t>
            </a:r>
            <a:r>
              <a:rPr lang="en-US" dirty="0"/>
              <a:t>, M. et al. </a:t>
            </a:r>
            <a:r>
              <a:rPr lang="en-US" dirty="0" err="1"/>
              <a:t>Lithos</a:t>
            </a:r>
            <a:r>
              <a:rPr lang="en-US" dirty="0"/>
              <a:t> (2018) 310. https://doi.org/10.1016/j.lithos.2018.04.011</a:t>
            </a:r>
          </a:p>
          <a:p>
            <a:r>
              <a:rPr lang="en-US" dirty="0"/>
              <a:t>274. </a:t>
            </a:r>
            <a:r>
              <a:rPr lang="en-US" dirty="0" err="1"/>
              <a:t>Portnyagin</a:t>
            </a:r>
            <a:r>
              <a:rPr lang="en-US" dirty="0"/>
              <a:t>, V.M. et al. </a:t>
            </a:r>
            <a:r>
              <a:rPr lang="en-US" dirty="0" err="1"/>
              <a:t>Lithos</a:t>
            </a:r>
            <a:r>
              <a:rPr lang="en-US" dirty="0"/>
              <a:t> (2018) 322. https://doi.org/10.1016/j.lithos.2018.10.011</a:t>
            </a:r>
          </a:p>
          <a:p>
            <a:r>
              <a:rPr lang="en-US" dirty="0"/>
              <a:t>275. </a:t>
            </a:r>
            <a:r>
              <a:rPr lang="en-US" dirty="0" err="1"/>
              <a:t>Pourkhorsandi</a:t>
            </a:r>
            <a:r>
              <a:rPr lang="en-US" dirty="0"/>
              <a:t>, H. et al. </a:t>
            </a:r>
            <a:r>
              <a:rPr lang="en-US" dirty="0" err="1"/>
              <a:t>Geochimica</a:t>
            </a:r>
            <a:r>
              <a:rPr lang="en-US" dirty="0"/>
              <a:t> et Cosmochimica Acta (2017) 218. https://doi.org/10.1016/j.gca.2017.09.013</a:t>
            </a:r>
          </a:p>
          <a:p>
            <a:r>
              <a:rPr lang="en-US" dirty="0"/>
              <a:t>276. </a:t>
            </a:r>
            <a:r>
              <a:rPr lang="en-US" dirty="0" err="1"/>
              <a:t>Pourkhorsandi</a:t>
            </a:r>
            <a:r>
              <a:rPr lang="en-US" dirty="0"/>
              <a:t>, H. et al. Meteoritics &amp; Planetary Science (2017). https://doi.org/10.1111/maps.12894</a:t>
            </a:r>
          </a:p>
          <a:p>
            <a:r>
              <a:rPr lang="en-US" dirty="0"/>
              <a:t>277. Prasad, S.M. et al. Journal of Geophysical Research: Planets (2013) 118: 11. https://doi.org/10.1002/2013JE004460</a:t>
            </a:r>
          </a:p>
          <a:p>
            <a:r>
              <a:rPr lang="en-US" dirty="0"/>
              <a:t>278. Prasad, S.M. et al. Meteoritics &amp; Planetary Science (2003) 38: 9. https://doi.org/10.1111/j.1945-5100.2003.tb00320.x</a:t>
            </a:r>
          </a:p>
          <a:p>
            <a:r>
              <a:rPr lang="en-US" dirty="0"/>
              <a:t>279. </a:t>
            </a:r>
            <a:r>
              <a:rPr lang="en-US" dirty="0" err="1"/>
              <a:t>Pratesi</a:t>
            </a:r>
            <a:r>
              <a:rPr lang="en-US" dirty="0"/>
              <a:t>, G. et al. Meteoritics &amp; Planetary Science (2005) 40: 11. https://doi.org/10.1111/j.1945-5100.2005.tb00137.x</a:t>
            </a:r>
          </a:p>
          <a:p>
            <a:r>
              <a:rPr lang="en-US" dirty="0"/>
              <a:t>280. </a:t>
            </a:r>
            <a:r>
              <a:rPr lang="en-US" dirty="0" err="1"/>
              <a:t>Pravdivtseva</a:t>
            </a:r>
            <a:r>
              <a:rPr lang="en-US" dirty="0"/>
              <a:t>, V.O. et al. Meteoritics &amp; Planetary Science (2009) 44: 11. https://doi.org/10.1111/j.1945-5100.2009.tb01207.x</a:t>
            </a:r>
          </a:p>
          <a:p>
            <a:r>
              <a:rPr lang="en-US" dirty="0"/>
              <a:t>281. Qin, L. &amp; Humayun, M. </a:t>
            </a:r>
            <a:r>
              <a:rPr lang="en-US" dirty="0" err="1"/>
              <a:t>Geochimica</a:t>
            </a:r>
            <a:r>
              <a:rPr lang="en-US" dirty="0"/>
              <a:t> et Cosmochimica Acta (2008) 72: 6. https://doi.org/10.1016/j.gca.2008.01.012</a:t>
            </a:r>
          </a:p>
          <a:p>
            <a:r>
              <a:rPr lang="en-US" dirty="0"/>
              <a:t>282. </a:t>
            </a:r>
            <a:r>
              <a:rPr lang="en-US" dirty="0" err="1"/>
              <a:t>Quitté</a:t>
            </a:r>
            <a:r>
              <a:rPr lang="en-US" dirty="0"/>
              <a:t>, G. et al. </a:t>
            </a:r>
            <a:r>
              <a:rPr lang="en-US" dirty="0" err="1"/>
              <a:t>Geochimica</a:t>
            </a:r>
            <a:r>
              <a:rPr lang="en-US" dirty="0"/>
              <a:t> et Cosmochimica Acta (2011) 75: 23. https://doi.org/10.1016/j.gca.2011.09.037</a:t>
            </a:r>
          </a:p>
          <a:p>
            <a:r>
              <a:rPr lang="en-US" dirty="0"/>
              <a:t>283. Raines, E. Rocks &amp; Minerals (2001) 76: 5. https://doi.org/10.1080/00357520109603235</a:t>
            </a:r>
          </a:p>
          <a:p>
            <a:r>
              <a:rPr lang="en-US" dirty="0"/>
              <a:t>284. Ren, M. et al. </a:t>
            </a:r>
            <a:r>
              <a:rPr lang="en-US" dirty="0" err="1"/>
              <a:t>Lithos</a:t>
            </a:r>
            <a:r>
              <a:rPr lang="en-US" dirty="0"/>
              <a:t> (2006) 91: 1-4. https://doi.org/10.1016/j.lithos.2006.03.011</a:t>
            </a:r>
          </a:p>
          <a:p>
            <a:r>
              <a:rPr lang="en-US" dirty="0"/>
              <a:t>285. Righter, K. et al. </a:t>
            </a:r>
            <a:r>
              <a:rPr lang="en-US" dirty="0" err="1"/>
              <a:t>Geochimica</a:t>
            </a:r>
            <a:r>
              <a:rPr lang="en-US" dirty="0"/>
              <a:t> et Cosmochimica Acta (2009) 73: 5. https://doi.org/10.1016/j.gca.2008.11.042</a:t>
            </a:r>
          </a:p>
          <a:p>
            <a:r>
              <a:rPr lang="en-US" dirty="0"/>
              <a:t>286. Roeder, P. et al. Journal of Volcanology and Geothermal Research (2003) 123: 3-4. https://doi.org/10.1016/S0377-0273(02)00508-5</a:t>
            </a:r>
          </a:p>
          <a:p>
            <a:r>
              <a:rPr lang="en-US" dirty="0"/>
              <a:t>287. Rooney, O.T. et al. Chemical Geology (2016). https://doi.org/10.1016/j.chemgeo.2016.09.011</a:t>
            </a:r>
          </a:p>
          <a:p>
            <a:r>
              <a:rPr lang="en-US" dirty="0"/>
              <a:t>288. Rowe, C.M. et al. Chemical Geology (2007) 3-4. https://doi.org/10.1016/j.chemgeo.2006.10.007</a:t>
            </a:r>
          </a:p>
          <a:p>
            <a:r>
              <a:rPr lang="en-US" dirty="0"/>
              <a:t>289. Rowe, M. et al. Journal of Volcanology and Geothermal Research (2008) 178: 4. https://doi.org/10.1016/j.jvolgeores.2008.01.012</a:t>
            </a:r>
          </a:p>
          <a:p>
            <a:r>
              <a:rPr lang="en-US" dirty="0"/>
              <a:t>290. Rubin, E.A. </a:t>
            </a:r>
            <a:r>
              <a:rPr lang="en-US" dirty="0" err="1"/>
              <a:t>Geochimica</a:t>
            </a:r>
            <a:r>
              <a:rPr lang="en-US" dirty="0"/>
              <a:t> et Cosmochimica Acta (2005) 69: 20. https://doi.org/10.1016/j.gca.2005.06.017</a:t>
            </a:r>
          </a:p>
          <a:p>
            <a:r>
              <a:rPr lang="en-US" dirty="0"/>
              <a:t>291. Rubin, E.A. </a:t>
            </a:r>
            <a:r>
              <a:rPr lang="en-US" dirty="0" err="1"/>
              <a:t>Geochimica</a:t>
            </a:r>
            <a:r>
              <a:rPr lang="en-US" dirty="0"/>
              <a:t> et Cosmochimica Acta (2010) 74: 16. https://doi.org/10.1016/j.gca.2010.05.018</a:t>
            </a:r>
          </a:p>
          <a:p>
            <a:r>
              <a:rPr lang="en-US" dirty="0"/>
              <a:t>292. Rubin, E.A. Meteoritics &amp; Planetary Science (2007) 42: 10. https://doi.org/10.1111/j.1945-5100.2007.tb00532.x</a:t>
            </a:r>
          </a:p>
          <a:p>
            <a:r>
              <a:rPr lang="en-US" dirty="0"/>
              <a:t>293. Rubin, E.A. Meteoritics &amp; Planetary Science (2012) 47: 6. https://doi.org/10.1111/j.1945-5100.2012.01374.x</a:t>
            </a:r>
          </a:p>
          <a:p>
            <a:r>
              <a:rPr lang="en-US" dirty="0"/>
              <a:t>294. Rumble, D. et al. </a:t>
            </a:r>
            <a:r>
              <a:rPr lang="en-US" dirty="0" err="1"/>
              <a:t>Geochimica</a:t>
            </a:r>
            <a:r>
              <a:rPr lang="en-US" dirty="0"/>
              <a:t> et Cosmochimica Acta (2002) 66: 12. https://doi.org/10.1016/S0016-7037(02)00844-X</a:t>
            </a:r>
          </a:p>
          <a:p>
            <a:r>
              <a:rPr lang="en-US" dirty="0"/>
              <a:t>295. Russell, S.S. et al. Earth and Planetary Science Letters (2000) 184: 1. https://doi.org/10.1016/S0012-821X(00)00309-5</a:t>
            </a:r>
          </a:p>
          <a:p>
            <a:r>
              <a:rPr lang="en-US" dirty="0"/>
              <a:t>296. </a:t>
            </a:r>
            <a:r>
              <a:rPr lang="en-US" dirty="0" err="1"/>
              <a:t>Sahijpal</a:t>
            </a:r>
            <a:r>
              <a:rPr lang="en-US" dirty="0"/>
              <a:t>, S. et al. </a:t>
            </a:r>
            <a:r>
              <a:rPr lang="en-US" dirty="0" err="1"/>
              <a:t>Geochimica</a:t>
            </a:r>
            <a:r>
              <a:rPr lang="en-US" dirty="0"/>
              <a:t> et Cosmochimica Acta (2000) 64: 11. https://doi.org/10.1016/S0016-7037(00)00343-4</a:t>
            </a:r>
          </a:p>
          <a:p>
            <a:r>
              <a:rPr lang="en-US" dirty="0"/>
              <a:t>297. Sanborn, E.M. et al. </a:t>
            </a:r>
            <a:r>
              <a:rPr lang="en-US" dirty="0" err="1"/>
              <a:t>Geochimica</a:t>
            </a:r>
            <a:r>
              <a:rPr lang="en-US" dirty="0"/>
              <a:t> et Cosmochimica Acta (2015). https://doi.org/10.1016/j.gca.2015.08.026</a:t>
            </a:r>
          </a:p>
          <a:p>
            <a:r>
              <a:rPr lang="en-US" dirty="0"/>
              <a:t>298. </a:t>
            </a:r>
            <a:r>
              <a:rPr lang="en-US" dirty="0" err="1"/>
              <a:t>Savelieva</a:t>
            </a:r>
            <a:r>
              <a:rPr lang="en-US" dirty="0"/>
              <a:t>, G. et al. Russian Geology and Geophysics (2016) 57: 10. https://doi.org/10.1016/j.rgg.2015.12.001</a:t>
            </a:r>
          </a:p>
          <a:p>
            <a:r>
              <a:rPr lang="en-US" dirty="0"/>
              <a:t>299. Schatz, J.O. et al. Chemical Geology (2004) 210: 1-4. https://doi.org/10.1016/j.chemgeo.2004.06.007</a:t>
            </a:r>
          </a:p>
          <a:p>
            <a:r>
              <a:rPr lang="en-US" dirty="0"/>
              <a:t>300. Schiffman, P. et al. Geochemistry, Geophysics, Geosystems (2010) 11: 4. https://doi.org/10.1029/2009GC003009</a:t>
            </a:r>
          </a:p>
          <a:p>
            <a:r>
              <a:rPr lang="en-US" dirty="0"/>
              <a:t>301. Schmitz, B. &amp; </a:t>
            </a:r>
            <a:r>
              <a:rPr lang="en-US" dirty="0" err="1"/>
              <a:t>Häggström</a:t>
            </a:r>
            <a:r>
              <a:rPr lang="en-US" dirty="0"/>
              <a:t>, T. Meteoritics &amp; Planetary Science (2006) 41: 3. https://doi.org/10.1111/j.1945-5100.2006.tb00473.x</a:t>
            </a:r>
          </a:p>
          <a:p>
            <a:r>
              <a:rPr lang="en-US" dirty="0"/>
              <a:t>302. Schmitz, B. et al. Earth and Planetary Science Letters (2001) 1-2. https://doi.org/10.1016/S0012-821X(01)00559-3</a:t>
            </a:r>
          </a:p>
          <a:p>
            <a:r>
              <a:rPr lang="en-US" dirty="0"/>
              <a:t>303. Schrader, L.D. &amp; Davidson, J. </a:t>
            </a:r>
            <a:r>
              <a:rPr lang="en-US" dirty="0" err="1"/>
              <a:t>Geochimica</a:t>
            </a:r>
            <a:r>
              <a:rPr lang="en-US" dirty="0"/>
              <a:t> et Cosmochimica Acta (2017) 214. https://doi.org/10.1016/j.gca.2017.07.031</a:t>
            </a:r>
          </a:p>
          <a:p>
            <a:r>
              <a:rPr lang="en-US" dirty="0"/>
              <a:t>304. Schrader, L.D. et al. </a:t>
            </a:r>
            <a:r>
              <a:rPr lang="en-US" dirty="0" err="1"/>
              <a:t>Geochimica</a:t>
            </a:r>
            <a:r>
              <a:rPr lang="en-US" dirty="0"/>
              <a:t> et Cosmochimica Acta (2008) 72: 24. https://doi.org/10.1016/j.gca.2008.09.011</a:t>
            </a:r>
          </a:p>
          <a:p>
            <a:r>
              <a:rPr lang="en-US" dirty="0"/>
              <a:t>305. Schrader, L.D. et al. </a:t>
            </a:r>
            <a:r>
              <a:rPr lang="en-US" dirty="0" err="1"/>
              <a:t>Geochimica</a:t>
            </a:r>
            <a:r>
              <a:rPr lang="en-US" dirty="0"/>
              <a:t> et Cosmochimica Acta (2016). https://doi.org/10.1016/j.gca.2016.06.012</a:t>
            </a:r>
          </a:p>
          <a:p>
            <a:r>
              <a:rPr lang="en-US" dirty="0"/>
              <a:t>306. Schrader, L.D. et al. </a:t>
            </a:r>
            <a:r>
              <a:rPr lang="en-US" dirty="0" err="1"/>
              <a:t>Geochimica</a:t>
            </a:r>
            <a:r>
              <a:rPr lang="en-US" dirty="0"/>
              <a:t> et Cosmochimica Acta (2017) 205. https://doi.org/10.1016/j.gca.2017.02.012</a:t>
            </a:r>
          </a:p>
          <a:p>
            <a:r>
              <a:rPr lang="en-US" dirty="0"/>
              <a:t>307. Schrader, L.D. et al. Meteoritics &amp; Planetary Science (2015) 50: 1. https://doi.org/10.1111/maps.12402</a:t>
            </a:r>
          </a:p>
          <a:p>
            <a:r>
              <a:rPr lang="en-US" dirty="0"/>
              <a:t>308. </a:t>
            </a:r>
            <a:r>
              <a:rPr lang="en-US" dirty="0" err="1"/>
              <a:t>Schönbächler</a:t>
            </a:r>
            <a:r>
              <a:rPr lang="en-US" dirty="0"/>
              <a:t>, M. et al. Earth and Planetary Science Letters (2003) 216: 4. https://doi.org/10.1016/S0012-821X(03)00547-8</a:t>
            </a:r>
          </a:p>
          <a:p>
            <a:r>
              <a:rPr lang="en-US" dirty="0"/>
              <a:t>309. Scott, J. et al. New Zealand Journal of Geology and Geophysics (2015) 58: 4. https://doi.org/10.1080/00288306.2015.1093005</a:t>
            </a:r>
          </a:p>
          <a:p>
            <a:r>
              <a:rPr lang="en-US" dirty="0"/>
              <a:t>310. Shahar, A. &amp; Young, D.E. Earth and Planetary Science Letters (2007) 257: 3-4. https://doi.org/10.1016/j.epsl.2007.03.012</a:t>
            </a:r>
          </a:p>
          <a:p>
            <a:r>
              <a:rPr lang="en-US" dirty="0"/>
              <a:t>311. Shaikh, M.A. et al. Chemical Geology (2017) 455. https://doi.org/10.1016/j.chemgeo.2016.10.030</a:t>
            </a:r>
          </a:p>
          <a:p>
            <a:r>
              <a:rPr lang="en-US" dirty="0"/>
              <a:t>312. Sharma, K. et al. Journal of Volcanology and Geothermal Research (2008) 178: 4. https://doi.org/10.1016/j.jvolgeores.2008.08.003</a:t>
            </a:r>
          </a:p>
          <a:p>
            <a:r>
              <a:rPr lang="en-US" dirty="0"/>
              <a:t>313. </a:t>
            </a:r>
            <a:r>
              <a:rPr lang="en-US" dirty="0" err="1"/>
              <a:t>Shiao</a:t>
            </a:r>
            <a:r>
              <a:rPr lang="en-US" dirty="0"/>
              <a:t>, C.J. et al. Journal of Fish Biology (2006) 69: 3. https://doi.org/10.1111/j.1095-8649.2006.01147.x</a:t>
            </a:r>
          </a:p>
          <a:p>
            <a:r>
              <a:rPr lang="en-US" dirty="0"/>
              <a:t>314. </a:t>
            </a:r>
            <a:r>
              <a:rPr lang="en-US" dirty="0" err="1"/>
              <a:t>Shorttle</a:t>
            </a:r>
            <a:r>
              <a:rPr lang="en-US" dirty="0"/>
              <a:t>, O. et al. Earth and Planetary Science Letters (2015). https://doi.org/10.1016/j.epsl.2015.07.017</a:t>
            </a:r>
          </a:p>
          <a:p>
            <a:r>
              <a:rPr lang="en-US" dirty="0"/>
              <a:t>315. Simon, B.S. &amp; Grossman, L. Meteoritics &amp; Planetary Science (2011) 46: 8. https://doi.org/10.1111/j.1945-5100.2011.01224.x</a:t>
            </a:r>
          </a:p>
          <a:p>
            <a:r>
              <a:rPr lang="en-US" dirty="0"/>
              <a:t>316. Simon, B.S. et al. Meteoritics &amp; Planetary Science (2005) 40: 3. https://doi.org/10.1111/j.1945-5100.2005.tb00394.x</a:t>
            </a:r>
          </a:p>
          <a:p>
            <a:r>
              <a:rPr lang="en-US" dirty="0"/>
              <a:t>317. Simon, C.A. &amp; </a:t>
            </a:r>
            <a:r>
              <a:rPr lang="en-US" dirty="0" err="1"/>
              <a:t>Pettke</a:t>
            </a:r>
            <a:r>
              <a:rPr lang="en-US" dirty="0"/>
              <a:t>, T. </a:t>
            </a:r>
            <a:r>
              <a:rPr lang="en-US" dirty="0" err="1"/>
              <a:t>Geochimica</a:t>
            </a:r>
            <a:r>
              <a:rPr lang="en-US" dirty="0"/>
              <a:t> et Cosmochimica Acta (2009) 73: 2. https://doi.org/10.1016/j.gca.2008.10.020</a:t>
            </a:r>
          </a:p>
          <a:p>
            <a:r>
              <a:rPr lang="en-US" dirty="0"/>
              <a:t>318. Simon, C.A. et al. </a:t>
            </a:r>
            <a:r>
              <a:rPr lang="en-US" dirty="0" err="1"/>
              <a:t>Geochimica</a:t>
            </a:r>
            <a:r>
              <a:rPr lang="en-US" dirty="0"/>
              <a:t> et Cosmochimica Acta (2004) 68: 23. https://doi.org/10.1016/j.gca.2004.05.033</a:t>
            </a:r>
          </a:p>
          <a:p>
            <a:r>
              <a:rPr lang="en-US" dirty="0"/>
              <a:t>319. Simon, C.A. et al. </a:t>
            </a:r>
            <a:r>
              <a:rPr lang="en-US" dirty="0" err="1"/>
              <a:t>Geochimica</a:t>
            </a:r>
            <a:r>
              <a:rPr lang="en-US" dirty="0"/>
              <a:t> et Cosmochimica Acta (2005) 69: 13. https://doi.org/10.1016/j.gca.2005.01.028</a:t>
            </a:r>
          </a:p>
          <a:p>
            <a:r>
              <a:rPr lang="en-US" dirty="0"/>
              <a:t>320. Simon, C.A. et al. </a:t>
            </a:r>
            <a:r>
              <a:rPr lang="en-US" dirty="0" err="1"/>
              <a:t>Geochimica</a:t>
            </a:r>
            <a:r>
              <a:rPr lang="en-US" dirty="0"/>
              <a:t> et Cosmochimica Acta (2006) 70: 22. https://doi.org/10.1016/j.gca.2006.08.045</a:t>
            </a:r>
          </a:p>
          <a:p>
            <a:r>
              <a:rPr lang="en-US" dirty="0"/>
              <a:t>321. Simon, C.A. et al. </a:t>
            </a:r>
            <a:r>
              <a:rPr lang="en-US" dirty="0" err="1"/>
              <a:t>Geochimica</a:t>
            </a:r>
            <a:r>
              <a:rPr lang="en-US" dirty="0"/>
              <a:t> et Cosmochimica Acta (2007) 71: 7. https://doi.org/10.1016/j.gca.2007.01.005</a:t>
            </a:r>
          </a:p>
          <a:p>
            <a:r>
              <a:rPr lang="en-US" dirty="0"/>
              <a:t>322. Simon, C.A. et al. </a:t>
            </a:r>
            <a:r>
              <a:rPr lang="en-US" dirty="0" err="1"/>
              <a:t>Geochimica</a:t>
            </a:r>
            <a:r>
              <a:rPr lang="en-US" dirty="0"/>
              <a:t> et Cosmochimica Acta (2008) 72: 6. https://doi.org/10.1016/j.gca.2008.01.003</a:t>
            </a:r>
          </a:p>
          <a:p>
            <a:r>
              <a:rPr lang="en-US" dirty="0"/>
              <a:t>323. Simon, I.J. et al. Earth and Planetary Science Letters (2005) 238: 3. https://doi.org/10.1016/j.epsl.2005.08.004</a:t>
            </a:r>
          </a:p>
          <a:p>
            <a:r>
              <a:rPr lang="en-US" dirty="0"/>
              <a:t>324. Simon, J. et al. Earth and Planetary Science Letters (2017) 472. https://doi.org/10.1016/j.epsl.2017.05.002</a:t>
            </a:r>
          </a:p>
          <a:p>
            <a:r>
              <a:rPr lang="en-US" dirty="0"/>
              <a:t>325. Smyth, R.J. et al. Physics of the Earth and Planetary Interiors (2012). https://doi.org/10.1016/j.pepi.2012.04.003</a:t>
            </a:r>
          </a:p>
          <a:p>
            <a:r>
              <a:rPr lang="en-US" dirty="0"/>
              <a:t>326. </a:t>
            </a:r>
            <a:r>
              <a:rPr lang="en-US" dirty="0" err="1"/>
              <a:t>Sobolev</a:t>
            </a:r>
            <a:r>
              <a:rPr lang="en-US" dirty="0"/>
              <a:t>, A. et al. Russian Geology and Geophysics (2009) 50: 12. https://doi.org/10.1016/j.rgg.2009.11.002</a:t>
            </a:r>
          </a:p>
          <a:p>
            <a:r>
              <a:rPr lang="en-US" dirty="0"/>
              <a:t>327. </a:t>
            </a:r>
            <a:r>
              <a:rPr lang="en-US" dirty="0" err="1"/>
              <a:t>Sobolev</a:t>
            </a:r>
            <a:r>
              <a:rPr lang="en-US" dirty="0"/>
              <a:t>, N. et al. </a:t>
            </a:r>
            <a:r>
              <a:rPr lang="en-US" dirty="0" err="1"/>
              <a:t>Lithos</a:t>
            </a:r>
            <a:r>
              <a:rPr lang="en-US" dirty="0"/>
              <a:t> (2009) 112. https://doi.org/10.1016/j.lithos.2009.06.038</a:t>
            </a:r>
          </a:p>
          <a:p>
            <a:r>
              <a:rPr lang="en-US" dirty="0"/>
              <a:t>328. </a:t>
            </a:r>
            <a:r>
              <a:rPr lang="en-US" dirty="0" err="1"/>
              <a:t>Sobolev</a:t>
            </a:r>
            <a:r>
              <a:rPr lang="en-US" dirty="0"/>
              <a:t>, N. et al. Russian Geology and Geophysics (2015) 56: 1. https://doi.org/10.1016/j.rgg.2015.01.019</a:t>
            </a:r>
          </a:p>
          <a:p>
            <a:r>
              <a:rPr lang="en-US" dirty="0"/>
              <a:t>329. Sokol, G.A. et al. </a:t>
            </a:r>
            <a:r>
              <a:rPr lang="en-US" dirty="0" err="1"/>
              <a:t>Geochimica</a:t>
            </a:r>
            <a:r>
              <a:rPr lang="en-US" dirty="0"/>
              <a:t> et Cosmochimica Acta (2013). https://doi.org/10.1016/j.gca.2012.10.018</a:t>
            </a:r>
          </a:p>
          <a:p>
            <a:r>
              <a:rPr lang="en-US" dirty="0"/>
              <a:t>330. Sours-Page, R. et al. Chemical Geology (2002) 183: 1-4. https://doi.org/10.1016/S0009-2541(01)00384-9</a:t>
            </a:r>
          </a:p>
          <a:p>
            <a:r>
              <a:rPr lang="en-US" dirty="0"/>
              <a:t>331. Southwood, M. &amp; Robison, J. Rocks &amp; Minerals (2016) 91: 4. https://doi.org/10.1080/00357529.2016.1172174</a:t>
            </a:r>
          </a:p>
          <a:p>
            <a:r>
              <a:rPr lang="en-US" dirty="0"/>
              <a:t>332. Southwood, M. et al. Rocks &amp; Minerals (2018) 93: 6. https://doi.org/10.1080/00357529.2018.1502582</a:t>
            </a:r>
          </a:p>
          <a:p>
            <a:r>
              <a:rPr lang="en-US" dirty="0"/>
              <a:t>333. Stead, V.C. et al. Chemical Geology (2017) 475. https://doi.org/10.1016/j.chemgeo.2017.10.020</a:t>
            </a:r>
          </a:p>
          <a:p>
            <a:r>
              <a:rPr lang="en-US" dirty="0"/>
              <a:t>334. Stead, V.C. et al. </a:t>
            </a:r>
            <a:r>
              <a:rPr lang="en-US" dirty="0" err="1"/>
              <a:t>Geostandards</a:t>
            </a:r>
            <a:r>
              <a:rPr lang="en-US" dirty="0"/>
              <a:t> and </a:t>
            </a:r>
            <a:r>
              <a:rPr lang="en-US" dirty="0" err="1"/>
              <a:t>Geoanalytical</a:t>
            </a:r>
            <a:r>
              <a:rPr lang="en-US" dirty="0"/>
              <a:t> Research (2016). https://doi.org/10.1111/ggr.12157</a:t>
            </a:r>
          </a:p>
          <a:p>
            <a:r>
              <a:rPr lang="en-US" dirty="0"/>
              <a:t>335. Stoll, B. et al. </a:t>
            </a:r>
            <a:r>
              <a:rPr lang="en-US" dirty="0" err="1"/>
              <a:t>Geostandards</a:t>
            </a:r>
            <a:r>
              <a:rPr lang="en-US" dirty="0"/>
              <a:t> and </a:t>
            </a:r>
            <a:r>
              <a:rPr lang="en-US" dirty="0" err="1"/>
              <a:t>Geoanalytical</a:t>
            </a:r>
            <a:r>
              <a:rPr lang="en-US" dirty="0"/>
              <a:t> Research (2008) 32: 1. https://doi.org/10.1111/j.1751-908X.2007.00871.x</a:t>
            </a:r>
          </a:p>
          <a:p>
            <a:r>
              <a:rPr lang="en-US" dirty="0"/>
              <a:t>336. Straub, M.S. &amp; Layne, D.G. </a:t>
            </a:r>
            <a:r>
              <a:rPr lang="en-US" dirty="0" err="1"/>
              <a:t>Geochimica</a:t>
            </a:r>
            <a:r>
              <a:rPr lang="en-US" dirty="0"/>
              <a:t> et Cosmochimica Acta (2003) 67: 21. https://doi.org/10.1016/S0016-7037(03)00307-7</a:t>
            </a:r>
          </a:p>
          <a:p>
            <a:r>
              <a:rPr lang="en-US" dirty="0"/>
              <a:t>337. Straub, M.S. et al. Geochemistry, Geophysics, Geosystems (2008) 9: 3. https://doi.org/10.1029/2007GC001583</a:t>
            </a:r>
          </a:p>
          <a:p>
            <a:r>
              <a:rPr lang="en-US" dirty="0"/>
              <a:t>338. </a:t>
            </a:r>
            <a:r>
              <a:rPr lang="en-US" dirty="0" err="1"/>
              <a:t>Streck</a:t>
            </a:r>
            <a:r>
              <a:rPr lang="en-US" dirty="0"/>
              <a:t>, J.M. &amp; </a:t>
            </a:r>
            <a:r>
              <a:rPr lang="en-US" dirty="0" err="1"/>
              <a:t>Wacaster</a:t>
            </a:r>
            <a:r>
              <a:rPr lang="en-US" dirty="0"/>
              <a:t>, S. Journal of Volcanology and Geothermal Research (2006) 157: 1-3. https://doi.org/10.1016/j.jvolgeores.2006.03.040</a:t>
            </a:r>
          </a:p>
          <a:p>
            <a:r>
              <a:rPr lang="en-US" dirty="0"/>
              <a:t>339. Sun, W. et al. </a:t>
            </a:r>
            <a:r>
              <a:rPr lang="en-US" dirty="0" err="1"/>
              <a:t>Geochimica</a:t>
            </a:r>
            <a:r>
              <a:rPr lang="en-US" dirty="0"/>
              <a:t> et Cosmochimica Acta (2007) 71: 6. https://doi.org/10.1016/j.gca.2006.12.003</a:t>
            </a:r>
          </a:p>
          <a:p>
            <a:r>
              <a:rPr lang="en-US" dirty="0"/>
              <a:t>340. Sundberg, A.F. &amp; </a:t>
            </a:r>
            <a:r>
              <a:rPr lang="en-US" dirty="0" err="1"/>
              <a:t>Mccollum</a:t>
            </a:r>
            <a:r>
              <a:rPr lang="en-US" dirty="0"/>
              <a:t>, B.L. Journal of Paleontology (2003) 77: 02. https://doi.org/10.1017/S0022336000043687</a:t>
            </a:r>
          </a:p>
          <a:p>
            <a:r>
              <a:rPr lang="en-US" dirty="0"/>
              <a:t>341. </a:t>
            </a:r>
            <a:r>
              <a:rPr lang="en-US" dirty="0" err="1"/>
              <a:t>Szymanowski</a:t>
            </a:r>
            <a:r>
              <a:rPr lang="en-US" dirty="0"/>
              <a:t>, D. et al. Earth and Planetary Science Letters (2015). https://doi.org/10.1016/j.epsl.2015.01.041</a:t>
            </a:r>
          </a:p>
          <a:p>
            <a:r>
              <a:rPr lang="en-US" dirty="0"/>
              <a:t>342. Tachibana, S. &amp; Huss, R.G. </a:t>
            </a:r>
            <a:r>
              <a:rPr lang="en-US" dirty="0" err="1"/>
              <a:t>Geochimica</a:t>
            </a:r>
            <a:r>
              <a:rPr lang="en-US" dirty="0"/>
              <a:t> et Cosmochimica Acta (2005) 69: 12. https://doi.org/10.1016/j.gca.2004.06.025</a:t>
            </a:r>
          </a:p>
          <a:p>
            <a:r>
              <a:rPr lang="en-US" dirty="0"/>
              <a:t>343. </a:t>
            </a:r>
            <a:r>
              <a:rPr lang="en-US" dirty="0" err="1"/>
              <a:t>Theis</a:t>
            </a:r>
            <a:r>
              <a:rPr lang="en-US" dirty="0"/>
              <a:t>, K. et al. Earth and Planetary Science Letters (2013). https://doi.org/10.1016/j.epsl.2012.11.004</a:t>
            </a:r>
          </a:p>
          <a:p>
            <a:r>
              <a:rPr lang="en-US" dirty="0"/>
              <a:t>344. Thorpe, N.A. et al. Meteoritics &amp; Planetary Science (2002) 37: 5. https://doi.org/10.1111/j.1945-5100.2002.tb00853.x</a:t>
            </a:r>
          </a:p>
          <a:p>
            <a:r>
              <a:rPr lang="en-US" dirty="0"/>
              <a:t>345. </a:t>
            </a:r>
            <a:r>
              <a:rPr lang="en-US" dirty="0" err="1"/>
              <a:t>Tomeoka</a:t>
            </a:r>
            <a:r>
              <a:rPr lang="en-US" dirty="0"/>
              <a:t>, K. &amp; </a:t>
            </a:r>
            <a:r>
              <a:rPr lang="en-US" dirty="0" err="1"/>
              <a:t>Tanimura</a:t>
            </a:r>
            <a:r>
              <a:rPr lang="en-US" dirty="0"/>
              <a:t>, I. </a:t>
            </a:r>
            <a:r>
              <a:rPr lang="en-US" dirty="0" err="1"/>
              <a:t>Geochimica</a:t>
            </a:r>
            <a:r>
              <a:rPr lang="en-US" dirty="0"/>
              <a:t> et Cosmochimica Acta (2000) 64: 11. https://doi.org/10.1016/S0016-7037(00)00332-X</a:t>
            </a:r>
          </a:p>
          <a:p>
            <a:r>
              <a:rPr lang="en-US" dirty="0"/>
              <a:t>346. </a:t>
            </a:r>
            <a:r>
              <a:rPr lang="en-US" dirty="0" err="1"/>
              <a:t>Trigo</a:t>
            </a:r>
            <a:r>
              <a:rPr lang="en-US" dirty="0"/>
              <a:t>-Rodriguez, M.J. et al. </a:t>
            </a:r>
            <a:r>
              <a:rPr lang="en-US" dirty="0" err="1"/>
              <a:t>Geochimica</a:t>
            </a:r>
            <a:r>
              <a:rPr lang="en-US" dirty="0"/>
              <a:t> et Cosmochimica Acta (2006) 70: 5. https://doi.org/10.1016/j.gca.2005.11.009</a:t>
            </a:r>
          </a:p>
          <a:p>
            <a:r>
              <a:rPr lang="en-US" dirty="0"/>
              <a:t>347. Troiano, J. et al. </a:t>
            </a:r>
            <a:r>
              <a:rPr lang="en-US" dirty="0" err="1"/>
              <a:t>Geochimica</a:t>
            </a:r>
            <a:r>
              <a:rPr lang="en-US" dirty="0"/>
              <a:t> et Cosmochimica Acta (2011) 75: 21. https://doi.org/10.1016/j.gca.2011.08.033</a:t>
            </a:r>
          </a:p>
          <a:p>
            <a:r>
              <a:rPr lang="en-US" dirty="0"/>
              <a:t>348. Tryon, A.C. et al. Quaternary International (2011) 246: 1. https://doi.org/10.1016/j.quaint.2011.05.039</a:t>
            </a:r>
          </a:p>
          <a:p>
            <a:r>
              <a:rPr lang="en-US" dirty="0"/>
              <a:t>349. Tuchscherer, G.M. et al. Meteoritics &amp; Planetary Science (2004) 39: 6. https://doi.org/10.1111/j.1945-5100.2004.tb00937.x</a:t>
            </a:r>
          </a:p>
          <a:p>
            <a:r>
              <a:rPr lang="en-US" dirty="0"/>
              <a:t>350. </a:t>
            </a:r>
            <a:r>
              <a:rPr lang="en-US" dirty="0" err="1"/>
              <a:t>Ushikubo</a:t>
            </a:r>
            <a:r>
              <a:rPr lang="en-US" dirty="0"/>
              <a:t>, T. et al. </a:t>
            </a:r>
            <a:r>
              <a:rPr lang="en-US" dirty="0" err="1"/>
              <a:t>Geochimica</a:t>
            </a:r>
            <a:r>
              <a:rPr lang="en-US" dirty="0"/>
              <a:t> et Cosmochimica Acta (2012). https://doi.org/10.1016/j.gca.2012.05.010</a:t>
            </a:r>
          </a:p>
          <a:p>
            <a:r>
              <a:rPr lang="en-US" dirty="0"/>
              <a:t>351. </a:t>
            </a:r>
            <a:r>
              <a:rPr lang="en-US" dirty="0" err="1"/>
              <a:t>Ushikubo</a:t>
            </a:r>
            <a:r>
              <a:rPr lang="en-US" dirty="0"/>
              <a:t>, T. et al. </a:t>
            </a:r>
            <a:r>
              <a:rPr lang="en-US" dirty="0" err="1"/>
              <a:t>Geochimica</a:t>
            </a:r>
            <a:r>
              <a:rPr lang="en-US" dirty="0"/>
              <a:t> et Cosmochimica Acta (2013). https://doi.org/10.1016/j.gca.2013.01.045</a:t>
            </a:r>
          </a:p>
          <a:p>
            <a:r>
              <a:rPr lang="en-US" dirty="0"/>
              <a:t>352. </a:t>
            </a:r>
            <a:r>
              <a:rPr lang="en-US" dirty="0" err="1"/>
              <a:t>Ustunisik</a:t>
            </a:r>
            <a:r>
              <a:rPr lang="en-US" dirty="0"/>
              <a:t>, G. et al. Geochemistry, Geophysics, Geosystems (2016). https://doi.org/10.1002/2016GC006297</a:t>
            </a:r>
          </a:p>
          <a:p>
            <a:r>
              <a:rPr lang="en-US" dirty="0"/>
              <a:t>353. Van Den </a:t>
            </a:r>
            <a:r>
              <a:rPr lang="en-US" dirty="0" err="1"/>
              <a:t>Bogaard</a:t>
            </a:r>
            <a:r>
              <a:rPr lang="en-US" dirty="0"/>
              <a:t>, C. &amp; </a:t>
            </a:r>
            <a:r>
              <a:rPr lang="en-US" dirty="0" err="1"/>
              <a:t>Schmincke</a:t>
            </a:r>
            <a:r>
              <a:rPr lang="en-US" dirty="0"/>
              <a:t>, H. Journal of Quaternary Science (2002) 17: 1. https://doi.org/10.1002/jqs.636</a:t>
            </a:r>
          </a:p>
          <a:p>
            <a:r>
              <a:rPr lang="en-US" dirty="0"/>
              <a:t>354. Van </a:t>
            </a:r>
            <a:r>
              <a:rPr lang="en-US" dirty="0" err="1"/>
              <a:t>Hoose</a:t>
            </a:r>
            <a:r>
              <a:rPr lang="en-US" dirty="0"/>
              <a:t>, E.A. et al. Journal of Volcanology and Geothermal Research (2013). https://doi.org/10.1016/j.jvolgeores.2013.03.007</a:t>
            </a:r>
          </a:p>
          <a:p>
            <a:r>
              <a:rPr lang="en-US" dirty="0"/>
              <a:t>355. </a:t>
            </a:r>
            <a:r>
              <a:rPr lang="en-US" dirty="0" err="1"/>
              <a:t>Viney</a:t>
            </a:r>
            <a:r>
              <a:rPr lang="en-US" dirty="0"/>
              <a:t>, M. et al. Rocks &amp; Minerals (2016) 91: 3. https://doi.org/10.1080/00357529.2016.1138429</a:t>
            </a:r>
          </a:p>
          <a:p>
            <a:r>
              <a:rPr lang="en-US" dirty="0"/>
              <a:t>356. Voelker, H.A. &amp; </a:t>
            </a:r>
            <a:r>
              <a:rPr lang="en-US" dirty="0" err="1"/>
              <a:t>Haflidason</a:t>
            </a:r>
            <a:r>
              <a:rPr lang="en-US" dirty="0"/>
              <a:t>, H. Global and Planetary Change (2015). https://doi.org/10.1016/j.gloplacha.2015.05.001</a:t>
            </a:r>
          </a:p>
          <a:p>
            <a:r>
              <a:rPr lang="en-US" dirty="0"/>
              <a:t>357. Vogel, N. et al. Meteoritics &amp; Planetary Science (2003) 38: 9. https://doi.org/10.1111/j.1945-5100.2003.tb00322.x</a:t>
            </a:r>
          </a:p>
          <a:p>
            <a:r>
              <a:rPr lang="en-US" dirty="0"/>
              <a:t>358. Walker, J.R. et al. </a:t>
            </a:r>
            <a:r>
              <a:rPr lang="en-US" dirty="0" err="1"/>
              <a:t>Geochimica</a:t>
            </a:r>
            <a:r>
              <a:rPr lang="en-US" dirty="0"/>
              <a:t> et Cosmochimica Acta (2008) 72: 8. https://doi.org/10.1016/j.gca.2008.01.021</a:t>
            </a:r>
          </a:p>
          <a:p>
            <a:r>
              <a:rPr lang="en-US" dirty="0"/>
              <a:t>359. Walker, R. et al. Earth and Planetary Science Letters (2004) 3-4. https://doi.org/10.1016/j.epsl.2004.05.036</a:t>
            </a:r>
          </a:p>
          <a:p>
            <a:r>
              <a:rPr lang="en-US" dirty="0"/>
              <a:t>360. Wang, K. et al. </a:t>
            </a:r>
            <a:r>
              <a:rPr lang="en-US" dirty="0" err="1"/>
              <a:t>Geochimica</a:t>
            </a:r>
            <a:r>
              <a:rPr lang="en-US" dirty="0"/>
              <a:t> et Cosmochimica Acta (2012). https://doi.org/10.1016/j.gca.2012.04.050</a:t>
            </a:r>
          </a:p>
          <a:p>
            <a:r>
              <a:rPr lang="en-US" dirty="0"/>
              <a:t>361. Wang, P. et al. </a:t>
            </a:r>
            <a:r>
              <a:rPr lang="en-US" dirty="0" err="1"/>
              <a:t>Geochimica</a:t>
            </a:r>
            <a:r>
              <a:rPr lang="en-US" dirty="0"/>
              <a:t> et Cosmochimica Acta (2004) 68: 5. https://doi.org/10.1016/j.gca.2003.08.016</a:t>
            </a:r>
          </a:p>
          <a:p>
            <a:r>
              <a:rPr lang="en-US" dirty="0"/>
              <a:t>362. Wang, Z. &amp; Becker, H. </a:t>
            </a:r>
            <a:r>
              <a:rPr lang="en-US" dirty="0" err="1"/>
              <a:t>Geochimica</a:t>
            </a:r>
            <a:r>
              <a:rPr lang="en-US" dirty="0"/>
              <a:t> et Cosmochimica Acta (2017) 216. https://doi.org/10.1016/j.gca.2017.05.024</a:t>
            </a:r>
          </a:p>
          <a:p>
            <a:r>
              <a:rPr lang="en-US" dirty="0"/>
              <a:t>363. Wasson, T.J. et al. </a:t>
            </a:r>
            <a:r>
              <a:rPr lang="en-US" dirty="0" err="1"/>
              <a:t>Geochimica</a:t>
            </a:r>
            <a:r>
              <a:rPr lang="en-US" dirty="0"/>
              <a:t> et Cosmochimica Acta (2006) 70: 12. https://doi.org/10.1016/j.gca.2006.03.023</a:t>
            </a:r>
          </a:p>
          <a:p>
            <a:r>
              <a:rPr lang="en-US" dirty="0"/>
              <a:t>364. Wasson, T.J. et al. </a:t>
            </a:r>
            <a:r>
              <a:rPr lang="en-US" dirty="0" err="1"/>
              <a:t>Geochimica</a:t>
            </a:r>
            <a:r>
              <a:rPr lang="en-US" dirty="0"/>
              <a:t> et Cosmochimica Acta (2007) 71: 3. https://doi.org/10.1016/j.gca.2006.09.032</a:t>
            </a:r>
          </a:p>
          <a:p>
            <a:r>
              <a:rPr lang="en-US" dirty="0"/>
              <a:t>365. Weber, S. &amp; Bucher, K. </a:t>
            </a:r>
            <a:r>
              <a:rPr lang="en-US" dirty="0" err="1"/>
              <a:t>Lithos</a:t>
            </a:r>
            <a:r>
              <a:rPr lang="en-US" dirty="0"/>
              <a:t> (2015). https://doi.org/10.1016/j.lithos.2015.07.010</a:t>
            </a:r>
          </a:p>
          <a:p>
            <a:r>
              <a:rPr lang="en-US" dirty="0"/>
              <a:t>366. Weller, D. &amp; Stern, C. </a:t>
            </a:r>
            <a:r>
              <a:rPr lang="en-US" dirty="0" err="1"/>
              <a:t>Lithos</a:t>
            </a:r>
            <a:r>
              <a:rPr lang="en-US" dirty="0"/>
              <a:t> (2018) 296–299. https://doi.org/10.1016/j.lithos.2017.11.009</a:t>
            </a:r>
          </a:p>
          <a:p>
            <a:r>
              <a:rPr lang="en-US" dirty="0"/>
              <a:t>367. </a:t>
            </a:r>
            <a:r>
              <a:rPr lang="en-US" dirty="0" err="1"/>
              <a:t>Welten</a:t>
            </a:r>
            <a:r>
              <a:rPr lang="en-US" dirty="0"/>
              <a:t>, C.K. et al. Meteoritics &amp; Planetary Science (2008) 43: 8. https://doi.org/10.1111/j.1945-5100.2008.tb00700.x</a:t>
            </a:r>
          </a:p>
          <a:p>
            <a:r>
              <a:rPr lang="en-US" dirty="0"/>
              <a:t>368. Wendler, E.J. et al. Journal of Paleontology (2013) 87: 06. https://doi.org/10.1666/12-121</a:t>
            </a:r>
          </a:p>
          <a:p>
            <a:r>
              <a:rPr lang="en-US" dirty="0"/>
              <a:t>369. White, C.J. et al. Journal of Volcanology and Geothermal Research (2009) 179: 1-2. https://doi.org/10.1016/j.jvolgeores.2008.10.007</a:t>
            </a:r>
          </a:p>
          <a:p>
            <a:r>
              <a:rPr lang="en-US" dirty="0"/>
              <a:t>370. </a:t>
            </a:r>
            <a:r>
              <a:rPr lang="en-US" dirty="0" err="1"/>
              <a:t>Wiedenbeck</a:t>
            </a:r>
            <a:r>
              <a:rPr lang="en-US" dirty="0"/>
              <a:t>, M. et al. </a:t>
            </a:r>
            <a:r>
              <a:rPr lang="en-US" dirty="0" err="1"/>
              <a:t>Geostandards</a:t>
            </a:r>
            <a:r>
              <a:rPr lang="en-US" dirty="0"/>
              <a:t> and </a:t>
            </a:r>
            <a:r>
              <a:rPr lang="en-US" dirty="0" err="1"/>
              <a:t>Geoanalytical</a:t>
            </a:r>
            <a:r>
              <a:rPr lang="en-US" dirty="0"/>
              <a:t> Research (2004) 28: 1. https://doi.org/10.1111/j.1751-908X.2004.tb01041.x</a:t>
            </a:r>
          </a:p>
          <a:p>
            <a:r>
              <a:rPr lang="en-US" dirty="0"/>
              <a:t>371. </a:t>
            </a:r>
            <a:r>
              <a:rPr lang="en-US" dirty="0" err="1"/>
              <a:t>Wilkison</a:t>
            </a:r>
            <a:r>
              <a:rPr lang="en-US" dirty="0"/>
              <a:t>, L.S. &amp; Robinson, S.M. Meteoritics &amp; Planetary Science (2000) 35: 6. https://doi.org/10.1111/j.1945-5100.2000.tb01509.x</a:t>
            </a:r>
          </a:p>
          <a:p>
            <a:r>
              <a:rPr lang="en-US" dirty="0"/>
              <a:t>372. Wittmann, A. et al. Meteoritics &amp; Planetary Science (2004) 39: 6. https://doi.org/10.1111/j.1945-5100.2004.tb00938.x</a:t>
            </a:r>
          </a:p>
          <a:p>
            <a:r>
              <a:rPr lang="en-US" dirty="0"/>
              <a:t>373. Woodland, S. et al. </a:t>
            </a:r>
            <a:r>
              <a:rPr lang="en-US" dirty="0" err="1"/>
              <a:t>Geochimica</a:t>
            </a:r>
            <a:r>
              <a:rPr lang="en-US" dirty="0"/>
              <a:t> et Cosmochimica Acta (2005) 69: 8. https://doi.org/10.1016/j.gca.2004.10.012</a:t>
            </a:r>
          </a:p>
          <a:p>
            <a:r>
              <a:rPr lang="en-US" dirty="0"/>
              <a:t>374. Yancey, E.T. &amp; Guillemette, N.R. Geological Society of America Bulletin (2008) 120: 9-10. https://doi.org/10.1130/b26146.1</a:t>
            </a:r>
          </a:p>
          <a:p>
            <a:r>
              <a:rPr lang="en-US" dirty="0"/>
              <a:t>375. Yang, J. &amp; Goldstein, I.J. </a:t>
            </a:r>
            <a:r>
              <a:rPr lang="en-US" dirty="0" err="1"/>
              <a:t>Geochimica</a:t>
            </a:r>
            <a:r>
              <a:rPr lang="en-US" dirty="0"/>
              <a:t> et Cosmochimica Acta (2006) 70: 12. https://doi.org/10.1016/j.gca.2006.04.007</a:t>
            </a:r>
          </a:p>
          <a:p>
            <a:r>
              <a:rPr lang="en-US" dirty="0"/>
              <a:t>376. Yang, J. et al. </a:t>
            </a:r>
            <a:r>
              <a:rPr lang="en-US" dirty="0" err="1"/>
              <a:t>Geochimica</a:t>
            </a:r>
            <a:r>
              <a:rPr lang="en-US" dirty="0"/>
              <a:t> et Cosmochimica Acta (2010) 74: 15. https://doi.org/10.1016/j.gca.2010.04.011</a:t>
            </a:r>
          </a:p>
          <a:p>
            <a:r>
              <a:rPr lang="en-US" dirty="0"/>
              <a:t>377. Yang, J. et al. </a:t>
            </a:r>
            <a:r>
              <a:rPr lang="en-US" dirty="0" err="1"/>
              <a:t>Geochimica</a:t>
            </a:r>
            <a:r>
              <a:rPr lang="en-US" dirty="0"/>
              <a:t> et Cosmochimica Acta (2014). https://doi.org/10.1016/j.gca.2013.09.023</a:t>
            </a:r>
          </a:p>
          <a:p>
            <a:r>
              <a:rPr lang="en-US" dirty="0"/>
              <a:t>378. Yang, J. et al. Meteoritics &amp; Planetary Science (2011) 46: 9. https://doi.org/10.1111/j.1945-5100.2011.01210.x</a:t>
            </a:r>
          </a:p>
          <a:p>
            <a:r>
              <a:rPr lang="en-US" dirty="0"/>
              <a:t>379. Yang, Q. et al. </a:t>
            </a:r>
            <a:r>
              <a:rPr lang="en-US" dirty="0" err="1"/>
              <a:t>Geostandards</a:t>
            </a:r>
            <a:r>
              <a:rPr lang="en-US" dirty="0"/>
              <a:t> and </a:t>
            </a:r>
            <a:r>
              <a:rPr lang="en-US" dirty="0" err="1"/>
              <a:t>Geoanalytical</a:t>
            </a:r>
            <a:r>
              <a:rPr lang="en-US" dirty="0"/>
              <a:t> Research (2012) 36: 3. https://doi.org/10.1111/j.1751-908X.2012.00171.x</a:t>
            </a:r>
          </a:p>
          <a:p>
            <a:r>
              <a:rPr lang="en-US" dirty="0"/>
              <a:t>380. Yokoyama, T. et al. Earth and Planetary Science Letters (2009) 279: 3-4. https://doi.org/10.1016/j.epsl.2008.12.046</a:t>
            </a:r>
          </a:p>
          <a:p>
            <a:r>
              <a:rPr lang="en-US" dirty="0"/>
              <a:t>381. Yokoyama, T. et al. Earth and Planetary Science Letters (2013). https://doi.org/10.1016/j.epsl.2013.01.037</a:t>
            </a:r>
          </a:p>
          <a:p>
            <a:r>
              <a:rPr lang="en-US" dirty="0"/>
              <a:t>382. Yokoyama, T. et al. Earth and Planetary Science Letters (2017). https://doi.org/10.1016/j.epsl.2016.10.037</a:t>
            </a:r>
          </a:p>
          <a:p>
            <a:r>
              <a:rPr lang="en-US" dirty="0"/>
              <a:t>383. Young, D.E. et al. </a:t>
            </a:r>
            <a:r>
              <a:rPr lang="en-US" dirty="0" err="1"/>
              <a:t>Geochimica</a:t>
            </a:r>
            <a:r>
              <a:rPr lang="en-US" dirty="0"/>
              <a:t> et Cosmochimica Acta (2002) 66: 4. https://doi.org/10.1016/S0016-7037(01)00796-7</a:t>
            </a:r>
          </a:p>
          <a:p>
            <a:r>
              <a:rPr lang="en-US" dirty="0"/>
              <a:t>384. Yu, S. et al. </a:t>
            </a:r>
            <a:r>
              <a:rPr lang="en-US" dirty="0" err="1"/>
              <a:t>Geochimica</a:t>
            </a:r>
            <a:r>
              <a:rPr lang="en-US" dirty="0"/>
              <a:t> et Cosmochimica Acta (2017) 215. https://doi.org/10.1016/j.gca.2017.08.007</a:t>
            </a:r>
          </a:p>
          <a:p>
            <a:r>
              <a:rPr lang="en-US" dirty="0"/>
              <a:t>385. </a:t>
            </a:r>
            <a:r>
              <a:rPr lang="en-US" dirty="0" err="1"/>
              <a:t>Zajacz</a:t>
            </a:r>
            <a:r>
              <a:rPr lang="en-US" dirty="0"/>
              <a:t>, Z. et al. </a:t>
            </a:r>
            <a:r>
              <a:rPr lang="en-US" dirty="0" err="1"/>
              <a:t>Geochimica</a:t>
            </a:r>
            <a:r>
              <a:rPr lang="en-US" dirty="0"/>
              <a:t> et Cosmochimica Acta (2012). https://doi.org/10.1016/j.gca.2012.04.039</a:t>
            </a:r>
          </a:p>
          <a:p>
            <a:r>
              <a:rPr lang="en-US" dirty="0"/>
              <a:t>386. </a:t>
            </a:r>
            <a:r>
              <a:rPr lang="en-US" dirty="0" err="1"/>
              <a:t>Zajacz</a:t>
            </a:r>
            <a:r>
              <a:rPr lang="en-US" dirty="0"/>
              <a:t>, Z. et al. </a:t>
            </a:r>
            <a:r>
              <a:rPr lang="en-US" dirty="0" err="1"/>
              <a:t>Geochimica</a:t>
            </a:r>
            <a:r>
              <a:rPr lang="en-US" dirty="0"/>
              <a:t> et Cosmochimica Acta (2012). https://doi.org/10.1016/j.gca.2012.05.033</a:t>
            </a:r>
          </a:p>
          <a:p>
            <a:r>
              <a:rPr lang="en-US" dirty="0"/>
              <a:t>387. </a:t>
            </a:r>
            <a:r>
              <a:rPr lang="en-US" dirty="0" err="1"/>
              <a:t>Zappettini</a:t>
            </a:r>
            <a:r>
              <a:rPr lang="en-US" dirty="0"/>
              <a:t>, O.E. et al. </a:t>
            </a:r>
            <a:r>
              <a:rPr lang="en-US" dirty="0" err="1"/>
              <a:t>Lithos</a:t>
            </a:r>
            <a:r>
              <a:rPr lang="en-US" dirty="0"/>
              <a:t> (2013). https://doi.org/10.1016/j.lithos.2012.11.016</a:t>
            </a:r>
          </a:p>
          <a:p>
            <a:r>
              <a:rPr lang="en-US" dirty="0"/>
              <a:t>388. </a:t>
            </a:r>
            <a:r>
              <a:rPr lang="en-US" dirty="0" err="1"/>
              <a:t>Zega</a:t>
            </a:r>
            <a:r>
              <a:rPr lang="en-US" dirty="0"/>
              <a:t>, J.T. et al. Earth and Planetary Science Letters (2004) 223: 1-2. https://doi.org/10.1016/j.epsl.2004.04.005</a:t>
            </a:r>
          </a:p>
          <a:p>
            <a:r>
              <a:rPr lang="en-US" dirty="0"/>
              <a:t>389. Zhang, C. et al. </a:t>
            </a:r>
            <a:r>
              <a:rPr lang="en-US" dirty="0" err="1"/>
              <a:t>Geostandards</a:t>
            </a:r>
            <a:r>
              <a:rPr lang="en-US" dirty="0"/>
              <a:t> and </a:t>
            </a:r>
            <a:r>
              <a:rPr lang="en-US" dirty="0" err="1"/>
              <a:t>Geoanalytical</a:t>
            </a:r>
            <a:r>
              <a:rPr lang="en-US" dirty="0"/>
              <a:t> Research (2015). https://doi.org/10.1111/j.1751-908X.2015.00390.x</a:t>
            </a:r>
          </a:p>
          <a:p>
            <a:r>
              <a:rPr lang="en-US" dirty="0"/>
              <a:t>390. </a:t>
            </a:r>
            <a:r>
              <a:rPr lang="en-US" dirty="0" err="1"/>
              <a:t>Zieg</a:t>
            </a:r>
            <a:r>
              <a:rPr lang="en-US" dirty="0"/>
              <a:t>, J.M. &amp; Lofgren, E.G. Journal of Volcanology and Geothermal Research (2006) 154: 1-2. https://doi.org/10.1016/j.jvolgeores.2005.09.020</a:t>
            </a:r>
          </a:p>
          <a:p>
            <a:r>
              <a:rPr lang="en-US" dirty="0"/>
              <a:t>391. Zimmerman, E.C. &amp; Reeves, H.G. Canadian Journal of Fisheries and Aquatic Sciences (2000) 57: 10. https://doi.org/10.1139/f00-192</a:t>
            </a:r>
          </a:p>
          <a:p>
            <a:r>
              <a:rPr lang="en-US" dirty="0"/>
              <a:t>392. </a:t>
            </a:r>
            <a:r>
              <a:rPr lang="en-US" dirty="0" err="1"/>
              <a:t>Zürcher</a:t>
            </a:r>
            <a:r>
              <a:rPr lang="en-US" dirty="0"/>
              <a:t>, L. &amp; </a:t>
            </a:r>
            <a:r>
              <a:rPr lang="en-US" dirty="0" err="1"/>
              <a:t>Kring</a:t>
            </a:r>
            <a:r>
              <a:rPr lang="en-US" dirty="0"/>
              <a:t>, A.D. Meteoritics &amp; Planetary Science (2004) 39: 7. https://doi.org/10.1111/j.1945-5100.2004.tb01137.x</a:t>
            </a:r>
          </a:p>
          <a:p>
            <a:endParaRPr lang="en-US" dirty="0"/>
          </a:p>
        </p:txBody>
      </p:sp>
      <p:sp>
        <p:nvSpPr>
          <p:cNvPr id="4" name="Slide Number Placeholder 3"/>
          <p:cNvSpPr>
            <a:spLocks noGrp="1"/>
          </p:cNvSpPr>
          <p:nvPr>
            <p:ph type="sldNum" sz="quarter" idx="5"/>
          </p:nvPr>
        </p:nvSpPr>
        <p:spPr/>
        <p:txBody>
          <a:bodyPr/>
          <a:lstStyle/>
          <a:p>
            <a:fld id="{E7B65B09-3D26-4A57-8179-7B13097BA1D9}" type="slidenum">
              <a:rPr lang="en-US" smtClean="0"/>
              <a:t>28</a:t>
            </a:fld>
            <a:endParaRPr lang="en-US" dirty="0"/>
          </a:p>
        </p:txBody>
      </p:sp>
    </p:spTree>
    <p:extLst>
      <p:ext uri="{BB962C8B-B14F-4D97-AF65-F5344CB8AC3E}">
        <p14:creationId xmlns:p14="http://schemas.microsoft.com/office/powerpoint/2010/main" val="30854828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[summarize slide]</a:t>
            </a:r>
          </a:p>
        </p:txBody>
      </p:sp>
      <p:sp>
        <p:nvSpPr>
          <p:cNvPr id="4" name="Slide Number Placeholder 3"/>
          <p:cNvSpPr>
            <a:spLocks noGrp="1"/>
          </p:cNvSpPr>
          <p:nvPr>
            <p:ph type="sldNum" sz="quarter" idx="5"/>
          </p:nvPr>
        </p:nvSpPr>
        <p:spPr/>
        <p:txBody>
          <a:bodyPr/>
          <a:lstStyle/>
          <a:p>
            <a:fld id="{E7B65B09-3D26-4A57-8179-7B13097BA1D9}" type="slidenum">
              <a:rPr lang="en-US" smtClean="0"/>
              <a:t>29</a:t>
            </a:fld>
            <a:endParaRPr lang="en-US" dirty="0"/>
          </a:p>
        </p:txBody>
      </p:sp>
    </p:spTree>
    <p:extLst>
      <p:ext uri="{BB962C8B-B14F-4D97-AF65-F5344CB8AC3E}">
        <p14:creationId xmlns:p14="http://schemas.microsoft.com/office/powerpoint/2010/main" val="2398719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As in this paper from 2015 about meteorites borrowed primarily from the Smithsonian’s collection. But a historical collection has its own challenges in terms of data, so I’m going to talk to you today about what we’re doing to make sure that our specimens are putting their best face forward.</a:t>
            </a:r>
          </a:p>
        </p:txBody>
      </p:sp>
      <p:sp>
        <p:nvSpPr>
          <p:cNvPr id="4" name="Slide Number Placeholder 3"/>
          <p:cNvSpPr>
            <a:spLocks noGrp="1"/>
          </p:cNvSpPr>
          <p:nvPr>
            <p:ph type="sldNum" sz="quarter" idx="5"/>
          </p:nvPr>
        </p:nvSpPr>
        <p:spPr/>
        <p:txBody>
          <a:bodyPr/>
          <a:lstStyle/>
          <a:p>
            <a:fld id="{E7B65B09-3D26-4A57-8179-7B13097BA1D9}" type="slidenum">
              <a:rPr lang="en-US" smtClean="0"/>
              <a:t>3</a:t>
            </a:fld>
            <a:endParaRPr lang="en-US" dirty="0"/>
          </a:p>
        </p:txBody>
      </p:sp>
    </p:spTree>
    <p:extLst>
      <p:ext uri="{BB962C8B-B14F-4D97-AF65-F5344CB8AC3E}">
        <p14:creationId xmlns:p14="http://schemas.microsoft.com/office/powerpoint/2010/main" val="13013415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All right, that's some kind of baseline. Now let's talk about increasing impact.</a:t>
            </a:r>
          </a:p>
          <a:p>
            <a:endParaRPr lang="en-US" dirty="0"/>
          </a:p>
          <a:p>
            <a:r>
              <a:rPr lang="en-US" dirty="0"/>
              <a:t>I'm going to be talking primarily about data stuff, but that is not the only approach the department is pursuing. For example, the rock collection is stepping up its outreach to the petrology community in order to better understand what researchers want from a collection and to hopefully do better hearing about geoscience collections that are on the chopping block. And the meteorites collection has always had a very strong relationship with its research community.</a:t>
            </a:r>
          </a:p>
          <a:p>
            <a:endParaRPr lang="en-US" dirty="0"/>
          </a:p>
          <a:p>
            <a:r>
              <a:rPr lang="en-US" dirty="0"/>
              <a:t>But on the technical side, the idea will be to publish the highest quality data we can in places where it is likely to be found by our audience. These are essentially steps towards making our specimen information FAIR, a concept that most of you are probably familiar with on day 2 of this conference unless you’ve been specifically avoiding it.</a:t>
            </a:r>
          </a:p>
        </p:txBody>
      </p:sp>
      <p:sp>
        <p:nvSpPr>
          <p:cNvPr id="4" name="Slide Number Placeholder 3"/>
          <p:cNvSpPr>
            <a:spLocks noGrp="1"/>
          </p:cNvSpPr>
          <p:nvPr>
            <p:ph type="sldNum" sz="quarter" idx="5"/>
          </p:nvPr>
        </p:nvSpPr>
        <p:spPr/>
        <p:txBody>
          <a:bodyPr/>
          <a:lstStyle/>
          <a:p>
            <a:fld id="{E7B65B09-3D26-4A57-8179-7B13097BA1D9}" type="slidenum">
              <a:rPr lang="en-US" smtClean="0"/>
              <a:t>30</a:t>
            </a:fld>
            <a:endParaRPr lang="en-US" dirty="0"/>
          </a:p>
        </p:txBody>
      </p:sp>
    </p:spTree>
    <p:extLst>
      <p:ext uri="{BB962C8B-B14F-4D97-AF65-F5344CB8AC3E}">
        <p14:creationId xmlns:p14="http://schemas.microsoft.com/office/powerpoint/2010/main" val="6332573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diagram shows some of the organizations and tools from both the geoscience and museum communities that could help us increase use of the collection. On the right we have Smithsonian geoscience initiatives that include data from the collection, and on the left we have publications and utilities like EarthChem that collate data about samples. In the middle are some data standards maintained by TDWG which are widely used in the museum world. Here at the bottom we have specimen catalogs, including GeoCASe, which is run out of the Natural History Museum in Berlin, and SESAR, which I’ll talk about in a little bit. </a:t>
            </a:r>
          </a:p>
        </p:txBody>
      </p:sp>
      <p:sp>
        <p:nvSpPr>
          <p:cNvPr id="4" name="Slide Number Placeholder 3"/>
          <p:cNvSpPr>
            <a:spLocks noGrp="1"/>
          </p:cNvSpPr>
          <p:nvPr>
            <p:ph type="sldNum" sz="quarter" idx="5"/>
          </p:nvPr>
        </p:nvSpPr>
        <p:spPr/>
        <p:txBody>
          <a:bodyPr/>
          <a:lstStyle/>
          <a:p>
            <a:fld id="{E7B65B09-3D26-4A57-8179-7B13097BA1D9}" type="slidenum">
              <a:rPr lang="en-US" smtClean="0"/>
              <a:t>31</a:t>
            </a:fld>
            <a:endParaRPr lang="en-US" dirty="0"/>
          </a:p>
        </p:txBody>
      </p:sp>
    </p:spTree>
    <p:extLst>
      <p:ext uri="{BB962C8B-B14F-4D97-AF65-F5344CB8AC3E}">
        <p14:creationId xmlns:p14="http://schemas.microsoft.com/office/powerpoint/2010/main" val="42818762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is the same chart, modified to show what we are currently doing. With the exception of registering the rock and mineral collections with SESAR, most of the work we've been doing is concentrated on projects run by the Smithsonian. That makes sense, but it also means we're limiting out audience: Anyone who doesn't already know to look to the Smithsonian for physical samples could easily miss us entirely.</a:t>
            </a:r>
          </a:p>
        </p:txBody>
      </p:sp>
      <p:sp>
        <p:nvSpPr>
          <p:cNvPr id="4" name="Slide Number Placeholder 3"/>
          <p:cNvSpPr>
            <a:spLocks noGrp="1"/>
          </p:cNvSpPr>
          <p:nvPr>
            <p:ph type="sldNum" sz="quarter" idx="5"/>
          </p:nvPr>
        </p:nvSpPr>
        <p:spPr/>
        <p:txBody>
          <a:bodyPr/>
          <a:lstStyle/>
          <a:p>
            <a:fld id="{E7B65B09-3D26-4A57-8179-7B13097BA1D9}" type="slidenum">
              <a:rPr lang="en-US" smtClean="0"/>
              <a:t>32</a:t>
            </a:fld>
            <a:endParaRPr lang="en-US" dirty="0"/>
          </a:p>
        </p:txBody>
      </p:sp>
    </p:spTree>
    <p:extLst>
      <p:ext uri="{BB962C8B-B14F-4D97-AF65-F5344CB8AC3E}">
        <p14:creationId xmlns:p14="http://schemas.microsoft.com/office/powerpoint/2010/main" val="10992395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work undertaken by the museum so far has largely focused on the biology collections. This makes sense! The extant biology collections make up 70% of NMNH's total collections. Throw Paleobiology in there, which you usually can, and that number increases to something like 98%. If you're trying to get bang for your buck, biology collections are where you'd start, and that's true in natural history collections worldwide.</a:t>
            </a:r>
          </a:p>
        </p:txBody>
      </p:sp>
      <p:sp>
        <p:nvSpPr>
          <p:cNvPr id="4" name="Slide Number Placeholder 3"/>
          <p:cNvSpPr>
            <a:spLocks noGrp="1"/>
          </p:cNvSpPr>
          <p:nvPr>
            <p:ph type="sldNum" sz="quarter" idx="5"/>
          </p:nvPr>
        </p:nvSpPr>
        <p:spPr/>
        <p:txBody>
          <a:bodyPr/>
          <a:lstStyle/>
          <a:p>
            <a:fld id="{E7B65B09-3D26-4A57-8179-7B13097BA1D9}" type="slidenum">
              <a:rPr lang="en-US" smtClean="0"/>
              <a:t>33</a:t>
            </a:fld>
            <a:endParaRPr lang="en-US" dirty="0"/>
          </a:p>
        </p:txBody>
      </p:sp>
    </p:spTree>
    <p:extLst>
      <p:ext uri="{BB962C8B-B14F-4D97-AF65-F5344CB8AC3E}">
        <p14:creationId xmlns:p14="http://schemas.microsoft.com/office/powerpoint/2010/main" val="32313167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museum does a lot of things, but in general it is very interested in sharing its data widely and sustainably: [summarize slide]</a:t>
            </a:r>
          </a:p>
          <a:p>
            <a:endParaRPr lang="en-US" dirty="0"/>
          </a:p>
          <a:p>
            <a:r>
              <a:rPr lang="en-US" dirty="0"/>
              <a:t>The museum has placed special emphasis on biodiversity and genomics, which are domains where a large, old collection can be particularly useful. Take biodiversity. It's topical, it's pressing, you can get pretty far with large amounts of fairly basic specimen information. </a:t>
            </a:r>
          </a:p>
        </p:txBody>
      </p:sp>
      <p:sp>
        <p:nvSpPr>
          <p:cNvPr id="4" name="Slide Number Placeholder 3"/>
          <p:cNvSpPr>
            <a:spLocks noGrp="1"/>
          </p:cNvSpPr>
          <p:nvPr>
            <p:ph type="sldNum" sz="quarter" idx="5"/>
          </p:nvPr>
        </p:nvSpPr>
        <p:spPr/>
        <p:txBody>
          <a:bodyPr/>
          <a:lstStyle/>
          <a:p>
            <a:fld id="{E7B65B09-3D26-4A57-8179-7B13097BA1D9}" type="slidenum">
              <a:rPr lang="en-US" smtClean="0"/>
              <a:t>34</a:t>
            </a:fld>
            <a:endParaRPr lang="en-US" dirty="0"/>
          </a:p>
        </p:txBody>
      </p:sp>
    </p:spTree>
    <p:extLst>
      <p:ext uri="{BB962C8B-B14F-4D97-AF65-F5344CB8AC3E}">
        <p14:creationId xmlns:p14="http://schemas.microsoft.com/office/powerpoint/2010/main" val="9714769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Aggregators like GBIF, pictured here, pool data from a large number sources and then make it available through their website and an API, so that researchers can combine data from multiple places, and they increasingly allow institutions to see where and how that data is being used.</a:t>
            </a:r>
          </a:p>
          <a:p>
            <a:endParaRPr lang="en-US" dirty="0"/>
          </a:p>
          <a:p>
            <a:r>
              <a:rPr lang="en-US" dirty="0"/>
              <a:t>This is as good a use for basic specimen data as you'll ever find, and while there are analogues to these kind of aggregators for geoscience collections--GeoCASe is one--it would be hard to argue that there's the same demand for basic specimen information in the rock-mineral-meteorite world. </a:t>
            </a:r>
          </a:p>
        </p:txBody>
      </p:sp>
      <p:sp>
        <p:nvSpPr>
          <p:cNvPr id="4" name="Slide Number Placeholder 3"/>
          <p:cNvSpPr>
            <a:spLocks noGrp="1"/>
          </p:cNvSpPr>
          <p:nvPr>
            <p:ph type="sldNum" sz="quarter" idx="5"/>
          </p:nvPr>
        </p:nvSpPr>
        <p:spPr/>
        <p:txBody>
          <a:bodyPr/>
          <a:lstStyle/>
          <a:p>
            <a:fld id="{E7B65B09-3D26-4A57-8179-7B13097BA1D9}" type="slidenum">
              <a:rPr lang="en-US" smtClean="0"/>
              <a:t>35</a:t>
            </a:fld>
            <a:endParaRPr lang="en-US" dirty="0"/>
          </a:p>
        </p:txBody>
      </p:sp>
    </p:spTree>
    <p:extLst>
      <p:ext uri="{BB962C8B-B14F-4D97-AF65-F5344CB8AC3E}">
        <p14:creationId xmlns:p14="http://schemas.microsoft.com/office/powerpoint/2010/main" val="27107026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Consider this specimen label. This is a sample picked out of the National Rock Collection, not entirely at random but representative. It was collected during the original survey of Yellowstone National Park by the USGS in the late 19th century, and the information on this label is more or less typical of what you'd expect for a historical specimen. </a:t>
            </a:r>
          </a:p>
        </p:txBody>
      </p:sp>
      <p:sp>
        <p:nvSpPr>
          <p:cNvPr id="4" name="Slide Number Placeholder 3"/>
          <p:cNvSpPr>
            <a:spLocks noGrp="1"/>
          </p:cNvSpPr>
          <p:nvPr>
            <p:ph type="sldNum" sz="quarter" idx="5"/>
          </p:nvPr>
        </p:nvSpPr>
        <p:spPr/>
        <p:txBody>
          <a:bodyPr/>
          <a:lstStyle/>
          <a:p>
            <a:fld id="{E7B65B09-3D26-4A57-8179-7B13097BA1D9}" type="slidenum">
              <a:rPr lang="en-US" smtClean="0"/>
              <a:t>36</a:t>
            </a:fld>
            <a:endParaRPr lang="en-US" dirty="0"/>
          </a:p>
        </p:txBody>
      </p:sp>
    </p:spTree>
    <p:extLst>
      <p:ext uri="{BB962C8B-B14F-4D97-AF65-F5344CB8AC3E}">
        <p14:creationId xmlns:p14="http://schemas.microsoft.com/office/powerpoint/2010/main" val="41334463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You have some kind of specimen number, a classification, a collection locality as a string that you might be able to estimate within a few kilometers. You might know the unit name, you might know the collector, you might not. And that's really the best we can do even if the catalog process goes perfectly, if there are no misreadings, omissions, or misunderstandings on the part of the cataloger. The collection is 150 years old, it's been compiled from the work of hundreds of different people, and as a result the quality and extent of specimen data varies enormously.</a:t>
            </a:r>
          </a:p>
          <a:p>
            <a:endParaRPr lang="en-US" dirty="0"/>
          </a:p>
          <a:p>
            <a:r>
              <a:rPr lang="en-US" dirty="0"/>
              <a:t>Is this enough for a modern researcher? It depends, but often enough the answer is likely to be no. The research value of many geological specimens--this is especially true of rocks--requires a precise understanding of context that the older parts of the collection often do not provide.</a:t>
            </a:r>
          </a:p>
          <a:p>
            <a:endParaRPr lang="en-US" dirty="0"/>
          </a:p>
          <a:p>
            <a:r>
              <a:rPr lang="en-US" dirty="0"/>
              <a:t>But there are ways to mitigate this, the best one being to strengthen connections between the collection and the scientific literature. The specimen from this label, for example, has both been analyzed and is cited frequently in the originally USGS monograph about Yellowstone. That’s useful information to have. This goes back to one of the reasons why we bother with collections in the first place: They allow researchers to build on previous work. </a:t>
            </a:r>
          </a:p>
        </p:txBody>
      </p:sp>
      <p:sp>
        <p:nvSpPr>
          <p:cNvPr id="4" name="Slide Number Placeholder 3"/>
          <p:cNvSpPr>
            <a:spLocks noGrp="1"/>
          </p:cNvSpPr>
          <p:nvPr>
            <p:ph type="sldNum" sz="quarter" idx="5"/>
          </p:nvPr>
        </p:nvSpPr>
        <p:spPr/>
        <p:txBody>
          <a:bodyPr/>
          <a:lstStyle/>
          <a:p>
            <a:fld id="{E7B65B09-3D26-4A57-8179-7B13097BA1D9}" type="slidenum">
              <a:rPr lang="en-US" smtClean="0"/>
              <a:t>37</a:t>
            </a:fld>
            <a:endParaRPr lang="en-US" dirty="0"/>
          </a:p>
        </p:txBody>
      </p:sp>
    </p:spTree>
    <p:extLst>
      <p:ext uri="{BB962C8B-B14F-4D97-AF65-F5344CB8AC3E}">
        <p14:creationId xmlns:p14="http://schemas.microsoft.com/office/powerpoint/2010/main" val="17328013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is a quick quote from what is still probably the best publication on the value of geoscience collections to borrow some credibility on that point. </a:t>
            </a:r>
          </a:p>
          <a:p>
            <a:endParaRPr lang="en-US" dirty="0"/>
          </a:p>
          <a:p>
            <a:r>
              <a:rPr lang="en-US" dirty="0"/>
              <a:t>It’s all well and good to say that we’d like to make these connections—how might we go about actually doing it? </a:t>
            </a:r>
          </a:p>
        </p:txBody>
      </p:sp>
      <p:sp>
        <p:nvSpPr>
          <p:cNvPr id="4" name="Slide Number Placeholder 3"/>
          <p:cNvSpPr>
            <a:spLocks noGrp="1"/>
          </p:cNvSpPr>
          <p:nvPr>
            <p:ph type="sldNum" sz="quarter" idx="5"/>
          </p:nvPr>
        </p:nvSpPr>
        <p:spPr/>
        <p:txBody>
          <a:bodyPr/>
          <a:lstStyle/>
          <a:p>
            <a:fld id="{E7B65B09-3D26-4A57-8179-7B13097BA1D9}" type="slidenum">
              <a:rPr lang="en-US" smtClean="0"/>
              <a:t>38</a:t>
            </a:fld>
            <a:endParaRPr lang="en-US" dirty="0"/>
          </a:p>
        </p:txBody>
      </p:sp>
    </p:spTree>
    <p:extLst>
      <p:ext uri="{BB962C8B-B14F-4D97-AF65-F5344CB8AC3E}">
        <p14:creationId xmlns:p14="http://schemas.microsoft.com/office/powerpoint/2010/main" val="36274512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So this is where the IGSN can really be helpful. IGSN stands for International Geo Sample Number. It is a persistent sample identifier resolvable at the igsn.org domain. Mineral Sciences obtained IGSNs for the National Rock and Mineral Collections in 2015 using the System for Earth Sample Registration, or SESAR, which provides webservices for both registering samples and updating sample data, as well as a catalog search that can be used to find samples that have been registered using their application. Because the Mineral Sciences collection data is already managed in a central database and the developers working on SESAR are very helpful, the sample registration was straightforward, and now the rock and mineral collections are now duly IGSNed.</a:t>
            </a:r>
          </a:p>
        </p:txBody>
      </p:sp>
      <p:sp>
        <p:nvSpPr>
          <p:cNvPr id="4" name="Slide Number Placeholder 3"/>
          <p:cNvSpPr>
            <a:spLocks noGrp="1"/>
          </p:cNvSpPr>
          <p:nvPr>
            <p:ph type="sldNum" sz="quarter" idx="5"/>
          </p:nvPr>
        </p:nvSpPr>
        <p:spPr/>
        <p:txBody>
          <a:bodyPr/>
          <a:lstStyle/>
          <a:p>
            <a:fld id="{E7B65B09-3D26-4A57-8179-7B13097BA1D9}" type="slidenum">
              <a:rPr lang="en-US" smtClean="0"/>
              <a:t>39</a:t>
            </a:fld>
            <a:endParaRPr lang="en-US" dirty="0"/>
          </a:p>
        </p:txBody>
      </p:sp>
    </p:spTree>
    <p:extLst>
      <p:ext uri="{BB962C8B-B14F-4D97-AF65-F5344CB8AC3E}">
        <p14:creationId xmlns:p14="http://schemas.microsoft.com/office/powerpoint/2010/main" val="312586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I'll begin with a whirlwind tour of the Smithsonian Institution. The Smithsonian was founded in 1846 following a bequest from a British scientist, James Smithson, pictured here, who provided not only the name and the seed money for the institution but also its mission statement: the increase and diffusion of knowledge.</a:t>
            </a:r>
          </a:p>
        </p:txBody>
      </p:sp>
      <p:sp>
        <p:nvSpPr>
          <p:cNvPr id="4" name="Slide Number Placeholder 3"/>
          <p:cNvSpPr>
            <a:spLocks noGrp="1"/>
          </p:cNvSpPr>
          <p:nvPr>
            <p:ph type="sldNum" sz="quarter" idx="5"/>
          </p:nvPr>
        </p:nvSpPr>
        <p:spPr/>
        <p:txBody>
          <a:bodyPr/>
          <a:lstStyle/>
          <a:p>
            <a:fld id="{E7B65B09-3D26-4A57-8179-7B13097BA1D9}" type="slidenum">
              <a:rPr lang="en-US" smtClean="0"/>
              <a:t>4</a:t>
            </a:fld>
            <a:endParaRPr lang="en-US" dirty="0"/>
          </a:p>
        </p:txBody>
      </p:sp>
    </p:spTree>
    <p:extLst>
      <p:ext uri="{BB962C8B-B14F-4D97-AF65-F5344CB8AC3E}">
        <p14:creationId xmlns:p14="http://schemas.microsoft.com/office/powerpoint/2010/main" val="5735129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IGSNs offer several advantages over normal sample identifiers, among them: [summarize slide]</a:t>
            </a:r>
          </a:p>
        </p:txBody>
      </p:sp>
      <p:sp>
        <p:nvSpPr>
          <p:cNvPr id="4" name="Slide Number Placeholder 3"/>
          <p:cNvSpPr>
            <a:spLocks noGrp="1"/>
          </p:cNvSpPr>
          <p:nvPr>
            <p:ph type="sldNum" sz="quarter" idx="5"/>
          </p:nvPr>
        </p:nvSpPr>
        <p:spPr/>
        <p:txBody>
          <a:bodyPr/>
          <a:lstStyle/>
          <a:p>
            <a:fld id="{E7B65B09-3D26-4A57-8179-7B13097BA1D9}" type="slidenum">
              <a:rPr lang="en-US" smtClean="0"/>
              <a:t>40</a:t>
            </a:fld>
            <a:endParaRPr lang="en-US" dirty="0"/>
          </a:p>
        </p:txBody>
      </p:sp>
    </p:spTree>
    <p:extLst>
      <p:ext uri="{BB962C8B-B14F-4D97-AF65-F5344CB8AC3E}">
        <p14:creationId xmlns:p14="http://schemas.microsoft.com/office/powerpoint/2010/main" val="40786988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There are also some side benefits largely for a large collection: [summarize second half of slide]</a:t>
            </a:r>
          </a:p>
          <a:p>
            <a:endParaRPr lang="en-US" dirty="0"/>
          </a:p>
          <a:p>
            <a:r>
              <a:rPr lang="en-US" dirty="0"/>
              <a:t>The IGSN itself has been recommended by the American Geophysical Union, and linking samples has been implemented in at least some journals by publishers like Elsevier and Copernicus. As far as I know, no NMNH specimen has yet been linked via its IGSN, but researchers have requested lists of IGSNs for samples they've borrowed, so I expect that to happen sooner rather than later, and going forward, use of the IGSN can give us a much better idea of how and where NMNH specimens are being used, both before and after specimens are added to the collection.</a:t>
            </a:r>
          </a:p>
        </p:txBody>
      </p:sp>
      <p:sp>
        <p:nvSpPr>
          <p:cNvPr id="4" name="Slide Number Placeholder 3"/>
          <p:cNvSpPr>
            <a:spLocks noGrp="1"/>
          </p:cNvSpPr>
          <p:nvPr>
            <p:ph type="sldNum" sz="quarter" idx="5"/>
          </p:nvPr>
        </p:nvSpPr>
        <p:spPr/>
        <p:txBody>
          <a:bodyPr/>
          <a:lstStyle/>
          <a:p>
            <a:fld id="{E7B65B09-3D26-4A57-8179-7B13097BA1D9}" type="slidenum">
              <a:rPr lang="en-US" smtClean="0"/>
              <a:t>41</a:t>
            </a:fld>
            <a:endParaRPr lang="en-US" dirty="0"/>
          </a:p>
        </p:txBody>
      </p:sp>
    </p:spTree>
    <p:extLst>
      <p:ext uri="{BB962C8B-B14F-4D97-AF65-F5344CB8AC3E}">
        <p14:creationId xmlns:p14="http://schemas.microsoft.com/office/powerpoint/2010/main" val="25786323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So essentially we’ve taken our samples…</a:t>
            </a:r>
          </a:p>
        </p:txBody>
      </p:sp>
      <p:sp>
        <p:nvSpPr>
          <p:cNvPr id="4" name="Slide Number Placeholder 3"/>
          <p:cNvSpPr>
            <a:spLocks noGrp="1"/>
          </p:cNvSpPr>
          <p:nvPr>
            <p:ph type="sldNum" sz="quarter" idx="5"/>
          </p:nvPr>
        </p:nvSpPr>
        <p:spPr/>
        <p:txBody>
          <a:bodyPr/>
          <a:lstStyle/>
          <a:p>
            <a:fld id="{E7B65B09-3D26-4A57-8179-7B13097BA1D9}" type="slidenum">
              <a:rPr lang="en-US" smtClean="0"/>
              <a:t>42</a:t>
            </a:fld>
            <a:endParaRPr lang="en-US" dirty="0"/>
          </a:p>
        </p:txBody>
      </p:sp>
    </p:spTree>
    <p:extLst>
      <p:ext uri="{BB962C8B-B14F-4D97-AF65-F5344CB8AC3E}">
        <p14:creationId xmlns:p14="http://schemas.microsoft.com/office/powerpoint/2010/main" val="5911290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And marked them up a bit…</a:t>
            </a:r>
          </a:p>
        </p:txBody>
      </p:sp>
      <p:sp>
        <p:nvSpPr>
          <p:cNvPr id="4" name="Slide Number Placeholder 3"/>
          <p:cNvSpPr>
            <a:spLocks noGrp="1"/>
          </p:cNvSpPr>
          <p:nvPr>
            <p:ph type="sldNum" sz="quarter" idx="5"/>
          </p:nvPr>
        </p:nvSpPr>
        <p:spPr/>
        <p:txBody>
          <a:bodyPr/>
          <a:lstStyle/>
          <a:p>
            <a:fld id="{E7B65B09-3D26-4A57-8179-7B13097BA1D9}" type="slidenum">
              <a:rPr lang="en-US" smtClean="0"/>
              <a:t>43</a:t>
            </a:fld>
            <a:endParaRPr lang="en-US" dirty="0"/>
          </a:p>
        </p:txBody>
      </p:sp>
    </p:spTree>
    <p:extLst>
      <p:ext uri="{BB962C8B-B14F-4D97-AF65-F5344CB8AC3E}">
        <p14:creationId xmlns:p14="http://schemas.microsoft.com/office/powerpoint/2010/main" val="42528455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And as a consequence they will now be easier to identify when they are cited in the future.</a:t>
            </a:r>
          </a:p>
        </p:txBody>
      </p:sp>
      <p:sp>
        <p:nvSpPr>
          <p:cNvPr id="4" name="Slide Number Placeholder 3"/>
          <p:cNvSpPr>
            <a:spLocks noGrp="1"/>
          </p:cNvSpPr>
          <p:nvPr>
            <p:ph type="sldNum" sz="quarter" idx="5"/>
          </p:nvPr>
        </p:nvSpPr>
        <p:spPr/>
        <p:txBody>
          <a:bodyPr/>
          <a:lstStyle/>
          <a:p>
            <a:fld id="{E7B65B09-3D26-4A57-8179-7B13097BA1D9}" type="slidenum">
              <a:rPr lang="en-US" smtClean="0"/>
              <a:t>44</a:t>
            </a:fld>
            <a:endParaRPr lang="en-US" dirty="0"/>
          </a:p>
        </p:txBody>
      </p:sp>
    </p:spTree>
    <p:extLst>
      <p:ext uri="{BB962C8B-B14F-4D97-AF65-F5344CB8AC3E}">
        <p14:creationId xmlns:p14="http://schemas.microsoft.com/office/powerpoint/2010/main" val="3945717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Or in other words, implementation of the IGSN offers a way to activate a couple of more of the connections in the geoscience data world…</a:t>
            </a:r>
          </a:p>
        </p:txBody>
      </p:sp>
      <p:sp>
        <p:nvSpPr>
          <p:cNvPr id="4" name="Slide Number Placeholder 3"/>
          <p:cNvSpPr>
            <a:spLocks noGrp="1"/>
          </p:cNvSpPr>
          <p:nvPr>
            <p:ph type="sldNum" sz="quarter" idx="5"/>
          </p:nvPr>
        </p:nvSpPr>
        <p:spPr/>
        <p:txBody>
          <a:bodyPr/>
          <a:lstStyle/>
          <a:p>
            <a:fld id="{E7B65B09-3D26-4A57-8179-7B13097BA1D9}" type="slidenum">
              <a:rPr lang="en-US" smtClean="0"/>
              <a:t>45</a:t>
            </a:fld>
            <a:endParaRPr lang="en-US" dirty="0"/>
          </a:p>
        </p:txBody>
      </p:sp>
    </p:spTree>
    <p:extLst>
      <p:ext uri="{BB962C8B-B14F-4D97-AF65-F5344CB8AC3E}">
        <p14:creationId xmlns:p14="http://schemas.microsoft.com/office/powerpoint/2010/main" val="29151533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Without only a bit of work on our end now that the initial registrations are complete.</a:t>
            </a:r>
          </a:p>
          <a:p>
            <a:endParaRPr lang="en-US" dirty="0"/>
          </a:p>
          <a:p>
            <a:r>
              <a:rPr lang="en-US" dirty="0"/>
              <a:t>That’s great! And with the IGSN2040 project underway, it really looks like the IGSN will have a chance to fulfill its promise.</a:t>
            </a:r>
          </a:p>
          <a:p>
            <a:endParaRPr lang="en-US" dirty="0"/>
          </a:p>
          <a:p>
            <a:r>
              <a:rPr lang="en-US" dirty="0"/>
              <a:t>But I’d hate to end on too optimistic a note, so I have to wonder: what about the older body of literature? This is still largely a pre-IGSN world, and even if all the researchers and all the journals covering physical samples adopted persistent ids tomorrow, there would still be a large body of existing literature that predates them. This is a significant issue for an old collection!</a:t>
            </a:r>
          </a:p>
        </p:txBody>
      </p:sp>
      <p:sp>
        <p:nvSpPr>
          <p:cNvPr id="4" name="Slide Number Placeholder 3"/>
          <p:cNvSpPr>
            <a:spLocks noGrp="1"/>
          </p:cNvSpPr>
          <p:nvPr>
            <p:ph type="sldNum" sz="quarter" idx="5"/>
          </p:nvPr>
        </p:nvSpPr>
        <p:spPr/>
        <p:txBody>
          <a:bodyPr/>
          <a:lstStyle/>
          <a:p>
            <a:fld id="{E7B65B09-3D26-4A57-8179-7B13097BA1D9}" type="slidenum">
              <a:rPr lang="en-US" smtClean="0"/>
              <a:t>46</a:t>
            </a:fld>
            <a:endParaRPr lang="en-US" dirty="0"/>
          </a:p>
        </p:txBody>
      </p:sp>
    </p:spTree>
    <p:extLst>
      <p:ext uri="{BB962C8B-B14F-4D97-AF65-F5344CB8AC3E}">
        <p14:creationId xmlns:p14="http://schemas.microsoft.com/office/powerpoint/2010/main" val="9086497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paper, for example, links to a meteorite in the meteorite collection…</a:t>
            </a:r>
          </a:p>
        </p:txBody>
      </p:sp>
      <p:sp>
        <p:nvSpPr>
          <p:cNvPr id="4" name="Slide Number Placeholder 3"/>
          <p:cNvSpPr>
            <a:spLocks noGrp="1"/>
          </p:cNvSpPr>
          <p:nvPr>
            <p:ph type="sldNum" sz="quarter" idx="5"/>
          </p:nvPr>
        </p:nvSpPr>
        <p:spPr/>
        <p:txBody>
          <a:bodyPr/>
          <a:lstStyle/>
          <a:p>
            <a:fld id="{E7B65B09-3D26-4A57-8179-7B13097BA1D9}" type="slidenum">
              <a:rPr lang="en-US" smtClean="0"/>
              <a:t>47</a:t>
            </a:fld>
            <a:endParaRPr lang="en-US" dirty="0"/>
          </a:p>
        </p:txBody>
      </p:sp>
    </p:spTree>
    <p:extLst>
      <p:ext uri="{BB962C8B-B14F-4D97-AF65-F5344CB8AC3E}">
        <p14:creationId xmlns:p14="http://schemas.microsoft.com/office/powerpoint/2010/main" val="27785466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…but only by catalog number.</a:t>
            </a:r>
          </a:p>
        </p:txBody>
      </p:sp>
      <p:sp>
        <p:nvSpPr>
          <p:cNvPr id="4" name="Slide Number Placeholder 3"/>
          <p:cNvSpPr>
            <a:spLocks noGrp="1"/>
          </p:cNvSpPr>
          <p:nvPr>
            <p:ph type="sldNum" sz="quarter" idx="5"/>
          </p:nvPr>
        </p:nvSpPr>
        <p:spPr/>
        <p:txBody>
          <a:bodyPr/>
          <a:lstStyle/>
          <a:p>
            <a:fld id="{E7B65B09-3D26-4A57-8179-7B13097BA1D9}" type="slidenum">
              <a:rPr lang="en-US" smtClean="0"/>
              <a:t>48</a:t>
            </a:fld>
            <a:endParaRPr lang="en-US" dirty="0"/>
          </a:p>
        </p:txBody>
      </p:sp>
    </p:spTree>
    <p:extLst>
      <p:ext uri="{BB962C8B-B14F-4D97-AF65-F5344CB8AC3E}">
        <p14:creationId xmlns:p14="http://schemas.microsoft.com/office/powerpoint/2010/main" val="33768583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Analyses added to EarthChem have the same issue. The Smithsonian now owns the sample depicted here, but EarthChem has no way of knowing that. I only found this sample because I was looking for an example where a specimen was assigned an IGSN after analyses were published. This is a huge problem. Field numbers are much more diverse and less distinctive than NMNH’s own catalog numbers, making them harder to find and match automatically. Basically, all of the things that make the IGSN necessary make it difficult to apply retroactively.</a:t>
            </a:r>
          </a:p>
        </p:txBody>
      </p:sp>
      <p:sp>
        <p:nvSpPr>
          <p:cNvPr id="4" name="Slide Number Placeholder 3"/>
          <p:cNvSpPr>
            <a:spLocks noGrp="1"/>
          </p:cNvSpPr>
          <p:nvPr>
            <p:ph type="sldNum" sz="quarter" idx="5"/>
          </p:nvPr>
        </p:nvSpPr>
        <p:spPr/>
        <p:txBody>
          <a:bodyPr/>
          <a:lstStyle/>
          <a:p>
            <a:fld id="{E7B65B09-3D26-4A57-8179-7B13097BA1D9}" type="slidenum">
              <a:rPr lang="en-US" smtClean="0"/>
              <a:t>49</a:t>
            </a:fld>
            <a:endParaRPr lang="en-US" dirty="0"/>
          </a:p>
        </p:txBody>
      </p:sp>
    </p:spTree>
    <p:extLst>
      <p:ext uri="{BB962C8B-B14F-4D97-AF65-F5344CB8AC3E}">
        <p14:creationId xmlns:p14="http://schemas.microsoft.com/office/powerpoint/2010/main" val="2582725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Smithson was among other things a mineralogist--the mineral smithsonite, pictured here, is named after him--and naturally he had his own mineral collection, including several thousand specimens, which he left to the Smithsonian...</a:t>
            </a:r>
          </a:p>
        </p:txBody>
      </p:sp>
      <p:sp>
        <p:nvSpPr>
          <p:cNvPr id="4" name="Slide Number Placeholder 3"/>
          <p:cNvSpPr>
            <a:spLocks noGrp="1"/>
          </p:cNvSpPr>
          <p:nvPr>
            <p:ph type="sldNum" sz="quarter" idx="5"/>
          </p:nvPr>
        </p:nvSpPr>
        <p:spPr/>
        <p:txBody>
          <a:bodyPr/>
          <a:lstStyle/>
          <a:p>
            <a:fld id="{E7B65B09-3D26-4A57-8179-7B13097BA1D9}" type="slidenum">
              <a:rPr lang="en-US" smtClean="0"/>
              <a:t>5</a:t>
            </a:fld>
            <a:endParaRPr lang="en-US" dirty="0"/>
          </a:p>
        </p:txBody>
      </p:sp>
    </p:spTree>
    <p:extLst>
      <p:ext uri="{BB962C8B-B14F-4D97-AF65-F5344CB8AC3E}">
        <p14:creationId xmlns:p14="http://schemas.microsoft.com/office/powerpoint/2010/main" val="32624463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Difficult but not impossible. We can use the same sort of text mining I discussed earlier on when describing the publication history of the collection to get some handle on this. NMNH catalog numbers are a good place to start for the same reasons I mentioned earlier: They are easy to recognize, and they are part of a database that can provide context that can be used to verify citations. The script that I used to generate the data about publications uses this context to ensure that the catalog numbers it finds correspond to actual specimens.</a:t>
            </a:r>
          </a:p>
        </p:txBody>
      </p:sp>
      <p:sp>
        <p:nvSpPr>
          <p:cNvPr id="4" name="Slide Number Placeholder 3"/>
          <p:cNvSpPr>
            <a:spLocks noGrp="1"/>
          </p:cNvSpPr>
          <p:nvPr>
            <p:ph type="sldNum" sz="quarter" idx="5"/>
          </p:nvPr>
        </p:nvSpPr>
        <p:spPr/>
        <p:txBody>
          <a:bodyPr/>
          <a:lstStyle/>
          <a:p>
            <a:fld id="{E7B65B09-3D26-4A57-8179-7B13097BA1D9}" type="slidenum">
              <a:rPr lang="en-US" smtClean="0"/>
              <a:t>50</a:t>
            </a:fld>
            <a:endParaRPr lang="en-US" dirty="0"/>
          </a:p>
        </p:txBody>
      </p:sp>
    </p:spTree>
    <p:extLst>
      <p:ext uri="{BB962C8B-B14F-4D97-AF65-F5344CB8AC3E}">
        <p14:creationId xmlns:p14="http://schemas.microsoft.com/office/powerpoint/2010/main" val="38194413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Which means that the publication dataset can also be used to track how samples have been used since they were added to the collection. Here is a screenshot from that dataset showing citations of a sample of the Murchison meteorite in the paper I showed a few slides ago, including brief snippets of exactly where it was mentioned in the text. The snippets are short, which limits their usefulness in many cases, but they sometimes contain information missing from the catalog record. At a minimum, we should be able to compile a record of associated publications for many specimens. Not comprehensive, and not for every specimen, but we can make some headway. I’m optimistic that this approach can be extended to field numbers as well, although the complexity of formatting and the similarity of field numbers from different sources make that a thornier problem.</a:t>
            </a:r>
          </a:p>
        </p:txBody>
      </p:sp>
      <p:sp>
        <p:nvSpPr>
          <p:cNvPr id="4" name="Slide Number Placeholder 3"/>
          <p:cNvSpPr>
            <a:spLocks noGrp="1"/>
          </p:cNvSpPr>
          <p:nvPr>
            <p:ph type="sldNum" sz="quarter" idx="5"/>
          </p:nvPr>
        </p:nvSpPr>
        <p:spPr/>
        <p:txBody>
          <a:bodyPr/>
          <a:lstStyle/>
          <a:p>
            <a:fld id="{E7B65B09-3D26-4A57-8179-7B13097BA1D9}" type="slidenum">
              <a:rPr lang="en-US" smtClean="0"/>
              <a:t>51</a:t>
            </a:fld>
            <a:endParaRPr lang="en-US" dirty="0"/>
          </a:p>
        </p:txBody>
      </p:sp>
    </p:spTree>
    <p:extLst>
      <p:ext uri="{BB962C8B-B14F-4D97-AF65-F5344CB8AC3E}">
        <p14:creationId xmlns:p14="http://schemas.microsoft.com/office/powerpoint/2010/main" val="21554173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[summarize slide]</a:t>
            </a:r>
          </a:p>
        </p:txBody>
      </p:sp>
      <p:sp>
        <p:nvSpPr>
          <p:cNvPr id="4" name="Slide Number Placeholder 3"/>
          <p:cNvSpPr>
            <a:spLocks noGrp="1"/>
          </p:cNvSpPr>
          <p:nvPr>
            <p:ph type="sldNum" sz="quarter" idx="5"/>
          </p:nvPr>
        </p:nvSpPr>
        <p:spPr/>
        <p:txBody>
          <a:bodyPr/>
          <a:lstStyle/>
          <a:p>
            <a:fld id="{E7B65B09-3D26-4A57-8179-7B13097BA1D9}" type="slidenum">
              <a:rPr lang="en-US" smtClean="0"/>
              <a:t>52</a:t>
            </a:fld>
            <a:endParaRPr lang="en-US" dirty="0"/>
          </a:p>
        </p:txBody>
      </p:sp>
    </p:spTree>
    <p:extLst>
      <p:ext uri="{BB962C8B-B14F-4D97-AF65-F5344CB8AC3E}">
        <p14:creationId xmlns:p14="http://schemas.microsoft.com/office/powerpoint/2010/main" val="8978151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Questions?</a:t>
            </a:r>
          </a:p>
        </p:txBody>
      </p:sp>
      <p:sp>
        <p:nvSpPr>
          <p:cNvPr id="4" name="Slide Number Placeholder 3"/>
          <p:cNvSpPr>
            <a:spLocks noGrp="1"/>
          </p:cNvSpPr>
          <p:nvPr>
            <p:ph type="sldNum" sz="quarter" idx="5"/>
          </p:nvPr>
        </p:nvSpPr>
        <p:spPr/>
        <p:txBody>
          <a:bodyPr/>
          <a:lstStyle/>
          <a:p>
            <a:fld id="{E7B65B09-3D26-4A57-8179-7B13097BA1D9}" type="slidenum">
              <a:rPr lang="en-US" smtClean="0"/>
              <a:t>53</a:t>
            </a:fld>
            <a:endParaRPr lang="en-US" dirty="0"/>
          </a:p>
        </p:txBody>
      </p:sp>
    </p:spTree>
    <p:extLst>
      <p:ext uri="{BB962C8B-B14F-4D97-AF65-F5344CB8AC3E}">
        <p14:creationId xmlns:p14="http://schemas.microsoft.com/office/powerpoint/2010/main" val="2232726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...but which unfortunately was lost, along with most of the Smithsonian's original collection, in a fire in 1865.</a:t>
            </a:r>
          </a:p>
        </p:txBody>
      </p:sp>
      <p:sp>
        <p:nvSpPr>
          <p:cNvPr id="4" name="Slide Number Placeholder 3"/>
          <p:cNvSpPr>
            <a:spLocks noGrp="1"/>
          </p:cNvSpPr>
          <p:nvPr>
            <p:ph type="sldNum" sz="quarter" idx="5"/>
          </p:nvPr>
        </p:nvSpPr>
        <p:spPr/>
        <p:txBody>
          <a:bodyPr/>
          <a:lstStyle/>
          <a:p>
            <a:fld id="{E7B65B09-3D26-4A57-8179-7B13097BA1D9}" type="slidenum">
              <a:rPr lang="en-US" smtClean="0"/>
              <a:t>6</a:t>
            </a:fld>
            <a:endParaRPr lang="en-US" dirty="0"/>
          </a:p>
        </p:txBody>
      </p:sp>
    </p:spTree>
    <p:extLst>
      <p:ext uri="{BB962C8B-B14F-4D97-AF65-F5344CB8AC3E}">
        <p14:creationId xmlns:p14="http://schemas.microsoft.com/office/powerpoint/2010/main" val="1824591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the institution recovered, and the Smithsonian expanded from a single building--the Castle, back in one piece here at the bottom of this picture--to 19 museums and a zoo today, which combined welcome more than 28 million visitors a year. The building I work in has been known by a couple different names over its life, but currently is known as the National Museum of Natural History, or NMNH, and is located right across the National Mall from the Castle. I was originally  supposed to give this talk in January at the winter meeting in Bethesda—I couldn’t make it—but I was going to encourage you to stop by. It's a really lovely museum, and if you're ever in DC it's worth the visit.</a:t>
            </a:r>
          </a:p>
        </p:txBody>
      </p:sp>
      <p:sp>
        <p:nvSpPr>
          <p:cNvPr id="4" name="Slide Number Placeholder 3"/>
          <p:cNvSpPr>
            <a:spLocks noGrp="1"/>
          </p:cNvSpPr>
          <p:nvPr>
            <p:ph type="sldNum" sz="quarter" idx="5"/>
          </p:nvPr>
        </p:nvSpPr>
        <p:spPr/>
        <p:txBody>
          <a:bodyPr/>
          <a:lstStyle/>
          <a:p>
            <a:fld id="{E7B65B09-3D26-4A57-8179-7B13097BA1D9}" type="slidenum">
              <a:rPr lang="en-US" smtClean="0"/>
              <a:t>7</a:t>
            </a:fld>
            <a:endParaRPr lang="en-US" dirty="0"/>
          </a:p>
        </p:txBody>
      </p:sp>
    </p:spTree>
    <p:extLst>
      <p:ext uri="{BB962C8B-B14F-4D97-AF65-F5344CB8AC3E}">
        <p14:creationId xmlns:p14="http://schemas.microsoft.com/office/powerpoint/2010/main" val="124966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But the Smithsonian is also and has ever been an active research center, both in terms of performing its own research and supporting research elsewhere. A fundamental part of its research activity is its collections, the scale of which can sometimes surprise people. </a:t>
            </a:r>
          </a:p>
        </p:txBody>
      </p:sp>
      <p:sp>
        <p:nvSpPr>
          <p:cNvPr id="4" name="Slide Number Placeholder 3"/>
          <p:cNvSpPr>
            <a:spLocks noGrp="1"/>
          </p:cNvSpPr>
          <p:nvPr>
            <p:ph type="sldNum" sz="quarter" idx="5"/>
          </p:nvPr>
        </p:nvSpPr>
        <p:spPr/>
        <p:txBody>
          <a:bodyPr/>
          <a:lstStyle/>
          <a:p>
            <a:fld id="{E7B65B09-3D26-4A57-8179-7B13097BA1D9}" type="slidenum">
              <a:rPr lang="en-US" smtClean="0"/>
              <a:t>8</a:t>
            </a:fld>
            <a:endParaRPr lang="en-US" dirty="0"/>
          </a:p>
        </p:txBody>
      </p:sp>
    </p:spTree>
    <p:extLst>
      <p:ext uri="{BB962C8B-B14F-4D97-AF65-F5344CB8AC3E}">
        <p14:creationId xmlns:p14="http://schemas.microsoft.com/office/powerpoint/2010/main" val="3487450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As a whole, the Smithsonian manages more than 155 million objects, 146 million of which belong to NMNH. It is perhaps the most extensive natural history collection in the world, with literally millions of striking natural objects, far more than the exhibits could hold but a few of which you can see here.</a:t>
            </a:r>
          </a:p>
        </p:txBody>
      </p:sp>
      <p:sp>
        <p:nvSpPr>
          <p:cNvPr id="4" name="Slide Number Placeholder 3"/>
          <p:cNvSpPr>
            <a:spLocks noGrp="1"/>
          </p:cNvSpPr>
          <p:nvPr>
            <p:ph type="sldNum" sz="quarter" idx="5"/>
          </p:nvPr>
        </p:nvSpPr>
        <p:spPr/>
        <p:txBody>
          <a:bodyPr/>
          <a:lstStyle/>
          <a:p>
            <a:fld id="{E7B65B09-3D26-4A57-8179-7B13097BA1D9}" type="slidenum">
              <a:rPr lang="en-US" smtClean="0"/>
              <a:t>9</a:t>
            </a:fld>
            <a:endParaRPr lang="en-US" dirty="0"/>
          </a:p>
        </p:txBody>
      </p:sp>
    </p:spTree>
    <p:extLst>
      <p:ext uri="{BB962C8B-B14F-4D97-AF65-F5344CB8AC3E}">
        <p14:creationId xmlns:p14="http://schemas.microsoft.com/office/powerpoint/2010/main" val="654038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F0A92DA-9636-428C-8507-716D13F8854F}" type="datetimeFigureOut">
              <a:rPr lang="en-US" smtClean="0"/>
              <a:t>7/24/2019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A77CD2-6DC8-4B66-BFB6-9A1E51823233}" type="slidenum">
              <a:rPr lang="en-US" smtClean="0"/>
              <a:t>‹#›</a:t>
            </a:fld>
            <a:endParaRPr lang="en-US" dirty="0"/>
          </a:p>
        </p:txBody>
      </p:sp>
    </p:spTree>
    <p:extLst>
      <p:ext uri="{BB962C8B-B14F-4D97-AF65-F5344CB8AC3E}">
        <p14:creationId xmlns:p14="http://schemas.microsoft.com/office/powerpoint/2010/main" val="3369070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0A92DA-9636-428C-8507-716D13F8854F}" type="datetimeFigureOut">
              <a:rPr lang="en-US" smtClean="0"/>
              <a:t>7/24/2019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A77CD2-6DC8-4B66-BFB6-9A1E51823233}" type="slidenum">
              <a:rPr lang="en-US" smtClean="0"/>
              <a:t>‹#›</a:t>
            </a:fld>
            <a:endParaRPr lang="en-US" dirty="0"/>
          </a:p>
        </p:txBody>
      </p:sp>
    </p:spTree>
    <p:extLst>
      <p:ext uri="{BB962C8B-B14F-4D97-AF65-F5344CB8AC3E}">
        <p14:creationId xmlns:p14="http://schemas.microsoft.com/office/powerpoint/2010/main" val="1677285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0A92DA-9636-428C-8507-716D13F8854F}" type="datetimeFigureOut">
              <a:rPr lang="en-US" smtClean="0"/>
              <a:t>7/24/2019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A77CD2-6DC8-4B66-BFB6-9A1E51823233}" type="slidenum">
              <a:rPr lang="en-US" smtClean="0"/>
              <a:t>‹#›</a:t>
            </a:fld>
            <a:endParaRPr lang="en-US" dirty="0"/>
          </a:p>
        </p:txBody>
      </p:sp>
    </p:spTree>
    <p:extLst>
      <p:ext uri="{BB962C8B-B14F-4D97-AF65-F5344CB8AC3E}">
        <p14:creationId xmlns:p14="http://schemas.microsoft.com/office/powerpoint/2010/main" val="4249785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0A92DA-9636-428C-8507-716D13F8854F}" type="datetimeFigureOut">
              <a:rPr lang="en-US" smtClean="0"/>
              <a:t>7/24/2019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A77CD2-6DC8-4B66-BFB6-9A1E51823233}" type="slidenum">
              <a:rPr lang="en-US" smtClean="0"/>
              <a:t>‹#›</a:t>
            </a:fld>
            <a:endParaRPr lang="en-US" dirty="0"/>
          </a:p>
        </p:txBody>
      </p:sp>
    </p:spTree>
    <p:extLst>
      <p:ext uri="{BB962C8B-B14F-4D97-AF65-F5344CB8AC3E}">
        <p14:creationId xmlns:p14="http://schemas.microsoft.com/office/powerpoint/2010/main" val="1225324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0A92DA-9636-428C-8507-716D13F8854F}" type="datetimeFigureOut">
              <a:rPr lang="en-US" smtClean="0"/>
              <a:t>7/24/2019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A77CD2-6DC8-4B66-BFB6-9A1E51823233}" type="slidenum">
              <a:rPr lang="en-US" smtClean="0"/>
              <a:t>‹#›</a:t>
            </a:fld>
            <a:endParaRPr lang="en-US" dirty="0"/>
          </a:p>
        </p:txBody>
      </p:sp>
    </p:spTree>
    <p:extLst>
      <p:ext uri="{BB962C8B-B14F-4D97-AF65-F5344CB8AC3E}">
        <p14:creationId xmlns:p14="http://schemas.microsoft.com/office/powerpoint/2010/main" val="4102367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F0A92DA-9636-428C-8507-716D13F8854F}" type="datetimeFigureOut">
              <a:rPr lang="en-US" smtClean="0"/>
              <a:t>7/24/2019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A77CD2-6DC8-4B66-BFB6-9A1E51823233}" type="slidenum">
              <a:rPr lang="en-US" smtClean="0"/>
              <a:t>‹#›</a:t>
            </a:fld>
            <a:endParaRPr lang="en-US" dirty="0"/>
          </a:p>
        </p:txBody>
      </p:sp>
    </p:spTree>
    <p:extLst>
      <p:ext uri="{BB962C8B-B14F-4D97-AF65-F5344CB8AC3E}">
        <p14:creationId xmlns:p14="http://schemas.microsoft.com/office/powerpoint/2010/main" val="1079967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F0A92DA-9636-428C-8507-716D13F8854F}" type="datetimeFigureOut">
              <a:rPr lang="en-US" smtClean="0"/>
              <a:t>7/24/2019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A77CD2-6DC8-4B66-BFB6-9A1E51823233}" type="slidenum">
              <a:rPr lang="en-US" smtClean="0"/>
              <a:t>‹#›</a:t>
            </a:fld>
            <a:endParaRPr lang="en-US" dirty="0"/>
          </a:p>
        </p:txBody>
      </p:sp>
    </p:spTree>
    <p:extLst>
      <p:ext uri="{BB962C8B-B14F-4D97-AF65-F5344CB8AC3E}">
        <p14:creationId xmlns:p14="http://schemas.microsoft.com/office/powerpoint/2010/main" val="493130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0A92DA-9636-428C-8507-716D13F8854F}" type="datetimeFigureOut">
              <a:rPr lang="en-US" smtClean="0"/>
              <a:t>7/24/2019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A77CD2-6DC8-4B66-BFB6-9A1E51823233}" type="slidenum">
              <a:rPr lang="en-US" smtClean="0"/>
              <a:t>‹#›</a:t>
            </a:fld>
            <a:endParaRPr lang="en-US" dirty="0"/>
          </a:p>
        </p:txBody>
      </p:sp>
    </p:spTree>
    <p:extLst>
      <p:ext uri="{BB962C8B-B14F-4D97-AF65-F5344CB8AC3E}">
        <p14:creationId xmlns:p14="http://schemas.microsoft.com/office/powerpoint/2010/main" val="4119220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0A92DA-9636-428C-8507-716D13F8854F}" type="datetimeFigureOut">
              <a:rPr lang="en-US" smtClean="0"/>
              <a:t>7/24/2019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0A77CD2-6DC8-4B66-BFB6-9A1E51823233}" type="slidenum">
              <a:rPr lang="en-US" smtClean="0"/>
              <a:t>‹#›</a:t>
            </a:fld>
            <a:endParaRPr lang="en-US" dirty="0"/>
          </a:p>
        </p:txBody>
      </p:sp>
    </p:spTree>
    <p:extLst>
      <p:ext uri="{BB962C8B-B14F-4D97-AF65-F5344CB8AC3E}">
        <p14:creationId xmlns:p14="http://schemas.microsoft.com/office/powerpoint/2010/main" val="3140280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0A92DA-9636-428C-8507-716D13F8854F}" type="datetimeFigureOut">
              <a:rPr lang="en-US" smtClean="0"/>
              <a:t>7/24/2019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A77CD2-6DC8-4B66-BFB6-9A1E51823233}" type="slidenum">
              <a:rPr lang="en-US" smtClean="0"/>
              <a:t>‹#›</a:t>
            </a:fld>
            <a:endParaRPr lang="en-US" dirty="0"/>
          </a:p>
        </p:txBody>
      </p:sp>
    </p:spTree>
    <p:extLst>
      <p:ext uri="{BB962C8B-B14F-4D97-AF65-F5344CB8AC3E}">
        <p14:creationId xmlns:p14="http://schemas.microsoft.com/office/powerpoint/2010/main" val="1112221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0A92DA-9636-428C-8507-716D13F8854F}" type="datetimeFigureOut">
              <a:rPr lang="en-US" smtClean="0"/>
              <a:t>7/24/2019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A77CD2-6DC8-4B66-BFB6-9A1E51823233}" type="slidenum">
              <a:rPr lang="en-US" smtClean="0"/>
              <a:t>‹#›</a:t>
            </a:fld>
            <a:endParaRPr lang="en-US" dirty="0"/>
          </a:p>
        </p:txBody>
      </p:sp>
    </p:spTree>
    <p:extLst>
      <p:ext uri="{BB962C8B-B14F-4D97-AF65-F5344CB8AC3E}">
        <p14:creationId xmlns:p14="http://schemas.microsoft.com/office/powerpoint/2010/main" val="2917996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0A92DA-9636-428C-8507-716D13F8854F}" type="datetimeFigureOut">
              <a:rPr lang="en-US" smtClean="0"/>
              <a:t>7/24/2019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A77CD2-6DC8-4B66-BFB6-9A1E51823233}" type="slidenum">
              <a:rPr lang="en-US" smtClean="0"/>
              <a:t>‹#›</a:t>
            </a:fld>
            <a:endParaRPr lang="en-US" dirty="0"/>
          </a:p>
        </p:txBody>
      </p:sp>
    </p:spTree>
    <p:extLst>
      <p:ext uri="{BB962C8B-B14F-4D97-AF65-F5344CB8AC3E}">
        <p14:creationId xmlns:p14="http://schemas.microsoft.com/office/powerpoint/2010/main" val="36892377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orcid.org/0000-0002-7512-4206"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mailto:mansura@si.edu"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mkweb.bcgsc.ca/biovis2012/color-blindness-palette.png"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s://github.com/adamancer/speciminer"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hyperlink" Target="https://geodeepdive.org/" TargetMode="External"/><Relationship Id="rId5" Type="http://schemas.openxmlformats.org/officeDocument/2006/relationships/hyperlink" Target="https://www.biodiversitylibrary.org/" TargetMode="Externa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1016/j.gca.2011.09.006"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1016/j.gca.2011.09.006"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doi.org/10.1016/j.gca.2011.09.006"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hyperlink" Target="https://www.lpi.usra.edu/meteor/metbull.php" TargetMode="External"/><Relationship Id="rId3" Type="http://schemas.openxmlformats.org/officeDocument/2006/relationships/hyperlink" Target="http://collections.si.edu/" TargetMode="External"/><Relationship Id="rId7" Type="http://schemas.openxmlformats.org/officeDocument/2006/relationships/hyperlink" Target="http://www.geosamples.org/catalogsearch" TargetMode="Externa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hyperlink" Target="http://geocase.eu/" TargetMode="External"/><Relationship Id="rId5" Type="http://schemas.openxmlformats.org/officeDocument/2006/relationships/hyperlink" Target="http://volcano.si.edu/" TargetMode="External"/><Relationship Id="rId4" Type="http://schemas.openxmlformats.org/officeDocument/2006/relationships/hyperlink" Target="https://collections.nmnh.si.edu/search/ms/" TargetMode="External"/><Relationship Id="rId9" Type="http://schemas.openxmlformats.org/officeDocument/2006/relationships/hyperlink" Target="http://www.earthchem.org/"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www.lpi.usra.edu/meteor/metbull.php" TargetMode="External"/><Relationship Id="rId3" Type="http://schemas.openxmlformats.org/officeDocument/2006/relationships/hyperlink" Target="http://collections.si.edu/" TargetMode="External"/><Relationship Id="rId7" Type="http://schemas.openxmlformats.org/officeDocument/2006/relationships/hyperlink" Target="http://www.geosamples.org/catalogsearch" TargetMode="Externa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hyperlink" Target="http://geocase.eu/" TargetMode="External"/><Relationship Id="rId5" Type="http://schemas.openxmlformats.org/officeDocument/2006/relationships/hyperlink" Target="http://volcano.si.edu/" TargetMode="External"/><Relationship Id="rId4" Type="http://schemas.openxmlformats.org/officeDocument/2006/relationships/hyperlink" Target="https://collections.nmnh.si.edu/search/ms/" TargetMode="External"/><Relationship Id="rId9" Type="http://schemas.openxmlformats.org/officeDocument/2006/relationships/hyperlink" Target="http://www.earthchem.or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gbif.org/dataset/821cc27a-e3bb-4bc5-ac34-89ada245069d" TargetMode="External"/><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hyperlink" Target="https://www.gbif.org/dataset/c8681cc2-9d0a-4c5f-b620-5c753abfe2bc"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hyperlink" Target="http://igsn.org/NHB000001"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hyperlink" Target="http://igsn.org/NHB000001"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hyperlink" Target="http://hdl.handle.net/10273/NHB005DWO"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hyperlink" Target="http://hdl.handle.net/10273/NHB005DWO"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www.lpi.usra.edu/meteor/metbull.php" TargetMode="External"/><Relationship Id="rId3" Type="http://schemas.openxmlformats.org/officeDocument/2006/relationships/hyperlink" Target="http://collections.si.edu/" TargetMode="External"/><Relationship Id="rId7" Type="http://schemas.openxmlformats.org/officeDocument/2006/relationships/hyperlink" Target="http://www.geosamples.org/catalogsearch" TargetMode="Externa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hyperlink" Target="http://geocase.eu/" TargetMode="External"/><Relationship Id="rId5" Type="http://schemas.openxmlformats.org/officeDocument/2006/relationships/hyperlink" Target="http://volcano.si.edu/" TargetMode="External"/><Relationship Id="rId4" Type="http://schemas.openxmlformats.org/officeDocument/2006/relationships/hyperlink" Target="https://collections.nmnh.si.edu/search/ms/" TargetMode="External"/><Relationship Id="rId9" Type="http://schemas.openxmlformats.org/officeDocument/2006/relationships/hyperlink" Target="http://www.earthchem.org/"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www.lpi.usra.edu/meteor/metbull.php" TargetMode="External"/><Relationship Id="rId3" Type="http://schemas.openxmlformats.org/officeDocument/2006/relationships/hyperlink" Target="http://collections.si.edu/" TargetMode="External"/><Relationship Id="rId7" Type="http://schemas.openxmlformats.org/officeDocument/2006/relationships/hyperlink" Target="http://www.geosamples.org/catalogsearch" TargetMode="Externa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hyperlink" Target="http://geocase.eu/" TargetMode="External"/><Relationship Id="rId5" Type="http://schemas.openxmlformats.org/officeDocument/2006/relationships/hyperlink" Target="http://volcano.si.edu/" TargetMode="External"/><Relationship Id="rId4" Type="http://schemas.openxmlformats.org/officeDocument/2006/relationships/hyperlink" Target="https://collections.nmnh.si.edu/search/ms/" TargetMode="External"/><Relationship Id="rId9" Type="http://schemas.openxmlformats.org/officeDocument/2006/relationships/hyperlink" Target="http://www.earthchem.or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hyperlink" Target="https://github.com/adamancer/speciminer" TargetMode="External"/><Relationship Id="rId2" Type="http://schemas.openxmlformats.org/officeDocument/2006/relationships/notesSlide" Target="../notesSlides/notesSlide50.xml"/><Relationship Id="rId1" Type="http://schemas.openxmlformats.org/officeDocument/2006/relationships/slideLayout" Target="../slideLayouts/slideLayout5.xml"/><Relationship Id="rId6" Type="http://schemas.openxmlformats.org/officeDocument/2006/relationships/hyperlink" Target="https://geodeepdive.org/" TargetMode="External"/><Relationship Id="rId5" Type="http://schemas.openxmlformats.org/officeDocument/2006/relationships/hyperlink" Target="https://www.biodiversitylibrary.org/" TargetMode="External"/><Relationship Id="rId4" Type="http://schemas.openxmlformats.org/officeDocument/2006/relationships/image" Target="../media/image19.png"/></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6.xml"/><Relationship Id="rId5" Type="http://schemas.openxmlformats.org/officeDocument/2006/relationships/hyperlink" Target="mailto:mansura@si.edu" TargetMode="External"/><Relationship Id="rId4" Type="http://schemas.openxmlformats.org/officeDocument/2006/relationships/hyperlink" Target="https://orcid.org/0000-0002-7512-4206"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aker info">
            <a:extLst>
              <a:ext uri="{FF2B5EF4-FFF2-40B4-BE49-F238E27FC236}">
                <a16:creationId xmlns:a16="http://schemas.microsoft.com/office/drawing/2014/main" id="{19CB41A2-6D89-446E-AAC3-AACACDE93CF6}"/>
              </a:ext>
            </a:extLst>
          </p:cNvPr>
          <p:cNvSpPr txBox="1"/>
          <p:nvPr/>
        </p:nvSpPr>
        <p:spPr>
          <a:xfrm>
            <a:off x="2371165" y="4506814"/>
            <a:ext cx="7449670" cy="2492990"/>
          </a:xfrm>
          <a:prstGeom prst="rect">
            <a:avLst/>
          </a:prstGeom>
          <a:noFill/>
        </p:spPr>
        <p:txBody>
          <a:bodyPr wrap="square" rtlCol="0">
            <a:spAutoFit/>
          </a:bodyPr>
          <a:lstStyle/>
          <a:p>
            <a:pPr algn="ctr">
              <a:spcAft>
                <a:spcPts val="600"/>
              </a:spcAft>
            </a:pPr>
            <a:r>
              <a:rPr lang="en-US" sz="2800" b="1" dirty="0"/>
              <a:t>Adam Mansur</a:t>
            </a:r>
          </a:p>
          <a:p>
            <a:pPr algn="ctr">
              <a:spcBef>
                <a:spcPts val="0"/>
              </a:spcBef>
            </a:pPr>
            <a:r>
              <a:rPr lang="en-US" dirty="0"/>
              <a:t>Department of Mineral Sciences</a:t>
            </a:r>
          </a:p>
          <a:p>
            <a:pPr algn="ctr">
              <a:spcBef>
                <a:spcPts val="0"/>
              </a:spcBef>
              <a:spcAft>
                <a:spcPts val="600"/>
              </a:spcAft>
            </a:pPr>
            <a:r>
              <a:rPr lang="en-US" dirty="0"/>
              <a:t>National Museum of Natural History</a:t>
            </a:r>
          </a:p>
          <a:p>
            <a:pPr algn="ctr">
              <a:spcBef>
                <a:spcPts val="0"/>
              </a:spcBef>
              <a:spcAft>
                <a:spcPts val="600"/>
              </a:spcAft>
            </a:pPr>
            <a:endParaRPr lang="en-US" dirty="0"/>
          </a:p>
          <a:p>
            <a:pPr algn="ctr">
              <a:spcBef>
                <a:spcPts val="0"/>
              </a:spcBef>
              <a:spcAft>
                <a:spcPts val="600"/>
              </a:spcAft>
            </a:pPr>
            <a:r>
              <a:rPr lang="en-US" dirty="0">
                <a:hlinkClick r:id="rId3"/>
              </a:rPr>
              <a:t>0000-0002-7512-4206</a:t>
            </a:r>
            <a:endParaRPr lang="en-US" dirty="0"/>
          </a:p>
          <a:p>
            <a:pPr algn="ctr">
              <a:spcBef>
                <a:spcPts val="0"/>
              </a:spcBef>
            </a:pPr>
            <a:r>
              <a:rPr lang="en-US" dirty="0">
                <a:hlinkClick r:id="rId4"/>
              </a:rPr>
              <a:t>mansura@si.edu</a:t>
            </a:r>
            <a:endParaRPr lang="en-US" dirty="0"/>
          </a:p>
          <a:p>
            <a:pPr algn="ctr"/>
            <a:endParaRPr lang="en-US" dirty="0"/>
          </a:p>
        </p:txBody>
      </p:sp>
      <p:pic>
        <p:nvPicPr>
          <p:cNvPr id="7" name="Smithsonian logo" descr="The Smithsonian logo, featuring a yellow sunburst inside a blue circle nested inside a larger white circle containing the text &quot;Smithsonian Institution&quot;">
            <a:extLst>
              <a:ext uri="{FF2B5EF4-FFF2-40B4-BE49-F238E27FC236}">
                <a16:creationId xmlns:a16="http://schemas.microsoft.com/office/drawing/2014/main" id="{50D30AD9-B303-4597-BEEA-4DAE31E995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3581" y="4834426"/>
            <a:ext cx="1676403" cy="1676403"/>
          </a:xfrm>
          <a:prstGeom prst="rect">
            <a:avLst/>
          </a:prstGeom>
        </p:spPr>
      </p:pic>
      <p:sp>
        <p:nvSpPr>
          <p:cNvPr id="2" name="Title">
            <a:extLst>
              <a:ext uri="{FF2B5EF4-FFF2-40B4-BE49-F238E27FC236}">
                <a16:creationId xmlns:a16="http://schemas.microsoft.com/office/drawing/2014/main" id="{165572E9-E146-4BED-8200-176ED8E87DCA}"/>
              </a:ext>
            </a:extLst>
          </p:cNvPr>
          <p:cNvSpPr>
            <a:spLocks noGrp="1"/>
          </p:cNvSpPr>
          <p:nvPr>
            <p:ph type="ctrTitle"/>
          </p:nvPr>
        </p:nvSpPr>
        <p:spPr>
          <a:xfrm>
            <a:off x="0" y="1122363"/>
            <a:ext cx="12192000" cy="2387600"/>
          </a:xfrm>
        </p:spPr>
        <p:txBody>
          <a:bodyPr>
            <a:noAutofit/>
          </a:bodyPr>
          <a:lstStyle/>
          <a:p>
            <a:r>
              <a:rPr lang="en-US" dirty="0"/>
              <a:t>Increasing the </a:t>
            </a:r>
            <a:br>
              <a:rPr lang="en-US" dirty="0"/>
            </a:br>
            <a:r>
              <a:rPr lang="en-US" dirty="0"/>
              <a:t>impact of the Smithsonian’s </a:t>
            </a:r>
            <a:br>
              <a:rPr lang="en-US" dirty="0"/>
            </a:br>
            <a:r>
              <a:rPr lang="en-US" dirty="0"/>
              <a:t>geoscience collections</a:t>
            </a:r>
          </a:p>
        </p:txBody>
      </p:sp>
    </p:spTree>
    <p:extLst>
      <p:ext uri="{BB962C8B-B14F-4D97-AF65-F5344CB8AC3E}">
        <p14:creationId xmlns:p14="http://schemas.microsoft.com/office/powerpoint/2010/main" val="3125033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a:extLst>
              <a:ext uri="{FF2B5EF4-FFF2-40B4-BE49-F238E27FC236}">
                <a16:creationId xmlns:a16="http://schemas.microsoft.com/office/drawing/2014/main" id="{E0C4662B-9B34-443E-8B3C-9FA75ED2D0F1}"/>
              </a:ext>
            </a:extLst>
          </p:cNvPr>
          <p:cNvSpPr>
            <a:spLocks noGrp="1"/>
          </p:cNvSpPr>
          <p:nvPr>
            <p:ph type="body" idx="1"/>
          </p:nvPr>
        </p:nvSpPr>
        <p:spPr/>
        <p:txBody>
          <a:bodyPr/>
          <a:lstStyle/>
          <a:p>
            <a:r>
              <a:rPr lang="en-US" dirty="0"/>
              <a:t>Rocks, minerals, and meteorites (and a little bit about fossils)</a:t>
            </a:r>
          </a:p>
        </p:txBody>
      </p:sp>
      <p:sp>
        <p:nvSpPr>
          <p:cNvPr id="2" name="Title">
            <a:extLst>
              <a:ext uri="{FF2B5EF4-FFF2-40B4-BE49-F238E27FC236}">
                <a16:creationId xmlns:a16="http://schemas.microsoft.com/office/drawing/2014/main" id="{6B9CC0CF-50B6-4213-AF32-9CDE54A03477}"/>
              </a:ext>
            </a:extLst>
          </p:cNvPr>
          <p:cNvSpPr>
            <a:spLocks noGrp="1"/>
          </p:cNvSpPr>
          <p:nvPr>
            <p:ph type="title"/>
          </p:nvPr>
        </p:nvSpPr>
        <p:spPr>
          <a:xfrm>
            <a:off x="831850" y="1709738"/>
            <a:ext cx="10515600" cy="2852737"/>
          </a:xfrm>
        </p:spPr>
        <p:txBody>
          <a:bodyPr/>
          <a:lstStyle/>
          <a:p>
            <a:r>
              <a:rPr lang="en-US" dirty="0"/>
              <a:t>Introduction to the collections</a:t>
            </a:r>
          </a:p>
        </p:txBody>
      </p:sp>
    </p:spTree>
    <p:extLst>
      <p:ext uri="{BB962C8B-B14F-4D97-AF65-F5344CB8AC3E}">
        <p14:creationId xmlns:p14="http://schemas.microsoft.com/office/powerpoint/2010/main" val="3107864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llections pie chart" descr="Pie chart showing the relative proportions of the collections held the NMNH science departments. The biology and paleobiology collections make up most of the collection (~70% and ~27%, respectively).">
            <a:extLst>
              <a:ext uri="{FF2B5EF4-FFF2-40B4-BE49-F238E27FC236}">
                <a16:creationId xmlns:a16="http://schemas.microsoft.com/office/drawing/2014/main" id="{B1E65D50-B472-4AC6-A353-98DE175C42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153" y="1555793"/>
            <a:ext cx="11784354" cy="4629853"/>
          </a:xfrm>
          <a:prstGeom prst="rect">
            <a:avLst/>
          </a:prstGeom>
        </p:spPr>
      </p:pic>
      <p:sp>
        <p:nvSpPr>
          <p:cNvPr id="2" name="Title">
            <a:extLst>
              <a:ext uri="{FF2B5EF4-FFF2-40B4-BE49-F238E27FC236}">
                <a16:creationId xmlns:a16="http://schemas.microsoft.com/office/drawing/2014/main" id="{6678BC59-3BE0-4885-9EF0-1ABF216FDF18}"/>
              </a:ext>
            </a:extLst>
          </p:cNvPr>
          <p:cNvSpPr>
            <a:spLocks noGrp="1"/>
          </p:cNvSpPr>
          <p:nvPr>
            <p:ph type="title"/>
          </p:nvPr>
        </p:nvSpPr>
        <p:spPr/>
        <p:txBody>
          <a:bodyPr/>
          <a:lstStyle/>
          <a:p>
            <a:pPr algn="ctr"/>
            <a:r>
              <a:rPr lang="en-US" dirty="0"/>
              <a:t>NMNH collections info</a:t>
            </a:r>
          </a:p>
        </p:txBody>
      </p:sp>
    </p:spTree>
    <p:extLst>
      <p:ext uri="{BB962C8B-B14F-4D97-AF65-F5344CB8AC3E}">
        <p14:creationId xmlns:p14="http://schemas.microsoft.com/office/powerpoint/2010/main" val="2486756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Labeled collections pie chart" descr="Pie chart showing the relative proportions of the collections held the NMNH science departments with the sizes of the collections labeled as follows: Anthropology, ~2 M specimens; Biology, ~130 M specimens; Mineral Sciences, ~500 k specimens; and Paleobiology, ~40 M specimens.">
            <a:extLst>
              <a:ext uri="{FF2B5EF4-FFF2-40B4-BE49-F238E27FC236}">
                <a16:creationId xmlns:a16="http://schemas.microsoft.com/office/drawing/2014/main" id="{03A3D05C-3AB2-4755-AD75-6AA111D5DE1E}"/>
              </a:ext>
            </a:extLst>
          </p:cNvPr>
          <p:cNvGrpSpPr/>
          <p:nvPr/>
        </p:nvGrpSpPr>
        <p:grpSpPr>
          <a:xfrm>
            <a:off x="215153" y="1563477"/>
            <a:ext cx="11784354" cy="4629853"/>
            <a:chOff x="215153" y="1563477"/>
            <a:chExt cx="11784354" cy="4629853"/>
          </a:xfrm>
        </p:grpSpPr>
        <p:pic>
          <p:nvPicPr>
            <p:cNvPr id="9" name="Collections pie chart">
              <a:extLst>
                <a:ext uri="{FF2B5EF4-FFF2-40B4-BE49-F238E27FC236}">
                  <a16:creationId xmlns:a16="http://schemas.microsoft.com/office/drawing/2014/main" id="{B1E65D50-B472-4AC6-A353-98DE175C42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153" y="1563477"/>
              <a:ext cx="11784354" cy="4629853"/>
            </a:xfrm>
            <a:prstGeom prst="rect">
              <a:avLst/>
            </a:prstGeom>
          </p:spPr>
        </p:pic>
        <p:sp>
          <p:nvSpPr>
            <p:cNvPr id="6" name="Paleobiology label">
              <a:extLst>
                <a:ext uri="{FF2B5EF4-FFF2-40B4-BE49-F238E27FC236}">
                  <a16:creationId xmlns:a16="http://schemas.microsoft.com/office/drawing/2014/main" id="{17D87F18-2EF3-4236-86E9-A0D4B5EBDC18}"/>
                </a:ext>
              </a:extLst>
            </p:cNvPr>
            <p:cNvSpPr txBox="1"/>
            <p:nvPr/>
          </p:nvSpPr>
          <p:spPr>
            <a:xfrm>
              <a:off x="8127563" y="3829952"/>
              <a:ext cx="1686996" cy="646331"/>
            </a:xfrm>
            <a:prstGeom prst="rect">
              <a:avLst/>
            </a:prstGeom>
            <a:noFill/>
          </p:spPr>
          <p:txBody>
            <a:bodyPr wrap="square" rtlCol="0">
              <a:spAutoFit/>
            </a:bodyPr>
            <a:lstStyle/>
            <a:p>
              <a:pPr algn="ctr"/>
              <a:r>
                <a:rPr lang="en-US" dirty="0"/>
                <a:t>~40 million</a:t>
              </a:r>
            </a:p>
            <a:p>
              <a:pPr algn="ctr"/>
              <a:r>
                <a:rPr lang="en-US" dirty="0"/>
                <a:t>specimens</a:t>
              </a:r>
            </a:p>
          </p:txBody>
        </p:sp>
        <p:sp>
          <p:nvSpPr>
            <p:cNvPr id="5" name="Mineral Sciences label">
              <a:extLst>
                <a:ext uri="{FF2B5EF4-FFF2-40B4-BE49-F238E27FC236}">
                  <a16:creationId xmlns:a16="http://schemas.microsoft.com/office/drawing/2014/main" id="{EB97D9F6-B061-4D79-8CFA-F5972D2F6FAD}"/>
                </a:ext>
              </a:extLst>
            </p:cNvPr>
            <p:cNvSpPr txBox="1"/>
            <p:nvPr/>
          </p:nvSpPr>
          <p:spPr>
            <a:xfrm>
              <a:off x="7562824" y="5464416"/>
              <a:ext cx="2083242" cy="369332"/>
            </a:xfrm>
            <a:prstGeom prst="rect">
              <a:avLst/>
            </a:prstGeom>
            <a:noFill/>
          </p:spPr>
          <p:txBody>
            <a:bodyPr wrap="square" rtlCol="0">
              <a:spAutoFit/>
            </a:bodyPr>
            <a:lstStyle/>
            <a:p>
              <a:pPr algn="ctr"/>
              <a:r>
                <a:rPr lang="en-US" dirty="0"/>
                <a:t>~500,000 specimens</a:t>
              </a:r>
            </a:p>
          </p:txBody>
        </p:sp>
        <p:sp>
          <p:nvSpPr>
            <p:cNvPr id="4" name="Biology label">
              <a:extLst>
                <a:ext uri="{FF2B5EF4-FFF2-40B4-BE49-F238E27FC236}">
                  <a16:creationId xmlns:a16="http://schemas.microsoft.com/office/drawing/2014/main" id="{73A10A1F-0A8B-40A6-8FE5-03FA6CEFFDD1}"/>
                </a:ext>
              </a:extLst>
            </p:cNvPr>
            <p:cNvSpPr txBox="1"/>
            <p:nvPr/>
          </p:nvSpPr>
          <p:spPr>
            <a:xfrm>
              <a:off x="2692488" y="4199221"/>
              <a:ext cx="1687004" cy="646331"/>
            </a:xfrm>
            <a:prstGeom prst="rect">
              <a:avLst/>
            </a:prstGeom>
            <a:noFill/>
          </p:spPr>
          <p:txBody>
            <a:bodyPr wrap="square" rtlCol="0">
              <a:spAutoFit/>
            </a:bodyPr>
            <a:lstStyle/>
            <a:p>
              <a:pPr algn="ctr"/>
              <a:r>
                <a:rPr lang="en-US" dirty="0"/>
                <a:t>~130 million</a:t>
              </a:r>
            </a:p>
            <a:p>
              <a:pPr algn="ctr"/>
              <a:r>
                <a:rPr lang="en-US" dirty="0"/>
                <a:t>specimens</a:t>
              </a:r>
            </a:p>
          </p:txBody>
        </p:sp>
        <p:sp>
          <p:nvSpPr>
            <p:cNvPr id="7" name="Anthropology label">
              <a:extLst>
                <a:ext uri="{FF2B5EF4-FFF2-40B4-BE49-F238E27FC236}">
                  <a16:creationId xmlns:a16="http://schemas.microsoft.com/office/drawing/2014/main" id="{107A2589-77A0-4891-A956-E3660BDBBEA8}"/>
                </a:ext>
              </a:extLst>
            </p:cNvPr>
            <p:cNvSpPr txBox="1"/>
            <p:nvPr/>
          </p:nvSpPr>
          <p:spPr>
            <a:xfrm>
              <a:off x="6924576" y="2262349"/>
              <a:ext cx="2606703" cy="646331"/>
            </a:xfrm>
            <a:prstGeom prst="rect">
              <a:avLst/>
            </a:prstGeom>
            <a:noFill/>
          </p:spPr>
          <p:txBody>
            <a:bodyPr wrap="square" rtlCol="0">
              <a:spAutoFit/>
            </a:bodyPr>
            <a:lstStyle/>
            <a:p>
              <a:pPr algn="ctr"/>
              <a:r>
                <a:rPr lang="en-US" dirty="0"/>
                <a:t>~2 million </a:t>
              </a:r>
            </a:p>
            <a:p>
              <a:pPr algn="ctr"/>
              <a:r>
                <a:rPr lang="en-US" dirty="0"/>
                <a:t>specimens</a:t>
              </a:r>
            </a:p>
          </p:txBody>
        </p:sp>
      </p:grpSp>
      <p:sp>
        <p:nvSpPr>
          <p:cNvPr id="2" name="Title">
            <a:extLst>
              <a:ext uri="{FF2B5EF4-FFF2-40B4-BE49-F238E27FC236}">
                <a16:creationId xmlns:a16="http://schemas.microsoft.com/office/drawing/2014/main" id="{6678BC59-3BE0-4885-9EF0-1ABF216FDF18}"/>
              </a:ext>
            </a:extLst>
          </p:cNvPr>
          <p:cNvSpPr>
            <a:spLocks noGrp="1"/>
          </p:cNvSpPr>
          <p:nvPr>
            <p:ph type="title"/>
          </p:nvPr>
        </p:nvSpPr>
        <p:spPr/>
        <p:txBody>
          <a:bodyPr/>
          <a:lstStyle/>
          <a:p>
            <a:pPr algn="ctr"/>
            <a:r>
              <a:rPr lang="en-US" dirty="0"/>
              <a:t>NMNH collections info</a:t>
            </a:r>
          </a:p>
        </p:txBody>
      </p:sp>
    </p:spTree>
    <p:extLst>
      <p:ext uri="{BB962C8B-B14F-4D97-AF65-F5344CB8AC3E}">
        <p14:creationId xmlns:p14="http://schemas.microsoft.com/office/powerpoint/2010/main" val="784276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eoscience collections mosaic" descr="Mosaic of photos depicting objects from the NMNH geoscience collections, including specimens, drawers, and ledgers">
            <a:extLst>
              <a:ext uri="{FF2B5EF4-FFF2-40B4-BE49-F238E27FC236}">
                <a16:creationId xmlns:a16="http://schemas.microsoft.com/office/drawing/2014/main" id="{EE2F56E6-A6F5-4B3F-9224-0EF9360BDA1E}"/>
              </a:ext>
            </a:extLst>
          </p:cNvPr>
          <p:cNvGrpSpPr/>
          <p:nvPr/>
        </p:nvGrpSpPr>
        <p:grpSpPr>
          <a:xfrm>
            <a:off x="0" y="0"/>
            <a:ext cx="12241388" cy="6878597"/>
            <a:chOff x="0" y="0"/>
            <a:chExt cx="12241388" cy="6878597"/>
          </a:xfrm>
        </p:grpSpPr>
        <p:pic>
          <p:nvPicPr>
            <p:cNvPr id="11" name="Photo">
              <a:extLst>
                <a:ext uri="{FF2B5EF4-FFF2-40B4-BE49-F238E27FC236}">
                  <a16:creationId xmlns:a16="http://schemas.microsoft.com/office/drawing/2014/main" id="{8C6F0963-4B6F-4DDB-854E-F9994FA70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ption">
              <a:extLst>
                <a:ext uri="{FF2B5EF4-FFF2-40B4-BE49-F238E27FC236}">
                  <a16:creationId xmlns:a16="http://schemas.microsoft.com/office/drawing/2014/main" id="{CEEBBF8E-78C0-4EF8-9A38-68EC3F6D3B44}"/>
                </a:ext>
              </a:extLst>
            </p:cNvPr>
            <p:cNvSpPr txBox="1"/>
            <p:nvPr/>
          </p:nvSpPr>
          <p:spPr>
            <a:xfrm>
              <a:off x="6321287" y="6540043"/>
              <a:ext cx="5920101" cy="338554"/>
            </a:xfrm>
            <a:prstGeom prst="rect">
              <a:avLst/>
            </a:prstGeom>
            <a:noFill/>
          </p:spPr>
          <p:txBody>
            <a:bodyPr wrap="square" rtlCol="0">
              <a:spAutoFit/>
            </a:bodyPr>
            <a:lstStyle/>
            <a:p>
              <a:pPr algn="r"/>
              <a:r>
                <a:rPr lang="en-US" sz="1600" dirty="0">
                  <a:solidFill>
                    <a:schemeClr val="bg1"/>
                  </a:solidFill>
                </a:rPr>
                <a:t>Photos courtesy NMNH</a:t>
              </a:r>
            </a:p>
          </p:txBody>
        </p:sp>
      </p:grpSp>
      <p:sp>
        <p:nvSpPr>
          <p:cNvPr id="5" name="Title" hidden="1">
            <a:extLst>
              <a:ext uri="{FF2B5EF4-FFF2-40B4-BE49-F238E27FC236}">
                <a16:creationId xmlns:a16="http://schemas.microsoft.com/office/drawing/2014/main" id="{8800C628-FE5C-450F-B02C-A0B75AC362CB}"/>
              </a:ext>
            </a:extLst>
          </p:cNvPr>
          <p:cNvSpPr>
            <a:spLocks noGrp="1"/>
          </p:cNvSpPr>
          <p:nvPr>
            <p:ph type="title"/>
          </p:nvPr>
        </p:nvSpPr>
        <p:spPr/>
        <p:txBody>
          <a:bodyPr/>
          <a:lstStyle/>
          <a:p>
            <a:r>
              <a:rPr lang="en-US" dirty="0"/>
              <a:t>Geoscience collections at NMNH</a:t>
            </a:r>
          </a:p>
        </p:txBody>
      </p:sp>
    </p:spTree>
    <p:extLst>
      <p:ext uri="{BB962C8B-B14F-4D97-AF65-F5344CB8AC3E}">
        <p14:creationId xmlns:p14="http://schemas.microsoft.com/office/powerpoint/2010/main" val="40984481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Historical ledger scan" descr="A handwritten Mineral Sciences collection ledger showing specimen information for 25 catalog numbers">
            <a:extLst>
              <a:ext uri="{FF2B5EF4-FFF2-40B4-BE49-F238E27FC236}">
                <a16:creationId xmlns:a16="http://schemas.microsoft.com/office/drawing/2014/main" id="{75D46FD8-81FF-4040-A69C-5017CAAA4DDE}"/>
              </a:ext>
            </a:extLst>
          </p:cNvPr>
          <p:cNvGrpSpPr/>
          <p:nvPr/>
        </p:nvGrpSpPr>
        <p:grpSpPr>
          <a:xfrm>
            <a:off x="0" y="0"/>
            <a:ext cx="12241388" cy="6878598"/>
            <a:chOff x="0" y="0"/>
            <a:chExt cx="12241388" cy="6878598"/>
          </a:xfrm>
        </p:grpSpPr>
        <p:pic>
          <p:nvPicPr>
            <p:cNvPr id="6" name="Photo">
              <a:extLst>
                <a:ext uri="{FF2B5EF4-FFF2-40B4-BE49-F238E27FC236}">
                  <a16:creationId xmlns:a16="http://schemas.microsoft.com/office/drawing/2014/main" id="{A15CBD16-A475-4D22-9A8A-62E35B348AFC}"/>
                </a:ext>
              </a:extLst>
            </p:cNvPr>
            <p:cNvPicPr>
              <a:picLocks noChangeAspect="1"/>
            </p:cNvPicPr>
            <p:nvPr/>
          </p:nvPicPr>
          <p:blipFill rotWithShape="1">
            <a:blip r:embed="rId3">
              <a:extLst>
                <a:ext uri="{28A0092B-C50C-407E-A947-70E740481C1C}">
                  <a14:useLocalDpi xmlns:a14="http://schemas.microsoft.com/office/drawing/2010/main" val="0"/>
                </a:ext>
              </a:extLst>
            </a:blip>
            <a:srcRect t="4220" b="25121"/>
            <a:stretch/>
          </p:blipFill>
          <p:spPr>
            <a:xfrm>
              <a:off x="0" y="0"/>
              <a:ext cx="12192000" cy="6858000"/>
            </a:xfrm>
            <a:prstGeom prst="rect">
              <a:avLst/>
            </a:prstGeom>
          </p:spPr>
        </p:pic>
        <p:sp>
          <p:nvSpPr>
            <p:cNvPr id="7" name="Caption">
              <a:extLst>
                <a:ext uri="{FF2B5EF4-FFF2-40B4-BE49-F238E27FC236}">
                  <a16:creationId xmlns:a16="http://schemas.microsoft.com/office/drawing/2014/main" id="{782C570F-8CB7-44EB-A674-EE675305FC6A}"/>
                </a:ext>
              </a:extLst>
            </p:cNvPr>
            <p:cNvSpPr txBox="1"/>
            <p:nvPr/>
          </p:nvSpPr>
          <p:spPr>
            <a:xfrm>
              <a:off x="7341704" y="6540044"/>
              <a:ext cx="4899684" cy="338554"/>
            </a:xfrm>
            <a:prstGeom prst="rect">
              <a:avLst/>
            </a:prstGeom>
            <a:noFill/>
          </p:spPr>
          <p:txBody>
            <a:bodyPr wrap="square" rtlCol="0">
              <a:spAutoFit/>
            </a:bodyPr>
            <a:lstStyle/>
            <a:p>
              <a:pPr algn="r"/>
              <a:r>
                <a:rPr lang="en-US" sz="1600" dirty="0"/>
                <a:t>Scan by Julie Hoskin, NMNH</a:t>
              </a:r>
            </a:p>
          </p:txBody>
        </p:sp>
      </p:grpSp>
      <p:sp>
        <p:nvSpPr>
          <p:cNvPr id="2" name="Title" hidden="1">
            <a:extLst>
              <a:ext uri="{FF2B5EF4-FFF2-40B4-BE49-F238E27FC236}">
                <a16:creationId xmlns:a16="http://schemas.microsoft.com/office/drawing/2014/main" id="{8FB05600-342D-4EE9-8C83-98FA97EBB0DA}"/>
              </a:ext>
            </a:extLst>
          </p:cNvPr>
          <p:cNvSpPr>
            <a:spLocks noGrp="1"/>
          </p:cNvSpPr>
          <p:nvPr>
            <p:ph type="title"/>
          </p:nvPr>
        </p:nvSpPr>
        <p:spPr/>
        <p:txBody>
          <a:bodyPr/>
          <a:lstStyle/>
          <a:p>
            <a:r>
              <a:rPr lang="en-US" dirty="0"/>
              <a:t>History and growth of the collection</a:t>
            </a:r>
          </a:p>
        </p:txBody>
      </p:sp>
    </p:spTree>
    <p:extLst>
      <p:ext uri="{BB962C8B-B14F-4D97-AF65-F5344CB8AC3E}">
        <p14:creationId xmlns:p14="http://schemas.microsoft.com/office/powerpoint/2010/main" val="27492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a:extLst>
              <a:ext uri="{FF2B5EF4-FFF2-40B4-BE49-F238E27FC236}">
                <a16:creationId xmlns:a16="http://schemas.microsoft.com/office/drawing/2014/main" id="{E0C4662B-9B34-443E-8B3C-9FA75ED2D0F1}"/>
              </a:ext>
            </a:extLst>
          </p:cNvPr>
          <p:cNvSpPr>
            <a:spLocks noGrp="1"/>
          </p:cNvSpPr>
          <p:nvPr>
            <p:ph type="body" idx="1"/>
          </p:nvPr>
        </p:nvSpPr>
        <p:spPr/>
        <p:txBody>
          <a:bodyPr/>
          <a:lstStyle/>
          <a:p>
            <a:r>
              <a:rPr lang="en-US" dirty="0"/>
              <a:t>Setting a baseline for understanding use of the collection</a:t>
            </a:r>
          </a:p>
        </p:txBody>
      </p:sp>
      <p:sp>
        <p:nvSpPr>
          <p:cNvPr id="2" name="Title">
            <a:extLst>
              <a:ext uri="{FF2B5EF4-FFF2-40B4-BE49-F238E27FC236}">
                <a16:creationId xmlns:a16="http://schemas.microsoft.com/office/drawing/2014/main" id="{6B9CC0CF-50B6-4213-AF32-9CDE54A03477}"/>
              </a:ext>
            </a:extLst>
          </p:cNvPr>
          <p:cNvSpPr>
            <a:spLocks noGrp="1"/>
          </p:cNvSpPr>
          <p:nvPr>
            <p:ph type="title"/>
          </p:nvPr>
        </p:nvSpPr>
        <p:spPr/>
        <p:txBody>
          <a:bodyPr/>
          <a:lstStyle/>
          <a:p>
            <a:r>
              <a:rPr lang="en-US" dirty="0"/>
              <a:t>Measuring impact</a:t>
            </a:r>
          </a:p>
        </p:txBody>
      </p:sp>
    </p:spTree>
    <p:extLst>
      <p:ext uri="{BB962C8B-B14F-4D97-AF65-F5344CB8AC3E}">
        <p14:creationId xmlns:p14="http://schemas.microsoft.com/office/powerpoint/2010/main" val="3931970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ulleted list">
            <a:extLst>
              <a:ext uri="{FF2B5EF4-FFF2-40B4-BE49-F238E27FC236}">
                <a16:creationId xmlns:a16="http://schemas.microsoft.com/office/drawing/2014/main" id="{757A4DBF-0359-4BA4-B15A-7E6C63353539}"/>
              </a:ext>
            </a:extLst>
          </p:cNvPr>
          <p:cNvSpPr>
            <a:spLocks noGrp="1"/>
          </p:cNvSpPr>
          <p:nvPr>
            <p:ph idx="1"/>
          </p:nvPr>
        </p:nvSpPr>
        <p:spPr/>
        <p:txBody>
          <a:bodyPr>
            <a:normAutofit/>
          </a:bodyPr>
          <a:lstStyle/>
          <a:p>
            <a:pPr marL="461963" indent="-461963"/>
            <a:r>
              <a:rPr lang="en-US" sz="3200" dirty="0"/>
              <a:t>Retain specimens underpinning significant findings</a:t>
            </a:r>
          </a:p>
          <a:p>
            <a:pPr marL="461963" indent="-461963"/>
            <a:r>
              <a:rPr lang="en-US" sz="3200" dirty="0"/>
              <a:t>Provide access to unique or difficult-to-collect specimens</a:t>
            </a:r>
          </a:p>
          <a:p>
            <a:pPr marL="461963" indent="-461963"/>
            <a:r>
              <a:rPr lang="en-US" sz="3200" dirty="0"/>
              <a:t>Allow researchers to build on existing work</a:t>
            </a:r>
          </a:p>
        </p:txBody>
      </p:sp>
      <p:sp>
        <p:nvSpPr>
          <p:cNvPr id="2" name="Title">
            <a:extLst>
              <a:ext uri="{FF2B5EF4-FFF2-40B4-BE49-F238E27FC236}">
                <a16:creationId xmlns:a16="http://schemas.microsoft.com/office/drawing/2014/main" id="{69F1E441-72E0-41C0-BFDB-9FC3594AB308}"/>
              </a:ext>
            </a:extLst>
          </p:cNvPr>
          <p:cNvSpPr>
            <a:spLocks noGrp="1"/>
          </p:cNvSpPr>
          <p:nvPr>
            <p:ph type="title"/>
          </p:nvPr>
        </p:nvSpPr>
        <p:spPr/>
        <p:txBody>
          <a:bodyPr>
            <a:normAutofit/>
          </a:bodyPr>
          <a:lstStyle/>
          <a:p>
            <a:r>
              <a:rPr lang="en-US" dirty="0"/>
              <a:t>Why maintain collections?</a:t>
            </a:r>
          </a:p>
        </p:txBody>
      </p:sp>
    </p:spTree>
    <p:extLst>
      <p:ext uri="{BB962C8B-B14F-4D97-AF65-F5344CB8AC3E}">
        <p14:creationId xmlns:p14="http://schemas.microsoft.com/office/powerpoint/2010/main" val="3399074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alue = use">
            <a:extLst>
              <a:ext uri="{FF2B5EF4-FFF2-40B4-BE49-F238E27FC236}">
                <a16:creationId xmlns:a16="http://schemas.microsoft.com/office/drawing/2014/main" id="{AB9D32F8-1FBC-4963-B681-581248C694A4}"/>
              </a:ext>
            </a:extLst>
          </p:cNvPr>
          <p:cNvSpPr txBox="1"/>
          <p:nvPr/>
        </p:nvSpPr>
        <p:spPr>
          <a:xfrm>
            <a:off x="2118825" y="4245140"/>
            <a:ext cx="7068065" cy="1015663"/>
          </a:xfrm>
          <a:prstGeom prst="rect">
            <a:avLst/>
          </a:prstGeom>
          <a:noFill/>
        </p:spPr>
        <p:txBody>
          <a:bodyPr wrap="square" rtlCol="0">
            <a:spAutoFit/>
          </a:bodyPr>
          <a:lstStyle/>
          <a:p>
            <a:pPr algn="ctr"/>
            <a:r>
              <a:rPr lang="en-US" sz="6000" dirty="0"/>
              <a:t>Value = Use</a:t>
            </a:r>
          </a:p>
        </p:txBody>
      </p:sp>
      <p:sp>
        <p:nvSpPr>
          <p:cNvPr id="3" name="Bulleted list">
            <a:extLst>
              <a:ext uri="{FF2B5EF4-FFF2-40B4-BE49-F238E27FC236}">
                <a16:creationId xmlns:a16="http://schemas.microsoft.com/office/drawing/2014/main" id="{757A4DBF-0359-4BA4-B15A-7E6C63353539}"/>
              </a:ext>
            </a:extLst>
          </p:cNvPr>
          <p:cNvSpPr>
            <a:spLocks noGrp="1"/>
          </p:cNvSpPr>
          <p:nvPr>
            <p:ph idx="1"/>
          </p:nvPr>
        </p:nvSpPr>
        <p:spPr/>
        <p:txBody>
          <a:bodyPr>
            <a:normAutofit/>
          </a:bodyPr>
          <a:lstStyle/>
          <a:p>
            <a:pPr marL="461963" indent="-461963"/>
            <a:r>
              <a:rPr lang="en-US" sz="3200" dirty="0"/>
              <a:t>Retain specimens underpinning significant findings</a:t>
            </a:r>
          </a:p>
          <a:p>
            <a:pPr marL="461963" indent="-461963"/>
            <a:r>
              <a:rPr lang="en-US" sz="3200" dirty="0"/>
              <a:t>Provide access to unique or difficult-to-collect specimens</a:t>
            </a:r>
          </a:p>
          <a:p>
            <a:pPr marL="461963" indent="-461963"/>
            <a:r>
              <a:rPr lang="en-US" sz="3200" dirty="0"/>
              <a:t>Allow researchers to build on existing work</a:t>
            </a:r>
          </a:p>
        </p:txBody>
      </p:sp>
      <p:sp>
        <p:nvSpPr>
          <p:cNvPr id="2" name="Title">
            <a:extLst>
              <a:ext uri="{FF2B5EF4-FFF2-40B4-BE49-F238E27FC236}">
                <a16:creationId xmlns:a16="http://schemas.microsoft.com/office/drawing/2014/main" id="{69F1E441-72E0-41C0-BFDB-9FC3594AB308}"/>
              </a:ext>
            </a:extLst>
          </p:cNvPr>
          <p:cNvSpPr>
            <a:spLocks noGrp="1"/>
          </p:cNvSpPr>
          <p:nvPr>
            <p:ph type="title"/>
          </p:nvPr>
        </p:nvSpPr>
        <p:spPr/>
        <p:txBody>
          <a:bodyPr>
            <a:normAutofit/>
          </a:bodyPr>
          <a:lstStyle/>
          <a:p>
            <a:r>
              <a:rPr lang="en-US" dirty="0"/>
              <a:t>Why maintain collections?</a:t>
            </a:r>
          </a:p>
        </p:txBody>
      </p:sp>
    </p:spTree>
    <p:extLst>
      <p:ext uri="{BB962C8B-B14F-4D97-AF65-F5344CB8AC3E}">
        <p14:creationId xmlns:p14="http://schemas.microsoft.com/office/powerpoint/2010/main" val="142541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ulleted list">
            <a:extLst>
              <a:ext uri="{FF2B5EF4-FFF2-40B4-BE49-F238E27FC236}">
                <a16:creationId xmlns:a16="http://schemas.microsoft.com/office/drawing/2014/main" id="{757A4DBF-0359-4BA4-B15A-7E6C63353539}"/>
              </a:ext>
            </a:extLst>
          </p:cNvPr>
          <p:cNvSpPr>
            <a:spLocks noGrp="1"/>
          </p:cNvSpPr>
          <p:nvPr>
            <p:ph idx="1"/>
          </p:nvPr>
        </p:nvSpPr>
        <p:spPr/>
        <p:txBody>
          <a:bodyPr>
            <a:normAutofit/>
          </a:bodyPr>
          <a:lstStyle/>
          <a:p>
            <a:pPr marL="461963" indent="-461963"/>
            <a:r>
              <a:rPr lang="en-US" sz="3200" dirty="0"/>
              <a:t>Increase loans and publications using the collection</a:t>
            </a:r>
          </a:p>
          <a:p>
            <a:pPr marL="461963" indent="-461963"/>
            <a:r>
              <a:rPr lang="en-US" sz="3200" dirty="0"/>
              <a:t>Increase use of collections data</a:t>
            </a:r>
          </a:p>
          <a:p>
            <a:pPr marL="461963" indent="-461963"/>
            <a:r>
              <a:rPr lang="en-US" sz="3200" dirty="0"/>
              <a:t>Refine metrics used to understand impact</a:t>
            </a:r>
          </a:p>
        </p:txBody>
      </p:sp>
      <p:sp>
        <p:nvSpPr>
          <p:cNvPr id="2" name="Title">
            <a:extLst>
              <a:ext uri="{FF2B5EF4-FFF2-40B4-BE49-F238E27FC236}">
                <a16:creationId xmlns:a16="http://schemas.microsoft.com/office/drawing/2014/main" id="{69F1E441-72E0-41C0-BFDB-9FC3594AB308}"/>
              </a:ext>
            </a:extLst>
          </p:cNvPr>
          <p:cNvSpPr>
            <a:spLocks noGrp="1"/>
          </p:cNvSpPr>
          <p:nvPr>
            <p:ph type="title"/>
          </p:nvPr>
        </p:nvSpPr>
        <p:spPr/>
        <p:txBody>
          <a:bodyPr>
            <a:normAutofit/>
          </a:bodyPr>
          <a:lstStyle/>
          <a:p>
            <a:r>
              <a:rPr lang="en-US" dirty="0"/>
              <a:t>Goals for impact</a:t>
            </a:r>
          </a:p>
        </p:txBody>
      </p:sp>
    </p:spTree>
    <p:extLst>
      <p:ext uri="{BB962C8B-B14F-4D97-AF65-F5344CB8AC3E}">
        <p14:creationId xmlns:p14="http://schemas.microsoft.com/office/powerpoint/2010/main" val="708557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Map of loans by country" descr="A world map shaded in teal to show the number of loans sent to each country. The United States is shaded the darkest because it has received the most loans. ">
            <a:extLst>
              <a:ext uri="{FF2B5EF4-FFF2-40B4-BE49-F238E27FC236}">
                <a16:creationId xmlns:a16="http://schemas.microsoft.com/office/drawing/2014/main" id="{66598817-CDEE-451E-B10C-B177BDD45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058" y="1690688"/>
            <a:ext cx="10896621" cy="4314327"/>
          </a:xfrm>
          <a:prstGeom prst="rect">
            <a:avLst/>
          </a:prstGeom>
        </p:spPr>
      </p:pic>
      <p:sp>
        <p:nvSpPr>
          <p:cNvPr id="17" name="Title">
            <a:extLst>
              <a:ext uri="{FF2B5EF4-FFF2-40B4-BE49-F238E27FC236}">
                <a16:creationId xmlns:a16="http://schemas.microsoft.com/office/drawing/2014/main" id="{AE10AACD-803A-4C60-80DE-0CDF6F6145E4}"/>
              </a:ext>
            </a:extLst>
          </p:cNvPr>
          <p:cNvSpPr>
            <a:spLocks noGrp="1"/>
          </p:cNvSpPr>
          <p:nvPr>
            <p:ph type="title"/>
          </p:nvPr>
        </p:nvSpPr>
        <p:spPr/>
        <p:txBody>
          <a:bodyPr/>
          <a:lstStyle/>
          <a:p>
            <a:r>
              <a:rPr lang="en-US" dirty="0"/>
              <a:t>Loans by country (2000-2019)</a:t>
            </a:r>
          </a:p>
        </p:txBody>
      </p:sp>
    </p:spTree>
    <p:extLst>
      <p:ext uri="{BB962C8B-B14F-4D97-AF65-F5344CB8AC3E}">
        <p14:creationId xmlns:p14="http://schemas.microsoft.com/office/powerpoint/2010/main" val="1858394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clogite photo" descr="An eclogite from the National Rock Collection with coarse red-brown garnets in a matrix of green pyroxene">
            <a:extLst>
              <a:ext uri="{FF2B5EF4-FFF2-40B4-BE49-F238E27FC236}">
                <a16:creationId xmlns:a16="http://schemas.microsoft.com/office/drawing/2014/main" id="{3F8679AB-E4AB-4AF8-A238-5F04CB6C68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6021" y="1516902"/>
            <a:ext cx="7595616" cy="5050277"/>
          </a:xfrm>
          <a:prstGeom prst="rect">
            <a:avLst/>
          </a:prstGeom>
        </p:spPr>
      </p:pic>
      <p:sp>
        <p:nvSpPr>
          <p:cNvPr id="2" name="Title" hidden="1">
            <a:extLst>
              <a:ext uri="{FF2B5EF4-FFF2-40B4-BE49-F238E27FC236}">
                <a16:creationId xmlns:a16="http://schemas.microsoft.com/office/drawing/2014/main" id="{C5AF3DAE-3A36-4BCF-B4B7-261C2DEB9288}"/>
              </a:ext>
            </a:extLst>
          </p:cNvPr>
          <p:cNvSpPr>
            <a:spLocks noGrp="1"/>
          </p:cNvSpPr>
          <p:nvPr>
            <p:ph type="title"/>
          </p:nvPr>
        </p:nvSpPr>
        <p:spPr/>
        <p:txBody>
          <a:bodyPr/>
          <a:lstStyle/>
          <a:p>
            <a:r>
              <a:rPr lang="en-US" dirty="0"/>
              <a:t>Value of physical samples</a:t>
            </a:r>
          </a:p>
        </p:txBody>
      </p:sp>
    </p:spTree>
    <p:extLst>
      <p:ext uri="{BB962C8B-B14F-4D97-AF65-F5344CB8AC3E}">
        <p14:creationId xmlns:p14="http://schemas.microsoft.com/office/powerpoint/2010/main" val="2631591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lette source">
            <a:extLst>
              <a:ext uri="{FF2B5EF4-FFF2-40B4-BE49-F238E27FC236}">
                <a16:creationId xmlns:a16="http://schemas.microsoft.com/office/drawing/2014/main" id="{1C06B78F-42CB-41C8-AEFD-CEED965C4AC9}"/>
              </a:ext>
            </a:extLst>
          </p:cNvPr>
          <p:cNvSpPr txBox="1"/>
          <p:nvPr/>
        </p:nvSpPr>
        <p:spPr>
          <a:xfrm>
            <a:off x="3081297" y="6437376"/>
            <a:ext cx="9110703" cy="369332"/>
          </a:xfrm>
          <a:prstGeom prst="rect">
            <a:avLst/>
          </a:prstGeom>
          <a:noFill/>
        </p:spPr>
        <p:txBody>
          <a:bodyPr wrap="square" rtlCol="0">
            <a:spAutoFit/>
          </a:bodyPr>
          <a:lstStyle/>
          <a:p>
            <a:pPr algn="r"/>
            <a:r>
              <a:rPr lang="en-US" dirty="0"/>
              <a:t>Color palette for plots from </a:t>
            </a:r>
            <a:r>
              <a:rPr lang="en-US" dirty="0">
                <a:hlinkClick r:id="rId3"/>
              </a:rPr>
              <a:t>http://mkweb.bcgsc.ca/biovis2012/color-blindness-palette.png</a:t>
            </a:r>
            <a:r>
              <a:rPr lang="en-US" dirty="0"/>
              <a:t> </a:t>
            </a:r>
          </a:p>
        </p:txBody>
      </p:sp>
      <p:pic>
        <p:nvPicPr>
          <p:cNvPr id="3" name="Bar chart" descr="Bar chart showing loans per year from each division of the Department of Mineral Sciences for 2000-2019. Approximately 100-200 loans were made per year by the department over this period.">
            <a:extLst>
              <a:ext uri="{FF2B5EF4-FFF2-40B4-BE49-F238E27FC236}">
                <a16:creationId xmlns:a16="http://schemas.microsoft.com/office/drawing/2014/main" id="{BD649229-0147-4CF3-B71C-FA8B9081F5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312" y="420624"/>
            <a:ext cx="11887200" cy="5136802"/>
          </a:xfrm>
          <a:prstGeom prst="rect">
            <a:avLst/>
          </a:prstGeom>
        </p:spPr>
      </p:pic>
      <p:sp>
        <p:nvSpPr>
          <p:cNvPr id="2" name="Title" hidden="1">
            <a:extLst>
              <a:ext uri="{FF2B5EF4-FFF2-40B4-BE49-F238E27FC236}">
                <a16:creationId xmlns:a16="http://schemas.microsoft.com/office/drawing/2014/main" id="{8484181D-CF2A-488B-9BE2-6CA4A53CE145}"/>
              </a:ext>
            </a:extLst>
          </p:cNvPr>
          <p:cNvSpPr>
            <a:spLocks noGrp="1"/>
          </p:cNvSpPr>
          <p:nvPr>
            <p:ph type="title"/>
          </p:nvPr>
        </p:nvSpPr>
        <p:spPr/>
        <p:txBody>
          <a:bodyPr/>
          <a:lstStyle/>
          <a:p>
            <a:r>
              <a:rPr lang="en-US" dirty="0"/>
              <a:t>Loans by year (2000-2019)</a:t>
            </a:r>
          </a:p>
        </p:txBody>
      </p:sp>
    </p:spTree>
    <p:extLst>
      <p:ext uri="{BB962C8B-B14F-4D97-AF65-F5344CB8AC3E}">
        <p14:creationId xmlns:p14="http://schemas.microsoft.com/office/powerpoint/2010/main" val="36054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ar chart" descr="Bar chart showing loans per year from the Division of Petrology for 2000-2019 showing that a large fraction of loans come from the Reference Standards collection">
            <a:extLst>
              <a:ext uri="{FF2B5EF4-FFF2-40B4-BE49-F238E27FC236}">
                <a16:creationId xmlns:a16="http://schemas.microsoft.com/office/drawing/2014/main" id="{4B4009B5-9B10-40E9-A711-718FA2643A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312" y="420624"/>
            <a:ext cx="11887200" cy="5136802"/>
          </a:xfrm>
          <a:prstGeom prst="rect">
            <a:avLst/>
          </a:prstGeom>
        </p:spPr>
      </p:pic>
      <p:sp>
        <p:nvSpPr>
          <p:cNvPr id="2" name="Title" hidden="1">
            <a:extLst>
              <a:ext uri="{FF2B5EF4-FFF2-40B4-BE49-F238E27FC236}">
                <a16:creationId xmlns:a16="http://schemas.microsoft.com/office/drawing/2014/main" id="{68AED394-AFFC-4C19-B9DA-4EC6DD70EBD6}"/>
              </a:ext>
            </a:extLst>
          </p:cNvPr>
          <p:cNvSpPr>
            <a:spLocks noGrp="1"/>
          </p:cNvSpPr>
          <p:nvPr>
            <p:ph type="title"/>
          </p:nvPr>
        </p:nvSpPr>
        <p:spPr/>
        <p:txBody>
          <a:bodyPr/>
          <a:lstStyle/>
          <a:p>
            <a:r>
              <a:rPr lang="en-US" dirty="0"/>
              <a:t>Loans per collection per year (Petrology) (2000-2019)</a:t>
            </a:r>
          </a:p>
        </p:txBody>
      </p:sp>
    </p:spTree>
    <p:extLst>
      <p:ext uri="{BB962C8B-B14F-4D97-AF65-F5344CB8AC3E}">
        <p14:creationId xmlns:p14="http://schemas.microsoft.com/office/powerpoint/2010/main" val="16803250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Loans by year" descr="Bar chart showing loans per year from the Department of Mineral Sciences for 1945-2019. Loans per year increase from 1945 to the mid-1960s, when they stabilize at 100-200 loans per year.">
            <a:extLst>
              <a:ext uri="{FF2B5EF4-FFF2-40B4-BE49-F238E27FC236}">
                <a16:creationId xmlns:a16="http://schemas.microsoft.com/office/drawing/2014/main" id="{B67A56B6-7690-405D-AFB6-65B14EAE9B5B}"/>
              </a:ext>
            </a:extLst>
          </p:cNvPr>
          <p:cNvGrpSpPr/>
          <p:nvPr/>
        </p:nvGrpSpPr>
        <p:grpSpPr>
          <a:xfrm>
            <a:off x="210312" y="420624"/>
            <a:ext cx="11981688" cy="6386084"/>
            <a:chOff x="210312" y="420624"/>
            <a:chExt cx="11981688" cy="6386084"/>
          </a:xfrm>
        </p:grpSpPr>
        <p:pic>
          <p:nvPicPr>
            <p:cNvPr id="6" name="Bar chart">
              <a:extLst>
                <a:ext uri="{FF2B5EF4-FFF2-40B4-BE49-F238E27FC236}">
                  <a16:creationId xmlns:a16="http://schemas.microsoft.com/office/drawing/2014/main" id="{DC7173EA-71A3-4034-9375-59804B648F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312" y="420624"/>
              <a:ext cx="11887200" cy="5177249"/>
            </a:xfrm>
            <a:prstGeom prst="rect">
              <a:avLst/>
            </a:prstGeom>
          </p:spPr>
        </p:pic>
        <p:sp>
          <p:nvSpPr>
            <p:cNvPr id="3" name="Caption">
              <a:extLst>
                <a:ext uri="{FF2B5EF4-FFF2-40B4-BE49-F238E27FC236}">
                  <a16:creationId xmlns:a16="http://schemas.microsoft.com/office/drawing/2014/main" id="{89A58EA3-AA8C-4095-9514-DCFDBE859CC1}"/>
                </a:ext>
              </a:extLst>
            </p:cNvPr>
            <p:cNvSpPr txBox="1"/>
            <p:nvPr/>
          </p:nvSpPr>
          <p:spPr>
            <a:xfrm>
              <a:off x="3081297" y="6437376"/>
              <a:ext cx="9110703" cy="369332"/>
            </a:xfrm>
            <a:prstGeom prst="rect">
              <a:avLst/>
            </a:prstGeom>
            <a:noFill/>
          </p:spPr>
          <p:txBody>
            <a:bodyPr wrap="square" rtlCol="0">
              <a:spAutoFit/>
            </a:bodyPr>
            <a:lstStyle/>
            <a:p>
              <a:pPr algn="r"/>
              <a:r>
                <a:rPr lang="en-US" dirty="0"/>
                <a:t>Pre-1998 transaction data compiled by Anna Weitzman, NMNH Informatics</a:t>
              </a:r>
            </a:p>
          </p:txBody>
        </p:sp>
      </p:grpSp>
      <p:sp>
        <p:nvSpPr>
          <p:cNvPr id="4" name="Title" hidden="1">
            <a:extLst>
              <a:ext uri="{FF2B5EF4-FFF2-40B4-BE49-F238E27FC236}">
                <a16:creationId xmlns:a16="http://schemas.microsoft.com/office/drawing/2014/main" id="{6C9B61A4-6E93-418B-8C49-039FB44EBBD7}"/>
              </a:ext>
            </a:extLst>
          </p:cNvPr>
          <p:cNvSpPr>
            <a:spLocks noGrp="1"/>
          </p:cNvSpPr>
          <p:nvPr>
            <p:ph type="title"/>
          </p:nvPr>
        </p:nvSpPr>
        <p:spPr/>
        <p:txBody>
          <a:bodyPr/>
          <a:lstStyle/>
          <a:p>
            <a:r>
              <a:rPr lang="en-US" dirty="0"/>
              <a:t>Loans by year (1945-2019)</a:t>
            </a:r>
          </a:p>
        </p:txBody>
      </p:sp>
    </p:spTree>
    <p:extLst>
      <p:ext uri="{BB962C8B-B14F-4D97-AF65-F5344CB8AC3E}">
        <p14:creationId xmlns:p14="http://schemas.microsoft.com/office/powerpoint/2010/main" val="2412406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1A83EE1F-08A9-407E-984B-67CE9C2AA432}"/>
              </a:ext>
            </a:extLst>
          </p:cNvPr>
          <p:cNvSpPr>
            <a:spLocks noGrp="1"/>
          </p:cNvSpPr>
          <p:nvPr>
            <p:ph type="title"/>
          </p:nvPr>
        </p:nvSpPr>
        <p:spPr>
          <a:xfrm>
            <a:off x="2020463" y="1756426"/>
            <a:ext cx="8540041" cy="2709557"/>
          </a:xfrm>
        </p:spPr>
        <p:txBody>
          <a:bodyPr>
            <a:normAutofit/>
          </a:bodyPr>
          <a:lstStyle/>
          <a:p>
            <a:pPr algn="ctr"/>
            <a:r>
              <a:rPr lang="en-US" sz="7200" b="1" dirty="0"/>
              <a:t>What about publications?</a:t>
            </a:r>
          </a:p>
        </p:txBody>
      </p:sp>
    </p:spTree>
    <p:extLst>
      <p:ext uri="{BB962C8B-B14F-4D97-AF65-F5344CB8AC3E}">
        <p14:creationId xmlns:p14="http://schemas.microsoft.com/office/powerpoint/2010/main" val="1865743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ithub link">
            <a:extLst>
              <a:ext uri="{FF2B5EF4-FFF2-40B4-BE49-F238E27FC236}">
                <a16:creationId xmlns:a16="http://schemas.microsoft.com/office/drawing/2014/main" id="{C50058A4-C939-440F-8FC7-2E661359D771}"/>
              </a:ext>
            </a:extLst>
          </p:cNvPr>
          <p:cNvSpPr/>
          <p:nvPr/>
        </p:nvSpPr>
        <p:spPr>
          <a:xfrm>
            <a:off x="7160652" y="6382951"/>
            <a:ext cx="5038367" cy="369332"/>
          </a:xfrm>
          <a:prstGeom prst="rect">
            <a:avLst/>
          </a:prstGeom>
        </p:spPr>
        <p:txBody>
          <a:bodyPr wrap="none">
            <a:spAutoFit/>
          </a:bodyPr>
          <a:lstStyle/>
          <a:p>
            <a:r>
              <a:rPr lang="en-US" dirty="0"/>
              <a:t>GitHub: </a:t>
            </a:r>
            <a:r>
              <a:rPr lang="en-US" dirty="0">
                <a:hlinkClick r:id="rId3"/>
              </a:rPr>
              <a:t>https://github.com/adamancer/speciminer</a:t>
            </a:r>
            <a:endParaRPr lang="en-US" dirty="0"/>
          </a:p>
        </p:txBody>
      </p:sp>
      <p:sp>
        <p:nvSpPr>
          <p:cNvPr id="19" name="BHL list">
            <a:extLst>
              <a:ext uri="{FF2B5EF4-FFF2-40B4-BE49-F238E27FC236}">
                <a16:creationId xmlns:a16="http://schemas.microsoft.com/office/drawing/2014/main" id="{869A6918-04E1-4DEB-B620-0E685596C0DA}"/>
              </a:ext>
            </a:extLst>
          </p:cNvPr>
          <p:cNvSpPr>
            <a:spLocks noGrp="1"/>
          </p:cNvSpPr>
          <p:nvPr>
            <p:ph sz="quarter" idx="4"/>
          </p:nvPr>
        </p:nvSpPr>
        <p:spPr>
          <a:xfrm>
            <a:off x="6172200" y="2505075"/>
            <a:ext cx="5410200" cy="3684588"/>
          </a:xfrm>
        </p:spPr>
        <p:txBody>
          <a:bodyPr/>
          <a:lstStyle/>
          <a:p>
            <a:r>
              <a:rPr lang="en-US" dirty="0"/>
              <a:t>150,000 documents</a:t>
            </a:r>
          </a:p>
          <a:p>
            <a:r>
              <a:rPr lang="en-US" dirty="0"/>
              <a:t>View and mine documents</a:t>
            </a:r>
          </a:p>
          <a:p>
            <a:r>
              <a:rPr lang="en-US" dirty="0"/>
              <a:t>Biology focus</a:t>
            </a:r>
          </a:p>
          <a:p>
            <a:r>
              <a:rPr lang="en-US" dirty="0"/>
              <a:t>Includes Smithsonian publications</a:t>
            </a:r>
          </a:p>
        </p:txBody>
      </p:sp>
      <p:pic>
        <p:nvPicPr>
          <p:cNvPr id="20" name="BHL logo" descr="The BHL logo, which consists of &quot;BHL&quot; in blue above an open book with pages in three shades of blue">
            <a:extLst>
              <a:ext uri="{FF2B5EF4-FFF2-40B4-BE49-F238E27FC236}">
                <a16:creationId xmlns:a16="http://schemas.microsoft.com/office/drawing/2014/main" id="{D63AB567-A266-4B86-B217-4958BAFB4E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2808" y="1860769"/>
            <a:ext cx="1038412" cy="726888"/>
          </a:xfrm>
          <a:prstGeom prst="rect">
            <a:avLst/>
          </a:prstGeom>
        </p:spPr>
      </p:pic>
      <p:sp>
        <p:nvSpPr>
          <p:cNvPr id="18" name="BHL info">
            <a:extLst>
              <a:ext uri="{FF2B5EF4-FFF2-40B4-BE49-F238E27FC236}">
                <a16:creationId xmlns:a16="http://schemas.microsoft.com/office/drawing/2014/main" id="{042FF049-4038-4511-A8C3-468CB774DDCB}"/>
              </a:ext>
            </a:extLst>
          </p:cNvPr>
          <p:cNvSpPr>
            <a:spLocks noGrp="1"/>
          </p:cNvSpPr>
          <p:nvPr>
            <p:ph type="body" sz="quarter" idx="3"/>
          </p:nvPr>
        </p:nvSpPr>
        <p:spPr/>
        <p:txBody>
          <a:bodyPr>
            <a:normAutofit/>
          </a:bodyPr>
          <a:lstStyle/>
          <a:p>
            <a:r>
              <a:rPr lang="en-US" dirty="0"/>
              <a:t>Biodiversity Heritage Library</a:t>
            </a:r>
          </a:p>
          <a:p>
            <a:r>
              <a:rPr lang="en-US" sz="1800" b="0" dirty="0">
                <a:hlinkClick r:id="rId5"/>
              </a:rPr>
              <a:t>https://www.biodiversitylibrary.org/</a:t>
            </a:r>
            <a:r>
              <a:rPr lang="en-US" sz="1800" b="0" dirty="0"/>
              <a:t> </a:t>
            </a:r>
          </a:p>
        </p:txBody>
      </p:sp>
      <p:sp>
        <p:nvSpPr>
          <p:cNvPr id="17" name="GeoDeepDive list">
            <a:extLst>
              <a:ext uri="{FF2B5EF4-FFF2-40B4-BE49-F238E27FC236}">
                <a16:creationId xmlns:a16="http://schemas.microsoft.com/office/drawing/2014/main" id="{E3C2A4B0-89FF-4090-AC44-A934E816DA09}"/>
              </a:ext>
            </a:extLst>
          </p:cNvPr>
          <p:cNvSpPr>
            <a:spLocks noGrp="1"/>
          </p:cNvSpPr>
          <p:nvPr>
            <p:ph sz="half" idx="2"/>
          </p:nvPr>
        </p:nvSpPr>
        <p:spPr>
          <a:xfrm>
            <a:off x="839789" y="2505075"/>
            <a:ext cx="5019836" cy="3684588"/>
          </a:xfrm>
        </p:spPr>
        <p:txBody>
          <a:bodyPr/>
          <a:lstStyle/>
          <a:p>
            <a:r>
              <a:rPr lang="en-US" dirty="0"/>
              <a:t>10 million documents</a:t>
            </a:r>
          </a:p>
          <a:p>
            <a:r>
              <a:rPr lang="en-US" dirty="0"/>
              <a:t>Mine but not view documents</a:t>
            </a:r>
          </a:p>
          <a:p>
            <a:r>
              <a:rPr lang="en-US" dirty="0"/>
              <a:t>Geoscience focus</a:t>
            </a:r>
          </a:p>
        </p:txBody>
      </p:sp>
      <p:sp>
        <p:nvSpPr>
          <p:cNvPr id="16" name="GeoDeepDive info">
            <a:extLst>
              <a:ext uri="{FF2B5EF4-FFF2-40B4-BE49-F238E27FC236}">
                <a16:creationId xmlns:a16="http://schemas.microsoft.com/office/drawing/2014/main" id="{0A5A69C7-D9EC-484B-B105-B80FE9175059}"/>
              </a:ext>
            </a:extLst>
          </p:cNvPr>
          <p:cNvSpPr>
            <a:spLocks noGrp="1"/>
          </p:cNvSpPr>
          <p:nvPr>
            <p:ph type="body" idx="1"/>
          </p:nvPr>
        </p:nvSpPr>
        <p:spPr/>
        <p:txBody>
          <a:bodyPr>
            <a:normAutofit/>
          </a:bodyPr>
          <a:lstStyle/>
          <a:p>
            <a:r>
              <a:rPr lang="en-US" dirty="0"/>
              <a:t>GeoDeepDive</a:t>
            </a:r>
          </a:p>
          <a:p>
            <a:r>
              <a:rPr lang="en-US" sz="1800" b="0" dirty="0">
                <a:hlinkClick r:id="rId6"/>
              </a:rPr>
              <a:t>https://geodeepdive.org/</a:t>
            </a:r>
            <a:r>
              <a:rPr lang="en-US" sz="1800" b="0" dirty="0"/>
              <a:t> </a:t>
            </a:r>
          </a:p>
        </p:txBody>
      </p:sp>
      <p:sp>
        <p:nvSpPr>
          <p:cNvPr id="15" name="Title">
            <a:extLst>
              <a:ext uri="{FF2B5EF4-FFF2-40B4-BE49-F238E27FC236}">
                <a16:creationId xmlns:a16="http://schemas.microsoft.com/office/drawing/2014/main" id="{64DAFCDC-7A7A-41DF-8B5E-605FD298F148}"/>
              </a:ext>
            </a:extLst>
          </p:cNvPr>
          <p:cNvSpPr>
            <a:spLocks noGrp="1"/>
          </p:cNvSpPr>
          <p:nvPr>
            <p:ph type="title"/>
          </p:nvPr>
        </p:nvSpPr>
        <p:spPr/>
        <p:txBody>
          <a:bodyPr/>
          <a:lstStyle/>
          <a:p>
            <a:r>
              <a:rPr lang="en-US" dirty="0"/>
              <a:t>Basic catalog number mining</a:t>
            </a:r>
          </a:p>
        </p:txBody>
      </p:sp>
    </p:spTree>
    <p:extLst>
      <p:ext uri="{BB962C8B-B14F-4D97-AF65-F5344CB8AC3E}">
        <p14:creationId xmlns:p14="http://schemas.microsoft.com/office/powerpoint/2010/main" val="25230951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pet source">
            <a:extLst>
              <a:ext uri="{FF2B5EF4-FFF2-40B4-BE49-F238E27FC236}">
                <a16:creationId xmlns:a16="http://schemas.microsoft.com/office/drawing/2014/main" id="{26B22200-B7AE-45CA-BC62-3C5E23BAF8AC}"/>
              </a:ext>
            </a:extLst>
          </p:cNvPr>
          <p:cNvSpPr txBox="1"/>
          <p:nvPr/>
        </p:nvSpPr>
        <p:spPr>
          <a:xfrm>
            <a:off x="1426029" y="5988734"/>
            <a:ext cx="9186455" cy="646331"/>
          </a:xfrm>
          <a:prstGeom prst="rect">
            <a:avLst/>
          </a:prstGeom>
          <a:noFill/>
        </p:spPr>
        <p:txBody>
          <a:bodyPr wrap="square" rtlCol="0">
            <a:spAutoFit/>
          </a:bodyPr>
          <a:lstStyle/>
          <a:p>
            <a:pPr algn="ctr"/>
            <a:r>
              <a:rPr lang="en-US" b="1" dirty="0"/>
              <a:t>Source: </a:t>
            </a:r>
            <a:r>
              <a:rPr lang="en-US" dirty="0"/>
              <a:t>McCoy, T. et al. Geochimica et Cosmochimica Acta (2011) 75: 22. </a:t>
            </a:r>
            <a:r>
              <a:rPr lang="en-US" dirty="0">
                <a:hlinkClick r:id="rId3"/>
              </a:rPr>
              <a:t>https://doi.org/10.1016/j.gca.2011.09.006</a:t>
            </a:r>
            <a:r>
              <a:rPr lang="en-US" dirty="0"/>
              <a:t> (via GeoDeepDive)</a:t>
            </a:r>
          </a:p>
        </p:txBody>
      </p:sp>
      <p:sp>
        <p:nvSpPr>
          <p:cNvPr id="4" name="Snippet">
            <a:extLst>
              <a:ext uri="{FF2B5EF4-FFF2-40B4-BE49-F238E27FC236}">
                <a16:creationId xmlns:a16="http://schemas.microsoft.com/office/drawing/2014/main" id="{D8786B3B-D977-4C72-90C4-8D1A04AB48A5}"/>
              </a:ext>
            </a:extLst>
          </p:cNvPr>
          <p:cNvSpPr txBox="1"/>
          <p:nvPr/>
        </p:nvSpPr>
        <p:spPr>
          <a:xfrm>
            <a:off x="1859281" y="4146119"/>
            <a:ext cx="7970520" cy="1569660"/>
          </a:xfrm>
          <a:prstGeom prst="rect">
            <a:avLst/>
          </a:prstGeom>
          <a:solidFill>
            <a:srgbClr val="00778B"/>
          </a:solidFill>
          <a:ln w="101600" cap="rnd">
            <a:solidFill>
              <a:srgbClr val="00778B"/>
            </a:solidFill>
          </a:ln>
          <a:effectLst>
            <a:softEdge rad="0"/>
          </a:effectLst>
        </p:spPr>
        <p:txBody>
          <a:bodyPr wrap="square" rtlCol="0">
            <a:spAutoFit/>
          </a:bodyPr>
          <a:lstStyle/>
          <a:p>
            <a:pPr algn="ctr"/>
            <a:r>
              <a:rPr lang="en-US" sz="3200" dirty="0">
                <a:solidFill>
                  <a:schemeClr val="bg1"/>
                </a:solidFill>
              </a:rPr>
              <a:t>...er with polished billets of Gore Mountain garnet (</a:t>
            </a:r>
            <a:r>
              <a:rPr lang="en-US" sz="3200" u="sng" dirty="0">
                <a:solidFill>
                  <a:schemeClr val="bg1"/>
                </a:solidFill>
              </a:rPr>
              <a:t>USNM</a:t>
            </a:r>
            <a:r>
              <a:rPr lang="en-US" sz="3200" dirty="0">
                <a:solidFill>
                  <a:schemeClr val="bg1"/>
                </a:solidFill>
              </a:rPr>
              <a:t> 107144) and San Carlos olivine (</a:t>
            </a:r>
            <a:r>
              <a:rPr lang="en-US" sz="3200" u="sng" dirty="0">
                <a:solidFill>
                  <a:schemeClr val="bg1"/>
                </a:solidFill>
              </a:rPr>
              <a:t>USNM</a:t>
            </a:r>
            <a:r>
              <a:rPr lang="en-US" sz="3200" dirty="0">
                <a:solidFill>
                  <a:schemeClr val="bg1"/>
                </a:solidFill>
              </a:rPr>
              <a:t> 136718) evacuated a...</a:t>
            </a:r>
          </a:p>
        </p:txBody>
      </p:sp>
      <p:sp>
        <p:nvSpPr>
          <p:cNvPr id="3" name="Bulleted list">
            <a:extLst>
              <a:ext uri="{FF2B5EF4-FFF2-40B4-BE49-F238E27FC236}">
                <a16:creationId xmlns:a16="http://schemas.microsoft.com/office/drawing/2014/main" id="{739F9C74-A7F6-44DD-8294-230C0F9BFA29}"/>
              </a:ext>
            </a:extLst>
          </p:cNvPr>
          <p:cNvSpPr>
            <a:spLocks noGrp="1"/>
          </p:cNvSpPr>
          <p:nvPr>
            <p:ph idx="1"/>
          </p:nvPr>
        </p:nvSpPr>
        <p:spPr>
          <a:xfrm>
            <a:off x="838200" y="1825625"/>
            <a:ext cx="10728960" cy="2324537"/>
          </a:xfrm>
        </p:spPr>
        <p:txBody>
          <a:bodyPr/>
          <a:lstStyle/>
          <a:p>
            <a:r>
              <a:rPr lang="en-US" dirty="0"/>
              <a:t>Search GeoDeepDive for snippets containing USNM or NMNH</a:t>
            </a:r>
          </a:p>
          <a:p>
            <a:r>
              <a:rPr lang="en-US" dirty="0">
                <a:solidFill>
                  <a:schemeClr val="bg1">
                    <a:lumMod val="75000"/>
                  </a:schemeClr>
                </a:solidFill>
              </a:rPr>
              <a:t>Parse out substrings that look like catalog numbers</a:t>
            </a:r>
          </a:p>
          <a:p>
            <a:r>
              <a:rPr lang="en-US" dirty="0">
                <a:solidFill>
                  <a:schemeClr val="bg1">
                    <a:lumMod val="75000"/>
                  </a:schemeClr>
                </a:solidFill>
              </a:rPr>
              <a:t>Verify catalog numbers against collections database using context from the snippet and publication</a:t>
            </a:r>
            <a:endParaRPr lang="en-US" dirty="0"/>
          </a:p>
        </p:txBody>
      </p:sp>
      <p:sp>
        <p:nvSpPr>
          <p:cNvPr id="2" name="Title">
            <a:extLst>
              <a:ext uri="{FF2B5EF4-FFF2-40B4-BE49-F238E27FC236}">
                <a16:creationId xmlns:a16="http://schemas.microsoft.com/office/drawing/2014/main" id="{E6D07005-6CE4-4B3B-91D8-9DD37FE2EB8E}"/>
              </a:ext>
            </a:extLst>
          </p:cNvPr>
          <p:cNvSpPr>
            <a:spLocks noGrp="1"/>
          </p:cNvSpPr>
          <p:nvPr>
            <p:ph type="title"/>
          </p:nvPr>
        </p:nvSpPr>
        <p:spPr>
          <a:xfrm>
            <a:off x="838200" y="365125"/>
            <a:ext cx="10515600" cy="1325563"/>
          </a:xfrm>
        </p:spPr>
        <p:txBody>
          <a:bodyPr/>
          <a:lstStyle/>
          <a:p>
            <a:r>
              <a:rPr lang="en-US" dirty="0"/>
              <a:t>Basic catalog number mining</a:t>
            </a:r>
          </a:p>
        </p:txBody>
      </p:sp>
    </p:spTree>
    <p:extLst>
      <p:ext uri="{BB962C8B-B14F-4D97-AF65-F5344CB8AC3E}">
        <p14:creationId xmlns:p14="http://schemas.microsoft.com/office/powerpoint/2010/main" val="27102545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pet source">
            <a:extLst>
              <a:ext uri="{FF2B5EF4-FFF2-40B4-BE49-F238E27FC236}">
                <a16:creationId xmlns:a16="http://schemas.microsoft.com/office/drawing/2014/main" id="{26B22200-B7AE-45CA-BC62-3C5E23BAF8AC}"/>
              </a:ext>
            </a:extLst>
          </p:cNvPr>
          <p:cNvSpPr txBox="1"/>
          <p:nvPr/>
        </p:nvSpPr>
        <p:spPr>
          <a:xfrm>
            <a:off x="1426029" y="5988734"/>
            <a:ext cx="9186455" cy="646331"/>
          </a:xfrm>
          <a:prstGeom prst="rect">
            <a:avLst/>
          </a:prstGeom>
          <a:noFill/>
        </p:spPr>
        <p:txBody>
          <a:bodyPr wrap="square" rtlCol="0">
            <a:spAutoFit/>
          </a:bodyPr>
          <a:lstStyle/>
          <a:p>
            <a:pPr algn="ctr"/>
            <a:r>
              <a:rPr lang="en-US" b="1" dirty="0"/>
              <a:t>Source: </a:t>
            </a:r>
            <a:r>
              <a:rPr lang="en-US" dirty="0"/>
              <a:t>McCoy, T. et al. Geochimica et Cosmochimica Acta (2011) 75: 22. </a:t>
            </a:r>
            <a:r>
              <a:rPr lang="en-US" dirty="0">
                <a:hlinkClick r:id="rId3"/>
              </a:rPr>
              <a:t>https://doi.org/10.1016/j.gca.2011.09.006</a:t>
            </a:r>
            <a:r>
              <a:rPr lang="en-US" dirty="0"/>
              <a:t> (via GeoDeepDive)</a:t>
            </a:r>
          </a:p>
        </p:txBody>
      </p:sp>
      <p:sp>
        <p:nvSpPr>
          <p:cNvPr id="4" name="Snippet">
            <a:extLst>
              <a:ext uri="{FF2B5EF4-FFF2-40B4-BE49-F238E27FC236}">
                <a16:creationId xmlns:a16="http://schemas.microsoft.com/office/drawing/2014/main" id="{D8786B3B-D977-4C72-90C4-8D1A04AB48A5}"/>
              </a:ext>
            </a:extLst>
          </p:cNvPr>
          <p:cNvSpPr txBox="1"/>
          <p:nvPr/>
        </p:nvSpPr>
        <p:spPr>
          <a:xfrm>
            <a:off x="1859281" y="4146119"/>
            <a:ext cx="7970520" cy="1569660"/>
          </a:xfrm>
          <a:prstGeom prst="rect">
            <a:avLst/>
          </a:prstGeom>
          <a:solidFill>
            <a:srgbClr val="00778B"/>
          </a:solidFill>
          <a:ln w="101600" cap="rnd">
            <a:solidFill>
              <a:srgbClr val="00778B"/>
            </a:solidFill>
          </a:ln>
          <a:effectLst>
            <a:softEdge rad="0"/>
          </a:effectLst>
        </p:spPr>
        <p:txBody>
          <a:bodyPr wrap="square" rtlCol="0">
            <a:spAutoFit/>
          </a:bodyPr>
          <a:lstStyle/>
          <a:p>
            <a:pPr algn="ctr"/>
            <a:r>
              <a:rPr lang="en-US" sz="3200" dirty="0">
                <a:solidFill>
                  <a:schemeClr val="bg1"/>
                </a:solidFill>
              </a:rPr>
              <a:t>...er with polished billets of Gore Mountain garnet (</a:t>
            </a:r>
            <a:r>
              <a:rPr lang="en-US" sz="3200" u="sng" dirty="0">
                <a:solidFill>
                  <a:schemeClr val="bg1"/>
                </a:solidFill>
              </a:rPr>
              <a:t>USNM 107144</a:t>
            </a:r>
            <a:r>
              <a:rPr lang="en-US" sz="3200" dirty="0">
                <a:solidFill>
                  <a:schemeClr val="bg1"/>
                </a:solidFill>
              </a:rPr>
              <a:t>) and San Carlos olivine (</a:t>
            </a:r>
            <a:r>
              <a:rPr lang="en-US" sz="3200" u="sng" dirty="0">
                <a:solidFill>
                  <a:schemeClr val="bg1"/>
                </a:solidFill>
              </a:rPr>
              <a:t>USNM 136718</a:t>
            </a:r>
            <a:r>
              <a:rPr lang="en-US" sz="3200" dirty="0">
                <a:solidFill>
                  <a:schemeClr val="bg1"/>
                </a:solidFill>
              </a:rPr>
              <a:t>) evacuated a...</a:t>
            </a:r>
          </a:p>
        </p:txBody>
      </p:sp>
      <p:sp>
        <p:nvSpPr>
          <p:cNvPr id="3" name="Bulleted list">
            <a:extLst>
              <a:ext uri="{FF2B5EF4-FFF2-40B4-BE49-F238E27FC236}">
                <a16:creationId xmlns:a16="http://schemas.microsoft.com/office/drawing/2014/main" id="{739F9C74-A7F6-44DD-8294-230C0F9BFA29}"/>
              </a:ext>
            </a:extLst>
          </p:cNvPr>
          <p:cNvSpPr>
            <a:spLocks noGrp="1"/>
          </p:cNvSpPr>
          <p:nvPr>
            <p:ph idx="1"/>
          </p:nvPr>
        </p:nvSpPr>
        <p:spPr>
          <a:xfrm>
            <a:off x="838200" y="1825625"/>
            <a:ext cx="10728960" cy="2324537"/>
          </a:xfrm>
        </p:spPr>
        <p:txBody>
          <a:bodyPr/>
          <a:lstStyle/>
          <a:p>
            <a:r>
              <a:rPr lang="en-US" dirty="0"/>
              <a:t>Search GeoDeepDive for snippets containing USNM or NMNH</a:t>
            </a:r>
          </a:p>
          <a:p>
            <a:r>
              <a:rPr lang="en-US" dirty="0"/>
              <a:t>Parse out substrings that look like catalog numbers</a:t>
            </a:r>
          </a:p>
          <a:p>
            <a:r>
              <a:rPr lang="en-US" dirty="0">
                <a:solidFill>
                  <a:schemeClr val="bg1">
                    <a:lumMod val="75000"/>
                  </a:schemeClr>
                </a:solidFill>
              </a:rPr>
              <a:t>Verify catalog numbers against collections database using context from the snippet and publication</a:t>
            </a:r>
            <a:endParaRPr lang="en-US" dirty="0"/>
          </a:p>
        </p:txBody>
      </p:sp>
      <p:sp>
        <p:nvSpPr>
          <p:cNvPr id="2" name="Title">
            <a:extLst>
              <a:ext uri="{FF2B5EF4-FFF2-40B4-BE49-F238E27FC236}">
                <a16:creationId xmlns:a16="http://schemas.microsoft.com/office/drawing/2014/main" id="{E6D07005-6CE4-4B3B-91D8-9DD37FE2EB8E}"/>
              </a:ext>
            </a:extLst>
          </p:cNvPr>
          <p:cNvSpPr>
            <a:spLocks noGrp="1"/>
          </p:cNvSpPr>
          <p:nvPr>
            <p:ph type="title"/>
          </p:nvPr>
        </p:nvSpPr>
        <p:spPr/>
        <p:txBody>
          <a:bodyPr/>
          <a:lstStyle/>
          <a:p>
            <a:r>
              <a:rPr lang="en-US" dirty="0"/>
              <a:t>Basic catalog number mining</a:t>
            </a:r>
          </a:p>
        </p:txBody>
      </p:sp>
    </p:spTree>
    <p:extLst>
      <p:ext uri="{BB962C8B-B14F-4D97-AF65-F5344CB8AC3E}">
        <p14:creationId xmlns:p14="http://schemas.microsoft.com/office/powerpoint/2010/main" val="10690995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pet source">
            <a:extLst>
              <a:ext uri="{FF2B5EF4-FFF2-40B4-BE49-F238E27FC236}">
                <a16:creationId xmlns:a16="http://schemas.microsoft.com/office/drawing/2014/main" id="{26B22200-B7AE-45CA-BC62-3C5E23BAF8AC}"/>
              </a:ext>
            </a:extLst>
          </p:cNvPr>
          <p:cNvSpPr txBox="1"/>
          <p:nvPr/>
        </p:nvSpPr>
        <p:spPr>
          <a:xfrm>
            <a:off x="1426029" y="5988734"/>
            <a:ext cx="9186455" cy="646331"/>
          </a:xfrm>
          <a:prstGeom prst="rect">
            <a:avLst/>
          </a:prstGeom>
          <a:noFill/>
        </p:spPr>
        <p:txBody>
          <a:bodyPr wrap="square" rtlCol="0">
            <a:spAutoFit/>
          </a:bodyPr>
          <a:lstStyle/>
          <a:p>
            <a:pPr algn="ctr"/>
            <a:r>
              <a:rPr lang="en-US" b="1" dirty="0"/>
              <a:t>Source: </a:t>
            </a:r>
            <a:r>
              <a:rPr lang="en-US" dirty="0"/>
              <a:t>McCoy, T. et al. Geochimica et Cosmochimica Acta (2011) 75: 22. </a:t>
            </a:r>
            <a:r>
              <a:rPr lang="en-US" dirty="0">
                <a:hlinkClick r:id="rId3"/>
              </a:rPr>
              <a:t>https://doi.org/10.1016/j.gca.2011.09.006</a:t>
            </a:r>
            <a:r>
              <a:rPr lang="en-US" dirty="0"/>
              <a:t> (via GeoDeepDive)</a:t>
            </a:r>
          </a:p>
        </p:txBody>
      </p:sp>
      <p:sp>
        <p:nvSpPr>
          <p:cNvPr id="4" name="Snippet">
            <a:extLst>
              <a:ext uri="{FF2B5EF4-FFF2-40B4-BE49-F238E27FC236}">
                <a16:creationId xmlns:a16="http://schemas.microsoft.com/office/drawing/2014/main" id="{D8786B3B-D977-4C72-90C4-8D1A04AB48A5}"/>
              </a:ext>
            </a:extLst>
          </p:cNvPr>
          <p:cNvSpPr txBox="1"/>
          <p:nvPr/>
        </p:nvSpPr>
        <p:spPr>
          <a:xfrm>
            <a:off x="1859281" y="4146119"/>
            <a:ext cx="7970520" cy="1569660"/>
          </a:xfrm>
          <a:prstGeom prst="rect">
            <a:avLst/>
          </a:prstGeom>
          <a:solidFill>
            <a:srgbClr val="00778B"/>
          </a:solidFill>
          <a:ln w="101600" cap="rnd">
            <a:solidFill>
              <a:srgbClr val="00778B"/>
            </a:solidFill>
          </a:ln>
          <a:effectLst>
            <a:softEdge rad="0"/>
          </a:effectLst>
        </p:spPr>
        <p:txBody>
          <a:bodyPr wrap="square" rtlCol="0">
            <a:spAutoFit/>
          </a:bodyPr>
          <a:lstStyle/>
          <a:p>
            <a:pPr algn="ctr"/>
            <a:r>
              <a:rPr lang="en-US" sz="3200" dirty="0">
                <a:solidFill>
                  <a:schemeClr val="bg1"/>
                </a:solidFill>
              </a:rPr>
              <a:t>...er with polished billets of Gore Mountain </a:t>
            </a:r>
            <a:r>
              <a:rPr lang="en-US" sz="3200" i="1" dirty="0">
                <a:solidFill>
                  <a:schemeClr val="bg1"/>
                </a:solidFill>
              </a:rPr>
              <a:t>garnet</a:t>
            </a:r>
            <a:r>
              <a:rPr lang="en-US" sz="3200" dirty="0">
                <a:solidFill>
                  <a:schemeClr val="bg1"/>
                </a:solidFill>
              </a:rPr>
              <a:t> (</a:t>
            </a:r>
            <a:r>
              <a:rPr lang="en-US" sz="3200" u="sng" dirty="0">
                <a:solidFill>
                  <a:schemeClr val="bg1"/>
                </a:solidFill>
              </a:rPr>
              <a:t>USNM 107144</a:t>
            </a:r>
            <a:r>
              <a:rPr lang="en-US" sz="3200" dirty="0">
                <a:solidFill>
                  <a:schemeClr val="bg1"/>
                </a:solidFill>
              </a:rPr>
              <a:t>) and San Carlos </a:t>
            </a:r>
            <a:r>
              <a:rPr lang="en-US" sz="3200" i="1" dirty="0">
                <a:solidFill>
                  <a:schemeClr val="bg1"/>
                </a:solidFill>
              </a:rPr>
              <a:t>olivine</a:t>
            </a:r>
            <a:r>
              <a:rPr lang="en-US" sz="3200" dirty="0">
                <a:solidFill>
                  <a:schemeClr val="bg1"/>
                </a:solidFill>
              </a:rPr>
              <a:t> (</a:t>
            </a:r>
            <a:r>
              <a:rPr lang="en-US" sz="3200" u="sng" dirty="0">
                <a:solidFill>
                  <a:schemeClr val="bg1"/>
                </a:solidFill>
              </a:rPr>
              <a:t>USNM 136718</a:t>
            </a:r>
            <a:r>
              <a:rPr lang="en-US" sz="3200" dirty="0">
                <a:solidFill>
                  <a:schemeClr val="bg1"/>
                </a:solidFill>
              </a:rPr>
              <a:t>) evacuated a...</a:t>
            </a:r>
          </a:p>
        </p:txBody>
      </p:sp>
      <p:sp>
        <p:nvSpPr>
          <p:cNvPr id="3" name="Bulleted list">
            <a:extLst>
              <a:ext uri="{FF2B5EF4-FFF2-40B4-BE49-F238E27FC236}">
                <a16:creationId xmlns:a16="http://schemas.microsoft.com/office/drawing/2014/main" id="{739F9C74-A7F6-44DD-8294-230C0F9BFA29}"/>
              </a:ext>
            </a:extLst>
          </p:cNvPr>
          <p:cNvSpPr>
            <a:spLocks noGrp="1"/>
          </p:cNvSpPr>
          <p:nvPr>
            <p:ph idx="1"/>
          </p:nvPr>
        </p:nvSpPr>
        <p:spPr>
          <a:xfrm>
            <a:off x="838200" y="1825625"/>
            <a:ext cx="10728960" cy="2324537"/>
          </a:xfrm>
        </p:spPr>
        <p:txBody>
          <a:bodyPr/>
          <a:lstStyle/>
          <a:p>
            <a:r>
              <a:rPr lang="en-US" dirty="0"/>
              <a:t>Search GeoDeepDive for snippets containing USNM or NMNH</a:t>
            </a:r>
          </a:p>
          <a:p>
            <a:r>
              <a:rPr lang="en-US" dirty="0"/>
              <a:t>Parse out substrings that look like catalog numbers</a:t>
            </a:r>
          </a:p>
          <a:p>
            <a:r>
              <a:rPr lang="en-US" dirty="0"/>
              <a:t>Verify catalog numbers against collections database using context from the snippet and publication</a:t>
            </a:r>
          </a:p>
        </p:txBody>
      </p:sp>
      <p:sp>
        <p:nvSpPr>
          <p:cNvPr id="2" name="Title">
            <a:extLst>
              <a:ext uri="{FF2B5EF4-FFF2-40B4-BE49-F238E27FC236}">
                <a16:creationId xmlns:a16="http://schemas.microsoft.com/office/drawing/2014/main" id="{E6D07005-6CE4-4B3B-91D8-9DD37FE2EB8E}"/>
              </a:ext>
            </a:extLst>
          </p:cNvPr>
          <p:cNvSpPr>
            <a:spLocks noGrp="1"/>
          </p:cNvSpPr>
          <p:nvPr>
            <p:ph type="title"/>
          </p:nvPr>
        </p:nvSpPr>
        <p:spPr/>
        <p:txBody>
          <a:bodyPr/>
          <a:lstStyle/>
          <a:p>
            <a:r>
              <a:rPr lang="en-US" dirty="0"/>
              <a:t>Basic catalog number mining</a:t>
            </a:r>
          </a:p>
        </p:txBody>
      </p:sp>
    </p:spTree>
    <p:extLst>
      <p:ext uri="{BB962C8B-B14F-4D97-AF65-F5344CB8AC3E}">
        <p14:creationId xmlns:p14="http://schemas.microsoft.com/office/powerpoint/2010/main" val="10789543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Publications per year" descr="Bar chart showing publications per year citing specimens from the Mineral Sciences collections for 2000-2018. Approximately 15-30 papers cite the collection per year.">
            <a:extLst>
              <a:ext uri="{FF2B5EF4-FFF2-40B4-BE49-F238E27FC236}">
                <a16:creationId xmlns:a16="http://schemas.microsoft.com/office/drawing/2014/main" id="{145B21F6-2F7B-481D-AC7E-B1BCEE59A475}"/>
              </a:ext>
            </a:extLst>
          </p:cNvPr>
          <p:cNvGrpSpPr/>
          <p:nvPr/>
        </p:nvGrpSpPr>
        <p:grpSpPr>
          <a:xfrm>
            <a:off x="210312" y="665337"/>
            <a:ext cx="11981688" cy="6141371"/>
            <a:chOff x="210312" y="665337"/>
            <a:chExt cx="11981688" cy="6141371"/>
          </a:xfrm>
        </p:grpSpPr>
        <p:pic>
          <p:nvPicPr>
            <p:cNvPr id="3" name="Bar chart">
              <a:extLst>
                <a:ext uri="{FF2B5EF4-FFF2-40B4-BE49-F238E27FC236}">
                  <a16:creationId xmlns:a16="http://schemas.microsoft.com/office/drawing/2014/main" id="{0A2B42AE-B027-4BB3-9350-CB2E5CE743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312" y="665337"/>
              <a:ext cx="11887200" cy="4983501"/>
            </a:xfrm>
            <a:prstGeom prst="rect">
              <a:avLst/>
            </a:prstGeom>
          </p:spPr>
        </p:pic>
        <p:sp>
          <p:nvSpPr>
            <p:cNvPr id="4" name="Caption">
              <a:extLst>
                <a:ext uri="{FF2B5EF4-FFF2-40B4-BE49-F238E27FC236}">
                  <a16:creationId xmlns:a16="http://schemas.microsoft.com/office/drawing/2014/main" id="{12BE6A00-C52A-43D0-B195-FC364F5A73F9}"/>
                </a:ext>
              </a:extLst>
            </p:cNvPr>
            <p:cNvSpPr txBox="1"/>
            <p:nvPr/>
          </p:nvSpPr>
          <p:spPr>
            <a:xfrm>
              <a:off x="3081297" y="6437376"/>
              <a:ext cx="9110703" cy="369332"/>
            </a:xfrm>
            <a:prstGeom prst="rect">
              <a:avLst/>
            </a:prstGeom>
            <a:noFill/>
          </p:spPr>
          <p:txBody>
            <a:bodyPr wrap="square" rtlCol="0">
              <a:spAutoFit/>
            </a:bodyPr>
            <a:lstStyle/>
            <a:p>
              <a:pPr algn="r"/>
              <a:r>
                <a:rPr lang="en-US" dirty="0"/>
                <a:t>Data compiled from GeoDeepDive</a:t>
              </a:r>
            </a:p>
          </p:txBody>
        </p:sp>
      </p:grpSp>
      <p:sp>
        <p:nvSpPr>
          <p:cNvPr id="2" name="Title" hidden="1">
            <a:extLst>
              <a:ext uri="{FF2B5EF4-FFF2-40B4-BE49-F238E27FC236}">
                <a16:creationId xmlns:a16="http://schemas.microsoft.com/office/drawing/2014/main" id="{C7580124-25FD-427B-ADD6-A0C3F5FC7049}"/>
              </a:ext>
            </a:extLst>
          </p:cNvPr>
          <p:cNvSpPr>
            <a:spLocks noGrp="1"/>
          </p:cNvSpPr>
          <p:nvPr>
            <p:ph type="title"/>
          </p:nvPr>
        </p:nvSpPr>
        <p:spPr/>
        <p:txBody>
          <a:bodyPr/>
          <a:lstStyle/>
          <a:p>
            <a:r>
              <a:rPr lang="en-US" dirty="0"/>
              <a:t>Publications citing Mineral Sciences specimens (2000-2018)</a:t>
            </a:r>
          </a:p>
        </p:txBody>
      </p:sp>
    </p:spTree>
    <p:extLst>
      <p:ext uri="{BB962C8B-B14F-4D97-AF65-F5344CB8AC3E}">
        <p14:creationId xmlns:p14="http://schemas.microsoft.com/office/powerpoint/2010/main" val="7535884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ulleted list">
            <a:extLst>
              <a:ext uri="{FF2B5EF4-FFF2-40B4-BE49-F238E27FC236}">
                <a16:creationId xmlns:a16="http://schemas.microsoft.com/office/drawing/2014/main" id="{757A4DBF-0359-4BA4-B15A-7E6C63353539}"/>
              </a:ext>
            </a:extLst>
          </p:cNvPr>
          <p:cNvSpPr>
            <a:spLocks noGrp="1"/>
          </p:cNvSpPr>
          <p:nvPr>
            <p:ph idx="1"/>
          </p:nvPr>
        </p:nvSpPr>
        <p:spPr/>
        <p:txBody>
          <a:bodyPr>
            <a:normAutofit/>
          </a:bodyPr>
          <a:lstStyle/>
          <a:p>
            <a:pPr marL="461963" indent="-461963"/>
            <a:r>
              <a:rPr lang="en-US" sz="3200" dirty="0"/>
              <a:t>Researchers in the US receive 70-80% of loans</a:t>
            </a:r>
          </a:p>
          <a:p>
            <a:pPr marL="461963" indent="-461963"/>
            <a:r>
              <a:rPr lang="en-US" sz="3200" dirty="0"/>
              <a:t>International audience is primarily in Canada, Australia, and western Europe</a:t>
            </a:r>
          </a:p>
          <a:p>
            <a:pPr marL="461963" indent="-461963"/>
            <a:r>
              <a:rPr lang="en-US" sz="3200" dirty="0"/>
              <a:t>Publications and loans appear steady over time (but the publication data especially could be refined)</a:t>
            </a:r>
          </a:p>
          <a:p>
            <a:pPr marL="461963" indent="-461963"/>
            <a:r>
              <a:rPr lang="en-US" sz="3200" dirty="0"/>
              <a:t>Reference materials are a major need in the community</a:t>
            </a:r>
          </a:p>
        </p:txBody>
      </p:sp>
      <p:sp>
        <p:nvSpPr>
          <p:cNvPr id="2" name="Title">
            <a:extLst>
              <a:ext uri="{FF2B5EF4-FFF2-40B4-BE49-F238E27FC236}">
                <a16:creationId xmlns:a16="http://schemas.microsoft.com/office/drawing/2014/main" id="{69F1E441-72E0-41C0-BFDB-9FC3594AB308}"/>
              </a:ext>
            </a:extLst>
          </p:cNvPr>
          <p:cNvSpPr>
            <a:spLocks noGrp="1"/>
          </p:cNvSpPr>
          <p:nvPr>
            <p:ph type="title"/>
          </p:nvPr>
        </p:nvSpPr>
        <p:spPr/>
        <p:txBody>
          <a:bodyPr>
            <a:normAutofit/>
          </a:bodyPr>
          <a:lstStyle/>
          <a:p>
            <a:r>
              <a:rPr lang="en-US" dirty="0"/>
              <a:t>Summary of current impact</a:t>
            </a:r>
          </a:p>
        </p:txBody>
      </p:sp>
    </p:spTree>
    <p:extLst>
      <p:ext uri="{BB962C8B-B14F-4D97-AF65-F5344CB8AC3E}">
        <p14:creationId xmlns:p14="http://schemas.microsoft.com/office/powerpoint/2010/main" val="3167497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ublication screenshot" descr="A screenshot of the title and part of the abstract from an academic article entitled &quot;Characterizing cosmochemical materials with genetic affinities to the Earth..&quot; (doi: 10.1016/j.epsl.2017.02.044)">
            <a:extLst>
              <a:ext uri="{FF2B5EF4-FFF2-40B4-BE49-F238E27FC236}">
                <a16:creationId xmlns:a16="http://schemas.microsoft.com/office/drawing/2014/main" id="{49C0D904-180D-4B9F-8D12-E32334F1F1A2}"/>
              </a:ext>
            </a:extLst>
          </p:cNvPr>
          <p:cNvPicPr>
            <a:picLocks noChangeAspect="1"/>
          </p:cNvPicPr>
          <p:nvPr/>
        </p:nvPicPr>
        <p:blipFill>
          <a:blip r:embed="rId3"/>
          <a:stretch>
            <a:fillRect/>
          </a:stretch>
        </p:blipFill>
        <p:spPr>
          <a:xfrm>
            <a:off x="1818213" y="0"/>
            <a:ext cx="9610017" cy="6858000"/>
          </a:xfrm>
          <a:prstGeom prst="rect">
            <a:avLst/>
          </a:prstGeom>
        </p:spPr>
      </p:pic>
      <p:sp>
        <p:nvSpPr>
          <p:cNvPr id="3" name="Title" hidden="1">
            <a:extLst>
              <a:ext uri="{FF2B5EF4-FFF2-40B4-BE49-F238E27FC236}">
                <a16:creationId xmlns:a16="http://schemas.microsoft.com/office/drawing/2014/main" id="{C49977D6-590E-4F15-9163-1F30B6BA5870}"/>
              </a:ext>
            </a:extLst>
          </p:cNvPr>
          <p:cNvSpPr>
            <a:spLocks noGrp="1"/>
          </p:cNvSpPr>
          <p:nvPr>
            <p:ph type="title"/>
          </p:nvPr>
        </p:nvSpPr>
        <p:spPr/>
        <p:txBody>
          <a:bodyPr/>
          <a:lstStyle/>
          <a:p>
            <a:r>
              <a:rPr lang="en-US" dirty="0"/>
              <a:t>A publication from the collection</a:t>
            </a:r>
          </a:p>
        </p:txBody>
      </p:sp>
    </p:spTree>
    <p:extLst>
      <p:ext uri="{BB962C8B-B14F-4D97-AF65-F5344CB8AC3E}">
        <p14:creationId xmlns:p14="http://schemas.microsoft.com/office/powerpoint/2010/main" val="7094150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a:extLst>
              <a:ext uri="{FF2B5EF4-FFF2-40B4-BE49-F238E27FC236}">
                <a16:creationId xmlns:a16="http://schemas.microsoft.com/office/drawing/2014/main" id="{E0C4662B-9B34-443E-8B3C-9FA75ED2D0F1}"/>
              </a:ext>
            </a:extLst>
          </p:cNvPr>
          <p:cNvSpPr>
            <a:spLocks noGrp="1"/>
          </p:cNvSpPr>
          <p:nvPr>
            <p:ph type="body" idx="1"/>
          </p:nvPr>
        </p:nvSpPr>
        <p:spPr/>
        <p:txBody>
          <a:bodyPr/>
          <a:lstStyle/>
          <a:p>
            <a:r>
              <a:rPr lang="en-US" dirty="0"/>
              <a:t>Using external initiatives to make the collection easier to find and use</a:t>
            </a:r>
          </a:p>
        </p:txBody>
      </p:sp>
      <p:sp>
        <p:nvSpPr>
          <p:cNvPr id="2" name="Title">
            <a:extLst>
              <a:ext uri="{FF2B5EF4-FFF2-40B4-BE49-F238E27FC236}">
                <a16:creationId xmlns:a16="http://schemas.microsoft.com/office/drawing/2014/main" id="{6B9CC0CF-50B6-4213-AF32-9CDE54A03477}"/>
              </a:ext>
            </a:extLst>
          </p:cNvPr>
          <p:cNvSpPr>
            <a:spLocks noGrp="1"/>
          </p:cNvSpPr>
          <p:nvPr>
            <p:ph type="title"/>
          </p:nvPr>
        </p:nvSpPr>
        <p:spPr/>
        <p:txBody>
          <a:bodyPr/>
          <a:lstStyle/>
          <a:p>
            <a:r>
              <a:rPr lang="en-US" dirty="0"/>
              <a:t>Increasing impact</a:t>
            </a:r>
          </a:p>
        </p:txBody>
      </p:sp>
    </p:spTree>
    <p:extLst>
      <p:ext uri="{BB962C8B-B14F-4D97-AF65-F5344CB8AC3E}">
        <p14:creationId xmlns:p14="http://schemas.microsoft.com/office/powerpoint/2010/main" val="20470271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eoscience specimen data initiatives" descr="Diagram showing data initiatives relevant to geoscience specimens">
            <a:extLst>
              <a:ext uri="{FF2B5EF4-FFF2-40B4-BE49-F238E27FC236}">
                <a16:creationId xmlns:a16="http://schemas.microsoft.com/office/drawing/2014/main" id="{7D51BD7D-3373-495E-A838-9F7ABCB50264}"/>
              </a:ext>
            </a:extLst>
          </p:cNvPr>
          <p:cNvGrpSpPr/>
          <p:nvPr/>
        </p:nvGrpSpPr>
        <p:grpSpPr>
          <a:xfrm>
            <a:off x="705208" y="119615"/>
            <a:ext cx="10710204" cy="6541820"/>
            <a:chOff x="705208" y="119615"/>
            <a:chExt cx="10710204" cy="6541820"/>
          </a:xfrm>
        </p:grpSpPr>
        <p:grpSp>
          <p:nvGrpSpPr>
            <p:cNvPr id="9" name="Legend">
              <a:extLst>
                <a:ext uri="{FF2B5EF4-FFF2-40B4-BE49-F238E27FC236}">
                  <a16:creationId xmlns:a16="http://schemas.microsoft.com/office/drawing/2014/main" id="{08806CDC-0FA5-4B3E-898B-C293487442CE}"/>
                </a:ext>
              </a:extLst>
            </p:cNvPr>
            <p:cNvGrpSpPr/>
            <p:nvPr/>
          </p:nvGrpSpPr>
          <p:grpSpPr>
            <a:xfrm>
              <a:off x="10193434" y="5508151"/>
              <a:ext cx="1205921" cy="984029"/>
              <a:chOff x="10193434" y="5508151"/>
              <a:chExt cx="1205921" cy="984029"/>
            </a:xfrm>
          </p:grpSpPr>
          <p:sp>
            <p:nvSpPr>
              <p:cNvPr id="83" name="External">
                <a:extLst>
                  <a:ext uri="{FF2B5EF4-FFF2-40B4-BE49-F238E27FC236}">
                    <a16:creationId xmlns:a16="http://schemas.microsoft.com/office/drawing/2014/main" id="{D6403C49-216C-4E4F-814E-F2A208AC0B7C}"/>
                  </a:ext>
                </a:extLst>
              </p:cNvPr>
              <p:cNvSpPr/>
              <p:nvPr/>
            </p:nvSpPr>
            <p:spPr>
              <a:xfrm>
                <a:off x="10193434" y="6032792"/>
                <a:ext cx="1205921" cy="459388"/>
              </a:xfrm>
              <a:prstGeom prst="roundRect">
                <a:avLst/>
              </a:prstGeom>
              <a:solidFill>
                <a:srgbClr val="009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external</a:t>
                </a:r>
                <a:endParaRPr lang="en-US" sz="1000" dirty="0">
                  <a:solidFill>
                    <a:schemeClr val="bg1"/>
                  </a:solidFill>
                </a:endParaRPr>
              </a:p>
            </p:txBody>
          </p:sp>
          <p:sp>
            <p:nvSpPr>
              <p:cNvPr id="84" name="Internal">
                <a:extLst>
                  <a:ext uri="{FF2B5EF4-FFF2-40B4-BE49-F238E27FC236}">
                    <a16:creationId xmlns:a16="http://schemas.microsoft.com/office/drawing/2014/main" id="{C2973803-88B7-4540-AD40-78517FFE0933}"/>
                  </a:ext>
                </a:extLst>
              </p:cNvPr>
              <p:cNvSpPr/>
              <p:nvPr/>
            </p:nvSpPr>
            <p:spPr>
              <a:xfrm>
                <a:off x="10193434" y="5508151"/>
                <a:ext cx="1205921" cy="459388"/>
              </a:xfrm>
              <a:prstGeom prst="roundRect">
                <a:avLst/>
              </a:prstGeom>
              <a:solidFill>
                <a:srgbClr val="007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internal</a:t>
                </a:r>
                <a:endParaRPr lang="en-US" sz="1000" dirty="0">
                  <a:solidFill>
                    <a:schemeClr val="bg1"/>
                  </a:solidFill>
                </a:endParaRPr>
              </a:p>
            </p:txBody>
          </p:sp>
        </p:grpSp>
        <p:grpSp>
          <p:nvGrpSpPr>
            <p:cNvPr id="7" name="TDWG data standards">
              <a:extLst>
                <a:ext uri="{FF2B5EF4-FFF2-40B4-BE49-F238E27FC236}">
                  <a16:creationId xmlns:a16="http://schemas.microsoft.com/office/drawing/2014/main" id="{E9C618D8-CFDE-46E9-8531-4D47526750E1}"/>
                </a:ext>
              </a:extLst>
            </p:cNvPr>
            <p:cNvGrpSpPr/>
            <p:nvPr/>
          </p:nvGrpSpPr>
          <p:grpSpPr>
            <a:xfrm>
              <a:off x="6063430" y="2143173"/>
              <a:ext cx="1829267" cy="1835980"/>
              <a:chOff x="6063430" y="2143173"/>
              <a:chExt cx="1829267" cy="1835980"/>
            </a:xfrm>
          </p:grpSpPr>
          <p:sp>
            <p:nvSpPr>
              <p:cNvPr id="38" name="Outline">
                <a:extLst>
                  <a:ext uri="{FF2B5EF4-FFF2-40B4-BE49-F238E27FC236}">
                    <a16:creationId xmlns:a16="http://schemas.microsoft.com/office/drawing/2014/main" id="{D1855F0B-DB8D-4044-80E0-38822ED680E8}"/>
                  </a:ext>
                </a:extLst>
              </p:cNvPr>
              <p:cNvSpPr/>
              <p:nvPr/>
            </p:nvSpPr>
            <p:spPr>
              <a:xfrm>
                <a:off x="6063430" y="2143173"/>
                <a:ext cx="1829267" cy="1835980"/>
              </a:xfrm>
              <a:prstGeom prst="roundRect">
                <a:avLst/>
              </a:prstGeom>
              <a:noFill/>
              <a:ln>
                <a:solidFill>
                  <a:srgbClr val="0077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EFG">
                <a:extLst>
                  <a:ext uri="{FF2B5EF4-FFF2-40B4-BE49-F238E27FC236}">
                    <a16:creationId xmlns:a16="http://schemas.microsoft.com/office/drawing/2014/main" id="{9E892508-C302-48CB-92C5-8CD36528CFF8}"/>
                  </a:ext>
                </a:extLst>
              </p:cNvPr>
              <p:cNvSpPr/>
              <p:nvPr/>
            </p:nvSpPr>
            <p:spPr>
              <a:xfrm>
                <a:off x="6273652" y="3257401"/>
                <a:ext cx="1372880" cy="643155"/>
              </a:xfrm>
              <a:prstGeom prst="roundRect">
                <a:avLst/>
              </a:prstGeom>
              <a:solidFill>
                <a:srgbClr val="009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EFG</a:t>
                </a:r>
              </a:p>
            </p:txBody>
          </p:sp>
          <p:sp>
            <p:nvSpPr>
              <p:cNvPr id="24" name="Darwin Core">
                <a:extLst>
                  <a:ext uri="{FF2B5EF4-FFF2-40B4-BE49-F238E27FC236}">
                    <a16:creationId xmlns:a16="http://schemas.microsoft.com/office/drawing/2014/main" id="{B4613587-AD43-477A-9A86-89C4767EFD6F}"/>
                  </a:ext>
                </a:extLst>
              </p:cNvPr>
              <p:cNvSpPr/>
              <p:nvPr/>
            </p:nvSpPr>
            <p:spPr>
              <a:xfrm>
                <a:off x="6273652" y="2554768"/>
                <a:ext cx="1372880" cy="643155"/>
              </a:xfrm>
              <a:prstGeom prst="roundRect">
                <a:avLst/>
              </a:prstGeom>
              <a:solidFill>
                <a:srgbClr val="009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Darwin Core</a:t>
                </a:r>
              </a:p>
            </p:txBody>
          </p:sp>
          <p:sp>
            <p:nvSpPr>
              <p:cNvPr id="22" name="Label">
                <a:extLst>
                  <a:ext uri="{FF2B5EF4-FFF2-40B4-BE49-F238E27FC236}">
                    <a16:creationId xmlns:a16="http://schemas.microsoft.com/office/drawing/2014/main" id="{A037639D-AF83-4E1F-856F-B8145C5AF3B3}"/>
                  </a:ext>
                </a:extLst>
              </p:cNvPr>
              <p:cNvSpPr txBox="1"/>
              <p:nvPr/>
            </p:nvSpPr>
            <p:spPr>
              <a:xfrm>
                <a:off x="6102265" y="2167556"/>
                <a:ext cx="1754198" cy="369332"/>
              </a:xfrm>
              <a:prstGeom prst="rect">
                <a:avLst/>
              </a:prstGeom>
              <a:noFill/>
            </p:spPr>
            <p:txBody>
              <a:bodyPr wrap="none" rtlCol="0">
                <a:spAutoFit/>
              </a:bodyPr>
              <a:lstStyle/>
              <a:p>
                <a:r>
                  <a:rPr lang="en-US" dirty="0"/>
                  <a:t>TDWG standards</a:t>
                </a:r>
              </a:p>
            </p:txBody>
          </p:sp>
        </p:grpSp>
        <p:grpSp>
          <p:nvGrpSpPr>
            <p:cNvPr id="5" name="Smithsonian programs">
              <a:extLst>
                <a:ext uri="{FF2B5EF4-FFF2-40B4-BE49-F238E27FC236}">
                  <a16:creationId xmlns:a16="http://schemas.microsoft.com/office/drawing/2014/main" id="{14B9B98D-08DC-4C24-A5F0-24CB1431462D}"/>
                </a:ext>
              </a:extLst>
            </p:cNvPr>
            <p:cNvGrpSpPr/>
            <p:nvPr/>
          </p:nvGrpSpPr>
          <p:grpSpPr>
            <a:xfrm>
              <a:off x="9141031" y="119615"/>
              <a:ext cx="2274381" cy="5036192"/>
              <a:chOff x="9141031" y="119615"/>
              <a:chExt cx="2274381" cy="5036192"/>
            </a:xfrm>
          </p:grpSpPr>
          <p:sp>
            <p:nvSpPr>
              <p:cNvPr id="47" name="Outline">
                <a:extLst>
                  <a:ext uri="{FF2B5EF4-FFF2-40B4-BE49-F238E27FC236}">
                    <a16:creationId xmlns:a16="http://schemas.microsoft.com/office/drawing/2014/main" id="{3E100002-3829-4087-8B20-5CB463D602FB}"/>
                  </a:ext>
                </a:extLst>
              </p:cNvPr>
              <p:cNvSpPr/>
              <p:nvPr/>
            </p:nvSpPr>
            <p:spPr>
              <a:xfrm>
                <a:off x="9141031" y="119615"/>
                <a:ext cx="2248022" cy="5036192"/>
              </a:xfrm>
              <a:prstGeom prst="roundRect">
                <a:avLst/>
              </a:prstGeom>
              <a:noFill/>
              <a:ln>
                <a:solidFill>
                  <a:srgbClr val="0077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Collections Search Center">
                <a:extLst>
                  <a:ext uri="{FF2B5EF4-FFF2-40B4-BE49-F238E27FC236}">
                    <a16:creationId xmlns:a16="http://schemas.microsoft.com/office/drawing/2014/main" id="{A797CD38-B2FC-416D-8883-0D0AF31114C4}"/>
                  </a:ext>
                </a:extLst>
              </p:cNvPr>
              <p:cNvSpPr/>
              <p:nvPr/>
            </p:nvSpPr>
            <p:spPr>
              <a:xfrm>
                <a:off x="9311481" y="3546445"/>
                <a:ext cx="1685477" cy="1375442"/>
              </a:xfrm>
              <a:prstGeom prst="roundRect">
                <a:avLst/>
              </a:prstGeom>
              <a:solidFill>
                <a:srgbClr val="007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Smithsonian Collections Search Center</a:t>
                </a:r>
              </a:p>
              <a:p>
                <a:pPr algn="ctr"/>
                <a:r>
                  <a:rPr lang="en-US" sz="1000" dirty="0">
                    <a:solidFill>
                      <a:schemeClr val="bg1"/>
                    </a:solidFill>
                    <a:hlinkClick r:id="rId3">
                      <a:extLst>
                        <a:ext uri="{A12FA001-AC4F-418D-AE19-62706E023703}">
                          <ahyp:hlinkClr xmlns:ahyp="http://schemas.microsoft.com/office/drawing/2018/hyperlinkcolor" val="tx"/>
                        </a:ext>
                      </a:extLst>
                    </a:hlinkClick>
                  </a:rPr>
                  <a:t>http://collections.si.edu</a:t>
                </a:r>
                <a:r>
                  <a:rPr lang="en-US" sz="1000" dirty="0">
                    <a:solidFill>
                      <a:schemeClr val="bg1"/>
                    </a:solidFill>
                  </a:rPr>
                  <a:t>  </a:t>
                </a:r>
              </a:p>
            </p:txBody>
          </p:sp>
          <p:sp>
            <p:nvSpPr>
              <p:cNvPr id="29" name="NMNH Collections Search">
                <a:extLst>
                  <a:ext uri="{FF2B5EF4-FFF2-40B4-BE49-F238E27FC236}">
                    <a16:creationId xmlns:a16="http://schemas.microsoft.com/office/drawing/2014/main" id="{2DD3F7DF-4D34-483C-BC2B-28FC6A56EC7F}"/>
                  </a:ext>
                </a:extLst>
              </p:cNvPr>
              <p:cNvSpPr/>
              <p:nvPr/>
            </p:nvSpPr>
            <p:spPr>
              <a:xfrm>
                <a:off x="9311481" y="1836985"/>
                <a:ext cx="1744674" cy="1524698"/>
              </a:xfrm>
              <a:prstGeom prst="roundRect">
                <a:avLst/>
              </a:prstGeom>
              <a:solidFill>
                <a:srgbClr val="007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NMNH Collection Search</a:t>
                </a:r>
              </a:p>
              <a:p>
                <a:pPr algn="ctr"/>
                <a:r>
                  <a:rPr lang="en-US" sz="1000" dirty="0">
                    <a:solidFill>
                      <a:schemeClr val="bg1"/>
                    </a:solidFill>
                    <a:hlinkClick r:id="rId4">
                      <a:extLst>
                        <a:ext uri="{A12FA001-AC4F-418D-AE19-62706E023703}">
                          <ahyp:hlinkClr xmlns:ahyp="http://schemas.microsoft.com/office/drawing/2018/hyperlinkcolor" val="tx"/>
                        </a:ext>
                      </a:extLst>
                    </a:hlinkClick>
                  </a:rPr>
                  <a:t>https://collections.nmnh.si.edu/search/ms/</a:t>
                </a:r>
                <a:endParaRPr lang="en-US" sz="1000" dirty="0">
                  <a:solidFill>
                    <a:schemeClr val="bg1"/>
                  </a:solidFill>
                </a:endParaRPr>
              </a:p>
            </p:txBody>
          </p:sp>
          <p:sp>
            <p:nvSpPr>
              <p:cNvPr id="32" name="GVP">
                <a:extLst>
                  <a:ext uri="{FF2B5EF4-FFF2-40B4-BE49-F238E27FC236}">
                    <a16:creationId xmlns:a16="http://schemas.microsoft.com/office/drawing/2014/main" id="{90B4AF86-A594-4EEF-B0BC-08F55BB654A5}"/>
                  </a:ext>
                </a:extLst>
              </p:cNvPr>
              <p:cNvSpPr/>
              <p:nvPr/>
            </p:nvSpPr>
            <p:spPr>
              <a:xfrm>
                <a:off x="9334243" y="266938"/>
                <a:ext cx="1685477" cy="1375442"/>
              </a:xfrm>
              <a:prstGeom prst="roundRect">
                <a:avLst/>
              </a:prstGeom>
              <a:solidFill>
                <a:srgbClr val="007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Global Volcanism Program</a:t>
                </a:r>
              </a:p>
              <a:p>
                <a:pPr algn="ctr"/>
                <a:r>
                  <a:rPr lang="en-US" sz="1000" dirty="0">
                    <a:solidFill>
                      <a:schemeClr val="bg1"/>
                    </a:solidFill>
                    <a:hlinkClick r:id="rId5">
                      <a:extLst>
                        <a:ext uri="{A12FA001-AC4F-418D-AE19-62706E023703}">
                          <ahyp:hlinkClr xmlns:ahyp="http://schemas.microsoft.com/office/drawing/2018/hyperlinkcolor" val="tx"/>
                        </a:ext>
                      </a:extLst>
                    </a:hlinkClick>
                  </a:rPr>
                  <a:t>http://volcano.si.edu/</a:t>
                </a:r>
                <a:endParaRPr lang="en-US" sz="1000" dirty="0">
                  <a:solidFill>
                    <a:schemeClr val="bg1"/>
                  </a:solidFill>
                </a:endParaRPr>
              </a:p>
            </p:txBody>
          </p:sp>
          <p:sp>
            <p:nvSpPr>
              <p:cNvPr id="48" name="Label">
                <a:extLst>
                  <a:ext uri="{FF2B5EF4-FFF2-40B4-BE49-F238E27FC236}">
                    <a16:creationId xmlns:a16="http://schemas.microsoft.com/office/drawing/2014/main" id="{312B4B3D-30E1-4336-A90D-8D9CC420A9C4}"/>
                  </a:ext>
                </a:extLst>
              </p:cNvPr>
              <p:cNvSpPr txBox="1"/>
              <p:nvPr/>
            </p:nvSpPr>
            <p:spPr>
              <a:xfrm rot="5400000">
                <a:off x="10087067" y="2336610"/>
                <a:ext cx="2287357" cy="369332"/>
              </a:xfrm>
              <a:prstGeom prst="rect">
                <a:avLst/>
              </a:prstGeom>
              <a:noFill/>
            </p:spPr>
            <p:txBody>
              <a:bodyPr wrap="none" rtlCol="0">
                <a:spAutoFit/>
              </a:bodyPr>
              <a:lstStyle/>
              <a:p>
                <a:r>
                  <a:rPr lang="en-US" dirty="0"/>
                  <a:t>Smithsonian programs</a:t>
                </a:r>
              </a:p>
            </p:txBody>
          </p:sp>
        </p:grpSp>
        <p:grpSp>
          <p:nvGrpSpPr>
            <p:cNvPr id="6" name="Specimen catalogs">
              <a:extLst>
                <a:ext uri="{FF2B5EF4-FFF2-40B4-BE49-F238E27FC236}">
                  <a16:creationId xmlns:a16="http://schemas.microsoft.com/office/drawing/2014/main" id="{7E50AC62-ADDF-453F-A9BB-B690CCB0BE8A}"/>
                </a:ext>
              </a:extLst>
            </p:cNvPr>
            <p:cNvGrpSpPr/>
            <p:nvPr/>
          </p:nvGrpSpPr>
          <p:grpSpPr>
            <a:xfrm>
              <a:off x="4044862" y="4618104"/>
              <a:ext cx="3923481" cy="2043331"/>
              <a:chOff x="4044862" y="4618104"/>
              <a:chExt cx="3923481" cy="2043331"/>
            </a:xfrm>
          </p:grpSpPr>
          <p:sp>
            <p:nvSpPr>
              <p:cNvPr id="42" name="Outline">
                <a:extLst>
                  <a:ext uri="{FF2B5EF4-FFF2-40B4-BE49-F238E27FC236}">
                    <a16:creationId xmlns:a16="http://schemas.microsoft.com/office/drawing/2014/main" id="{9DD7773C-45FC-4ABC-A48D-AE340186636A}"/>
                  </a:ext>
                </a:extLst>
              </p:cNvPr>
              <p:cNvSpPr/>
              <p:nvPr/>
            </p:nvSpPr>
            <p:spPr>
              <a:xfrm>
                <a:off x="4044862" y="4618104"/>
                <a:ext cx="3923481" cy="2043331"/>
              </a:xfrm>
              <a:prstGeom prst="roundRect">
                <a:avLst/>
              </a:prstGeom>
              <a:noFill/>
              <a:ln>
                <a:solidFill>
                  <a:srgbClr val="0077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GeoCASe">
                <a:extLst>
                  <a:ext uri="{FF2B5EF4-FFF2-40B4-BE49-F238E27FC236}">
                    <a16:creationId xmlns:a16="http://schemas.microsoft.com/office/drawing/2014/main" id="{23614A20-C034-46E7-985E-5B0C8EF82724}"/>
                  </a:ext>
                </a:extLst>
              </p:cNvPr>
              <p:cNvSpPr/>
              <p:nvPr/>
            </p:nvSpPr>
            <p:spPr>
              <a:xfrm>
                <a:off x="6085822" y="4767405"/>
                <a:ext cx="1744674" cy="1524698"/>
              </a:xfrm>
              <a:prstGeom prst="roundRect">
                <a:avLst/>
              </a:prstGeom>
              <a:solidFill>
                <a:srgbClr val="009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GeoCASe</a:t>
                </a:r>
              </a:p>
              <a:p>
                <a:pPr algn="ctr"/>
                <a:r>
                  <a:rPr lang="en-US" sz="1000" dirty="0">
                    <a:solidFill>
                      <a:schemeClr val="bg1"/>
                    </a:solidFill>
                    <a:hlinkClick r:id="rId6">
                      <a:extLst>
                        <a:ext uri="{A12FA001-AC4F-418D-AE19-62706E023703}">
                          <ahyp:hlinkClr xmlns:ahyp="http://schemas.microsoft.com/office/drawing/2018/hyperlinkcolor" val="tx"/>
                        </a:ext>
                      </a:extLst>
                    </a:hlinkClick>
                  </a:rPr>
                  <a:t>http://geocase.eu/</a:t>
                </a:r>
                <a:endParaRPr lang="en-US" sz="1000" dirty="0">
                  <a:solidFill>
                    <a:schemeClr val="bg1"/>
                  </a:solidFill>
                </a:endParaRPr>
              </a:p>
            </p:txBody>
          </p:sp>
          <p:sp>
            <p:nvSpPr>
              <p:cNvPr id="14" name="SESAR">
                <a:extLst>
                  <a:ext uri="{FF2B5EF4-FFF2-40B4-BE49-F238E27FC236}">
                    <a16:creationId xmlns:a16="http://schemas.microsoft.com/office/drawing/2014/main" id="{2112280E-F052-43EE-8452-913D294175BE}"/>
                  </a:ext>
                </a:extLst>
              </p:cNvPr>
              <p:cNvSpPr/>
              <p:nvPr/>
            </p:nvSpPr>
            <p:spPr>
              <a:xfrm>
                <a:off x="4180775" y="4767405"/>
                <a:ext cx="1744674" cy="1524698"/>
              </a:xfrm>
              <a:prstGeom prst="roundRect">
                <a:avLst/>
              </a:prstGeom>
              <a:solidFill>
                <a:srgbClr val="009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SESAR Catalog Search</a:t>
                </a:r>
              </a:p>
              <a:p>
                <a:pPr algn="ctr"/>
                <a:r>
                  <a:rPr lang="en-US" sz="1000" dirty="0">
                    <a:solidFill>
                      <a:schemeClr val="bg1"/>
                    </a:solidFill>
                    <a:hlinkClick r:id="rId7">
                      <a:extLst>
                        <a:ext uri="{A12FA001-AC4F-418D-AE19-62706E023703}">
                          <ahyp:hlinkClr xmlns:ahyp="http://schemas.microsoft.com/office/drawing/2018/hyperlinkcolor" val="tx"/>
                        </a:ext>
                      </a:extLst>
                    </a:hlinkClick>
                  </a:rPr>
                  <a:t>http://www.geosamples.org/catalogsearch</a:t>
                </a:r>
                <a:endParaRPr lang="en-US" dirty="0">
                  <a:solidFill>
                    <a:schemeClr val="bg1"/>
                  </a:solidFill>
                </a:endParaRPr>
              </a:p>
            </p:txBody>
          </p:sp>
          <p:sp>
            <p:nvSpPr>
              <p:cNvPr id="46" name="Label">
                <a:extLst>
                  <a:ext uri="{FF2B5EF4-FFF2-40B4-BE49-F238E27FC236}">
                    <a16:creationId xmlns:a16="http://schemas.microsoft.com/office/drawing/2014/main" id="{0096A54B-256E-4545-BEF5-FCFE7B7B3DDC}"/>
                  </a:ext>
                </a:extLst>
              </p:cNvPr>
              <p:cNvSpPr txBox="1"/>
              <p:nvPr/>
            </p:nvSpPr>
            <p:spPr>
              <a:xfrm>
                <a:off x="4533740" y="6292103"/>
                <a:ext cx="3042371" cy="369332"/>
              </a:xfrm>
              <a:prstGeom prst="rect">
                <a:avLst/>
              </a:prstGeom>
              <a:noFill/>
            </p:spPr>
            <p:txBody>
              <a:bodyPr wrap="none" rtlCol="0">
                <a:spAutoFit/>
              </a:bodyPr>
              <a:lstStyle/>
              <a:p>
                <a:r>
                  <a:rPr lang="en-US" dirty="0"/>
                  <a:t>Geoscience specimen catalogs</a:t>
                </a:r>
              </a:p>
            </p:txBody>
          </p:sp>
        </p:grpSp>
        <p:grpSp>
          <p:nvGrpSpPr>
            <p:cNvPr id="8" name="Publications and data">
              <a:extLst>
                <a:ext uri="{FF2B5EF4-FFF2-40B4-BE49-F238E27FC236}">
                  <a16:creationId xmlns:a16="http://schemas.microsoft.com/office/drawing/2014/main" id="{B39458A1-8615-4E35-8E99-F6BDC3948BA7}"/>
                </a:ext>
              </a:extLst>
            </p:cNvPr>
            <p:cNvGrpSpPr/>
            <p:nvPr/>
          </p:nvGrpSpPr>
          <p:grpSpPr>
            <a:xfrm>
              <a:off x="705208" y="207469"/>
              <a:ext cx="2590917" cy="5801445"/>
              <a:chOff x="705208" y="207469"/>
              <a:chExt cx="2590917" cy="5801445"/>
            </a:xfrm>
          </p:grpSpPr>
          <p:sp>
            <p:nvSpPr>
              <p:cNvPr id="43" name="Outline">
                <a:extLst>
                  <a:ext uri="{FF2B5EF4-FFF2-40B4-BE49-F238E27FC236}">
                    <a16:creationId xmlns:a16="http://schemas.microsoft.com/office/drawing/2014/main" id="{C5948C95-C2AF-4D9C-A824-E18FA5DE1072}"/>
                  </a:ext>
                </a:extLst>
              </p:cNvPr>
              <p:cNvSpPr/>
              <p:nvPr/>
            </p:nvSpPr>
            <p:spPr>
              <a:xfrm>
                <a:off x="705208" y="207469"/>
                <a:ext cx="2590917" cy="5801445"/>
              </a:xfrm>
              <a:prstGeom prst="roundRect">
                <a:avLst/>
              </a:prstGeom>
              <a:noFill/>
              <a:ln>
                <a:solidFill>
                  <a:srgbClr val="0077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MetBull">
                <a:extLst>
                  <a:ext uri="{FF2B5EF4-FFF2-40B4-BE49-F238E27FC236}">
                    <a16:creationId xmlns:a16="http://schemas.microsoft.com/office/drawing/2014/main" id="{32AC5270-D3A6-40D3-8477-5630ED2B67E6}"/>
                  </a:ext>
                </a:extLst>
              </p:cNvPr>
              <p:cNvSpPr/>
              <p:nvPr/>
            </p:nvSpPr>
            <p:spPr>
              <a:xfrm>
                <a:off x="1161953" y="4085693"/>
                <a:ext cx="1961902" cy="1782858"/>
              </a:xfrm>
              <a:prstGeom prst="roundRect">
                <a:avLst/>
              </a:prstGeom>
              <a:solidFill>
                <a:srgbClr val="009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Meteoritical Bulletin Database</a:t>
                </a:r>
              </a:p>
              <a:p>
                <a:pPr algn="ctr"/>
                <a:r>
                  <a:rPr lang="en-US" sz="1000" dirty="0">
                    <a:solidFill>
                      <a:schemeClr val="bg1"/>
                    </a:solidFill>
                    <a:hlinkClick r:id="rId8">
                      <a:extLst>
                        <a:ext uri="{A12FA001-AC4F-418D-AE19-62706E023703}">
                          <ahyp:hlinkClr xmlns:ahyp="http://schemas.microsoft.com/office/drawing/2018/hyperlinkcolor" val="tx"/>
                        </a:ext>
                      </a:extLst>
                    </a:hlinkClick>
                  </a:rPr>
                  <a:t>https://www.lpi.usra.edu/meteor/metbull.php</a:t>
                </a:r>
                <a:endParaRPr lang="en-US" sz="1000" dirty="0">
                  <a:solidFill>
                    <a:schemeClr val="bg1"/>
                  </a:solidFill>
                </a:endParaRPr>
              </a:p>
            </p:txBody>
          </p:sp>
          <p:sp>
            <p:nvSpPr>
              <p:cNvPr id="15" name="EarthChem">
                <a:extLst>
                  <a:ext uri="{FF2B5EF4-FFF2-40B4-BE49-F238E27FC236}">
                    <a16:creationId xmlns:a16="http://schemas.microsoft.com/office/drawing/2014/main" id="{BAF7D77F-A730-4BA3-835F-43A35F3EC745}"/>
                  </a:ext>
                </a:extLst>
              </p:cNvPr>
              <p:cNvSpPr/>
              <p:nvPr/>
            </p:nvSpPr>
            <p:spPr>
              <a:xfrm>
                <a:off x="1154832" y="2162185"/>
                <a:ext cx="1961902" cy="1782858"/>
              </a:xfrm>
              <a:prstGeom prst="roundRect">
                <a:avLst/>
              </a:prstGeom>
              <a:solidFill>
                <a:srgbClr val="009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EarthChem</a:t>
                </a:r>
              </a:p>
              <a:p>
                <a:pPr algn="ctr"/>
                <a:r>
                  <a:rPr lang="en-US" sz="1000" dirty="0">
                    <a:solidFill>
                      <a:schemeClr val="bg1"/>
                    </a:solidFill>
                    <a:hlinkClick r:id="rId9">
                      <a:extLst>
                        <a:ext uri="{A12FA001-AC4F-418D-AE19-62706E023703}">
                          <ahyp:hlinkClr xmlns:ahyp="http://schemas.microsoft.com/office/drawing/2018/hyperlinkcolor" val="tx"/>
                        </a:ext>
                      </a:extLst>
                    </a:hlinkClick>
                  </a:rPr>
                  <a:t>http://www.earthchem.org/</a:t>
                </a:r>
                <a:r>
                  <a:rPr lang="en-US" sz="1000" dirty="0">
                    <a:solidFill>
                      <a:schemeClr val="bg1"/>
                    </a:solidFill>
                  </a:rPr>
                  <a:t> </a:t>
                </a:r>
              </a:p>
            </p:txBody>
          </p:sp>
          <p:sp>
            <p:nvSpPr>
              <p:cNvPr id="16" name="Publications">
                <a:extLst>
                  <a:ext uri="{FF2B5EF4-FFF2-40B4-BE49-F238E27FC236}">
                    <a16:creationId xmlns:a16="http://schemas.microsoft.com/office/drawing/2014/main" id="{85310041-EA05-4EDA-A29A-EA655CDCC652}"/>
                  </a:ext>
                </a:extLst>
              </p:cNvPr>
              <p:cNvSpPr/>
              <p:nvPr/>
            </p:nvSpPr>
            <p:spPr>
              <a:xfrm>
                <a:off x="1166380" y="348811"/>
                <a:ext cx="1961902" cy="1672724"/>
              </a:xfrm>
              <a:prstGeom prst="roundRect">
                <a:avLst/>
              </a:prstGeom>
              <a:solidFill>
                <a:srgbClr val="009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Publications</a:t>
                </a:r>
              </a:p>
            </p:txBody>
          </p:sp>
          <p:sp>
            <p:nvSpPr>
              <p:cNvPr id="44" name="Label">
                <a:extLst>
                  <a:ext uri="{FF2B5EF4-FFF2-40B4-BE49-F238E27FC236}">
                    <a16:creationId xmlns:a16="http://schemas.microsoft.com/office/drawing/2014/main" id="{C54A5F96-712F-4F6B-805E-03BA7731E239}"/>
                  </a:ext>
                </a:extLst>
              </p:cNvPr>
              <p:cNvSpPr txBox="1"/>
              <p:nvPr/>
            </p:nvSpPr>
            <p:spPr>
              <a:xfrm rot="16200000">
                <a:off x="-82919" y="2864870"/>
                <a:ext cx="1998304" cy="369332"/>
              </a:xfrm>
              <a:prstGeom prst="rect">
                <a:avLst/>
              </a:prstGeom>
              <a:noFill/>
            </p:spPr>
            <p:txBody>
              <a:bodyPr wrap="none" rtlCol="0">
                <a:spAutoFit/>
              </a:bodyPr>
              <a:lstStyle/>
              <a:p>
                <a:r>
                  <a:rPr lang="en-US" dirty="0"/>
                  <a:t>Publications &amp; data</a:t>
                </a:r>
              </a:p>
            </p:txBody>
          </p:sp>
        </p:grpSp>
        <p:grpSp>
          <p:nvGrpSpPr>
            <p:cNvPr id="4" name="Mineral Sciences">
              <a:extLst>
                <a:ext uri="{FF2B5EF4-FFF2-40B4-BE49-F238E27FC236}">
                  <a16:creationId xmlns:a16="http://schemas.microsoft.com/office/drawing/2014/main" id="{A545B410-ECB6-43CE-8E02-E4336442766F}"/>
                </a:ext>
              </a:extLst>
            </p:cNvPr>
            <p:cNvGrpSpPr/>
            <p:nvPr/>
          </p:nvGrpSpPr>
          <p:grpSpPr>
            <a:xfrm>
              <a:off x="4044863" y="119615"/>
              <a:ext cx="3785634" cy="1513229"/>
              <a:chOff x="4044863" y="119615"/>
              <a:chExt cx="3785634" cy="1513229"/>
            </a:xfrm>
          </p:grpSpPr>
          <p:sp>
            <p:nvSpPr>
              <p:cNvPr id="26" name="Mineral Sciences Collections DB">
                <a:extLst>
                  <a:ext uri="{FF2B5EF4-FFF2-40B4-BE49-F238E27FC236}">
                    <a16:creationId xmlns:a16="http://schemas.microsoft.com/office/drawing/2014/main" id="{F49455D5-206B-45E0-8E1D-ADB6580FBE6F}"/>
                  </a:ext>
                </a:extLst>
              </p:cNvPr>
              <p:cNvSpPr/>
              <p:nvPr/>
            </p:nvSpPr>
            <p:spPr>
              <a:xfrm>
                <a:off x="4044863" y="119615"/>
                <a:ext cx="3785634" cy="1513229"/>
              </a:xfrm>
              <a:prstGeom prst="roundRect">
                <a:avLst/>
              </a:prstGeom>
              <a:solidFill>
                <a:srgbClr val="007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Mineral Sciences </a:t>
                </a:r>
              </a:p>
              <a:p>
                <a:pPr algn="ctr"/>
                <a:r>
                  <a:rPr lang="en-US" dirty="0"/>
                  <a:t>Collection Database</a:t>
                </a:r>
              </a:p>
              <a:p>
                <a:pPr algn="ctr"/>
                <a:endParaRPr lang="en-US" dirty="0"/>
              </a:p>
            </p:txBody>
          </p:sp>
          <p:sp>
            <p:nvSpPr>
              <p:cNvPr id="25" name="EZID badge">
                <a:extLst>
                  <a:ext uri="{FF2B5EF4-FFF2-40B4-BE49-F238E27FC236}">
                    <a16:creationId xmlns:a16="http://schemas.microsoft.com/office/drawing/2014/main" id="{0A067172-8FF4-4B8D-8C7A-334FCA7A2EB7}"/>
                  </a:ext>
                </a:extLst>
              </p:cNvPr>
              <p:cNvSpPr/>
              <p:nvPr/>
            </p:nvSpPr>
            <p:spPr>
              <a:xfrm>
                <a:off x="6028109" y="1152428"/>
                <a:ext cx="713979" cy="321578"/>
              </a:xfrm>
              <a:prstGeom prst="roundRect">
                <a:avLst/>
              </a:prstGeom>
              <a:solidFill>
                <a:srgbClr val="E35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EZID</a:t>
                </a:r>
              </a:p>
            </p:txBody>
          </p:sp>
          <p:sp>
            <p:nvSpPr>
              <p:cNvPr id="27" name="IGSN badge">
                <a:extLst>
                  <a:ext uri="{FF2B5EF4-FFF2-40B4-BE49-F238E27FC236}">
                    <a16:creationId xmlns:a16="http://schemas.microsoft.com/office/drawing/2014/main" id="{A1F4EA09-8FBB-4034-B4F2-58EC91CE141D}"/>
                  </a:ext>
                </a:extLst>
              </p:cNvPr>
              <p:cNvSpPr/>
              <p:nvPr/>
            </p:nvSpPr>
            <p:spPr>
              <a:xfrm>
                <a:off x="5165084" y="1159417"/>
                <a:ext cx="713979" cy="298757"/>
              </a:xfrm>
              <a:prstGeom prst="roundRect">
                <a:avLst/>
              </a:prstGeom>
              <a:solidFill>
                <a:srgbClr val="E35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IGSN</a:t>
                </a:r>
              </a:p>
            </p:txBody>
          </p:sp>
        </p:grpSp>
      </p:grpSp>
      <p:sp>
        <p:nvSpPr>
          <p:cNvPr id="3" name="Title" hidden="1">
            <a:extLst>
              <a:ext uri="{FF2B5EF4-FFF2-40B4-BE49-F238E27FC236}">
                <a16:creationId xmlns:a16="http://schemas.microsoft.com/office/drawing/2014/main" id="{24EE77EF-442D-4EE8-9647-A34B36D68FE4}"/>
              </a:ext>
            </a:extLst>
          </p:cNvPr>
          <p:cNvSpPr>
            <a:spLocks noGrp="1"/>
          </p:cNvSpPr>
          <p:nvPr>
            <p:ph type="title"/>
          </p:nvPr>
        </p:nvSpPr>
        <p:spPr/>
        <p:txBody>
          <a:bodyPr/>
          <a:lstStyle/>
          <a:p>
            <a:r>
              <a:rPr lang="en-US" dirty="0"/>
              <a:t>Geoscience specimen data initiatives</a:t>
            </a:r>
          </a:p>
        </p:txBody>
      </p:sp>
    </p:spTree>
    <p:extLst>
      <p:ext uri="{BB962C8B-B14F-4D97-AF65-F5344CB8AC3E}">
        <p14:creationId xmlns:p14="http://schemas.microsoft.com/office/powerpoint/2010/main" val="26228599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eoscience specimen data initiatives" descr="Diagram showing data initiatives relevant to geoscience specimens that Mineral Sciences is currently participating in">
            <a:extLst>
              <a:ext uri="{FF2B5EF4-FFF2-40B4-BE49-F238E27FC236}">
                <a16:creationId xmlns:a16="http://schemas.microsoft.com/office/drawing/2014/main" id="{5725CCC4-8C1D-4EED-BC70-29275FF021E4}"/>
              </a:ext>
            </a:extLst>
          </p:cNvPr>
          <p:cNvGrpSpPr/>
          <p:nvPr/>
        </p:nvGrpSpPr>
        <p:grpSpPr>
          <a:xfrm>
            <a:off x="705208" y="119615"/>
            <a:ext cx="10710204" cy="6541820"/>
            <a:chOff x="705208" y="119615"/>
            <a:chExt cx="10710204" cy="6541820"/>
          </a:xfrm>
        </p:grpSpPr>
        <p:grpSp>
          <p:nvGrpSpPr>
            <p:cNvPr id="9" name="Legend">
              <a:extLst>
                <a:ext uri="{FF2B5EF4-FFF2-40B4-BE49-F238E27FC236}">
                  <a16:creationId xmlns:a16="http://schemas.microsoft.com/office/drawing/2014/main" id="{08806CDC-0FA5-4B3E-898B-C293487442CE}"/>
                </a:ext>
              </a:extLst>
            </p:cNvPr>
            <p:cNvGrpSpPr/>
            <p:nvPr/>
          </p:nvGrpSpPr>
          <p:grpSpPr>
            <a:xfrm>
              <a:off x="10193434" y="5508151"/>
              <a:ext cx="1205921" cy="984029"/>
              <a:chOff x="10193434" y="5508151"/>
              <a:chExt cx="1205921" cy="984029"/>
            </a:xfrm>
          </p:grpSpPr>
          <p:sp>
            <p:nvSpPr>
              <p:cNvPr id="83" name="External">
                <a:extLst>
                  <a:ext uri="{FF2B5EF4-FFF2-40B4-BE49-F238E27FC236}">
                    <a16:creationId xmlns:a16="http://schemas.microsoft.com/office/drawing/2014/main" id="{D6403C49-216C-4E4F-814E-F2A208AC0B7C}"/>
                  </a:ext>
                </a:extLst>
              </p:cNvPr>
              <p:cNvSpPr/>
              <p:nvPr/>
            </p:nvSpPr>
            <p:spPr>
              <a:xfrm>
                <a:off x="10193434" y="6032792"/>
                <a:ext cx="1205921" cy="459388"/>
              </a:xfrm>
              <a:prstGeom prst="roundRect">
                <a:avLst/>
              </a:prstGeom>
              <a:solidFill>
                <a:srgbClr val="009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external</a:t>
                </a:r>
                <a:endParaRPr lang="en-US" sz="1000" dirty="0">
                  <a:solidFill>
                    <a:schemeClr val="bg1"/>
                  </a:solidFill>
                </a:endParaRPr>
              </a:p>
            </p:txBody>
          </p:sp>
          <p:sp>
            <p:nvSpPr>
              <p:cNvPr id="84" name="Internal">
                <a:extLst>
                  <a:ext uri="{FF2B5EF4-FFF2-40B4-BE49-F238E27FC236}">
                    <a16:creationId xmlns:a16="http://schemas.microsoft.com/office/drawing/2014/main" id="{C2973803-88B7-4540-AD40-78517FFE0933}"/>
                  </a:ext>
                </a:extLst>
              </p:cNvPr>
              <p:cNvSpPr/>
              <p:nvPr/>
            </p:nvSpPr>
            <p:spPr>
              <a:xfrm>
                <a:off x="10193434" y="5508151"/>
                <a:ext cx="1205921" cy="459388"/>
              </a:xfrm>
              <a:prstGeom prst="roundRect">
                <a:avLst/>
              </a:prstGeom>
              <a:solidFill>
                <a:srgbClr val="007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internal</a:t>
                </a:r>
                <a:endParaRPr lang="en-US" sz="1000" dirty="0">
                  <a:solidFill>
                    <a:schemeClr val="bg1"/>
                  </a:solidFill>
                </a:endParaRPr>
              </a:p>
            </p:txBody>
          </p:sp>
        </p:grpSp>
        <p:grpSp>
          <p:nvGrpSpPr>
            <p:cNvPr id="7" name="TDWG data standards">
              <a:extLst>
                <a:ext uri="{FF2B5EF4-FFF2-40B4-BE49-F238E27FC236}">
                  <a16:creationId xmlns:a16="http://schemas.microsoft.com/office/drawing/2014/main" id="{E9C618D8-CFDE-46E9-8531-4D47526750E1}"/>
                </a:ext>
              </a:extLst>
            </p:cNvPr>
            <p:cNvGrpSpPr/>
            <p:nvPr/>
          </p:nvGrpSpPr>
          <p:grpSpPr>
            <a:xfrm>
              <a:off x="6063430" y="2143173"/>
              <a:ext cx="1829267" cy="1835980"/>
              <a:chOff x="6063430" y="2143173"/>
              <a:chExt cx="1829267" cy="1835980"/>
            </a:xfrm>
          </p:grpSpPr>
          <p:sp>
            <p:nvSpPr>
              <p:cNvPr id="38" name="Outline">
                <a:extLst>
                  <a:ext uri="{FF2B5EF4-FFF2-40B4-BE49-F238E27FC236}">
                    <a16:creationId xmlns:a16="http://schemas.microsoft.com/office/drawing/2014/main" id="{D1855F0B-DB8D-4044-80E0-38822ED680E8}"/>
                  </a:ext>
                </a:extLst>
              </p:cNvPr>
              <p:cNvSpPr/>
              <p:nvPr/>
            </p:nvSpPr>
            <p:spPr>
              <a:xfrm>
                <a:off x="6063430" y="2143173"/>
                <a:ext cx="1829267" cy="1835980"/>
              </a:xfrm>
              <a:prstGeom prst="roundRect">
                <a:avLst/>
              </a:prstGeom>
              <a:noFill/>
              <a:ln>
                <a:solidFill>
                  <a:srgbClr val="0077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EFG">
                <a:extLst>
                  <a:ext uri="{FF2B5EF4-FFF2-40B4-BE49-F238E27FC236}">
                    <a16:creationId xmlns:a16="http://schemas.microsoft.com/office/drawing/2014/main" id="{9E892508-C302-48CB-92C5-8CD36528CFF8}"/>
                  </a:ext>
                </a:extLst>
              </p:cNvPr>
              <p:cNvSpPr/>
              <p:nvPr/>
            </p:nvSpPr>
            <p:spPr>
              <a:xfrm>
                <a:off x="6273652" y="3257401"/>
                <a:ext cx="1372880" cy="64315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EFG</a:t>
                </a:r>
              </a:p>
            </p:txBody>
          </p:sp>
          <p:sp>
            <p:nvSpPr>
              <p:cNvPr id="24" name="Darwin Core">
                <a:extLst>
                  <a:ext uri="{FF2B5EF4-FFF2-40B4-BE49-F238E27FC236}">
                    <a16:creationId xmlns:a16="http://schemas.microsoft.com/office/drawing/2014/main" id="{B4613587-AD43-477A-9A86-89C4767EFD6F}"/>
                  </a:ext>
                </a:extLst>
              </p:cNvPr>
              <p:cNvSpPr/>
              <p:nvPr/>
            </p:nvSpPr>
            <p:spPr>
              <a:xfrm>
                <a:off x="6273652" y="2554768"/>
                <a:ext cx="1372880" cy="64315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Darwin Core</a:t>
                </a:r>
              </a:p>
            </p:txBody>
          </p:sp>
          <p:sp>
            <p:nvSpPr>
              <p:cNvPr id="22" name="Label">
                <a:extLst>
                  <a:ext uri="{FF2B5EF4-FFF2-40B4-BE49-F238E27FC236}">
                    <a16:creationId xmlns:a16="http://schemas.microsoft.com/office/drawing/2014/main" id="{A037639D-AF83-4E1F-856F-B8145C5AF3B3}"/>
                  </a:ext>
                </a:extLst>
              </p:cNvPr>
              <p:cNvSpPr txBox="1"/>
              <p:nvPr/>
            </p:nvSpPr>
            <p:spPr>
              <a:xfrm>
                <a:off x="6102265" y="2167556"/>
                <a:ext cx="1754198" cy="369332"/>
              </a:xfrm>
              <a:prstGeom prst="rect">
                <a:avLst/>
              </a:prstGeom>
              <a:noFill/>
            </p:spPr>
            <p:txBody>
              <a:bodyPr wrap="none" rtlCol="0">
                <a:spAutoFit/>
              </a:bodyPr>
              <a:lstStyle/>
              <a:p>
                <a:r>
                  <a:rPr lang="en-US" dirty="0"/>
                  <a:t>TDWG standards</a:t>
                </a:r>
              </a:p>
            </p:txBody>
          </p:sp>
        </p:grpSp>
        <p:grpSp>
          <p:nvGrpSpPr>
            <p:cNvPr id="5" name="Smithsonian programs">
              <a:extLst>
                <a:ext uri="{FF2B5EF4-FFF2-40B4-BE49-F238E27FC236}">
                  <a16:creationId xmlns:a16="http://schemas.microsoft.com/office/drawing/2014/main" id="{14B9B98D-08DC-4C24-A5F0-24CB1431462D}"/>
                </a:ext>
              </a:extLst>
            </p:cNvPr>
            <p:cNvGrpSpPr/>
            <p:nvPr/>
          </p:nvGrpSpPr>
          <p:grpSpPr>
            <a:xfrm>
              <a:off x="9141031" y="119615"/>
              <a:ext cx="2274381" cy="5036192"/>
              <a:chOff x="9141031" y="119615"/>
              <a:chExt cx="2274381" cy="5036192"/>
            </a:xfrm>
          </p:grpSpPr>
          <p:sp>
            <p:nvSpPr>
              <p:cNvPr id="47" name="Outline">
                <a:extLst>
                  <a:ext uri="{FF2B5EF4-FFF2-40B4-BE49-F238E27FC236}">
                    <a16:creationId xmlns:a16="http://schemas.microsoft.com/office/drawing/2014/main" id="{3E100002-3829-4087-8B20-5CB463D602FB}"/>
                  </a:ext>
                </a:extLst>
              </p:cNvPr>
              <p:cNvSpPr/>
              <p:nvPr/>
            </p:nvSpPr>
            <p:spPr>
              <a:xfrm>
                <a:off x="9141031" y="119615"/>
                <a:ext cx="2248022" cy="5036192"/>
              </a:xfrm>
              <a:prstGeom prst="roundRect">
                <a:avLst/>
              </a:prstGeom>
              <a:noFill/>
              <a:ln>
                <a:solidFill>
                  <a:srgbClr val="0077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Collections Search Center">
                <a:extLst>
                  <a:ext uri="{FF2B5EF4-FFF2-40B4-BE49-F238E27FC236}">
                    <a16:creationId xmlns:a16="http://schemas.microsoft.com/office/drawing/2014/main" id="{A797CD38-B2FC-416D-8883-0D0AF31114C4}"/>
                  </a:ext>
                </a:extLst>
              </p:cNvPr>
              <p:cNvSpPr/>
              <p:nvPr/>
            </p:nvSpPr>
            <p:spPr>
              <a:xfrm>
                <a:off x="9311481" y="3546445"/>
                <a:ext cx="1685477" cy="1375442"/>
              </a:xfrm>
              <a:prstGeom prst="roundRect">
                <a:avLst/>
              </a:prstGeom>
              <a:solidFill>
                <a:srgbClr val="007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Smithsonian Collections Search Center</a:t>
                </a:r>
              </a:p>
              <a:p>
                <a:pPr algn="ctr"/>
                <a:r>
                  <a:rPr lang="en-US" sz="1000" dirty="0">
                    <a:solidFill>
                      <a:schemeClr val="bg1"/>
                    </a:solidFill>
                    <a:hlinkClick r:id="rId3">
                      <a:extLst>
                        <a:ext uri="{A12FA001-AC4F-418D-AE19-62706E023703}">
                          <ahyp:hlinkClr xmlns:ahyp="http://schemas.microsoft.com/office/drawing/2018/hyperlinkcolor" val="tx"/>
                        </a:ext>
                      </a:extLst>
                    </a:hlinkClick>
                  </a:rPr>
                  <a:t>http://collections.si.edu</a:t>
                </a:r>
                <a:r>
                  <a:rPr lang="en-US" sz="1000" dirty="0">
                    <a:solidFill>
                      <a:schemeClr val="bg1"/>
                    </a:solidFill>
                  </a:rPr>
                  <a:t>  </a:t>
                </a:r>
              </a:p>
            </p:txBody>
          </p:sp>
          <p:sp>
            <p:nvSpPr>
              <p:cNvPr id="29" name="NMNH Collections Search">
                <a:extLst>
                  <a:ext uri="{FF2B5EF4-FFF2-40B4-BE49-F238E27FC236}">
                    <a16:creationId xmlns:a16="http://schemas.microsoft.com/office/drawing/2014/main" id="{2DD3F7DF-4D34-483C-BC2B-28FC6A56EC7F}"/>
                  </a:ext>
                </a:extLst>
              </p:cNvPr>
              <p:cNvSpPr/>
              <p:nvPr/>
            </p:nvSpPr>
            <p:spPr>
              <a:xfrm>
                <a:off x="9311481" y="1836985"/>
                <a:ext cx="1744674" cy="1524698"/>
              </a:xfrm>
              <a:prstGeom prst="roundRect">
                <a:avLst/>
              </a:prstGeom>
              <a:solidFill>
                <a:srgbClr val="007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NMNH Collection Search</a:t>
                </a:r>
              </a:p>
              <a:p>
                <a:pPr algn="ctr"/>
                <a:r>
                  <a:rPr lang="en-US" sz="1000" dirty="0">
                    <a:solidFill>
                      <a:schemeClr val="bg1"/>
                    </a:solidFill>
                    <a:hlinkClick r:id="rId4">
                      <a:extLst>
                        <a:ext uri="{A12FA001-AC4F-418D-AE19-62706E023703}">
                          <ahyp:hlinkClr xmlns:ahyp="http://schemas.microsoft.com/office/drawing/2018/hyperlinkcolor" val="tx"/>
                        </a:ext>
                      </a:extLst>
                    </a:hlinkClick>
                  </a:rPr>
                  <a:t>https://collections.nmnh.si.edu/search/ms/</a:t>
                </a:r>
                <a:endParaRPr lang="en-US" sz="1000" dirty="0">
                  <a:solidFill>
                    <a:schemeClr val="bg1"/>
                  </a:solidFill>
                </a:endParaRPr>
              </a:p>
            </p:txBody>
          </p:sp>
          <p:sp>
            <p:nvSpPr>
              <p:cNvPr id="32" name="GVP">
                <a:extLst>
                  <a:ext uri="{FF2B5EF4-FFF2-40B4-BE49-F238E27FC236}">
                    <a16:creationId xmlns:a16="http://schemas.microsoft.com/office/drawing/2014/main" id="{90B4AF86-A594-4EEF-B0BC-08F55BB654A5}"/>
                  </a:ext>
                </a:extLst>
              </p:cNvPr>
              <p:cNvSpPr/>
              <p:nvPr/>
            </p:nvSpPr>
            <p:spPr>
              <a:xfrm>
                <a:off x="9334243" y="266938"/>
                <a:ext cx="1685477" cy="1375442"/>
              </a:xfrm>
              <a:prstGeom prst="roundRect">
                <a:avLst/>
              </a:prstGeom>
              <a:solidFill>
                <a:srgbClr val="007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Global Volcanism Program</a:t>
                </a:r>
              </a:p>
              <a:p>
                <a:pPr algn="ctr"/>
                <a:r>
                  <a:rPr lang="en-US" sz="1000" dirty="0">
                    <a:solidFill>
                      <a:schemeClr val="bg1"/>
                    </a:solidFill>
                    <a:hlinkClick r:id="rId5">
                      <a:extLst>
                        <a:ext uri="{A12FA001-AC4F-418D-AE19-62706E023703}">
                          <ahyp:hlinkClr xmlns:ahyp="http://schemas.microsoft.com/office/drawing/2018/hyperlinkcolor" val="tx"/>
                        </a:ext>
                      </a:extLst>
                    </a:hlinkClick>
                  </a:rPr>
                  <a:t>http://volcano.si.edu/</a:t>
                </a:r>
                <a:endParaRPr lang="en-US" sz="1000" dirty="0">
                  <a:solidFill>
                    <a:schemeClr val="bg1"/>
                  </a:solidFill>
                </a:endParaRPr>
              </a:p>
            </p:txBody>
          </p:sp>
          <p:sp>
            <p:nvSpPr>
              <p:cNvPr id="48" name="Label">
                <a:extLst>
                  <a:ext uri="{FF2B5EF4-FFF2-40B4-BE49-F238E27FC236}">
                    <a16:creationId xmlns:a16="http://schemas.microsoft.com/office/drawing/2014/main" id="{312B4B3D-30E1-4336-A90D-8D9CC420A9C4}"/>
                  </a:ext>
                </a:extLst>
              </p:cNvPr>
              <p:cNvSpPr txBox="1"/>
              <p:nvPr/>
            </p:nvSpPr>
            <p:spPr>
              <a:xfrm rot="5400000">
                <a:off x="10087067" y="2336610"/>
                <a:ext cx="2287357" cy="369332"/>
              </a:xfrm>
              <a:prstGeom prst="rect">
                <a:avLst/>
              </a:prstGeom>
              <a:noFill/>
            </p:spPr>
            <p:txBody>
              <a:bodyPr wrap="none" rtlCol="0">
                <a:spAutoFit/>
              </a:bodyPr>
              <a:lstStyle/>
              <a:p>
                <a:r>
                  <a:rPr lang="en-US" dirty="0"/>
                  <a:t>Smithsonian programs</a:t>
                </a:r>
              </a:p>
            </p:txBody>
          </p:sp>
        </p:grpSp>
        <p:grpSp>
          <p:nvGrpSpPr>
            <p:cNvPr id="6" name="Specimen catalogs">
              <a:extLst>
                <a:ext uri="{FF2B5EF4-FFF2-40B4-BE49-F238E27FC236}">
                  <a16:creationId xmlns:a16="http://schemas.microsoft.com/office/drawing/2014/main" id="{7E50AC62-ADDF-453F-A9BB-B690CCB0BE8A}"/>
                </a:ext>
              </a:extLst>
            </p:cNvPr>
            <p:cNvGrpSpPr/>
            <p:nvPr/>
          </p:nvGrpSpPr>
          <p:grpSpPr>
            <a:xfrm>
              <a:off x="4044862" y="4618104"/>
              <a:ext cx="3923481" cy="2043331"/>
              <a:chOff x="4044862" y="4618104"/>
              <a:chExt cx="3923481" cy="2043331"/>
            </a:xfrm>
          </p:grpSpPr>
          <p:sp>
            <p:nvSpPr>
              <p:cNvPr id="42" name="Outline">
                <a:extLst>
                  <a:ext uri="{FF2B5EF4-FFF2-40B4-BE49-F238E27FC236}">
                    <a16:creationId xmlns:a16="http://schemas.microsoft.com/office/drawing/2014/main" id="{9DD7773C-45FC-4ABC-A48D-AE340186636A}"/>
                  </a:ext>
                </a:extLst>
              </p:cNvPr>
              <p:cNvSpPr/>
              <p:nvPr/>
            </p:nvSpPr>
            <p:spPr>
              <a:xfrm>
                <a:off x="4044862" y="4618104"/>
                <a:ext cx="3923481" cy="2043331"/>
              </a:xfrm>
              <a:prstGeom prst="roundRect">
                <a:avLst/>
              </a:prstGeom>
              <a:noFill/>
              <a:ln>
                <a:solidFill>
                  <a:srgbClr val="0077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GeoCASe">
                <a:extLst>
                  <a:ext uri="{FF2B5EF4-FFF2-40B4-BE49-F238E27FC236}">
                    <a16:creationId xmlns:a16="http://schemas.microsoft.com/office/drawing/2014/main" id="{23614A20-C034-46E7-985E-5B0C8EF82724}"/>
                  </a:ext>
                </a:extLst>
              </p:cNvPr>
              <p:cNvSpPr/>
              <p:nvPr/>
            </p:nvSpPr>
            <p:spPr>
              <a:xfrm>
                <a:off x="6085822" y="4767405"/>
                <a:ext cx="1744674" cy="152469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GeoCASe</a:t>
                </a:r>
              </a:p>
              <a:p>
                <a:pPr algn="ctr"/>
                <a:r>
                  <a:rPr lang="en-US" sz="1000" dirty="0">
                    <a:solidFill>
                      <a:schemeClr val="bg1"/>
                    </a:solidFill>
                    <a:hlinkClick r:id="rId6">
                      <a:extLst>
                        <a:ext uri="{A12FA001-AC4F-418D-AE19-62706E023703}">
                          <ahyp:hlinkClr xmlns:ahyp="http://schemas.microsoft.com/office/drawing/2018/hyperlinkcolor" val="tx"/>
                        </a:ext>
                      </a:extLst>
                    </a:hlinkClick>
                  </a:rPr>
                  <a:t>http://geocase.eu/</a:t>
                </a:r>
                <a:endParaRPr lang="en-US" sz="1000" dirty="0">
                  <a:solidFill>
                    <a:schemeClr val="bg1"/>
                  </a:solidFill>
                </a:endParaRPr>
              </a:p>
            </p:txBody>
          </p:sp>
          <p:sp>
            <p:nvSpPr>
              <p:cNvPr id="14" name="SESAR">
                <a:extLst>
                  <a:ext uri="{FF2B5EF4-FFF2-40B4-BE49-F238E27FC236}">
                    <a16:creationId xmlns:a16="http://schemas.microsoft.com/office/drawing/2014/main" id="{2112280E-F052-43EE-8452-913D294175BE}"/>
                  </a:ext>
                </a:extLst>
              </p:cNvPr>
              <p:cNvSpPr/>
              <p:nvPr/>
            </p:nvSpPr>
            <p:spPr>
              <a:xfrm>
                <a:off x="4180775" y="4767405"/>
                <a:ext cx="1744674" cy="1524698"/>
              </a:xfrm>
              <a:prstGeom prst="roundRect">
                <a:avLst/>
              </a:prstGeom>
              <a:solidFill>
                <a:srgbClr val="009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SESAR Catalog Search</a:t>
                </a:r>
              </a:p>
              <a:p>
                <a:pPr algn="ctr"/>
                <a:r>
                  <a:rPr lang="en-US" sz="1000" dirty="0">
                    <a:solidFill>
                      <a:schemeClr val="bg1"/>
                    </a:solidFill>
                    <a:hlinkClick r:id="rId7">
                      <a:extLst>
                        <a:ext uri="{A12FA001-AC4F-418D-AE19-62706E023703}">
                          <ahyp:hlinkClr xmlns:ahyp="http://schemas.microsoft.com/office/drawing/2018/hyperlinkcolor" val="tx"/>
                        </a:ext>
                      </a:extLst>
                    </a:hlinkClick>
                  </a:rPr>
                  <a:t>http://www.geosamples.org/catalogsearch</a:t>
                </a:r>
                <a:endParaRPr lang="en-US" dirty="0">
                  <a:solidFill>
                    <a:schemeClr val="bg1"/>
                  </a:solidFill>
                </a:endParaRPr>
              </a:p>
            </p:txBody>
          </p:sp>
          <p:sp>
            <p:nvSpPr>
              <p:cNvPr id="46" name="Label">
                <a:extLst>
                  <a:ext uri="{FF2B5EF4-FFF2-40B4-BE49-F238E27FC236}">
                    <a16:creationId xmlns:a16="http://schemas.microsoft.com/office/drawing/2014/main" id="{0096A54B-256E-4545-BEF5-FCFE7B7B3DDC}"/>
                  </a:ext>
                </a:extLst>
              </p:cNvPr>
              <p:cNvSpPr txBox="1"/>
              <p:nvPr/>
            </p:nvSpPr>
            <p:spPr>
              <a:xfrm>
                <a:off x="4533740" y="6292103"/>
                <a:ext cx="3042371" cy="369332"/>
              </a:xfrm>
              <a:prstGeom prst="rect">
                <a:avLst/>
              </a:prstGeom>
              <a:noFill/>
            </p:spPr>
            <p:txBody>
              <a:bodyPr wrap="none" rtlCol="0">
                <a:spAutoFit/>
              </a:bodyPr>
              <a:lstStyle/>
              <a:p>
                <a:r>
                  <a:rPr lang="en-US" dirty="0"/>
                  <a:t>Geoscience specimen catalogs</a:t>
                </a:r>
              </a:p>
            </p:txBody>
          </p:sp>
        </p:grpSp>
        <p:grpSp>
          <p:nvGrpSpPr>
            <p:cNvPr id="8" name="Publications and data">
              <a:extLst>
                <a:ext uri="{FF2B5EF4-FFF2-40B4-BE49-F238E27FC236}">
                  <a16:creationId xmlns:a16="http://schemas.microsoft.com/office/drawing/2014/main" id="{B39458A1-8615-4E35-8E99-F6BDC3948BA7}"/>
                </a:ext>
              </a:extLst>
            </p:cNvPr>
            <p:cNvGrpSpPr/>
            <p:nvPr/>
          </p:nvGrpSpPr>
          <p:grpSpPr>
            <a:xfrm>
              <a:off x="705208" y="207469"/>
              <a:ext cx="2590917" cy="5801445"/>
              <a:chOff x="705208" y="207469"/>
              <a:chExt cx="2590917" cy="5801445"/>
            </a:xfrm>
          </p:grpSpPr>
          <p:sp>
            <p:nvSpPr>
              <p:cNvPr id="43" name="Outline">
                <a:extLst>
                  <a:ext uri="{FF2B5EF4-FFF2-40B4-BE49-F238E27FC236}">
                    <a16:creationId xmlns:a16="http://schemas.microsoft.com/office/drawing/2014/main" id="{C5948C95-C2AF-4D9C-A824-E18FA5DE1072}"/>
                  </a:ext>
                </a:extLst>
              </p:cNvPr>
              <p:cNvSpPr/>
              <p:nvPr/>
            </p:nvSpPr>
            <p:spPr>
              <a:xfrm>
                <a:off x="705208" y="207469"/>
                <a:ext cx="2590917" cy="5801445"/>
              </a:xfrm>
              <a:prstGeom prst="roundRect">
                <a:avLst/>
              </a:prstGeom>
              <a:noFill/>
              <a:ln>
                <a:solidFill>
                  <a:srgbClr val="0077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MetBull">
                <a:extLst>
                  <a:ext uri="{FF2B5EF4-FFF2-40B4-BE49-F238E27FC236}">
                    <a16:creationId xmlns:a16="http://schemas.microsoft.com/office/drawing/2014/main" id="{32AC5270-D3A6-40D3-8477-5630ED2B67E6}"/>
                  </a:ext>
                </a:extLst>
              </p:cNvPr>
              <p:cNvSpPr/>
              <p:nvPr/>
            </p:nvSpPr>
            <p:spPr>
              <a:xfrm>
                <a:off x="1161953" y="4085693"/>
                <a:ext cx="1961902" cy="178285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Meteoritical Bulletin Database</a:t>
                </a:r>
              </a:p>
              <a:p>
                <a:pPr algn="ctr"/>
                <a:r>
                  <a:rPr lang="en-US" sz="1000" dirty="0">
                    <a:solidFill>
                      <a:schemeClr val="bg1"/>
                    </a:solidFill>
                    <a:hlinkClick r:id="rId8">
                      <a:extLst>
                        <a:ext uri="{A12FA001-AC4F-418D-AE19-62706E023703}">
                          <ahyp:hlinkClr xmlns:ahyp="http://schemas.microsoft.com/office/drawing/2018/hyperlinkcolor" val="tx"/>
                        </a:ext>
                      </a:extLst>
                    </a:hlinkClick>
                  </a:rPr>
                  <a:t>https://www.lpi.usra.edu/meteor/metbull.php</a:t>
                </a:r>
                <a:endParaRPr lang="en-US" sz="1000" dirty="0">
                  <a:solidFill>
                    <a:schemeClr val="bg1"/>
                  </a:solidFill>
                </a:endParaRPr>
              </a:p>
            </p:txBody>
          </p:sp>
          <p:sp>
            <p:nvSpPr>
              <p:cNvPr id="15" name="EarthChem">
                <a:extLst>
                  <a:ext uri="{FF2B5EF4-FFF2-40B4-BE49-F238E27FC236}">
                    <a16:creationId xmlns:a16="http://schemas.microsoft.com/office/drawing/2014/main" id="{BAF7D77F-A730-4BA3-835F-43A35F3EC745}"/>
                  </a:ext>
                </a:extLst>
              </p:cNvPr>
              <p:cNvSpPr/>
              <p:nvPr/>
            </p:nvSpPr>
            <p:spPr>
              <a:xfrm>
                <a:off x="1154832" y="2162185"/>
                <a:ext cx="1961902" cy="178285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EarthChem</a:t>
                </a:r>
              </a:p>
              <a:p>
                <a:pPr algn="ctr"/>
                <a:r>
                  <a:rPr lang="en-US" sz="1000" dirty="0">
                    <a:solidFill>
                      <a:schemeClr val="bg1"/>
                    </a:solidFill>
                    <a:hlinkClick r:id="rId9">
                      <a:extLst>
                        <a:ext uri="{A12FA001-AC4F-418D-AE19-62706E023703}">
                          <ahyp:hlinkClr xmlns:ahyp="http://schemas.microsoft.com/office/drawing/2018/hyperlinkcolor" val="tx"/>
                        </a:ext>
                      </a:extLst>
                    </a:hlinkClick>
                  </a:rPr>
                  <a:t>http://www.earthchem.org/</a:t>
                </a:r>
                <a:r>
                  <a:rPr lang="en-US" sz="1000" dirty="0">
                    <a:solidFill>
                      <a:schemeClr val="bg1"/>
                    </a:solidFill>
                  </a:rPr>
                  <a:t> </a:t>
                </a:r>
              </a:p>
            </p:txBody>
          </p:sp>
          <p:sp>
            <p:nvSpPr>
              <p:cNvPr id="16" name="Publications">
                <a:extLst>
                  <a:ext uri="{FF2B5EF4-FFF2-40B4-BE49-F238E27FC236}">
                    <a16:creationId xmlns:a16="http://schemas.microsoft.com/office/drawing/2014/main" id="{85310041-EA05-4EDA-A29A-EA655CDCC652}"/>
                  </a:ext>
                </a:extLst>
              </p:cNvPr>
              <p:cNvSpPr/>
              <p:nvPr/>
            </p:nvSpPr>
            <p:spPr>
              <a:xfrm>
                <a:off x="1166380" y="348811"/>
                <a:ext cx="1961902" cy="1672724"/>
              </a:xfrm>
              <a:prstGeom prst="roundRect">
                <a:avLst/>
              </a:prstGeom>
              <a:solidFill>
                <a:srgbClr val="6C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Publications</a:t>
                </a:r>
              </a:p>
            </p:txBody>
          </p:sp>
          <p:sp>
            <p:nvSpPr>
              <p:cNvPr id="44" name="Label">
                <a:extLst>
                  <a:ext uri="{FF2B5EF4-FFF2-40B4-BE49-F238E27FC236}">
                    <a16:creationId xmlns:a16="http://schemas.microsoft.com/office/drawing/2014/main" id="{C54A5F96-712F-4F6B-805E-03BA7731E239}"/>
                  </a:ext>
                </a:extLst>
              </p:cNvPr>
              <p:cNvSpPr txBox="1"/>
              <p:nvPr/>
            </p:nvSpPr>
            <p:spPr>
              <a:xfrm rot="16200000">
                <a:off x="-82919" y="2864870"/>
                <a:ext cx="1998304" cy="369332"/>
              </a:xfrm>
              <a:prstGeom prst="rect">
                <a:avLst/>
              </a:prstGeom>
              <a:noFill/>
            </p:spPr>
            <p:txBody>
              <a:bodyPr wrap="none" rtlCol="0">
                <a:spAutoFit/>
              </a:bodyPr>
              <a:lstStyle/>
              <a:p>
                <a:r>
                  <a:rPr lang="en-US" dirty="0"/>
                  <a:t>Publications &amp; data</a:t>
                </a:r>
              </a:p>
            </p:txBody>
          </p:sp>
        </p:grpSp>
        <p:grpSp>
          <p:nvGrpSpPr>
            <p:cNvPr id="4" name="Mineral Sciences">
              <a:extLst>
                <a:ext uri="{FF2B5EF4-FFF2-40B4-BE49-F238E27FC236}">
                  <a16:creationId xmlns:a16="http://schemas.microsoft.com/office/drawing/2014/main" id="{A545B410-ECB6-43CE-8E02-E4336442766F}"/>
                </a:ext>
              </a:extLst>
            </p:cNvPr>
            <p:cNvGrpSpPr/>
            <p:nvPr/>
          </p:nvGrpSpPr>
          <p:grpSpPr>
            <a:xfrm>
              <a:off x="4044863" y="119615"/>
              <a:ext cx="3785634" cy="1513229"/>
              <a:chOff x="4044863" y="119615"/>
              <a:chExt cx="3785634" cy="1513229"/>
            </a:xfrm>
          </p:grpSpPr>
          <p:sp>
            <p:nvSpPr>
              <p:cNvPr id="26" name="Mineral Sciences Collections DB">
                <a:extLst>
                  <a:ext uri="{FF2B5EF4-FFF2-40B4-BE49-F238E27FC236}">
                    <a16:creationId xmlns:a16="http://schemas.microsoft.com/office/drawing/2014/main" id="{F49455D5-206B-45E0-8E1D-ADB6580FBE6F}"/>
                  </a:ext>
                </a:extLst>
              </p:cNvPr>
              <p:cNvSpPr/>
              <p:nvPr/>
            </p:nvSpPr>
            <p:spPr>
              <a:xfrm>
                <a:off x="4044863" y="119615"/>
                <a:ext cx="3785634" cy="1513229"/>
              </a:xfrm>
              <a:prstGeom prst="roundRect">
                <a:avLst/>
              </a:prstGeom>
              <a:solidFill>
                <a:srgbClr val="007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Mineral Sciences </a:t>
                </a:r>
              </a:p>
              <a:p>
                <a:pPr algn="ctr"/>
                <a:r>
                  <a:rPr lang="en-US" dirty="0"/>
                  <a:t>Collection Database</a:t>
                </a:r>
              </a:p>
              <a:p>
                <a:pPr algn="ctr"/>
                <a:endParaRPr lang="en-US" dirty="0"/>
              </a:p>
            </p:txBody>
          </p:sp>
          <p:sp>
            <p:nvSpPr>
              <p:cNvPr id="25" name="EZID badge">
                <a:extLst>
                  <a:ext uri="{FF2B5EF4-FFF2-40B4-BE49-F238E27FC236}">
                    <a16:creationId xmlns:a16="http://schemas.microsoft.com/office/drawing/2014/main" id="{0A067172-8FF4-4B8D-8C7A-334FCA7A2EB7}"/>
                  </a:ext>
                </a:extLst>
              </p:cNvPr>
              <p:cNvSpPr/>
              <p:nvPr/>
            </p:nvSpPr>
            <p:spPr>
              <a:xfrm>
                <a:off x="6028109" y="1152428"/>
                <a:ext cx="713979" cy="321578"/>
              </a:xfrm>
              <a:prstGeom prst="roundRect">
                <a:avLst/>
              </a:prstGeom>
              <a:solidFill>
                <a:srgbClr val="E35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EZID</a:t>
                </a:r>
              </a:p>
            </p:txBody>
          </p:sp>
          <p:sp>
            <p:nvSpPr>
              <p:cNvPr id="27" name="IGSN badge">
                <a:extLst>
                  <a:ext uri="{FF2B5EF4-FFF2-40B4-BE49-F238E27FC236}">
                    <a16:creationId xmlns:a16="http://schemas.microsoft.com/office/drawing/2014/main" id="{A1F4EA09-8FBB-4034-B4F2-58EC91CE141D}"/>
                  </a:ext>
                </a:extLst>
              </p:cNvPr>
              <p:cNvSpPr/>
              <p:nvPr/>
            </p:nvSpPr>
            <p:spPr>
              <a:xfrm>
                <a:off x="5165084" y="1159417"/>
                <a:ext cx="713979" cy="298757"/>
              </a:xfrm>
              <a:prstGeom prst="roundRect">
                <a:avLst/>
              </a:prstGeom>
              <a:solidFill>
                <a:srgbClr val="E35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IGSN</a:t>
                </a:r>
              </a:p>
            </p:txBody>
          </p:sp>
        </p:grpSp>
        <p:grpSp>
          <p:nvGrpSpPr>
            <p:cNvPr id="18" name="Links">
              <a:extLst>
                <a:ext uri="{FF2B5EF4-FFF2-40B4-BE49-F238E27FC236}">
                  <a16:creationId xmlns:a16="http://schemas.microsoft.com/office/drawing/2014/main" id="{A06FC3E0-8D48-4EF9-9A58-3547AF6B3274}"/>
                </a:ext>
              </a:extLst>
            </p:cNvPr>
            <p:cNvGrpSpPr/>
            <p:nvPr/>
          </p:nvGrpSpPr>
          <p:grpSpPr>
            <a:xfrm>
              <a:off x="3128282" y="876230"/>
              <a:ext cx="6205961" cy="3891175"/>
              <a:chOff x="3128282" y="876230"/>
              <a:chExt cx="6205961" cy="3891175"/>
            </a:xfrm>
          </p:grpSpPr>
          <p:cxnSp>
            <p:nvCxnSpPr>
              <p:cNvPr id="37" name="DMS &lt;--&gt; Collections Search Center">
                <a:extLst>
                  <a:ext uri="{FF2B5EF4-FFF2-40B4-BE49-F238E27FC236}">
                    <a16:creationId xmlns:a16="http://schemas.microsoft.com/office/drawing/2014/main" id="{A9CAC600-8F8C-42F4-AE0D-4DABF8F1E40C}"/>
                  </a:ext>
                </a:extLst>
              </p:cNvPr>
              <p:cNvCxnSpPr>
                <a:cxnSpLocks/>
              </p:cNvCxnSpPr>
              <p:nvPr/>
            </p:nvCxnSpPr>
            <p:spPr>
              <a:xfrm>
                <a:off x="7745272" y="1575227"/>
                <a:ext cx="1588971" cy="2089728"/>
              </a:xfrm>
              <a:prstGeom prst="straightConnector1">
                <a:avLst/>
              </a:prstGeom>
              <a:ln w="101600">
                <a:solidFill>
                  <a:srgbClr val="E35205"/>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DMS &lt;--&gt; NMNH Collections Search">
                <a:extLst>
                  <a:ext uri="{FF2B5EF4-FFF2-40B4-BE49-F238E27FC236}">
                    <a16:creationId xmlns:a16="http://schemas.microsoft.com/office/drawing/2014/main" id="{9A420D82-75B0-4B7C-A522-3040D758F2B2}"/>
                  </a:ext>
                </a:extLst>
              </p:cNvPr>
              <p:cNvCxnSpPr>
                <a:cxnSpLocks/>
              </p:cNvCxnSpPr>
              <p:nvPr/>
            </p:nvCxnSpPr>
            <p:spPr>
              <a:xfrm>
                <a:off x="7856463" y="1185173"/>
                <a:ext cx="1455018" cy="1414161"/>
              </a:xfrm>
              <a:prstGeom prst="straightConnector1">
                <a:avLst/>
              </a:prstGeom>
              <a:ln w="101600">
                <a:solidFill>
                  <a:srgbClr val="E35205"/>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DMS &lt;--&gt; GVP">
                <a:extLst>
                  <a:ext uri="{FF2B5EF4-FFF2-40B4-BE49-F238E27FC236}">
                    <a16:creationId xmlns:a16="http://schemas.microsoft.com/office/drawing/2014/main" id="{341190E4-F33E-4C70-9267-7C54F8C70F52}"/>
                  </a:ext>
                </a:extLst>
              </p:cNvPr>
              <p:cNvCxnSpPr>
                <a:cxnSpLocks/>
              </p:cNvCxnSpPr>
              <p:nvPr/>
            </p:nvCxnSpPr>
            <p:spPr>
              <a:xfrm>
                <a:off x="7830497" y="876230"/>
                <a:ext cx="1503746" cy="78429"/>
              </a:xfrm>
              <a:prstGeom prst="straightConnector1">
                <a:avLst/>
              </a:prstGeom>
              <a:ln w="101600">
                <a:solidFill>
                  <a:srgbClr val="E35205"/>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0" name="DMS &lt;--&gt; SESAR">
                <a:extLst>
                  <a:ext uri="{FF2B5EF4-FFF2-40B4-BE49-F238E27FC236}">
                    <a16:creationId xmlns:a16="http://schemas.microsoft.com/office/drawing/2014/main" id="{F0912BDF-0984-4AF9-8594-FD5B1B4F4E8C}"/>
                  </a:ext>
                </a:extLst>
              </p:cNvPr>
              <p:cNvGrpSpPr/>
              <p:nvPr/>
            </p:nvGrpSpPr>
            <p:grpSpPr>
              <a:xfrm>
                <a:off x="4912699" y="1642380"/>
                <a:ext cx="298757" cy="3125025"/>
                <a:chOff x="4912699" y="1642380"/>
                <a:chExt cx="298757" cy="3125025"/>
              </a:xfrm>
            </p:grpSpPr>
            <p:cxnSp>
              <p:nvCxnSpPr>
                <p:cNvPr id="33" name="Arrow">
                  <a:extLst>
                    <a:ext uri="{FF2B5EF4-FFF2-40B4-BE49-F238E27FC236}">
                      <a16:creationId xmlns:a16="http://schemas.microsoft.com/office/drawing/2014/main" id="{3EB5266F-C589-481A-A4AA-46A4B4A652D9}"/>
                    </a:ext>
                  </a:extLst>
                </p:cNvPr>
                <p:cNvCxnSpPr>
                  <a:cxnSpLocks/>
                </p:cNvCxnSpPr>
                <p:nvPr/>
              </p:nvCxnSpPr>
              <p:spPr>
                <a:xfrm>
                  <a:off x="5053112" y="1642380"/>
                  <a:ext cx="0" cy="3125025"/>
                </a:xfrm>
                <a:prstGeom prst="straightConnector1">
                  <a:avLst/>
                </a:prstGeom>
                <a:ln w="101600">
                  <a:solidFill>
                    <a:srgbClr val="E35205"/>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IGSN badge">
                  <a:extLst>
                    <a:ext uri="{FF2B5EF4-FFF2-40B4-BE49-F238E27FC236}">
                      <a16:creationId xmlns:a16="http://schemas.microsoft.com/office/drawing/2014/main" id="{183EDE15-A27A-481B-BFFF-47717434ADFA}"/>
                    </a:ext>
                  </a:extLst>
                </p:cNvPr>
                <p:cNvSpPr/>
                <p:nvPr/>
              </p:nvSpPr>
              <p:spPr>
                <a:xfrm rot="16200000">
                  <a:off x="4705088" y="2918882"/>
                  <a:ext cx="713979" cy="298757"/>
                </a:xfrm>
                <a:prstGeom prst="roundRect">
                  <a:avLst/>
                </a:prstGeom>
                <a:solidFill>
                  <a:srgbClr val="E35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IGSN</a:t>
                  </a:r>
                </a:p>
              </p:txBody>
            </p:sp>
          </p:grpSp>
          <p:cxnSp>
            <p:nvCxnSpPr>
              <p:cNvPr id="34" name="DMS --&gt; Publications">
                <a:extLst>
                  <a:ext uri="{FF2B5EF4-FFF2-40B4-BE49-F238E27FC236}">
                    <a16:creationId xmlns:a16="http://schemas.microsoft.com/office/drawing/2014/main" id="{0EEFE36C-566C-4548-AD63-CF28B02D1BC8}"/>
                  </a:ext>
                </a:extLst>
              </p:cNvPr>
              <p:cNvCxnSpPr>
                <a:cxnSpLocks/>
              </p:cNvCxnSpPr>
              <p:nvPr/>
            </p:nvCxnSpPr>
            <p:spPr>
              <a:xfrm flipH="1">
                <a:off x="3128282" y="876230"/>
                <a:ext cx="916581" cy="308943"/>
              </a:xfrm>
              <a:prstGeom prst="straightConnector1">
                <a:avLst/>
              </a:prstGeom>
              <a:ln w="101600">
                <a:solidFill>
                  <a:srgbClr val="E35205"/>
                </a:solidFill>
                <a:headEnd type="none"/>
                <a:tailEnd type="triangle"/>
              </a:ln>
            </p:spPr>
            <p:style>
              <a:lnRef idx="1">
                <a:schemeClr val="accent1"/>
              </a:lnRef>
              <a:fillRef idx="0">
                <a:schemeClr val="accent1"/>
              </a:fillRef>
              <a:effectRef idx="0">
                <a:schemeClr val="accent1"/>
              </a:effectRef>
              <a:fontRef idx="minor">
                <a:schemeClr val="tx1"/>
              </a:fontRef>
            </p:style>
          </p:cxnSp>
        </p:grpSp>
      </p:grpSp>
      <p:sp>
        <p:nvSpPr>
          <p:cNvPr id="3" name="Title" hidden="1">
            <a:extLst>
              <a:ext uri="{FF2B5EF4-FFF2-40B4-BE49-F238E27FC236}">
                <a16:creationId xmlns:a16="http://schemas.microsoft.com/office/drawing/2014/main" id="{24EE77EF-442D-4EE8-9647-A34B36D68FE4}"/>
              </a:ext>
            </a:extLst>
          </p:cNvPr>
          <p:cNvSpPr>
            <a:spLocks noGrp="1"/>
          </p:cNvSpPr>
          <p:nvPr>
            <p:ph type="title"/>
          </p:nvPr>
        </p:nvSpPr>
        <p:spPr/>
        <p:txBody>
          <a:bodyPr/>
          <a:lstStyle/>
          <a:p>
            <a:r>
              <a:rPr lang="en-US" dirty="0"/>
              <a:t>Current Mineral Sciences activity</a:t>
            </a:r>
          </a:p>
        </p:txBody>
      </p:sp>
    </p:spTree>
    <p:extLst>
      <p:ext uri="{BB962C8B-B14F-4D97-AF65-F5344CB8AC3E}">
        <p14:creationId xmlns:p14="http://schemas.microsoft.com/office/powerpoint/2010/main" val="1108690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a:extLst>
              <a:ext uri="{FF2B5EF4-FFF2-40B4-BE49-F238E27FC236}">
                <a16:creationId xmlns:a16="http://schemas.microsoft.com/office/drawing/2014/main" id="{C2E368DB-5147-48DD-80EA-55EC91F1AC1D}"/>
              </a:ext>
            </a:extLst>
          </p:cNvPr>
          <p:cNvSpPr txBox="1"/>
          <p:nvPr/>
        </p:nvSpPr>
        <p:spPr>
          <a:xfrm>
            <a:off x="1391478" y="5817703"/>
            <a:ext cx="9630900" cy="1323439"/>
          </a:xfrm>
          <a:prstGeom prst="rect">
            <a:avLst/>
          </a:prstGeom>
          <a:noFill/>
        </p:spPr>
        <p:txBody>
          <a:bodyPr wrap="square" rtlCol="0">
            <a:spAutoFit/>
          </a:bodyPr>
          <a:lstStyle/>
          <a:p>
            <a:pPr algn="ctr"/>
            <a:r>
              <a:rPr lang="en-US" sz="4000" dirty="0"/>
              <a:t>~98% of NMNH collections are biological</a:t>
            </a:r>
          </a:p>
          <a:p>
            <a:pPr algn="ctr"/>
            <a:endParaRPr lang="en-US" sz="4000" dirty="0"/>
          </a:p>
        </p:txBody>
      </p:sp>
      <p:pic>
        <p:nvPicPr>
          <p:cNvPr id="4" name="Pie chart" descr="Pie chart showing the relative proportions of the collections held the NMNH science departments. The biology and paleobiology collections make up most of the collection (~70% and ~27%, respectively).">
            <a:extLst>
              <a:ext uri="{FF2B5EF4-FFF2-40B4-BE49-F238E27FC236}">
                <a16:creationId xmlns:a16="http://schemas.microsoft.com/office/drawing/2014/main" id="{35BF1B27-92F3-4008-AB5D-B7C017D277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55" y="1540079"/>
            <a:ext cx="10953223" cy="4322144"/>
          </a:xfrm>
          <a:prstGeom prst="rect">
            <a:avLst/>
          </a:prstGeom>
        </p:spPr>
      </p:pic>
      <p:sp>
        <p:nvSpPr>
          <p:cNvPr id="2" name="Title">
            <a:extLst>
              <a:ext uri="{FF2B5EF4-FFF2-40B4-BE49-F238E27FC236}">
                <a16:creationId xmlns:a16="http://schemas.microsoft.com/office/drawing/2014/main" id="{6678BC59-3BE0-4885-9EF0-1ABF216FDF18}"/>
              </a:ext>
            </a:extLst>
          </p:cNvPr>
          <p:cNvSpPr>
            <a:spLocks noGrp="1"/>
          </p:cNvSpPr>
          <p:nvPr>
            <p:ph type="title"/>
          </p:nvPr>
        </p:nvSpPr>
        <p:spPr/>
        <p:txBody>
          <a:bodyPr/>
          <a:lstStyle/>
          <a:p>
            <a:r>
              <a:rPr lang="en-US" dirty="0"/>
              <a:t>Into the biology collections!</a:t>
            </a:r>
          </a:p>
        </p:txBody>
      </p:sp>
    </p:spTree>
    <p:extLst>
      <p:ext uri="{BB962C8B-B14F-4D97-AF65-F5344CB8AC3E}">
        <p14:creationId xmlns:p14="http://schemas.microsoft.com/office/powerpoint/2010/main" val="23919740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ulleted list">
            <a:extLst>
              <a:ext uri="{FF2B5EF4-FFF2-40B4-BE49-F238E27FC236}">
                <a16:creationId xmlns:a16="http://schemas.microsoft.com/office/drawing/2014/main" id="{757A4DBF-0359-4BA4-B15A-7E6C63353539}"/>
              </a:ext>
            </a:extLst>
          </p:cNvPr>
          <p:cNvSpPr>
            <a:spLocks noGrp="1"/>
          </p:cNvSpPr>
          <p:nvPr>
            <p:ph idx="1"/>
          </p:nvPr>
        </p:nvSpPr>
        <p:spPr>
          <a:xfrm>
            <a:off x="838199" y="1825625"/>
            <a:ext cx="11036121" cy="4351338"/>
          </a:xfrm>
        </p:spPr>
        <p:txBody>
          <a:bodyPr>
            <a:normAutofit/>
          </a:bodyPr>
          <a:lstStyle/>
          <a:p>
            <a:pPr marL="461963" indent="-461963"/>
            <a:r>
              <a:rPr lang="en-US" sz="3200" dirty="0"/>
              <a:t>Assigns persistent identifiers to collection records (EZIDs)</a:t>
            </a:r>
          </a:p>
          <a:p>
            <a:pPr marL="461963" indent="-461963"/>
            <a:r>
              <a:rPr lang="en-US" sz="3200" dirty="0"/>
              <a:t>Publishes biocollections data in widely used data standards</a:t>
            </a:r>
          </a:p>
          <a:p>
            <a:pPr marL="919163" lvl="1" indent="-461963"/>
            <a:r>
              <a:rPr lang="en-US" sz="2800" dirty="0"/>
              <a:t>Darwin Core (TDWG)</a:t>
            </a:r>
          </a:p>
          <a:p>
            <a:pPr marL="461963" indent="-461963"/>
            <a:r>
              <a:rPr lang="en-US" sz="3200" dirty="0"/>
              <a:t>Shares biocollections data through biodiversity aggregators</a:t>
            </a:r>
          </a:p>
          <a:p>
            <a:pPr marL="919163" lvl="1" indent="-461963"/>
            <a:r>
              <a:rPr lang="en-US" sz="2800" dirty="0"/>
              <a:t>Global Biodiversity Information Facility (GBIF)</a:t>
            </a:r>
          </a:p>
          <a:p>
            <a:pPr marL="919163" lvl="1" indent="-461963"/>
            <a:r>
              <a:rPr lang="en-US" sz="2800" dirty="0"/>
              <a:t>Integrated Digitized Biocollections (iDigBio)</a:t>
            </a:r>
          </a:p>
        </p:txBody>
      </p:sp>
      <p:sp>
        <p:nvSpPr>
          <p:cNvPr id="2" name="Title">
            <a:extLst>
              <a:ext uri="{FF2B5EF4-FFF2-40B4-BE49-F238E27FC236}">
                <a16:creationId xmlns:a16="http://schemas.microsoft.com/office/drawing/2014/main" id="{69F1E441-72E0-41C0-BFDB-9FC3594AB308}"/>
              </a:ext>
            </a:extLst>
          </p:cNvPr>
          <p:cNvSpPr>
            <a:spLocks noGrp="1"/>
          </p:cNvSpPr>
          <p:nvPr>
            <p:ph type="title"/>
          </p:nvPr>
        </p:nvSpPr>
        <p:spPr>
          <a:xfrm>
            <a:off x="838200" y="365125"/>
            <a:ext cx="10515600" cy="1325563"/>
          </a:xfrm>
        </p:spPr>
        <p:txBody>
          <a:bodyPr>
            <a:normAutofit/>
          </a:bodyPr>
          <a:lstStyle/>
          <a:p>
            <a:r>
              <a:rPr lang="en-US" dirty="0"/>
              <a:t>NMNH museum-wide data initiatives</a:t>
            </a:r>
          </a:p>
        </p:txBody>
      </p:sp>
    </p:spTree>
    <p:extLst>
      <p:ext uri="{BB962C8B-B14F-4D97-AF65-F5344CB8AC3E}">
        <p14:creationId xmlns:p14="http://schemas.microsoft.com/office/powerpoint/2010/main" val="24223689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MNH GBIF datasets">
            <a:extLst>
              <a:ext uri="{FF2B5EF4-FFF2-40B4-BE49-F238E27FC236}">
                <a16:creationId xmlns:a16="http://schemas.microsoft.com/office/drawing/2014/main" id="{E6854F66-8357-4E80-BF3F-1B1D6C3256D9}"/>
              </a:ext>
            </a:extLst>
          </p:cNvPr>
          <p:cNvSpPr txBox="1"/>
          <p:nvPr/>
        </p:nvSpPr>
        <p:spPr>
          <a:xfrm>
            <a:off x="838200" y="6211669"/>
            <a:ext cx="11272477" cy="646331"/>
          </a:xfrm>
          <a:prstGeom prst="rect">
            <a:avLst/>
          </a:prstGeom>
          <a:noFill/>
        </p:spPr>
        <p:txBody>
          <a:bodyPr wrap="square" rtlCol="0">
            <a:spAutoFit/>
          </a:bodyPr>
          <a:lstStyle/>
          <a:p>
            <a:r>
              <a:rPr lang="en-US" dirty="0"/>
              <a:t>NMNH Extant Specimen Records:			</a:t>
            </a:r>
            <a:r>
              <a:rPr lang="en-US" dirty="0">
                <a:hlinkClick r:id="rId3"/>
              </a:rPr>
              <a:t>https://www.gbif.org/dataset/821cc27a-e3bb-4bc5-ac34-89ada245069d</a:t>
            </a:r>
            <a:endParaRPr lang="en-US" dirty="0"/>
          </a:p>
          <a:p>
            <a:r>
              <a:rPr lang="en-US" dirty="0"/>
              <a:t>NMNH Paleobiology Specimen Records:	</a:t>
            </a:r>
            <a:r>
              <a:rPr lang="en-US" dirty="0">
                <a:hlinkClick r:id="rId4"/>
              </a:rPr>
              <a:t>https://www.gbif.org/dataset/c8681cc2-9d0a-4c5f-b620-5c753abfe2bc</a:t>
            </a:r>
            <a:r>
              <a:rPr lang="en-US" dirty="0"/>
              <a:t> </a:t>
            </a:r>
          </a:p>
        </p:txBody>
      </p:sp>
      <p:pic>
        <p:nvPicPr>
          <p:cNvPr id="11" name="GBIF screenshot" descr="Screenshot of the landing page for the NMNH Extant Specimen Records dataset on GBIF featuring a heat map showing specimen collection localities">
            <a:extLst>
              <a:ext uri="{FF2B5EF4-FFF2-40B4-BE49-F238E27FC236}">
                <a16:creationId xmlns:a16="http://schemas.microsoft.com/office/drawing/2014/main" id="{F8076608-8B2E-4AF3-90A6-6B65325C7F4D}"/>
              </a:ext>
            </a:extLst>
          </p:cNvPr>
          <p:cNvPicPr>
            <a:picLocks noChangeAspect="1"/>
          </p:cNvPicPr>
          <p:nvPr/>
        </p:nvPicPr>
        <p:blipFill>
          <a:blip r:embed="rId5"/>
          <a:stretch>
            <a:fillRect/>
          </a:stretch>
        </p:blipFill>
        <p:spPr>
          <a:xfrm>
            <a:off x="4363842" y="177422"/>
            <a:ext cx="7550662" cy="6031278"/>
          </a:xfrm>
          <a:prstGeom prst="rect">
            <a:avLst/>
          </a:prstGeom>
        </p:spPr>
      </p:pic>
      <p:sp>
        <p:nvSpPr>
          <p:cNvPr id="13" name="Title">
            <a:extLst>
              <a:ext uri="{FF2B5EF4-FFF2-40B4-BE49-F238E27FC236}">
                <a16:creationId xmlns:a16="http://schemas.microsoft.com/office/drawing/2014/main" id="{6426BB94-DDEB-4AE0-85F5-DEAD916002F7}"/>
              </a:ext>
            </a:extLst>
          </p:cNvPr>
          <p:cNvSpPr>
            <a:spLocks noGrp="1"/>
          </p:cNvSpPr>
          <p:nvPr>
            <p:ph type="title"/>
          </p:nvPr>
        </p:nvSpPr>
        <p:spPr>
          <a:xfrm>
            <a:off x="838200" y="365125"/>
            <a:ext cx="3525642" cy="2593228"/>
          </a:xfrm>
        </p:spPr>
        <p:txBody>
          <a:bodyPr>
            <a:normAutofit/>
          </a:bodyPr>
          <a:lstStyle/>
          <a:p>
            <a:r>
              <a:rPr lang="en-US" dirty="0"/>
              <a:t>Global Biodiversity Information Facility</a:t>
            </a:r>
          </a:p>
        </p:txBody>
      </p:sp>
    </p:spTree>
    <p:extLst>
      <p:ext uri="{BB962C8B-B14F-4D97-AF65-F5344CB8AC3E}">
        <p14:creationId xmlns:p14="http://schemas.microsoft.com/office/powerpoint/2010/main" val="18710522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Specimen label" descr="A water-stained specimen label describing an absarokite from Yellowstone Park collected by J. P. Iddings">
            <a:extLst>
              <a:ext uri="{FF2B5EF4-FFF2-40B4-BE49-F238E27FC236}">
                <a16:creationId xmlns:a16="http://schemas.microsoft.com/office/drawing/2014/main" id="{C26F3C38-1E7D-41C7-A70C-05F904055A20}"/>
              </a:ext>
            </a:extLst>
          </p:cNvPr>
          <p:cNvGrpSpPr/>
          <p:nvPr/>
        </p:nvGrpSpPr>
        <p:grpSpPr>
          <a:xfrm>
            <a:off x="2623251" y="1342531"/>
            <a:ext cx="7082999" cy="4849210"/>
            <a:chOff x="2623251" y="1342531"/>
            <a:chExt cx="7082999" cy="4849210"/>
          </a:xfrm>
        </p:grpSpPr>
        <p:pic>
          <p:nvPicPr>
            <p:cNvPr id="4" name="Photo">
              <a:extLst>
                <a:ext uri="{FF2B5EF4-FFF2-40B4-BE49-F238E27FC236}">
                  <a16:creationId xmlns:a16="http://schemas.microsoft.com/office/drawing/2014/main" id="{A76760A4-A627-408B-A955-5A7374D4EDCD}"/>
                </a:ext>
              </a:extLst>
            </p:cNvPr>
            <p:cNvPicPr>
              <a:picLocks noChangeAspect="1"/>
            </p:cNvPicPr>
            <p:nvPr/>
          </p:nvPicPr>
          <p:blipFill>
            <a:blip r:embed="rId3"/>
            <a:stretch>
              <a:fillRect/>
            </a:stretch>
          </p:blipFill>
          <p:spPr>
            <a:xfrm>
              <a:off x="2623251" y="1342531"/>
              <a:ext cx="6945497" cy="4541433"/>
            </a:xfrm>
            <a:prstGeom prst="rect">
              <a:avLst/>
            </a:prstGeom>
          </p:spPr>
        </p:pic>
        <p:sp>
          <p:nvSpPr>
            <p:cNvPr id="5" name="Caption">
              <a:extLst>
                <a:ext uri="{FF2B5EF4-FFF2-40B4-BE49-F238E27FC236}">
                  <a16:creationId xmlns:a16="http://schemas.microsoft.com/office/drawing/2014/main" id="{75F6B8E4-B71F-4C2C-A378-BACC9AD6C2AC}"/>
                </a:ext>
              </a:extLst>
            </p:cNvPr>
            <p:cNvSpPr txBox="1"/>
            <p:nvPr/>
          </p:nvSpPr>
          <p:spPr>
            <a:xfrm>
              <a:off x="6937671" y="5883964"/>
              <a:ext cx="2768579" cy="307777"/>
            </a:xfrm>
            <a:prstGeom prst="rect">
              <a:avLst/>
            </a:prstGeom>
            <a:noFill/>
          </p:spPr>
          <p:txBody>
            <a:bodyPr wrap="square" rtlCol="0">
              <a:spAutoFit/>
            </a:bodyPr>
            <a:lstStyle/>
            <a:p>
              <a:pPr algn="r"/>
              <a:r>
                <a:rPr lang="en-US" sz="1400" dirty="0"/>
                <a:t>Photo by Greg Polley, NMNH</a:t>
              </a:r>
            </a:p>
          </p:txBody>
        </p:sp>
      </p:grpSp>
      <p:sp>
        <p:nvSpPr>
          <p:cNvPr id="2" name="Title" hidden="1">
            <a:extLst>
              <a:ext uri="{FF2B5EF4-FFF2-40B4-BE49-F238E27FC236}">
                <a16:creationId xmlns:a16="http://schemas.microsoft.com/office/drawing/2014/main" id="{BDC20300-A4F6-4022-B6AD-45DD9D37AFB8}"/>
              </a:ext>
            </a:extLst>
          </p:cNvPr>
          <p:cNvSpPr>
            <a:spLocks noGrp="1"/>
          </p:cNvSpPr>
          <p:nvPr>
            <p:ph type="title"/>
          </p:nvPr>
        </p:nvSpPr>
        <p:spPr/>
        <p:txBody>
          <a:bodyPr/>
          <a:lstStyle/>
          <a:p>
            <a:r>
              <a:rPr lang="en-US" dirty="0"/>
              <a:t>Limits of historical specimen data</a:t>
            </a:r>
          </a:p>
        </p:txBody>
      </p:sp>
    </p:spTree>
    <p:extLst>
      <p:ext uri="{BB962C8B-B14F-4D97-AF65-F5344CB8AC3E}">
        <p14:creationId xmlns:p14="http://schemas.microsoft.com/office/powerpoint/2010/main" val="15048012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Specimen label" descr="A water-stained specimen label describing an absarokite from Yellowstone Park and annotated to highlight the field numbers, rock name, and collection locality">
            <a:extLst>
              <a:ext uri="{FF2B5EF4-FFF2-40B4-BE49-F238E27FC236}">
                <a16:creationId xmlns:a16="http://schemas.microsoft.com/office/drawing/2014/main" id="{87B1BD67-BDDE-48AB-9D06-570AD14EEB26}"/>
              </a:ext>
            </a:extLst>
          </p:cNvPr>
          <p:cNvGrpSpPr/>
          <p:nvPr/>
        </p:nvGrpSpPr>
        <p:grpSpPr>
          <a:xfrm>
            <a:off x="457200" y="1335707"/>
            <a:ext cx="11690195" cy="4856034"/>
            <a:chOff x="457200" y="1335707"/>
            <a:chExt cx="11690195" cy="4856034"/>
          </a:xfrm>
        </p:grpSpPr>
        <p:grpSp>
          <p:nvGrpSpPr>
            <p:cNvPr id="3" name="Annotated specimen label" descr="A water-stained specimen label describing an absarokite from Yellowstone Park collected by J. P. Iddings annotated to show the general kinds of typically present on older samples">
              <a:extLst>
                <a:ext uri="{FF2B5EF4-FFF2-40B4-BE49-F238E27FC236}">
                  <a16:creationId xmlns:a16="http://schemas.microsoft.com/office/drawing/2014/main" id="{F7AD3D9D-E303-460B-856E-2F1BA592926E}"/>
                </a:ext>
              </a:extLst>
            </p:cNvPr>
            <p:cNvGrpSpPr/>
            <p:nvPr/>
          </p:nvGrpSpPr>
          <p:grpSpPr>
            <a:xfrm>
              <a:off x="457200" y="1335707"/>
              <a:ext cx="11690195" cy="4541433"/>
              <a:chOff x="457200" y="1335707"/>
              <a:chExt cx="11690195" cy="4541433"/>
            </a:xfrm>
          </p:grpSpPr>
          <p:pic>
            <p:nvPicPr>
              <p:cNvPr id="27" name="Picture 26">
                <a:extLst>
                  <a:ext uri="{FF2B5EF4-FFF2-40B4-BE49-F238E27FC236}">
                    <a16:creationId xmlns:a16="http://schemas.microsoft.com/office/drawing/2014/main" id="{75C2C663-37A2-4C53-A9F7-35BA8D9FE41C}"/>
                  </a:ext>
                </a:extLst>
              </p:cNvPr>
              <p:cNvPicPr>
                <a:picLocks noChangeAspect="1"/>
              </p:cNvPicPr>
              <p:nvPr/>
            </p:nvPicPr>
            <p:blipFill>
              <a:blip r:embed="rId3"/>
              <a:stretch>
                <a:fillRect/>
              </a:stretch>
            </p:blipFill>
            <p:spPr>
              <a:xfrm>
                <a:off x="2630075" y="1335707"/>
                <a:ext cx="6945497" cy="4541433"/>
              </a:xfrm>
              <a:prstGeom prst="rect">
                <a:avLst/>
              </a:prstGeom>
            </p:spPr>
          </p:pic>
          <p:sp>
            <p:nvSpPr>
              <p:cNvPr id="2" name="Rectangle 1">
                <a:extLst>
                  <a:ext uri="{FF2B5EF4-FFF2-40B4-BE49-F238E27FC236}">
                    <a16:creationId xmlns:a16="http://schemas.microsoft.com/office/drawing/2014/main" id="{BD2D23BF-4734-4C9F-927C-8C6B1A24D4B0}"/>
                  </a:ext>
                </a:extLst>
              </p:cNvPr>
              <p:cNvSpPr/>
              <p:nvPr/>
            </p:nvSpPr>
            <p:spPr>
              <a:xfrm>
                <a:off x="3947521" y="2534603"/>
                <a:ext cx="1518407" cy="486562"/>
              </a:xfrm>
              <a:prstGeom prst="rect">
                <a:avLst/>
              </a:prstGeom>
              <a:noFill/>
              <a:ln w="50800">
                <a:solidFill>
                  <a:srgbClr val="0077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05E1E193-4190-4B19-A143-62FE24F80099}"/>
                  </a:ext>
                </a:extLst>
              </p:cNvPr>
              <p:cNvSpPr/>
              <p:nvPr/>
            </p:nvSpPr>
            <p:spPr>
              <a:xfrm>
                <a:off x="3096935" y="3026328"/>
                <a:ext cx="5180432" cy="486562"/>
              </a:xfrm>
              <a:prstGeom prst="rect">
                <a:avLst/>
              </a:prstGeom>
              <a:noFill/>
              <a:ln w="50800">
                <a:solidFill>
                  <a:srgbClr val="0077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5F4018D-6DB8-4DFA-B241-B39EEBC47638}"/>
                  </a:ext>
                </a:extLst>
              </p:cNvPr>
              <p:cNvSpPr/>
              <p:nvPr/>
            </p:nvSpPr>
            <p:spPr>
              <a:xfrm>
                <a:off x="2975212" y="3512890"/>
                <a:ext cx="6600360" cy="1445004"/>
              </a:xfrm>
              <a:prstGeom prst="rect">
                <a:avLst/>
              </a:prstGeom>
              <a:noFill/>
              <a:ln w="50800">
                <a:solidFill>
                  <a:srgbClr val="0077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B87025E-2580-4B57-8F31-CD2DB54E32F1}"/>
                  </a:ext>
                </a:extLst>
              </p:cNvPr>
              <p:cNvSpPr txBox="1"/>
              <p:nvPr/>
            </p:nvSpPr>
            <p:spPr>
              <a:xfrm>
                <a:off x="9771871" y="1335707"/>
                <a:ext cx="2375524" cy="1077218"/>
              </a:xfrm>
              <a:prstGeom prst="rect">
                <a:avLst/>
              </a:prstGeom>
              <a:noFill/>
            </p:spPr>
            <p:txBody>
              <a:bodyPr wrap="square" rtlCol="0">
                <a:spAutoFit/>
              </a:bodyPr>
              <a:lstStyle/>
              <a:p>
                <a:pPr algn="ctr"/>
                <a:r>
                  <a:rPr lang="en-US" sz="3200" dirty="0"/>
                  <a:t>Sample identifiers</a:t>
                </a:r>
              </a:p>
            </p:txBody>
          </p:sp>
          <p:sp>
            <p:nvSpPr>
              <p:cNvPr id="7" name="TextBox 6">
                <a:extLst>
                  <a:ext uri="{FF2B5EF4-FFF2-40B4-BE49-F238E27FC236}">
                    <a16:creationId xmlns:a16="http://schemas.microsoft.com/office/drawing/2014/main" id="{81D22583-2F4B-468F-BFDF-4E4B21CFD9D4}"/>
                  </a:ext>
                </a:extLst>
              </p:cNvPr>
              <p:cNvSpPr txBox="1"/>
              <p:nvPr/>
            </p:nvSpPr>
            <p:spPr>
              <a:xfrm>
                <a:off x="10030375" y="3986289"/>
                <a:ext cx="1987083" cy="1569660"/>
              </a:xfrm>
              <a:prstGeom prst="rect">
                <a:avLst/>
              </a:prstGeom>
              <a:noFill/>
            </p:spPr>
            <p:txBody>
              <a:bodyPr wrap="square" rtlCol="0">
                <a:spAutoFit/>
              </a:bodyPr>
              <a:lstStyle/>
              <a:p>
                <a:pPr algn="ctr"/>
                <a:r>
                  <a:rPr lang="en-US" sz="3200" dirty="0"/>
                  <a:t>Collection locality ± unit name</a:t>
                </a:r>
              </a:p>
            </p:txBody>
          </p:sp>
          <p:sp>
            <p:nvSpPr>
              <p:cNvPr id="8" name="TextBox 7">
                <a:extLst>
                  <a:ext uri="{FF2B5EF4-FFF2-40B4-BE49-F238E27FC236}">
                    <a16:creationId xmlns:a16="http://schemas.microsoft.com/office/drawing/2014/main" id="{D937047C-B627-48EA-9D73-EFE214785628}"/>
                  </a:ext>
                </a:extLst>
              </p:cNvPr>
              <p:cNvSpPr txBox="1"/>
              <p:nvPr/>
            </p:nvSpPr>
            <p:spPr>
              <a:xfrm>
                <a:off x="457200" y="3189724"/>
                <a:ext cx="1889305" cy="1569660"/>
              </a:xfrm>
              <a:prstGeom prst="rect">
                <a:avLst/>
              </a:prstGeom>
              <a:noFill/>
            </p:spPr>
            <p:txBody>
              <a:bodyPr wrap="square" rtlCol="0">
                <a:spAutoFit/>
              </a:bodyPr>
              <a:lstStyle/>
              <a:p>
                <a:pPr algn="ctr"/>
                <a:r>
                  <a:rPr lang="en-US" sz="3200" dirty="0"/>
                  <a:t>Rock or</a:t>
                </a:r>
              </a:p>
              <a:p>
                <a:pPr algn="ctr"/>
                <a:r>
                  <a:rPr lang="en-US" sz="3200" dirty="0"/>
                  <a:t>mineral name</a:t>
                </a:r>
              </a:p>
            </p:txBody>
          </p:sp>
          <p:sp>
            <p:nvSpPr>
              <p:cNvPr id="9" name="Rectangle 8">
                <a:extLst>
                  <a:ext uri="{FF2B5EF4-FFF2-40B4-BE49-F238E27FC236}">
                    <a16:creationId xmlns:a16="http://schemas.microsoft.com/office/drawing/2014/main" id="{93EC625C-CA22-4378-9AA1-D5D7ED992EE3}"/>
                  </a:ext>
                </a:extLst>
              </p:cNvPr>
              <p:cNvSpPr/>
              <p:nvPr/>
            </p:nvSpPr>
            <p:spPr>
              <a:xfrm>
                <a:off x="6887862" y="2534603"/>
                <a:ext cx="1518407" cy="486562"/>
              </a:xfrm>
              <a:prstGeom prst="rect">
                <a:avLst/>
              </a:prstGeom>
              <a:noFill/>
              <a:ln w="50800">
                <a:solidFill>
                  <a:srgbClr val="0077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16CC80CE-D5DE-41BC-9016-A1478225A2BF}"/>
                  </a:ext>
                </a:extLst>
              </p:cNvPr>
              <p:cNvCxnSpPr>
                <a:cxnSpLocks/>
                <a:stCxn id="8" idx="3"/>
                <a:endCxn id="4" idx="1"/>
              </p:cNvCxnSpPr>
              <p:nvPr/>
            </p:nvCxnSpPr>
            <p:spPr>
              <a:xfrm flipV="1">
                <a:off x="2346505" y="3269609"/>
                <a:ext cx="750430" cy="704945"/>
              </a:xfrm>
              <a:prstGeom prst="line">
                <a:avLst/>
              </a:prstGeom>
              <a:ln w="50800">
                <a:solidFill>
                  <a:srgbClr val="00778B"/>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CAC732E-F54C-4919-863C-720278456751}"/>
                  </a:ext>
                </a:extLst>
              </p:cNvPr>
              <p:cNvCxnSpPr>
                <a:cxnSpLocks/>
                <a:stCxn id="5" idx="3"/>
                <a:endCxn id="7" idx="1"/>
              </p:cNvCxnSpPr>
              <p:nvPr/>
            </p:nvCxnSpPr>
            <p:spPr>
              <a:xfrm>
                <a:off x="9575572" y="4235392"/>
                <a:ext cx="454803" cy="535727"/>
              </a:xfrm>
              <a:prstGeom prst="line">
                <a:avLst/>
              </a:prstGeom>
              <a:ln w="50800">
                <a:solidFill>
                  <a:srgbClr val="00778B"/>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BCF1D5D-7517-45A8-8A4C-1717D0D0C698}"/>
                  </a:ext>
                </a:extLst>
              </p:cNvPr>
              <p:cNvCxnSpPr>
                <a:cxnSpLocks/>
                <a:stCxn id="2" idx="0"/>
                <a:endCxn id="6" idx="1"/>
              </p:cNvCxnSpPr>
              <p:nvPr/>
            </p:nvCxnSpPr>
            <p:spPr>
              <a:xfrm flipV="1">
                <a:off x="4706725" y="1874316"/>
                <a:ext cx="5065146" cy="660287"/>
              </a:xfrm>
              <a:prstGeom prst="line">
                <a:avLst/>
              </a:prstGeom>
              <a:ln w="50800">
                <a:solidFill>
                  <a:srgbClr val="00778B"/>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D8C603D-1879-4C3B-BE42-CD185CC78AFE}"/>
                  </a:ext>
                </a:extLst>
              </p:cNvPr>
              <p:cNvCxnSpPr>
                <a:cxnSpLocks/>
                <a:stCxn id="6" idx="1"/>
                <a:endCxn id="9" idx="3"/>
              </p:cNvCxnSpPr>
              <p:nvPr/>
            </p:nvCxnSpPr>
            <p:spPr>
              <a:xfrm flipH="1">
                <a:off x="8406269" y="1874316"/>
                <a:ext cx="1365602" cy="903568"/>
              </a:xfrm>
              <a:prstGeom prst="line">
                <a:avLst/>
              </a:prstGeom>
              <a:ln w="50800">
                <a:solidFill>
                  <a:srgbClr val="00778B"/>
                </a:solidFill>
              </a:ln>
            </p:spPr>
            <p:style>
              <a:lnRef idx="1">
                <a:schemeClr val="accent1"/>
              </a:lnRef>
              <a:fillRef idx="0">
                <a:schemeClr val="accent1"/>
              </a:fillRef>
              <a:effectRef idx="0">
                <a:schemeClr val="accent1"/>
              </a:effectRef>
              <a:fontRef idx="minor">
                <a:schemeClr val="tx1"/>
              </a:fontRef>
            </p:style>
          </p:cxnSp>
        </p:grpSp>
        <p:sp>
          <p:nvSpPr>
            <p:cNvPr id="15" name="Caption">
              <a:extLst>
                <a:ext uri="{FF2B5EF4-FFF2-40B4-BE49-F238E27FC236}">
                  <a16:creationId xmlns:a16="http://schemas.microsoft.com/office/drawing/2014/main" id="{203517BC-1EF9-4BB3-9FBE-FCBB3B39797C}"/>
                </a:ext>
              </a:extLst>
            </p:cNvPr>
            <p:cNvSpPr txBox="1"/>
            <p:nvPr/>
          </p:nvSpPr>
          <p:spPr>
            <a:xfrm>
              <a:off x="6937671" y="5883964"/>
              <a:ext cx="2768579" cy="307777"/>
            </a:xfrm>
            <a:prstGeom prst="rect">
              <a:avLst/>
            </a:prstGeom>
            <a:noFill/>
          </p:spPr>
          <p:txBody>
            <a:bodyPr wrap="square" rtlCol="0">
              <a:spAutoFit/>
            </a:bodyPr>
            <a:lstStyle/>
            <a:p>
              <a:pPr algn="r"/>
              <a:r>
                <a:rPr lang="en-US" sz="1400" dirty="0"/>
                <a:t>Photo by Greg Polley, NMNH</a:t>
              </a:r>
            </a:p>
          </p:txBody>
        </p:sp>
      </p:grpSp>
      <p:sp>
        <p:nvSpPr>
          <p:cNvPr id="10" name="Title" hidden="1">
            <a:extLst>
              <a:ext uri="{FF2B5EF4-FFF2-40B4-BE49-F238E27FC236}">
                <a16:creationId xmlns:a16="http://schemas.microsoft.com/office/drawing/2014/main" id="{207A87A8-45ED-48F1-BA5D-C06522A36C12}"/>
              </a:ext>
            </a:extLst>
          </p:cNvPr>
          <p:cNvSpPr>
            <a:spLocks noGrp="1"/>
          </p:cNvSpPr>
          <p:nvPr>
            <p:ph type="title"/>
          </p:nvPr>
        </p:nvSpPr>
        <p:spPr/>
        <p:txBody>
          <a:bodyPr/>
          <a:lstStyle/>
          <a:p>
            <a:r>
              <a:rPr lang="en-US" dirty="0"/>
              <a:t>Limits of historical collection data</a:t>
            </a:r>
          </a:p>
        </p:txBody>
      </p:sp>
    </p:spTree>
    <p:extLst>
      <p:ext uri="{BB962C8B-B14F-4D97-AF65-F5344CB8AC3E}">
        <p14:creationId xmlns:p14="http://schemas.microsoft.com/office/powerpoint/2010/main" val="782273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ote">
            <a:extLst>
              <a:ext uri="{FF2B5EF4-FFF2-40B4-BE49-F238E27FC236}">
                <a16:creationId xmlns:a16="http://schemas.microsoft.com/office/drawing/2014/main" id="{93A54932-A392-4396-80F3-EC52207C7F0A}"/>
              </a:ext>
            </a:extLst>
          </p:cNvPr>
          <p:cNvSpPr>
            <a:spLocks noGrp="1"/>
          </p:cNvSpPr>
          <p:nvPr>
            <p:ph idx="4294967295"/>
          </p:nvPr>
        </p:nvSpPr>
        <p:spPr>
          <a:xfrm>
            <a:off x="2292626" y="1398588"/>
            <a:ext cx="7886700" cy="4351337"/>
          </a:xfrm>
        </p:spPr>
        <p:txBody>
          <a:bodyPr>
            <a:normAutofit/>
          </a:bodyPr>
          <a:lstStyle/>
          <a:p>
            <a:pPr marL="0" indent="0" algn="ctr">
              <a:buNone/>
            </a:pPr>
            <a:r>
              <a:rPr lang="en-US" sz="4400" i="1" dirty="0"/>
              <a:t>“Citation histories enhance credibility and importance to well-organized, often-used data and collections.”</a:t>
            </a:r>
          </a:p>
          <a:p>
            <a:pPr marL="0" indent="0" algn="ctr">
              <a:buNone/>
            </a:pPr>
            <a:r>
              <a:rPr lang="en-US" dirty="0"/>
              <a:t>∾</a:t>
            </a:r>
            <a:endParaRPr lang="en-US" sz="4400" i="1" dirty="0"/>
          </a:p>
          <a:p>
            <a:pPr marL="0" indent="0" algn="ctr">
              <a:buNone/>
            </a:pPr>
            <a:r>
              <a:rPr lang="en-US" sz="2400" i="1" dirty="0"/>
              <a:t>Geoscience Data and Collections: National Resources in Peril </a:t>
            </a:r>
            <a:r>
              <a:rPr lang="en-US" sz="2400" dirty="0"/>
              <a:t>(National Academies Press, 2002)</a:t>
            </a:r>
            <a:endParaRPr lang="en-US" sz="4400" i="1" dirty="0"/>
          </a:p>
        </p:txBody>
      </p:sp>
      <p:sp>
        <p:nvSpPr>
          <p:cNvPr id="3" name="Title" hidden="1">
            <a:extLst>
              <a:ext uri="{FF2B5EF4-FFF2-40B4-BE49-F238E27FC236}">
                <a16:creationId xmlns:a16="http://schemas.microsoft.com/office/drawing/2014/main" id="{94317040-18DE-44C6-8BAA-E99F5293DB10}"/>
              </a:ext>
            </a:extLst>
          </p:cNvPr>
          <p:cNvSpPr>
            <a:spLocks noGrp="1"/>
          </p:cNvSpPr>
          <p:nvPr>
            <p:ph type="title"/>
          </p:nvPr>
        </p:nvSpPr>
        <p:spPr/>
        <p:txBody>
          <a:bodyPr/>
          <a:lstStyle/>
          <a:p>
            <a:r>
              <a:rPr lang="en-US" dirty="0"/>
              <a:t>Value of citation histories</a:t>
            </a:r>
          </a:p>
        </p:txBody>
      </p:sp>
    </p:spTree>
    <p:extLst>
      <p:ext uri="{BB962C8B-B14F-4D97-AF65-F5344CB8AC3E}">
        <p14:creationId xmlns:p14="http://schemas.microsoft.com/office/powerpoint/2010/main" val="2671039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GSN logo" descr="The IGSN logo, consisting of a white box with IGSN in the lower right corner and a small white box nested inside a black box in the upper right corner">
            <a:extLst>
              <a:ext uri="{FF2B5EF4-FFF2-40B4-BE49-F238E27FC236}">
                <a16:creationId xmlns:a16="http://schemas.microsoft.com/office/drawing/2014/main" id="{5F6D1A4C-9C98-4063-B2CF-14C9E04046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8292" y="230188"/>
            <a:ext cx="1079365" cy="1079365"/>
          </a:xfrm>
          <a:prstGeom prst="rect">
            <a:avLst/>
          </a:prstGeom>
        </p:spPr>
      </p:pic>
      <p:sp>
        <p:nvSpPr>
          <p:cNvPr id="2" name="Title">
            <a:extLst>
              <a:ext uri="{FF2B5EF4-FFF2-40B4-BE49-F238E27FC236}">
                <a16:creationId xmlns:a16="http://schemas.microsoft.com/office/drawing/2014/main" id="{D043E87D-C729-4A83-AE2A-D5DD4469E986}"/>
              </a:ext>
            </a:extLst>
          </p:cNvPr>
          <p:cNvSpPr>
            <a:spLocks noGrp="1"/>
          </p:cNvSpPr>
          <p:nvPr>
            <p:ph type="title"/>
          </p:nvPr>
        </p:nvSpPr>
        <p:spPr/>
        <p:txBody>
          <a:bodyPr/>
          <a:lstStyle/>
          <a:p>
            <a:r>
              <a:rPr lang="en-US" u="sng" dirty="0"/>
              <a:t>I</a:t>
            </a:r>
            <a:r>
              <a:rPr lang="en-US" dirty="0"/>
              <a:t>nternational </a:t>
            </a:r>
            <a:r>
              <a:rPr lang="en-US" u="sng" dirty="0"/>
              <a:t>G</a:t>
            </a:r>
            <a:r>
              <a:rPr lang="en-US" dirty="0"/>
              <a:t>eo </a:t>
            </a:r>
            <a:r>
              <a:rPr lang="en-US" u="sng" dirty="0"/>
              <a:t>S</a:t>
            </a:r>
            <a:r>
              <a:rPr lang="en-US" dirty="0"/>
              <a:t>ample </a:t>
            </a:r>
            <a:r>
              <a:rPr lang="en-US" u="sng" dirty="0"/>
              <a:t>N</a:t>
            </a:r>
            <a:r>
              <a:rPr lang="en-US" dirty="0"/>
              <a:t>umber</a:t>
            </a:r>
          </a:p>
        </p:txBody>
      </p:sp>
    </p:spTree>
    <p:extLst>
      <p:ext uri="{BB962C8B-B14F-4D97-AF65-F5344CB8AC3E}">
        <p14:creationId xmlns:p14="http://schemas.microsoft.com/office/powerpoint/2010/main" val="530538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ission statement pull quote">
            <a:extLst>
              <a:ext uri="{FF2B5EF4-FFF2-40B4-BE49-F238E27FC236}">
                <a16:creationId xmlns:a16="http://schemas.microsoft.com/office/drawing/2014/main" id="{05724622-918C-4226-A600-A0C302537CAA}"/>
              </a:ext>
            </a:extLst>
          </p:cNvPr>
          <p:cNvSpPr/>
          <p:nvPr/>
        </p:nvSpPr>
        <p:spPr>
          <a:xfrm>
            <a:off x="7462472" y="4798901"/>
            <a:ext cx="3633818" cy="1569660"/>
          </a:xfrm>
          <a:prstGeom prst="rect">
            <a:avLst/>
          </a:prstGeom>
        </p:spPr>
        <p:txBody>
          <a:bodyPr wrap="square">
            <a:spAutoFit/>
          </a:bodyPr>
          <a:lstStyle/>
          <a:p>
            <a:pPr algn="ctr"/>
            <a:r>
              <a:rPr lang="en-US" sz="3200" i="1" dirty="0"/>
              <a:t>“…for the increase and diffusion of knowledge…”</a:t>
            </a:r>
          </a:p>
        </p:txBody>
      </p:sp>
      <p:grpSp>
        <p:nvGrpSpPr>
          <p:cNvPr id="5" name="Smithson will" descr="Photo of James Smithson's handwritten will with the phrase &quot;for the increase and diffusion of knowledge&quot; highlighted">
            <a:extLst>
              <a:ext uri="{FF2B5EF4-FFF2-40B4-BE49-F238E27FC236}">
                <a16:creationId xmlns:a16="http://schemas.microsoft.com/office/drawing/2014/main" id="{2C52D30D-3EEC-4A72-89D1-E61BC2317030}"/>
              </a:ext>
            </a:extLst>
          </p:cNvPr>
          <p:cNvGrpSpPr/>
          <p:nvPr/>
        </p:nvGrpSpPr>
        <p:grpSpPr>
          <a:xfrm>
            <a:off x="6801419" y="186223"/>
            <a:ext cx="5276567" cy="4321667"/>
            <a:chOff x="6801419" y="186223"/>
            <a:chExt cx="5276567" cy="4321667"/>
          </a:xfrm>
        </p:grpSpPr>
        <p:pic>
          <p:nvPicPr>
            <p:cNvPr id="10" name="Will photo">
              <a:extLst>
                <a:ext uri="{FF2B5EF4-FFF2-40B4-BE49-F238E27FC236}">
                  <a16:creationId xmlns:a16="http://schemas.microsoft.com/office/drawing/2014/main" id="{ADB12AE2-4259-449C-A8EC-CBF4748CF8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1419" y="186223"/>
              <a:ext cx="5276567" cy="4065199"/>
            </a:xfrm>
            <a:prstGeom prst="rect">
              <a:avLst/>
            </a:prstGeom>
          </p:spPr>
        </p:pic>
        <p:sp>
          <p:nvSpPr>
            <p:cNvPr id="11" name="Highlight 2">
              <a:extLst>
                <a:ext uri="{FF2B5EF4-FFF2-40B4-BE49-F238E27FC236}">
                  <a16:creationId xmlns:a16="http://schemas.microsoft.com/office/drawing/2014/main" id="{35DF6FA7-0620-4060-B04D-4A749659EB01}"/>
                </a:ext>
              </a:extLst>
            </p:cNvPr>
            <p:cNvSpPr/>
            <p:nvPr/>
          </p:nvSpPr>
          <p:spPr>
            <a:xfrm>
              <a:off x="6961734" y="3890429"/>
              <a:ext cx="3276755" cy="205162"/>
            </a:xfrm>
            <a:prstGeom prst="rect">
              <a:avLst/>
            </a:prstGeom>
            <a:solidFill>
              <a:srgbClr val="E3520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ighlight 1">
              <a:extLst>
                <a:ext uri="{FF2B5EF4-FFF2-40B4-BE49-F238E27FC236}">
                  <a16:creationId xmlns:a16="http://schemas.microsoft.com/office/drawing/2014/main" id="{9BB2AC75-C17F-4CBE-990D-1DCBC511D611}"/>
                </a:ext>
              </a:extLst>
            </p:cNvPr>
            <p:cNvSpPr/>
            <p:nvPr/>
          </p:nvSpPr>
          <p:spPr>
            <a:xfrm>
              <a:off x="10043032" y="3540223"/>
              <a:ext cx="1866277" cy="394309"/>
            </a:xfrm>
            <a:prstGeom prst="rect">
              <a:avLst/>
            </a:prstGeom>
            <a:solidFill>
              <a:srgbClr val="E3520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aption">
              <a:extLst>
                <a:ext uri="{FF2B5EF4-FFF2-40B4-BE49-F238E27FC236}">
                  <a16:creationId xmlns:a16="http://schemas.microsoft.com/office/drawing/2014/main" id="{026080B6-0088-430F-A569-055C8E7A0CAA}"/>
                </a:ext>
              </a:extLst>
            </p:cNvPr>
            <p:cNvSpPr txBox="1"/>
            <p:nvPr/>
          </p:nvSpPr>
          <p:spPr>
            <a:xfrm>
              <a:off x="8918391" y="4200113"/>
              <a:ext cx="3113863" cy="307777"/>
            </a:xfrm>
            <a:prstGeom prst="rect">
              <a:avLst/>
            </a:prstGeom>
            <a:noFill/>
          </p:spPr>
          <p:txBody>
            <a:bodyPr wrap="square" rtlCol="0">
              <a:spAutoFit/>
            </a:bodyPr>
            <a:lstStyle/>
            <a:p>
              <a:pPr algn="r"/>
              <a:r>
                <a:rPr lang="en-US" sz="1400" dirty="0"/>
                <a:t>SIA 72-3960 and 72-3960A</a:t>
              </a:r>
            </a:p>
          </p:txBody>
        </p:sp>
      </p:grpSp>
      <p:grpSp>
        <p:nvGrpSpPr>
          <p:cNvPr id="3" name="Smithson portrait" descr="Engraving of James Smithson as an adult">
            <a:extLst>
              <a:ext uri="{FF2B5EF4-FFF2-40B4-BE49-F238E27FC236}">
                <a16:creationId xmlns:a16="http://schemas.microsoft.com/office/drawing/2014/main" id="{AC3ABF6C-A31C-47E5-95F8-F8288488D0B7}"/>
              </a:ext>
            </a:extLst>
          </p:cNvPr>
          <p:cNvGrpSpPr/>
          <p:nvPr/>
        </p:nvGrpSpPr>
        <p:grpSpPr>
          <a:xfrm>
            <a:off x="1288917" y="199803"/>
            <a:ext cx="5276568" cy="6577353"/>
            <a:chOff x="1288917" y="199803"/>
            <a:chExt cx="5276568" cy="6577353"/>
          </a:xfrm>
        </p:grpSpPr>
        <p:pic>
          <p:nvPicPr>
            <p:cNvPr id="9" name="Portrait">
              <a:extLst>
                <a:ext uri="{FF2B5EF4-FFF2-40B4-BE49-F238E27FC236}">
                  <a16:creationId xmlns:a16="http://schemas.microsoft.com/office/drawing/2014/main" id="{39C79F85-8615-4C99-8095-35FF2F9CF920}"/>
                </a:ext>
              </a:extLst>
            </p:cNvPr>
            <p:cNvPicPr>
              <a:picLocks noChangeAspect="1"/>
            </p:cNvPicPr>
            <p:nvPr/>
          </p:nvPicPr>
          <p:blipFill>
            <a:blip r:embed="rId4"/>
            <a:stretch>
              <a:fillRect/>
            </a:stretch>
          </p:blipFill>
          <p:spPr>
            <a:xfrm>
              <a:off x="1288917" y="199803"/>
              <a:ext cx="5276568" cy="6269576"/>
            </a:xfrm>
            <a:prstGeom prst="rect">
              <a:avLst/>
            </a:prstGeom>
          </p:spPr>
        </p:pic>
        <p:sp>
          <p:nvSpPr>
            <p:cNvPr id="15" name="Caption">
              <a:extLst>
                <a:ext uri="{FF2B5EF4-FFF2-40B4-BE49-F238E27FC236}">
                  <a16:creationId xmlns:a16="http://schemas.microsoft.com/office/drawing/2014/main" id="{04A52871-E0FC-4D0C-8102-8E9CCBE47E64}"/>
                </a:ext>
              </a:extLst>
            </p:cNvPr>
            <p:cNvSpPr txBox="1"/>
            <p:nvPr/>
          </p:nvSpPr>
          <p:spPr>
            <a:xfrm>
              <a:off x="3796906" y="6469379"/>
              <a:ext cx="2768579" cy="307777"/>
            </a:xfrm>
            <a:prstGeom prst="rect">
              <a:avLst/>
            </a:prstGeom>
            <a:noFill/>
          </p:spPr>
          <p:txBody>
            <a:bodyPr wrap="square" rtlCol="0">
              <a:spAutoFit/>
            </a:bodyPr>
            <a:lstStyle/>
            <a:p>
              <a:pPr algn="r"/>
              <a:r>
                <a:rPr lang="en-US" sz="1400" dirty="0"/>
                <a:t>James Smithson, SIA</a:t>
              </a:r>
            </a:p>
          </p:txBody>
        </p:sp>
      </p:grpSp>
      <p:sp>
        <p:nvSpPr>
          <p:cNvPr id="6" name="Title" hidden="1">
            <a:extLst>
              <a:ext uri="{FF2B5EF4-FFF2-40B4-BE49-F238E27FC236}">
                <a16:creationId xmlns:a16="http://schemas.microsoft.com/office/drawing/2014/main" id="{A64C98BB-FC46-4BE7-B08F-6B8877423DCA}"/>
              </a:ext>
            </a:extLst>
          </p:cNvPr>
          <p:cNvSpPr>
            <a:spLocks noGrp="1"/>
          </p:cNvSpPr>
          <p:nvPr>
            <p:ph type="title"/>
          </p:nvPr>
        </p:nvSpPr>
        <p:spPr/>
        <p:txBody>
          <a:bodyPr/>
          <a:lstStyle/>
          <a:p>
            <a:r>
              <a:rPr lang="en-US" dirty="0"/>
              <a:t>The founding of the Smithsonian</a:t>
            </a:r>
          </a:p>
        </p:txBody>
      </p:sp>
    </p:spTree>
    <p:extLst>
      <p:ext uri="{BB962C8B-B14F-4D97-AF65-F5344CB8AC3E}">
        <p14:creationId xmlns:p14="http://schemas.microsoft.com/office/powerpoint/2010/main" val="13921858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ulleted list">
            <a:extLst>
              <a:ext uri="{FF2B5EF4-FFF2-40B4-BE49-F238E27FC236}">
                <a16:creationId xmlns:a16="http://schemas.microsoft.com/office/drawing/2014/main" id="{299EBFD3-1A8C-4BA0-919D-A5CAA479CD8A}"/>
              </a:ext>
            </a:extLst>
          </p:cNvPr>
          <p:cNvSpPr>
            <a:spLocks noGrp="1"/>
          </p:cNvSpPr>
          <p:nvPr>
            <p:ph idx="1"/>
          </p:nvPr>
        </p:nvSpPr>
        <p:spPr>
          <a:xfrm>
            <a:off x="838200" y="1825625"/>
            <a:ext cx="11042780" cy="4351338"/>
          </a:xfrm>
        </p:spPr>
        <p:txBody>
          <a:bodyPr/>
          <a:lstStyle/>
          <a:p>
            <a:r>
              <a:rPr lang="en-US" dirty="0"/>
              <a:t>Unambiguously identifies a specimen</a:t>
            </a:r>
          </a:p>
          <a:p>
            <a:r>
              <a:rPr lang="en-US" dirty="0"/>
              <a:t>Allows publications and databases to link directly to specimens, e.g., </a:t>
            </a:r>
            <a:r>
              <a:rPr lang="en-US" dirty="0">
                <a:hlinkClick r:id="rId3"/>
              </a:rPr>
              <a:t>igsn.org/NHB000001</a:t>
            </a:r>
            <a:endParaRPr lang="en-US" dirty="0"/>
          </a:p>
        </p:txBody>
      </p:sp>
      <p:pic>
        <p:nvPicPr>
          <p:cNvPr id="6" name="IGSN logo" descr="The IGSN logo, consisting of a white box with IGSN in the lower right corner and a small white box nested inside a black box in the upper right corner">
            <a:extLst>
              <a:ext uri="{FF2B5EF4-FFF2-40B4-BE49-F238E27FC236}">
                <a16:creationId xmlns:a16="http://schemas.microsoft.com/office/drawing/2014/main" id="{5F6D1A4C-9C98-4063-B2CF-14C9E04046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8292" y="230188"/>
            <a:ext cx="1079365" cy="1079365"/>
          </a:xfrm>
          <a:prstGeom prst="rect">
            <a:avLst/>
          </a:prstGeom>
        </p:spPr>
      </p:pic>
      <p:sp>
        <p:nvSpPr>
          <p:cNvPr id="2" name="Title">
            <a:extLst>
              <a:ext uri="{FF2B5EF4-FFF2-40B4-BE49-F238E27FC236}">
                <a16:creationId xmlns:a16="http://schemas.microsoft.com/office/drawing/2014/main" id="{D043E87D-C729-4A83-AE2A-D5DD4469E986}"/>
              </a:ext>
            </a:extLst>
          </p:cNvPr>
          <p:cNvSpPr>
            <a:spLocks noGrp="1"/>
          </p:cNvSpPr>
          <p:nvPr>
            <p:ph type="title"/>
          </p:nvPr>
        </p:nvSpPr>
        <p:spPr/>
        <p:txBody>
          <a:bodyPr/>
          <a:lstStyle/>
          <a:p>
            <a:r>
              <a:rPr lang="en-US" dirty="0"/>
              <a:t>International Geo Sample Number</a:t>
            </a:r>
          </a:p>
        </p:txBody>
      </p:sp>
    </p:spTree>
    <p:extLst>
      <p:ext uri="{BB962C8B-B14F-4D97-AF65-F5344CB8AC3E}">
        <p14:creationId xmlns:p14="http://schemas.microsoft.com/office/powerpoint/2010/main" val="22997437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ullet list 2">
            <a:extLst>
              <a:ext uri="{FF2B5EF4-FFF2-40B4-BE49-F238E27FC236}">
                <a16:creationId xmlns:a16="http://schemas.microsoft.com/office/drawing/2014/main" id="{A45A0B17-E12A-4ED5-AB1C-8D5BB907FD82}"/>
              </a:ext>
            </a:extLst>
          </p:cNvPr>
          <p:cNvSpPr txBox="1">
            <a:spLocks/>
          </p:cNvSpPr>
          <p:nvPr/>
        </p:nvSpPr>
        <p:spPr>
          <a:xfrm>
            <a:off x="838200" y="4277912"/>
            <a:ext cx="11042780" cy="11231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Registering through SESAR adds samples to the SESAR Catalog Search</a:t>
            </a:r>
          </a:p>
          <a:p>
            <a:r>
              <a:rPr lang="en-US" dirty="0"/>
              <a:t>Simplifies adding new samples to the collection</a:t>
            </a:r>
          </a:p>
        </p:txBody>
      </p:sp>
      <p:sp>
        <p:nvSpPr>
          <p:cNvPr id="7" name="Subtitle">
            <a:extLst>
              <a:ext uri="{FF2B5EF4-FFF2-40B4-BE49-F238E27FC236}">
                <a16:creationId xmlns:a16="http://schemas.microsoft.com/office/drawing/2014/main" id="{56D520BE-C512-4161-A268-8524E73F2A73}"/>
              </a:ext>
            </a:extLst>
          </p:cNvPr>
          <p:cNvSpPr txBox="1"/>
          <p:nvPr/>
        </p:nvSpPr>
        <p:spPr>
          <a:xfrm>
            <a:off x="1046746" y="3526279"/>
            <a:ext cx="3529263" cy="646331"/>
          </a:xfrm>
          <a:prstGeom prst="rect">
            <a:avLst/>
          </a:prstGeom>
          <a:noFill/>
        </p:spPr>
        <p:txBody>
          <a:bodyPr wrap="square" rtlCol="0">
            <a:spAutoFit/>
          </a:bodyPr>
          <a:lstStyle/>
          <a:p>
            <a:r>
              <a:rPr lang="en-US" sz="3600" dirty="0">
                <a:latin typeface="+mj-lt"/>
              </a:rPr>
              <a:t>Bonus features</a:t>
            </a:r>
          </a:p>
        </p:txBody>
      </p:sp>
      <p:sp>
        <p:nvSpPr>
          <p:cNvPr id="3" name="Bullet list 1">
            <a:extLst>
              <a:ext uri="{FF2B5EF4-FFF2-40B4-BE49-F238E27FC236}">
                <a16:creationId xmlns:a16="http://schemas.microsoft.com/office/drawing/2014/main" id="{299EBFD3-1A8C-4BA0-919D-A5CAA479CD8A}"/>
              </a:ext>
            </a:extLst>
          </p:cNvPr>
          <p:cNvSpPr>
            <a:spLocks noGrp="1"/>
          </p:cNvSpPr>
          <p:nvPr>
            <p:ph idx="1"/>
          </p:nvPr>
        </p:nvSpPr>
        <p:spPr>
          <a:xfrm>
            <a:off x="838200" y="1825625"/>
            <a:ext cx="11042780" cy="1603375"/>
          </a:xfrm>
        </p:spPr>
        <p:txBody>
          <a:bodyPr/>
          <a:lstStyle/>
          <a:p>
            <a:r>
              <a:rPr lang="en-US" dirty="0"/>
              <a:t>Unambiguously identifies a specimen</a:t>
            </a:r>
          </a:p>
          <a:p>
            <a:r>
              <a:rPr lang="en-US" dirty="0"/>
              <a:t>Allows publications and databases to link directly to specimens, e.g., </a:t>
            </a:r>
            <a:r>
              <a:rPr lang="en-US" dirty="0">
                <a:hlinkClick r:id="rId3"/>
              </a:rPr>
              <a:t>igsn.org/NHB000001</a:t>
            </a:r>
            <a:r>
              <a:rPr lang="en-US" dirty="0"/>
              <a:t> </a:t>
            </a:r>
          </a:p>
        </p:txBody>
      </p:sp>
      <p:pic>
        <p:nvPicPr>
          <p:cNvPr id="5" name="IGSN logo" descr="The IGSN logo, consisting of a white box with IGSN in the lower right corner and a small white box nested inside a black box in the upper right corner">
            <a:extLst>
              <a:ext uri="{FF2B5EF4-FFF2-40B4-BE49-F238E27FC236}">
                <a16:creationId xmlns:a16="http://schemas.microsoft.com/office/drawing/2014/main" id="{2EB95711-A7F3-4D42-A09D-B90B5C9EF2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8292" y="230188"/>
            <a:ext cx="1079365" cy="1079365"/>
          </a:xfrm>
          <a:prstGeom prst="rect">
            <a:avLst/>
          </a:prstGeom>
        </p:spPr>
      </p:pic>
      <p:sp>
        <p:nvSpPr>
          <p:cNvPr id="2" name="Title">
            <a:extLst>
              <a:ext uri="{FF2B5EF4-FFF2-40B4-BE49-F238E27FC236}">
                <a16:creationId xmlns:a16="http://schemas.microsoft.com/office/drawing/2014/main" id="{D043E87D-C729-4A83-AE2A-D5DD4469E986}"/>
              </a:ext>
            </a:extLst>
          </p:cNvPr>
          <p:cNvSpPr>
            <a:spLocks noGrp="1"/>
          </p:cNvSpPr>
          <p:nvPr>
            <p:ph type="title"/>
          </p:nvPr>
        </p:nvSpPr>
        <p:spPr/>
        <p:txBody>
          <a:bodyPr/>
          <a:lstStyle/>
          <a:p>
            <a:r>
              <a:rPr lang="en-US" dirty="0"/>
              <a:t>International Geo Sample Number</a:t>
            </a:r>
          </a:p>
        </p:txBody>
      </p:sp>
    </p:spTree>
    <p:extLst>
      <p:ext uri="{BB962C8B-B14F-4D97-AF65-F5344CB8AC3E}">
        <p14:creationId xmlns:p14="http://schemas.microsoft.com/office/powerpoint/2010/main" val="41041491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clogite photo" descr="An eclogite from the National Rock Collection with coarse red-brown garnets in a matrix of green pyroxene">
            <a:extLst>
              <a:ext uri="{FF2B5EF4-FFF2-40B4-BE49-F238E27FC236}">
                <a16:creationId xmlns:a16="http://schemas.microsoft.com/office/drawing/2014/main" id="{3F8679AB-E4AB-4AF8-A238-5F04CB6C68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6021" y="1516902"/>
            <a:ext cx="7595616" cy="5050277"/>
          </a:xfrm>
          <a:prstGeom prst="rect">
            <a:avLst/>
          </a:prstGeom>
        </p:spPr>
      </p:pic>
      <p:sp>
        <p:nvSpPr>
          <p:cNvPr id="2" name="Title" hidden="1">
            <a:extLst>
              <a:ext uri="{FF2B5EF4-FFF2-40B4-BE49-F238E27FC236}">
                <a16:creationId xmlns:a16="http://schemas.microsoft.com/office/drawing/2014/main" id="{86C53C88-3F72-4631-9425-11CEF8362BE3}"/>
              </a:ext>
            </a:extLst>
          </p:cNvPr>
          <p:cNvSpPr>
            <a:spLocks noGrp="1"/>
          </p:cNvSpPr>
          <p:nvPr>
            <p:ph type="title"/>
          </p:nvPr>
        </p:nvSpPr>
        <p:spPr/>
        <p:txBody>
          <a:bodyPr/>
          <a:lstStyle/>
          <a:p>
            <a:r>
              <a:rPr lang="en-US" dirty="0"/>
              <a:t>Return of the humble rock </a:t>
            </a:r>
          </a:p>
        </p:txBody>
      </p:sp>
    </p:spTree>
    <p:extLst>
      <p:ext uri="{BB962C8B-B14F-4D97-AF65-F5344CB8AC3E}">
        <p14:creationId xmlns:p14="http://schemas.microsoft.com/office/powerpoint/2010/main" val="40124092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Eclogite with badge" descr="An eclogite from the National Rock Collection with an ESIP conference badge featuring its IGSN">
            <a:extLst>
              <a:ext uri="{FF2B5EF4-FFF2-40B4-BE49-F238E27FC236}">
                <a16:creationId xmlns:a16="http://schemas.microsoft.com/office/drawing/2014/main" id="{1EF6DF81-05B8-4839-9468-931803D63E32}"/>
              </a:ext>
            </a:extLst>
          </p:cNvPr>
          <p:cNvGrpSpPr/>
          <p:nvPr/>
        </p:nvGrpSpPr>
        <p:grpSpPr>
          <a:xfrm>
            <a:off x="2356021" y="1516902"/>
            <a:ext cx="7595616" cy="5050277"/>
            <a:chOff x="2356021" y="1516902"/>
            <a:chExt cx="7595616" cy="5050277"/>
          </a:xfrm>
        </p:grpSpPr>
        <p:pic>
          <p:nvPicPr>
            <p:cNvPr id="7" name="Eclogite photo">
              <a:extLst>
                <a:ext uri="{FF2B5EF4-FFF2-40B4-BE49-F238E27FC236}">
                  <a16:creationId xmlns:a16="http://schemas.microsoft.com/office/drawing/2014/main" id="{3F8679AB-E4AB-4AF8-A238-5F04CB6C68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6021" y="1516902"/>
              <a:ext cx="7595616" cy="5050277"/>
            </a:xfrm>
            <a:prstGeom prst="rect">
              <a:avLst/>
            </a:prstGeom>
          </p:spPr>
        </p:pic>
        <p:grpSp>
          <p:nvGrpSpPr>
            <p:cNvPr id="8" name="Badge with lanyard">
              <a:extLst>
                <a:ext uri="{FF2B5EF4-FFF2-40B4-BE49-F238E27FC236}">
                  <a16:creationId xmlns:a16="http://schemas.microsoft.com/office/drawing/2014/main" id="{4EF5927B-C4EA-4D74-86A5-271F3FB4A6A2}"/>
                </a:ext>
              </a:extLst>
            </p:cNvPr>
            <p:cNvGrpSpPr/>
            <p:nvPr/>
          </p:nvGrpSpPr>
          <p:grpSpPr>
            <a:xfrm>
              <a:off x="3364909" y="4008971"/>
              <a:ext cx="5435192" cy="2111743"/>
              <a:chOff x="3364909" y="4008971"/>
              <a:chExt cx="5435192" cy="2111743"/>
            </a:xfrm>
          </p:grpSpPr>
          <p:grpSp>
            <p:nvGrpSpPr>
              <p:cNvPr id="6" name="Badge">
                <a:extLst>
                  <a:ext uri="{FF2B5EF4-FFF2-40B4-BE49-F238E27FC236}">
                    <a16:creationId xmlns:a16="http://schemas.microsoft.com/office/drawing/2014/main" id="{6B8A6C76-DACA-48C6-846D-63666792228F}"/>
                  </a:ext>
                </a:extLst>
              </p:cNvPr>
              <p:cNvGrpSpPr/>
              <p:nvPr/>
            </p:nvGrpSpPr>
            <p:grpSpPr>
              <a:xfrm>
                <a:off x="4802659" y="4620287"/>
                <a:ext cx="2586682" cy="1500427"/>
                <a:chOff x="4802659" y="4620287"/>
                <a:chExt cx="2586682" cy="1500427"/>
              </a:xfrm>
            </p:grpSpPr>
            <p:sp>
              <p:nvSpPr>
                <p:cNvPr id="9" name="Badge">
                  <a:extLst>
                    <a:ext uri="{FF2B5EF4-FFF2-40B4-BE49-F238E27FC236}">
                      <a16:creationId xmlns:a16="http://schemas.microsoft.com/office/drawing/2014/main" id="{AA138533-F66C-4A10-8891-268F7815875A}"/>
                    </a:ext>
                  </a:extLst>
                </p:cNvPr>
                <p:cNvSpPr/>
                <p:nvPr/>
              </p:nvSpPr>
              <p:spPr>
                <a:xfrm>
                  <a:off x="4802659" y="4620287"/>
                  <a:ext cx="2586682" cy="15004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hlinkClick r:id="rId4">
                        <a:extLst>
                          <a:ext uri="{A12FA001-AC4F-418D-AE19-62706E023703}">
                            <ahyp:hlinkClr xmlns:ahyp="http://schemas.microsoft.com/office/drawing/2018/hyperlinkcolor" val="tx"/>
                          </a:ext>
                        </a:extLst>
                      </a:hlinkClick>
                    </a:rPr>
                    <a:t>NHB005DWO</a:t>
                  </a:r>
                  <a:endParaRPr lang="en-US" sz="2800" dirty="0">
                    <a:solidFill>
                      <a:schemeClr val="tx1"/>
                    </a:solidFill>
                  </a:endParaRPr>
                </a:p>
                <a:p>
                  <a:pPr algn="ctr"/>
                  <a:r>
                    <a:rPr lang="en-US" dirty="0">
                      <a:solidFill>
                        <a:schemeClr val="tx1"/>
                      </a:solidFill>
                      <a:latin typeface="+mj-lt"/>
                    </a:rPr>
                    <a:t>Smithsonian Institution</a:t>
                  </a:r>
                  <a:endParaRPr lang="en-US" dirty="0">
                    <a:latin typeface="+mj-lt"/>
                  </a:endParaRPr>
                </a:p>
              </p:txBody>
            </p:sp>
            <p:grpSp>
              <p:nvGrpSpPr>
                <p:cNvPr id="4" name="Globe icon">
                  <a:extLst>
                    <a:ext uri="{FF2B5EF4-FFF2-40B4-BE49-F238E27FC236}">
                      <a16:creationId xmlns:a16="http://schemas.microsoft.com/office/drawing/2014/main" id="{4ECF1F7B-46C0-4A45-8352-5FE20EEF74E8}"/>
                    </a:ext>
                  </a:extLst>
                </p:cNvPr>
                <p:cNvGrpSpPr/>
                <p:nvPr/>
              </p:nvGrpSpPr>
              <p:grpSpPr>
                <a:xfrm>
                  <a:off x="7026875" y="5741227"/>
                  <a:ext cx="299871" cy="283464"/>
                  <a:chOff x="7026875" y="5741227"/>
                  <a:chExt cx="299871" cy="283464"/>
                </a:xfrm>
              </p:grpSpPr>
              <p:sp>
                <p:nvSpPr>
                  <p:cNvPr id="20" name="Globe">
                    <a:extLst>
                      <a:ext uri="{FF2B5EF4-FFF2-40B4-BE49-F238E27FC236}">
                        <a16:creationId xmlns:a16="http://schemas.microsoft.com/office/drawing/2014/main" id="{109BEB7F-4D30-44AD-ABA1-014B9827F84E}"/>
                      </a:ext>
                    </a:extLst>
                  </p:cNvPr>
                  <p:cNvSpPr>
                    <a:spLocks noChangeAspect="1"/>
                  </p:cNvSpPr>
                  <p:nvPr/>
                </p:nvSpPr>
                <p:spPr>
                  <a:xfrm>
                    <a:off x="7026875" y="5741227"/>
                    <a:ext cx="280086" cy="283464"/>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Band 3">
                    <a:extLst>
                      <a:ext uri="{FF2B5EF4-FFF2-40B4-BE49-F238E27FC236}">
                        <a16:creationId xmlns:a16="http://schemas.microsoft.com/office/drawing/2014/main" id="{2A52CCC7-EEE6-47F8-8145-38BD2271CCB9}"/>
                      </a:ext>
                    </a:extLst>
                  </p:cNvPr>
                  <p:cNvSpPr/>
                  <p:nvPr/>
                </p:nvSpPr>
                <p:spPr>
                  <a:xfrm>
                    <a:off x="7159614" y="5888041"/>
                    <a:ext cx="167132" cy="55879"/>
                  </a:xfrm>
                  <a:prstGeom prst="roundRect">
                    <a:avLst/>
                  </a:prstGeom>
                  <a:solidFill>
                    <a:schemeClr val="accent1">
                      <a:lumMod val="20000"/>
                      <a:lumOff val="8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Band 2">
                    <a:extLst>
                      <a:ext uri="{FF2B5EF4-FFF2-40B4-BE49-F238E27FC236}">
                        <a16:creationId xmlns:a16="http://schemas.microsoft.com/office/drawing/2014/main" id="{E83BBB8C-5385-4232-944C-06FA77E5ABB0}"/>
                      </a:ext>
                    </a:extLst>
                  </p:cNvPr>
                  <p:cNvSpPr/>
                  <p:nvPr/>
                </p:nvSpPr>
                <p:spPr>
                  <a:xfrm>
                    <a:off x="7159614" y="5954723"/>
                    <a:ext cx="167132" cy="55879"/>
                  </a:xfrm>
                  <a:prstGeom prst="roundRect">
                    <a:avLst/>
                  </a:prstGeom>
                  <a:solidFill>
                    <a:schemeClr val="accent1">
                      <a:lumMod val="20000"/>
                      <a:lumOff val="8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Band 1">
                    <a:extLst>
                      <a:ext uri="{FF2B5EF4-FFF2-40B4-BE49-F238E27FC236}">
                        <a16:creationId xmlns:a16="http://schemas.microsoft.com/office/drawing/2014/main" id="{239B9F2A-6C6D-43FF-8BD2-F37C87997FE3}"/>
                      </a:ext>
                    </a:extLst>
                  </p:cNvPr>
                  <p:cNvSpPr/>
                  <p:nvPr/>
                </p:nvSpPr>
                <p:spPr>
                  <a:xfrm>
                    <a:off x="7159606" y="5821359"/>
                    <a:ext cx="167132" cy="55879"/>
                  </a:xfrm>
                  <a:prstGeom prst="roundRect">
                    <a:avLst/>
                  </a:prstGeom>
                  <a:solidFill>
                    <a:schemeClr val="accent1">
                      <a:lumMod val="20000"/>
                      <a:lumOff val="8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Star">
                  <a:extLst>
                    <a:ext uri="{FF2B5EF4-FFF2-40B4-BE49-F238E27FC236}">
                      <a16:creationId xmlns:a16="http://schemas.microsoft.com/office/drawing/2014/main" id="{7107192E-C746-49FA-931A-7A6F5172FE47}"/>
                    </a:ext>
                  </a:extLst>
                </p:cNvPr>
                <p:cNvSpPr/>
                <p:nvPr/>
              </p:nvSpPr>
              <p:spPr>
                <a:xfrm rot="20314912">
                  <a:off x="4828547" y="5700828"/>
                  <a:ext cx="391905" cy="364262"/>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ESIP logo">
                  <a:extLst>
                    <a:ext uri="{FF2B5EF4-FFF2-40B4-BE49-F238E27FC236}">
                      <a16:creationId xmlns:a16="http://schemas.microsoft.com/office/drawing/2014/main" id="{950082F7-81A9-46FA-BA98-5CAF791C6B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2041" y="4681489"/>
                  <a:ext cx="634728" cy="306248"/>
                </a:xfrm>
                <a:prstGeom prst="rect">
                  <a:avLst/>
                </a:prstGeom>
              </p:spPr>
            </p:pic>
          </p:grpSp>
          <p:sp>
            <p:nvSpPr>
              <p:cNvPr id="17" name="Right lanyard">
                <a:extLst>
                  <a:ext uri="{FF2B5EF4-FFF2-40B4-BE49-F238E27FC236}">
                    <a16:creationId xmlns:a16="http://schemas.microsoft.com/office/drawing/2014/main" id="{9DADB5D1-3EC3-440F-A7A3-FAE2296ABE4C}"/>
                  </a:ext>
                </a:extLst>
              </p:cNvPr>
              <p:cNvSpPr/>
              <p:nvPr/>
            </p:nvSpPr>
            <p:spPr>
              <a:xfrm rot="9124776">
                <a:off x="6609449" y="4008971"/>
                <a:ext cx="2190652" cy="248524"/>
              </a:xfrm>
              <a:prstGeom prst="parallelogram">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Left lanyard">
                <a:extLst>
                  <a:ext uri="{FF2B5EF4-FFF2-40B4-BE49-F238E27FC236}">
                    <a16:creationId xmlns:a16="http://schemas.microsoft.com/office/drawing/2014/main" id="{3112AC0E-5EDA-4F4C-B2A1-FFD8A2D033B6}"/>
                  </a:ext>
                </a:extLst>
              </p:cNvPr>
              <p:cNvSpPr/>
              <p:nvPr/>
            </p:nvSpPr>
            <p:spPr>
              <a:xfrm rot="1392870">
                <a:off x="3364909" y="4073781"/>
                <a:ext cx="2050926" cy="231918"/>
              </a:xfrm>
              <a:prstGeom prst="parallelogram">
                <a:avLst>
                  <a:gd name="adj" fmla="val 19998"/>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clip">
                <a:extLst>
                  <a:ext uri="{FF2B5EF4-FFF2-40B4-BE49-F238E27FC236}">
                    <a16:creationId xmlns:a16="http://schemas.microsoft.com/office/drawing/2014/main" id="{FD75396C-F984-49BF-BCF0-E87564271CA6}"/>
                  </a:ext>
                </a:extLst>
              </p:cNvPr>
              <p:cNvSpPr/>
              <p:nvPr/>
            </p:nvSpPr>
            <p:spPr>
              <a:xfrm>
                <a:off x="6586574" y="4412904"/>
                <a:ext cx="300784" cy="36514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Left clip">
                <a:extLst>
                  <a:ext uri="{FF2B5EF4-FFF2-40B4-BE49-F238E27FC236}">
                    <a16:creationId xmlns:a16="http://schemas.microsoft.com/office/drawing/2014/main" id="{4871FF6E-5470-4E75-AF0F-A194DFAB10A2}"/>
                  </a:ext>
                </a:extLst>
              </p:cNvPr>
              <p:cNvSpPr/>
              <p:nvPr/>
            </p:nvSpPr>
            <p:spPr>
              <a:xfrm>
                <a:off x="5140411" y="4390768"/>
                <a:ext cx="300784" cy="36514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2" name="Title" hidden="1">
            <a:extLst>
              <a:ext uri="{FF2B5EF4-FFF2-40B4-BE49-F238E27FC236}">
                <a16:creationId xmlns:a16="http://schemas.microsoft.com/office/drawing/2014/main" id="{38B13E4A-8D1A-410E-9027-C6108264D291}"/>
              </a:ext>
            </a:extLst>
          </p:cNvPr>
          <p:cNvSpPr>
            <a:spLocks noGrp="1"/>
          </p:cNvSpPr>
          <p:nvPr>
            <p:ph type="title"/>
          </p:nvPr>
        </p:nvSpPr>
        <p:spPr>
          <a:xfrm>
            <a:off x="838200" y="365125"/>
            <a:ext cx="10515600" cy="1325563"/>
          </a:xfrm>
        </p:spPr>
        <p:txBody>
          <a:bodyPr/>
          <a:lstStyle/>
          <a:p>
            <a:r>
              <a:rPr lang="en-US" dirty="0"/>
              <a:t>The humble rock identified</a:t>
            </a:r>
          </a:p>
        </p:txBody>
      </p:sp>
    </p:spTree>
    <p:extLst>
      <p:ext uri="{BB962C8B-B14F-4D97-AF65-F5344CB8AC3E}">
        <p14:creationId xmlns:p14="http://schemas.microsoft.com/office/powerpoint/2010/main" val="12821802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hidden="1">
            <a:extLst>
              <a:ext uri="{FF2B5EF4-FFF2-40B4-BE49-F238E27FC236}">
                <a16:creationId xmlns:a16="http://schemas.microsoft.com/office/drawing/2014/main" id="{38B13E4A-8D1A-410E-9027-C6108264D291}"/>
              </a:ext>
            </a:extLst>
          </p:cNvPr>
          <p:cNvSpPr>
            <a:spLocks noGrp="1"/>
          </p:cNvSpPr>
          <p:nvPr>
            <p:ph type="title"/>
          </p:nvPr>
        </p:nvSpPr>
        <p:spPr>
          <a:xfrm>
            <a:off x="838200" y="365125"/>
            <a:ext cx="10515600" cy="1325563"/>
          </a:xfrm>
        </p:spPr>
        <p:txBody>
          <a:bodyPr/>
          <a:lstStyle/>
          <a:p>
            <a:r>
              <a:rPr lang="en-US" dirty="0"/>
              <a:t>The humble rock interconnected</a:t>
            </a:r>
          </a:p>
        </p:txBody>
      </p:sp>
      <p:grpSp>
        <p:nvGrpSpPr>
          <p:cNvPr id="11" name="Eclogite with badge and arrows" descr="An eclogite from the National Rock Collection with an ESIP conference badge featuring its IGSN and orange arrows pointing at it">
            <a:extLst>
              <a:ext uri="{FF2B5EF4-FFF2-40B4-BE49-F238E27FC236}">
                <a16:creationId xmlns:a16="http://schemas.microsoft.com/office/drawing/2014/main" id="{C148D3C0-4F30-4BC9-848C-BF172E12ADC7}"/>
              </a:ext>
            </a:extLst>
          </p:cNvPr>
          <p:cNvGrpSpPr/>
          <p:nvPr/>
        </p:nvGrpSpPr>
        <p:grpSpPr>
          <a:xfrm>
            <a:off x="930353" y="1181453"/>
            <a:ext cx="10261887" cy="5385726"/>
            <a:chOff x="930353" y="1181453"/>
            <a:chExt cx="10261887" cy="5385726"/>
          </a:xfrm>
        </p:grpSpPr>
        <p:grpSp>
          <p:nvGrpSpPr>
            <p:cNvPr id="10" name="Eclogite with badge">
              <a:extLst>
                <a:ext uri="{FF2B5EF4-FFF2-40B4-BE49-F238E27FC236}">
                  <a16:creationId xmlns:a16="http://schemas.microsoft.com/office/drawing/2014/main" id="{1EF6DF81-05B8-4839-9468-931803D63E32}"/>
                </a:ext>
              </a:extLst>
            </p:cNvPr>
            <p:cNvGrpSpPr/>
            <p:nvPr/>
          </p:nvGrpSpPr>
          <p:grpSpPr>
            <a:xfrm>
              <a:off x="2356021" y="1516902"/>
              <a:ext cx="7595616" cy="5050277"/>
              <a:chOff x="2356021" y="1516902"/>
              <a:chExt cx="7595616" cy="5050277"/>
            </a:xfrm>
          </p:grpSpPr>
          <p:pic>
            <p:nvPicPr>
              <p:cNvPr id="7" name="Eclogite photo">
                <a:extLst>
                  <a:ext uri="{FF2B5EF4-FFF2-40B4-BE49-F238E27FC236}">
                    <a16:creationId xmlns:a16="http://schemas.microsoft.com/office/drawing/2014/main" id="{3F8679AB-E4AB-4AF8-A238-5F04CB6C68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6021" y="1516902"/>
                <a:ext cx="7595616" cy="5050277"/>
              </a:xfrm>
              <a:prstGeom prst="rect">
                <a:avLst/>
              </a:prstGeom>
            </p:spPr>
          </p:pic>
          <p:grpSp>
            <p:nvGrpSpPr>
              <p:cNvPr id="8" name="Badge with lanyard">
                <a:extLst>
                  <a:ext uri="{FF2B5EF4-FFF2-40B4-BE49-F238E27FC236}">
                    <a16:creationId xmlns:a16="http://schemas.microsoft.com/office/drawing/2014/main" id="{4EF5927B-C4EA-4D74-86A5-271F3FB4A6A2}"/>
                  </a:ext>
                </a:extLst>
              </p:cNvPr>
              <p:cNvGrpSpPr/>
              <p:nvPr/>
            </p:nvGrpSpPr>
            <p:grpSpPr>
              <a:xfrm>
                <a:off x="3364909" y="4008971"/>
                <a:ext cx="5435192" cy="2111743"/>
                <a:chOff x="3364909" y="4008971"/>
                <a:chExt cx="5435192" cy="2111743"/>
              </a:xfrm>
            </p:grpSpPr>
            <p:grpSp>
              <p:nvGrpSpPr>
                <p:cNvPr id="6" name="Badge">
                  <a:extLst>
                    <a:ext uri="{FF2B5EF4-FFF2-40B4-BE49-F238E27FC236}">
                      <a16:creationId xmlns:a16="http://schemas.microsoft.com/office/drawing/2014/main" id="{6B8A6C76-DACA-48C6-846D-63666792228F}"/>
                    </a:ext>
                  </a:extLst>
                </p:cNvPr>
                <p:cNvGrpSpPr/>
                <p:nvPr/>
              </p:nvGrpSpPr>
              <p:grpSpPr>
                <a:xfrm>
                  <a:off x="4802659" y="4620287"/>
                  <a:ext cx="2586682" cy="1500427"/>
                  <a:chOff x="4802659" y="4620287"/>
                  <a:chExt cx="2586682" cy="1500427"/>
                </a:xfrm>
              </p:grpSpPr>
              <p:sp>
                <p:nvSpPr>
                  <p:cNvPr id="9" name="Badge">
                    <a:extLst>
                      <a:ext uri="{FF2B5EF4-FFF2-40B4-BE49-F238E27FC236}">
                        <a16:creationId xmlns:a16="http://schemas.microsoft.com/office/drawing/2014/main" id="{AA138533-F66C-4A10-8891-268F7815875A}"/>
                      </a:ext>
                    </a:extLst>
                  </p:cNvPr>
                  <p:cNvSpPr/>
                  <p:nvPr/>
                </p:nvSpPr>
                <p:spPr>
                  <a:xfrm>
                    <a:off x="4802659" y="4620287"/>
                    <a:ext cx="2586682" cy="15004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hlinkClick r:id="rId4">
                          <a:extLst>
                            <a:ext uri="{A12FA001-AC4F-418D-AE19-62706E023703}">
                              <ahyp:hlinkClr xmlns:ahyp="http://schemas.microsoft.com/office/drawing/2018/hyperlinkcolor" val="tx"/>
                            </a:ext>
                          </a:extLst>
                        </a:hlinkClick>
                      </a:rPr>
                      <a:t>NHB005DWO</a:t>
                    </a:r>
                    <a:endParaRPr lang="en-US" sz="2800" dirty="0">
                      <a:solidFill>
                        <a:schemeClr val="tx1"/>
                      </a:solidFill>
                    </a:endParaRPr>
                  </a:p>
                  <a:p>
                    <a:pPr algn="ctr"/>
                    <a:r>
                      <a:rPr lang="en-US" dirty="0">
                        <a:solidFill>
                          <a:schemeClr val="tx1"/>
                        </a:solidFill>
                        <a:latin typeface="+mj-lt"/>
                      </a:rPr>
                      <a:t>Smithsonian Institution</a:t>
                    </a:r>
                    <a:endParaRPr lang="en-US" dirty="0">
                      <a:latin typeface="+mj-lt"/>
                    </a:endParaRPr>
                  </a:p>
                </p:txBody>
              </p:sp>
              <p:grpSp>
                <p:nvGrpSpPr>
                  <p:cNvPr id="4" name="Globe icon">
                    <a:extLst>
                      <a:ext uri="{FF2B5EF4-FFF2-40B4-BE49-F238E27FC236}">
                        <a16:creationId xmlns:a16="http://schemas.microsoft.com/office/drawing/2014/main" id="{4ECF1F7B-46C0-4A45-8352-5FE20EEF74E8}"/>
                      </a:ext>
                    </a:extLst>
                  </p:cNvPr>
                  <p:cNvGrpSpPr/>
                  <p:nvPr/>
                </p:nvGrpSpPr>
                <p:grpSpPr>
                  <a:xfrm>
                    <a:off x="7026875" y="5741227"/>
                    <a:ext cx="299871" cy="283464"/>
                    <a:chOff x="7026875" y="5741227"/>
                    <a:chExt cx="299871" cy="283464"/>
                  </a:xfrm>
                </p:grpSpPr>
                <p:sp>
                  <p:nvSpPr>
                    <p:cNvPr id="20" name="Globe">
                      <a:extLst>
                        <a:ext uri="{FF2B5EF4-FFF2-40B4-BE49-F238E27FC236}">
                          <a16:creationId xmlns:a16="http://schemas.microsoft.com/office/drawing/2014/main" id="{109BEB7F-4D30-44AD-ABA1-014B9827F84E}"/>
                        </a:ext>
                      </a:extLst>
                    </p:cNvPr>
                    <p:cNvSpPr>
                      <a:spLocks noChangeAspect="1"/>
                    </p:cNvSpPr>
                    <p:nvPr/>
                  </p:nvSpPr>
                  <p:spPr>
                    <a:xfrm>
                      <a:off x="7026875" y="5741227"/>
                      <a:ext cx="280086" cy="283464"/>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Band 3">
                      <a:extLst>
                        <a:ext uri="{FF2B5EF4-FFF2-40B4-BE49-F238E27FC236}">
                          <a16:creationId xmlns:a16="http://schemas.microsoft.com/office/drawing/2014/main" id="{2A52CCC7-EEE6-47F8-8145-38BD2271CCB9}"/>
                        </a:ext>
                      </a:extLst>
                    </p:cNvPr>
                    <p:cNvSpPr/>
                    <p:nvPr/>
                  </p:nvSpPr>
                  <p:spPr>
                    <a:xfrm>
                      <a:off x="7159614" y="5888041"/>
                      <a:ext cx="167132" cy="55879"/>
                    </a:xfrm>
                    <a:prstGeom prst="roundRect">
                      <a:avLst/>
                    </a:prstGeom>
                    <a:solidFill>
                      <a:schemeClr val="accent1">
                        <a:lumMod val="20000"/>
                        <a:lumOff val="8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Band 2">
                      <a:extLst>
                        <a:ext uri="{FF2B5EF4-FFF2-40B4-BE49-F238E27FC236}">
                          <a16:creationId xmlns:a16="http://schemas.microsoft.com/office/drawing/2014/main" id="{E83BBB8C-5385-4232-944C-06FA77E5ABB0}"/>
                        </a:ext>
                      </a:extLst>
                    </p:cNvPr>
                    <p:cNvSpPr/>
                    <p:nvPr/>
                  </p:nvSpPr>
                  <p:spPr>
                    <a:xfrm>
                      <a:off x="7159614" y="5954723"/>
                      <a:ext cx="167132" cy="55879"/>
                    </a:xfrm>
                    <a:prstGeom prst="roundRect">
                      <a:avLst/>
                    </a:prstGeom>
                    <a:solidFill>
                      <a:schemeClr val="accent1">
                        <a:lumMod val="20000"/>
                        <a:lumOff val="8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Band 1">
                      <a:extLst>
                        <a:ext uri="{FF2B5EF4-FFF2-40B4-BE49-F238E27FC236}">
                          <a16:creationId xmlns:a16="http://schemas.microsoft.com/office/drawing/2014/main" id="{239B9F2A-6C6D-43FF-8BD2-F37C87997FE3}"/>
                        </a:ext>
                      </a:extLst>
                    </p:cNvPr>
                    <p:cNvSpPr/>
                    <p:nvPr/>
                  </p:nvSpPr>
                  <p:spPr>
                    <a:xfrm>
                      <a:off x="7159606" y="5821359"/>
                      <a:ext cx="167132" cy="55879"/>
                    </a:xfrm>
                    <a:prstGeom prst="roundRect">
                      <a:avLst/>
                    </a:prstGeom>
                    <a:solidFill>
                      <a:schemeClr val="accent1">
                        <a:lumMod val="20000"/>
                        <a:lumOff val="8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Star">
                    <a:extLst>
                      <a:ext uri="{FF2B5EF4-FFF2-40B4-BE49-F238E27FC236}">
                        <a16:creationId xmlns:a16="http://schemas.microsoft.com/office/drawing/2014/main" id="{7107192E-C746-49FA-931A-7A6F5172FE47}"/>
                      </a:ext>
                    </a:extLst>
                  </p:cNvPr>
                  <p:cNvSpPr/>
                  <p:nvPr/>
                </p:nvSpPr>
                <p:spPr>
                  <a:xfrm rot="20314912">
                    <a:off x="4828547" y="5700828"/>
                    <a:ext cx="391905" cy="364262"/>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ESIP logo">
                    <a:extLst>
                      <a:ext uri="{FF2B5EF4-FFF2-40B4-BE49-F238E27FC236}">
                        <a16:creationId xmlns:a16="http://schemas.microsoft.com/office/drawing/2014/main" id="{950082F7-81A9-46FA-BA98-5CAF791C6B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2041" y="4681489"/>
                    <a:ext cx="634728" cy="306248"/>
                  </a:xfrm>
                  <a:prstGeom prst="rect">
                    <a:avLst/>
                  </a:prstGeom>
                </p:spPr>
              </p:pic>
            </p:grpSp>
            <p:sp>
              <p:nvSpPr>
                <p:cNvPr id="17" name="Right lanyard">
                  <a:extLst>
                    <a:ext uri="{FF2B5EF4-FFF2-40B4-BE49-F238E27FC236}">
                      <a16:creationId xmlns:a16="http://schemas.microsoft.com/office/drawing/2014/main" id="{9DADB5D1-3EC3-440F-A7A3-FAE2296ABE4C}"/>
                    </a:ext>
                  </a:extLst>
                </p:cNvPr>
                <p:cNvSpPr/>
                <p:nvPr/>
              </p:nvSpPr>
              <p:spPr>
                <a:xfrm rot="9124776">
                  <a:off x="6609449" y="4008971"/>
                  <a:ext cx="2190652" cy="248524"/>
                </a:xfrm>
                <a:prstGeom prst="parallelogram">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Left lanyard">
                  <a:extLst>
                    <a:ext uri="{FF2B5EF4-FFF2-40B4-BE49-F238E27FC236}">
                      <a16:creationId xmlns:a16="http://schemas.microsoft.com/office/drawing/2014/main" id="{3112AC0E-5EDA-4F4C-B2A1-FFD8A2D033B6}"/>
                    </a:ext>
                  </a:extLst>
                </p:cNvPr>
                <p:cNvSpPr/>
                <p:nvPr/>
              </p:nvSpPr>
              <p:spPr>
                <a:xfrm rot="1392870">
                  <a:off x="3364909" y="4073781"/>
                  <a:ext cx="2050926" cy="231918"/>
                </a:xfrm>
                <a:prstGeom prst="parallelogram">
                  <a:avLst>
                    <a:gd name="adj" fmla="val 19998"/>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clip">
                  <a:extLst>
                    <a:ext uri="{FF2B5EF4-FFF2-40B4-BE49-F238E27FC236}">
                      <a16:creationId xmlns:a16="http://schemas.microsoft.com/office/drawing/2014/main" id="{FD75396C-F984-49BF-BCF0-E87564271CA6}"/>
                    </a:ext>
                  </a:extLst>
                </p:cNvPr>
                <p:cNvSpPr/>
                <p:nvPr/>
              </p:nvSpPr>
              <p:spPr>
                <a:xfrm>
                  <a:off x="6586574" y="4412904"/>
                  <a:ext cx="300784" cy="36514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Left clip">
                  <a:extLst>
                    <a:ext uri="{FF2B5EF4-FFF2-40B4-BE49-F238E27FC236}">
                      <a16:creationId xmlns:a16="http://schemas.microsoft.com/office/drawing/2014/main" id="{4871FF6E-5470-4E75-AF0F-A194DFAB10A2}"/>
                    </a:ext>
                  </a:extLst>
                </p:cNvPr>
                <p:cNvSpPr/>
                <p:nvPr/>
              </p:nvSpPr>
              <p:spPr>
                <a:xfrm>
                  <a:off x="5140411" y="4390768"/>
                  <a:ext cx="300784" cy="36514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 name="Arrows">
              <a:extLst>
                <a:ext uri="{FF2B5EF4-FFF2-40B4-BE49-F238E27FC236}">
                  <a16:creationId xmlns:a16="http://schemas.microsoft.com/office/drawing/2014/main" id="{A02ABCED-729B-49CF-AC6A-2ECC0DC8E3F7}"/>
                </a:ext>
              </a:extLst>
            </p:cNvPr>
            <p:cNvGrpSpPr/>
            <p:nvPr/>
          </p:nvGrpSpPr>
          <p:grpSpPr>
            <a:xfrm>
              <a:off x="930353" y="1181453"/>
              <a:ext cx="10261887" cy="4309716"/>
              <a:chOff x="930353" y="1181453"/>
              <a:chExt cx="10261887" cy="4309716"/>
            </a:xfrm>
          </p:grpSpPr>
          <p:sp>
            <p:nvSpPr>
              <p:cNvPr id="27" name="Arrow 4">
                <a:extLst>
                  <a:ext uri="{FF2B5EF4-FFF2-40B4-BE49-F238E27FC236}">
                    <a16:creationId xmlns:a16="http://schemas.microsoft.com/office/drawing/2014/main" id="{256F9C25-58F9-458F-85AD-B7577D59978D}"/>
                  </a:ext>
                </a:extLst>
              </p:cNvPr>
              <p:cNvSpPr/>
              <p:nvPr/>
            </p:nvSpPr>
            <p:spPr>
              <a:xfrm rot="10251587">
                <a:off x="8977641" y="4308378"/>
                <a:ext cx="2214599" cy="1035669"/>
              </a:xfrm>
              <a:prstGeom prst="rightArrow">
                <a:avLst/>
              </a:prstGeom>
              <a:solidFill>
                <a:srgbClr val="E35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Arrow 3">
                <a:extLst>
                  <a:ext uri="{FF2B5EF4-FFF2-40B4-BE49-F238E27FC236}">
                    <a16:creationId xmlns:a16="http://schemas.microsoft.com/office/drawing/2014/main" id="{F41D455F-6811-44C7-9211-FDCBF00F2298}"/>
                  </a:ext>
                </a:extLst>
              </p:cNvPr>
              <p:cNvSpPr/>
              <p:nvPr/>
            </p:nvSpPr>
            <p:spPr>
              <a:xfrm rot="8363821">
                <a:off x="8149187" y="1181453"/>
                <a:ext cx="2214599" cy="1035669"/>
              </a:xfrm>
              <a:prstGeom prst="rightArrow">
                <a:avLst/>
              </a:prstGeom>
              <a:solidFill>
                <a:srgbClr val="E35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Arrow 2">
                <a:extLst>
                  <a:ext uri="{FF2B5EF4-FFF2-40B4-BE49-F238E27FC236}">
                    <a16:creationId xmlns:a16="http://schemas.microsoft.com/office/drawing/2014/main" id="{8715A71D-5A30-41B0-B7B5-701424ABBDF5}"/>
                  </a:ext>
                </a:extLst>
              </p:cNvPr>
              <p:cNvSpPr/>
              <p:nvPr/>
            </p:nvSpPr>
            <p:spPr>
              <a:xfrm rot="2484425">
                <a:off x="1431232" y="1593887"/>
                <a:ext cx="2214599" cy="1035669"/>
              </a:xfrm>
              <a:prstGeom prst="rightArrow">
                <a:avLst/>
              </a:prstGeom>
              <a:solidFill>
                <a:srgbClr val="E35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Arrow 1">
                <a:extLst>
                  <a:ext uri="{FF2B5EF4-FFF2-40B4-BE49-F238E27FC236}">
                    <a16:creationId xmlns:a16="http://schemas.microsoft.com/office/drawing/2014/main" id="{2C4065E9-C39E-4D45-8318-55FBE0DA6FA8}"/>
                  </a:ext>
                </a:extLst>
              </p:cNvPr>
              <p:cNvSpPr/>
              <p:nvPr/>
            </p:nvSpPr>
            <p:spPr>
              <a:xfrm rot="249861">
                <a:off x="930353" y="4455500"/>
                <a:ext cx="2214599" cy="1035669"/>
              </a:xfrm>
              <a:prstGeom prst="rightArrow">
                <a:avLst/>
              </a:prstGeom>
              <a:solidFill>
                <a:srgbClr val="E35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14914654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eoscience specimen data initiatives" descr="Diagram showing data initiatives relevant to geoscience specimens that Mineral Sciences is currently participating in">
            <a:extLst>
              <a:ext uri="{FF2B5EF4-FFF2-40B4-BE49-F238E27FC236}">
                <a16:creationId xmlns:a16="http://schemas.microsoft.com/office/drawing/2014/main" id="{5725CCC4-8C1D-4EED-BC70-29275FF021E4}"/>
              </a:ext>
            </a:extLst>
          </p:cNvPr>
          <p:cNvGrpSpPr/>
          <p:nvPr/>
        </p:nvGrpSpPr>
        <p:grpSpPr>
          <a:xfrm>
            <a:off x="705208" y="119615"/>
            <a:ext cx="10710204" cy="6541820"/>
            <a:chOff x="705208" y="119615"/>
            <a:chExt cx="10710204" cy="6541820"/>
          </a:xfrm>
        </p:grpSpPr>
        <p:grpSp>
          <p:nvGrpSpPr>
            <p:cNvPr id="9" name="Legend">
              <a:extLst>
                <a:ext uri="{FF2B5EF4-FFF2-40B4-BE49-F238E27FC236}">
                  <a16:creationId xmlns:a16="http://schemas.microsoft.com/office/drawing/2014/main" id="{08806CDC-0FA5-4B3E-898B-C293487442CE}"/>
                </a:ext>
              </a:extLst>
            </p:cNvPr>
            <p:cNvGrpSpPr/>
            <p:nvPr/>
          </p:nvGrpSpPr>
          <p:grpSpPr>
            <a:xfrm>
              <a:off x="10193434" y="5508151"/>
              <a:ext cx="1205921" cy="984029"/>
              <a:chOff x="10193434" y="5508151"/>
              <a:chExt cx="1205921" cy="984029"/>
            </a:xfrm>
          </p:grpSpPr>
          <p:sp>
            <p:nvSpPr>
              <p:cNvPr id="83" name="External">
                <a:extLst>
                  <a:ext uri="{FF2B5EF4-FFF2-40B4-BE49-F238E27FC236}">
                    <a16:creationId xmlns:a16="http://schemas.microsoft.com/office/drawing/2014/main" id="{D6403C49-216C-4E4F-814E-F2A208AC0B7C}"/>
                  </a:ext>
                </a:extLst>
              </p:cNvPr>
              <p:cNvSpPr/>
              <p:nvPr/>
            </p:nvSpPr>
            <p:spPr>
              <a:xfrm>
                <a:off x="10193434" y="6032792"/>
                <a:ext cx="1205921" cy="459388"/>
              </a:xfrm>
              <a:prstGeom prst="roundRect">
                <a:avLst/>
              </a:prstGeom>
              <a:solidFill>
                <a:srgbClr val="009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external</a:t>
                </a:r>
                <a:endParaRPr lang="en-US" sz="1000" dirty="0">
                  <a:solidFill>
                    <a:schemeClr val="bg1"/>
                  </a:solidFill>
                </a:endParaRPr>
              </a:p>
            </p:txBody>
          </p:sp>
          <p:sp>
            <p:nvSpPr>
              <p:cNvPr id="84" name="Internal">
                <a:extLst>
                  <a:ext uri="{FF2B5EF4-FFF2-40B4-BE49-F238E27FC236}">
                    <a16:creationId xmlns:a16="http://schemas.microsoft.com/office/drawing/2014/main" id="{C2973803-88B7-4540-AD40-78517FFE0933}"/>
                  </a:ext>
                </a:extLst>
              </p:cNvPr>
              <p:cNvSpPr/>
              <p:nvPr/>
            </p:nvSpPr>
            <p:spPr>
              <a:xfrm>
                <a:off x="10193434" y="5508151"/>
                <a:ext cx="1205921" cy="459388"/>
              </a:xfrm>
              <a:prstGeom prst="roundRect">
                <a:avLst/>
              </a:prstGeom>
              <a:solidFill>
                <a:srgbClr val="007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internal</a:t>
                </a:r>
                <a:endParaRPr lang="en-US" sz="1000" dirty="0">
                  <a:solidFill>
                    <a:schemeClr val="bg1"/>
                  </a:solidFill>
                </a:endParaRPr>
              </a:p>
            </p:txBody>
          </p:sp>
        </p:grpSp>
        <p:grpSp>
          <p:nvGrpSpPr>
            <p:cNvPr id="7" name="TDWG data standards">
              <a:extLst>
                <a:ext uri="{FF2B5EF4-FFF2-40B4-BE49-F238E27FC236}">
                  <a16:creationId xmlns:a16="http://schemas.microsoft.com/office/drawing/2014/main" id="{E9C618D8-CFDE-46E9-8531-4D47526750E1}"/>
                </a:ext>
              </a:extLst>
            </p:cNvPr>
            <p:cNvGrpSpPr/>
            <p:nvPr/>
          </p:nvGrpSpPr>
          <p:grpSpPr>
            <a:xfrm>
              <a:off x="6063430" y="2143173"/>
              <a:ext cx="1829267" cy="1835980"/>
              <a:chOff x="6063430" y="2143173"/>
              <a:chExt cx="1829267" cy="1835980"/>
            </a:xfrm>
          </p:grpSpPr>
          <p:sp>
            <p:nvSpPr>
              <p:cNvPr id="38" name="Outline">
                <a:extLst>
                  <a:ext uri="{FF2B5EF4-FFF2-40B4-BE49-F238E27FC236}">
                    <a16:creationId xmlns:a16="http://schemas.microsoft.com/office/drawing/2014/main" id="{D1855F0B-DB8D-4044-80E0-38822ED680E8}"/>
                  </a:ext>
                </a:extLst>
              </p:cNvPr>
              <p:cNvSpPr/>
              <p:nvPr/>
            </p:nvSpPr>
            <p:spPr>
              <a:xfrm>
                <a:off x="6063430" y="2143173"/>
                <a:ext cx="1829267" cy="1835980"/>
              </a:xfrm>
              <a:prstGeom prst="roundRect">
                <a:avLst/>
              </a:prstGeom>
              <a:noFill/>
              <a:ln>
                <a:solidFill>
                  <a:srgbClr val="0077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EFG">
                <a:extLst>
                  <a:ext uri="{FF2B5EF4-FFF2-40B4-BE49-F238E27FC236}">
                    <a16:creationId xmlns:a16="http://schemas.microsoft.com/office/drawing/2014/main" id="{9E892508-C302-48CB-92C5-8CD36528CFF8}"/>
                  </a:ext>
                </a:extLst>
              </p:cNvPr>
              <p:cNvSpPr/>
              <p:nvPr/>
            </p:nvSpPr>
            <p:spPr>
              <a:xfrm>
                <a:off x="6273652" y="3257401"/>
                <a:ext cx="1372880" cy="64315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EFG</a:t>
                </a:r>
              </a:p>
            </p:txBody>
          </p:sp>
          <p:sp>
            <p:nvSpPr>
              <p:cNvPr id="24" name="Darwin Core">
                <a:extLst>
                  <a:ext uri="{FF2B5EF4-FFF2-40B4-BE49-F238E27FC236}">
                    <a16:creationId xmlns:a16="http://schemas.microsoft.com/office/drawing/2014/main" id="{B4613587-AD43-477A-9A86-89C4767EFD6F}"/>
                  </a:ext>
                </a:extLst>
              </p:cNvPr>
              <p:cNvSpPr/>
              <p:nvPr/>
            </p:nvSpPr>
            <p:spPr>
              <a:xfrm>
                <a:off x="6273652" y="2554768"/>
                <a:ext cx="1372880" cy="64315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Darwin Core</a:t>
                </a:r>
              </a:p>
            </p:txBody>
          </p:sp>
          <p:sp>
            <p:nvSpPr>
              <p:cNvPr id="22" name="Label">
                <a:extLst>
                  <a:ext uri="{FF2B5EF4-FFF2-40B4-BE49-F238E27FC236}">
                    <a16:creationId xmlns:a16="http://schemas.microsoft.com/office/drawing/2014/main" id="{A037639D-AF83-4E1F-856F-B8145C5AF3B3}"/>
                  </a:ext>
                </a:extLst>
              </p:cNvPr>
              <p:cNvSpPr txBox="1"/>
              <p:nvPr/>
            </p:nvSpPr>
            <p:spPr>
              <a:xfrm>
                <a:off x="6102265" y="2167556"/>
                <a:ext cx="1754198" cy="369332"/>
              </a:xfrm>
              <a:prstGeom prst="rect">
                <a:avLst/>
              </a:prstGeom>
              <a:noFill/>
            </p:spPr>
            <p:txBody>
              <a:bodyPr wrap="none" rtlCol="0">
                <a:spAutoFit/>
              </a:bodyPr>
              <a:lstStyle/>
              <a:p>
                <a:r>
                  <a:rPr lang="en-US" dirty="0"/>
                  <a:t>TDWG standards</a:t>
                </a:r>
              </a:p>
            </p:txBody>
          </p:sp>
        </p:grpSp>
        <p:grpSp>
          <p:nvGrpSpPr>
            <p:cNvPr id="5" name="Smithsonian programs">
              <a:extLst>
                <a:ext uri="{FF2B5EF4-FFF2-40B4-BE49-F238E27FC236}">
                  <a16:creationId xmlns:a16="http://schemas.microsoft.com/office/drawing/2014/main" id="{14B9B98D-08DC-4C24-A5F0-24CB1431462D}"/>
                </a:ext>
              </a:extLst>
            </p:cNvPr>
            <p:cNvGrpSpPr/>
            <p:nvPr/>
          </p:nvGrpSpPr>
          <p:grpSpPr>
            <a:xfrm>
              <a:off x="9141031" y="119615"/>
              <a:ext cx="2274381" cy="5036192"/>
              <a:chOff x="9141031" y="119615"/>
              <a:chExt cx="2274381" cy="5036192"/>
            </a:xfrm>
          </p:grpSpPr>
          <p:sp>
            <p:nvSpPr>
              <p:cNvPr id="47" name="Outline">
                <a:extLst>
                  <a:ext uri="{FF2B5EF4-FFF2-40B4-BE49-F238E27FC236}">
                    <a16:creationId xmlns:a16="http://schemas.microsoft.com/office/drawing/2014/main" id="{3E100002-3829-4087-8B20-5CB463D602FB}"/>
                  </a:ext>
                </a:extLst>
              </p:cNvPr>
              <p:cNvSpPr/>
              <p:nvPr/>
            </p:nvSpPr>
            <p:spPr>
              <a:xfrm>
                <a:off x="9141031" y="119615"/>
                <a:ext cx="2248022" cy="5036192"/>
              </a:xfrm>
              <a:prstGeom prst="roundRect">
                <a:avLst/>
              </a:prstGeom>
              <a:noFill/>
              <a:ln>
                <a:solidFill>
                  <a:srgbClr val="0077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Collections Search Center">
                <a:extLst>
                  <a:ext uri="{FF2B5EF4-FFF2-40B4-BE49-F238E27FC236}">
                    <a16:creationId xmlns:a16="http://schemas.microsoft.com/office/drawing/2014/main" id="{A797CD38-B2FC-416D-8883-0D0AF31114C4}"/>
                  </a:ext>
                </a:extLst>
              </p:cNvPr>
              <p:cNvSpPr/>
              <p:nvPr/>
            </p:nvSpPr>
            <p:spPr>
              <a:xfrm>
                <a:off x="9311481" y="3546445"/>
                <a:ext cx="1685477" cy="1375442"/>
              </a:xfrm>
              <a:prstGeom prst="roundRect">
                <a:avLst/>
              </a:prstGeom>
              <a:solidFill>
                <a:srgbClr val="007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Smithsonian Collections Search Center</a:t>
                </a:r>
              </a:p>
              <a:p>
                <a:pPr algn="ctr"/>
                <a:r>
                  <a:rPr lang="en-US" sz="1000" dirty="0">
                    <a:solidFill>
                      <a:schemeClr val="bg1"/>
                    </a:solidFill>
                    <a:hlinkClick r:id="rId3">
                      <a:extLst>
                        <a:ext uri="{A12FA001-AC4F-418D-AE19-62706E023703}">
                          <ahyp:hlinkClr xmlns:ahyp="http://schemas.microsoft.com/office/drawing/2018/hyperlinkcolor" val="tx"/>
                        </a:ext>
                      </a:extLst>
                    </a:hlinkClick>
                  </a:rPr>
                  <a:t>http://collections.si.edu</a:t>
                </a:r>
                <a:r>
                  <a:rPr lang="en-US" sz="1000" dirty="0">
                    <a:solidFill>
                      <a:schemeClr val="bg1"/>
                    </a:solidFill>
                  </a:rPr>
                  <a:t>  </a:t>
                </a:r>
              </a:p>
            </p:txBody>
          </p:sp>
          <p:sp>
            <p:nvSpPr>
              <p:cNvPr id="29" name="NMNH Collections Search">
                <a:extLst>
                  <a:ext uri="{FF2B5EF4-FFF2-40B4-BE49-F238E27FC236}">
                    <a16:creationId xmlns:a16="http://schemas.microsoft.com/office/drawing/2014/main" id="{2DD3F7DF-4D34-483C-BC2B-28FC6A56EC7F}"/>
                  </a:ext>
                </a:extLst>
              </p:cNvPr>
              <p:cNvSpPr/>
              <p:nvPr/>
            </p:nvSpPr>
            <p:spPr>
              <a:xfrm>
                <a:off x="9311481" y="1836985"/>
                <a:ext cx="1744674" cy="1524698"/>
              </a:xfrm>
              <a:prstGeom prst="roundRect">
                <a:avLst/>
              </a:prstGeom>
              <a:solidFill>
                <a:srgbClr val="007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NMNH Collection Search</a:t>
                </a:r>
              </a:p>
              <a:p>
                <a:pPr algn="ctr"/>
                <a:r>
                  <a:rPr lang="en-US" sz="1000" dirty="0">
                    <a:solidFill>
                      <a:schemeClr val="bg1"/>
                    </a:solidFill>
                    <a:hlinkClick r:id="rId4">
                      <a:extLst>
                        <a:ext uri="{A12FA001-AC4F-418D-AE19-62706E023703}">
                          <ahyp:hlinkClr xmlns:ahyp="http://schemas.microsoft.com/office/drawing/2018/hyperlinkcolor" val="tx"/>
                        </a:ext>
                      </a:extLst>
                    </a:hlinkClick>
                  </a:rPr>
                  <a:t>https://collections.nmnh.si.edu/search/ms/</a:t>
                </a:r>
                <a:endParaRPr lang="en-US" sz="1000" dirty="0">
                  <a:solidFill>
                    <a:schemeClr val="bg1"/>
                  </a:solidFill>
                </a:endParaRPr>
              </a:p>
            </p:txBody>
          </p:sp>
          <p:sp>
            <p:nvSpPr>
              <p:cNvPr id="32" name="GVP">
                <a:extLst>
                  <a:ext uri="{FF2B5EF4-FFF2-40B4-BE49-F238E27FC236}">
                    <a16:creationId xmlns:a16="http://schemas.microsoft.com/office/drawing/2014/main" id="{90B4AF86-A594-4EEF-B0BC-08F55BB654A5}"/>
                  </a:ext>
                </a:extLst>
              </p:cNvPr>
              <p:cNvSpPr/>
              <p:nvPr/>
            </p:nvSpPr>
            <p:spPr>
              <a:xfrm>
                <a:off x="9334243" y="266938"/>
                <a:ext cx="1685477" cy="1375442"/>
              </a:xfrm>
              <a:prstGeom prst="roundRect">
                <a:avLst/>
              </a:prstGeom>
              <a:solidFill>
                <a:srgbClr val="007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Global Volcanism Program</a:t>
                </a:r>
              </a:p>
              <a:p>
                <a:pPr algn="ctr"/>
                <a:r>
                  <a:rPr lang="en-US" sz="1000" dirty="0">
                    <a:solidFill>
                      <a:schemeClr val="bg1"/>
                    </a:solidFill>
                    <a:hlinkClick r:id="rId5">
                      <a:extLst>
                        <a:ext uri="{A12FA001-AC4F-418D-AE19-62706E023703}">
                          <ahyp:hlinkClr xmlns:ahyp="http://schemas.microsoft.com/office/drawing/2018/hyperlinkcolor" val="tx"/>
                        </a:ext>
                      </a:extLst>
                    </a:hlinkClick>
                  </a:rPr>
                  <a:t>http://volcano.si.edu/</a:t>
                </a:r>
                <a:endParaRPr lang="en-US" sz="1000" dirty="0">
                  <a:solidFill>
                    <a:schemeClr val="bg1"/>
                  </a:solidFill>
                </a:endParaRPr>
              </a:p>
            </p:txBody>
          </p:sp>
          <p:sp>
            <p:nvSpPr>
              <p:cNvPr id="48" name="Label">
                <a:extLst>
                  <a:ext uri="{FF2B5EF4-FFF2-40B4-BE49-F238E27FC236}">
                    <a16:creationId xmlns:a16="http://schemas.microsoft.com/office/drawing/2014/main" id="{312B4B3D-30E1-4336-A90D-8D9CC420A9C4}"/>
                  </a:ext>
                </a:extLst>
              </p:cNvPr>
              <p:cNvSpPr txBox="1"/>
              <p:nvPr/>
            </p:nvSpPr>
            <p:spPr>
              <a:xfrm rot="5400000">
                <a:off x="10087067" y="2336610"/>
                <a:ext cx="2287357" cy="369332"/>
              </a:xfrm>
              <a:prstGeom prst="rect">
                <a:avLst/>
              </a:prstGeom>
              <a:noFill/>
            </p:spPr>
            <p:txBody>
              <a:bodyPr wrap="none" rtlCol="0">
                <a:spAutoFit/>
              </a:bodyPr>
              <a:lstStyle/>
              <a:p>
                <a:r>
                  <a:rPr lang="en-US" dirty="0"/>
                  <a:t>Smithsonian programs</a:t>
                </a:r>
              </a:p>
            </p:txBody>
          </p:sp>
        </p:grpSp>
        <p:grpSp>
          <p:nvGrpSpPr>
            <p:cNvPr id="6" name="Specimen catalogs">
              <a:extLst>
                <a:ext uri="{FF2B5EF4-FFF2-40B4-BE49-F238E27FC236}">
                  <a16:creationId xmlns:a16="http://schemas.microsoft.com/office/drawing/2014/main" id="{7E50AC62-ADDF-453F-A9BB-B690CCB0BE8A}"/>
                </a:ext>
              </a:extLst>
            </p:cNvPr>
            <p:cNvGrpSpPr/>
            <p:nvPr/>
          </p:nvGrpSpPr>
          <p:grpSpPr>
            <a:xfrm>
              <a:off x="4044862" y="4618104"/>
              <a:ext cx="3923481" cy="2043331"/>
              <a:chOff x="4044862" y="4618104"/>
              <a:chExt cx="3923481" cy="2043331"/>
            </a:xfrm>
          </p:grpSpPr>
          <p:sp>
            <p:nvSpPr>
              <p:cNvPr id="42" name="Outline">
                <a:extLst>
                  <a:ext uri="{FF2B5EF4-FFF2-40B4-BE49-F238E27FC236}">
                    <a16:creationId xmlns:a16="http://schemas.microsoft.com/office/drawing/2014/main" id="{9DD7773C-45FC-4ABC-A48D-AE340186636A}"/>
                  </a:ext>
                </a:extLst>
              </p:cNvPr>
              <p:cNvSpPr/>
              <p:nvPr/>
            </p:nvSpPr>
            <p:spPr>
              <a:xfrm>
                <a:off x="4044862" y="4618104"/>
                <a:ext cx="3923481" cy="2043331"/>
              </a:xfrm>
              <a:prstGeom prst="roundRect">
                <a:avLst/>
              </a:prstGeom>
              <a:noFill/>
              <a:ln>
                <a:solidFill>
                  <a:srgbClr val="0077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GeoCASe">
                <a:extLst>
                  <a:ext uri="{FF2B5EF4-FFF2-40B4-BE49-F238E27FC236}">
                    <a16:creationId xmlns:a16="http://schemas.microsoft.com/office/drawing/2014/main" id="{23614A20-C034-46E7-985E-5B0C8EF82724}"/>
                  </a:ext>
                </a:extLst>
              </p:cNvPr>
              <p:cNvSpPr/>
              <p:nvPr/>
            </p:nvSpPr>
            <p:spPr>
              <a:xfrm>
                <a:off x="6085822" y="4767405"/>
                <a:ext cx="1744674" cy="152469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GeoCASe</a:t>
                </a:r>
              </a:p>
              <a:p>
                <a:pPr algn="ctr"/>
                <a:r>
                  <a:rPr lang="en-US" sz="1000" dirty="0">
                    <a:solidFill>
                      <a:schemeClr val="bg1"/>
                    </a:solidFill>
                    <a:hlinkClick r:id="rId6">
                      <a:extLst>
                        <a:ext uri="{A12FA001-AC4F-418D-AE19-62706E023703}">
                          <ahyp:hlinkClr xmlns:ahyp="http://schemas.microsoft.com/office/drawing/2018/hyperlinkcolor" val="tx"/>
                        </a:ext>
                      </a:extLst>
                    </a:hlinkClick>
                  </a:rPr>
                  <a:t>http://geocase.eu/</a:t>
                </a:r>
                <a:endParaRPr lang="en-US" sz="1000" dirty="0">
                  <a:solidFill>
                    <a:schemeClr val="bg1"/>
                  </a:solidFill>
                </a:endParaRPr>
              </a:p>
            </p:txBody>
          </p:sp>
          <p:sp>
            <p:nvSpPr>
              <p:cNvPr id="14" name="SESAR">
                <a:extLst>
                  <a:ext uri="{FF2B5EF4-FFF2-40B4-BE49-F238E27FC236}">
                    <a16:creationId xmlns:a16="http://schemas.microsoft.com/office/drawing/2014/main" id="{2112280E-F052-43EE-8452-913D294175BE}"/>
                  </a:ext>
                </a:extLst>
              </p:cNvPr>
              <p:cNvSpPr/>
              <p:nvPr/>
            </p:nvSpPr>
            <p:spPr>
              <a:xfrm>
                <a:off x="4180775" y="4767405"/>
                <a:ext cx="1744674" cy="1524698"/>
              </a:xfrm>
              <a:prstGeom prst="roundRect">
                <a:avLst/>
              </a:prstGeom>
              <a:solidFill>
                <a:srgbClr val="009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SESAR Catalog Search</a:t>
                </a:r>
              </a:p>
              <a:p>
                <a:pPr algn="ctr"/>
                <a:r>
                  <a:rPr lang="en-US" sz="1000" dirty="0">
                    <a:solidFill>
                      <a:schemeClr val="bg1"/>
                    </a:solidFill>
                    <a:hlinkClick r:id="rId7">
                      <a:extLst>
                        <a:ext uri="{A12FA001-AC4F-418D-AE19-62706E023703}">
                          <ahyp:hlinkClr xmlns:ahyp="http://schemas.microsoft.com/office/drawing/2018/hyperlinkcolor" val="tx"/>
                        </a:ext>
                      </a:extLst>
                    </a:hlinkClick>
                  </a:rPr>
                  <a:t>http://www.geosamples.org/catalogsearch</a:t>
                </a:r>
                <a:endParaRPr lang="en-US" dirty="0">
                  <a:solidFill>
                    <a:schemeClr val="bg1"/>
                  </a:solidFill>
                </a:endParaRPr>
              </a:p>
            </p:txBody>
          </p:sp>
          <p:sp>
            <p:nvSpPr>
              <p:cNvPr id="46" name="Label">
                <a:extLst>
                  <a:ext uri="{FF2B5EF4-FFF2-40B4-BE49-F238E27FC236}">
                    <a16:creationId xmlns:a16="http://schemas.microsoft.com/office/drawing/2014/main" id="{0096A54B-256E-4545-BEF5-FCFE7B7B3DDC}"/>
                  </a:ext>
                </a:extLst>
              </p:cNvPr>
              <p:cNvSpPr txBox="1"/>
              <p:nvPr/>
            </p:nvSpPr>
            <p:spPr>
              <a:xfrm>
                <a:off x="4533740" y="6292103"/>
                <a:ext cx="3042371" cy="369332"/>
              </a:xfrm>
              <a:prstGeom prst="rect">
                <a:avLst/>
              </a:prstGeom>
              <a:noFill/>
            </p:spPr>
            <p:txBody>
              <a:bodyPr wrap="none" rtlCol="0">
                <a:spAutoFit/>
              </a:bodyPr>
              <a:lstStyle/>
              <a:p>
                <a:r>
                  <a:rPr lang="en-US" dirty="0"/>
                  <a:t>Geoscience specimen catalogs</a:t>
                </a:r>
              </a:p>
            </p:txBody>
          </p:sp>
        </p:grpSp>
        <p:grpSp>
          <p:nvGrpSpPr>
            <p:cNvPr id="8" name="Publications and data">
              <a:extLst>
                <a:ext uri="{FF2B5EF4-FFF2-40B4-BE49-F238E27FC236}">
                  <a16:creationId xmlns:a16="http://schemas.microsoft.com/office/drawing/2014/main" id="{B39458A1-8615-4E35-8E99-F6BDC3948BA7}"/>
                </a:ext>
              </a:extLst>
            </p:cNvPr>
            <p:cNvGrpSpPr/>
            <p:nvPr/>
          </p:nvGrpSpPr>
          <p:grpSpPr>
            <a:xfrm>
              <a:off x="705208" y="207469"/>
              <a:ext cx="2590917" cy="5801445"/>
              <a:chOff x="705208" y="207469"/>
              <a:chExt cx="2590917" cy="5801445"/>
            </a:xfrm>
          </p:grpSpPr>
          <p:sp>
            <p:nvSpPr>
              <p:cNvPr id="43" name="Outline">
                <a:extLst>
                  <a:ext uri="{FF2B5EF4-FFF2-40B4-BE49-F238E27FC236}">
                    <a16:creationId xmlns:a16="http://schemas.microsoft.com/office/drawing/2014/main" id="{C5948C95-C2AF-4D9C-A824-E18FA5DE1072}"/>
                  </a:ext>
                </a:extLst>
              </p:cNvPr>
              <p:cNvSpPr/>
              <p:nvPr/>
            </p:nvSpPr>
            <p:spPr>
              <a:xfrm>
                <a:off x="705208" y="207469"/>
                <a:ext cx="2590917" cy="5801445"/>
              </a:xfrm>
              <a:prstGeom prst="roundRect">
                <a:avLst/>
              </a:prstGeom>
              <a:noFill/>
              <a:ln>
                <a:solidFill>
                  <a:srgbClr val="0077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MetBull">
                <a:extLst>
                  <a:ext uri="{FF2B5EF4-FFF2-40B4-BE49-F238E27FC236}">
                    <a16:creationId xmlns:a16="http://schemas.microsoft.com/office/drawing/2014/main" id="{32AC5270-D3A6-40D3-8477-5630ED2B67E6}"/>
                  </a:ext>
                </a:extLst>
              </p:cNvPr>
              <p:cNvSpPr/>
              <p:nvPr/>
            </p:nvSpPr>
            <p:spPr>
              <a:xfrm>
                <a:off x="1161953" y="4085693"/>
                <a:ext cx="1961902" cy="178285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Meteoritical Bulletin Database</a:t>
                </a:r>
              </a:p>
              <a:p>
                <a:pPr algn="ctr"/>
                <a:r>
                  <a:rPr lang="en-US" sz="1000" dirty="0">
                    <a:solidFill>
                      <a:schemeClr val="bg1"/>
                    </a:solidFill>
                    <a:hlinkClick r:id="rId8">
                      <a:extLst>
                        <a:ext uri="{A12FA001-AC4F-418D-AE19-62706E023703}">
                          <ahyp:hlinkClr xmlns:ahyp="http://schemas.microsoft.com/office/drawing/2018/hyperlinkcolor" val="tx"/>
                        </a:ext>
                      </a:extLst>
                    </a:hlinkClick>
                  </a:rPr>
                  <a:t>https://www.lpi.usra.edu/meteor/metbull.php</a:t>
                </a:r>
                <a:endParaRPr lang="en-US" sz="1000" dirty="0">
                  <a:solidFill>
                    <a:schemeClr val="bg1"/>
                  </a:solidFill>
                </a:endParaRPr>
              </a:p>
            </p:txBody>
          </p:sp>
          <p:sp>
            <p:nvSpPr>
              <p:cNvPr id="15" name="EarthChem">
                <a:extLst>
                  <a:ext uri="{FF2B5EF4-FFF2-40B4-BE49-F238E27FC236}">
                    <a16:creationId xmlns:a16="http://schemas.microsoft.com/office/drawing/2014/main" id="{BAF7D77F-A730-4BA3-835F-43A35F3EC745}"/>
                  </a:ext>
                </a:extLst>
              </p:cNvPr>
              <p:cNvSpPr/>
              <p:nvPr/>
            </p:nvSpPr>
            <p:spPr>
              <a:xfrm>
                <a:off x="1154832" y="2162185"/>
                <a:ext cx="1961902" cy="178285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EarthChem</a:t>
                </a:r>
              </a:p>
              <a:p>
                <a:pPr algn="ctr"/>
                <a:r>
                  <a:rPr lang="en-US" sz="1000" dirty="0">
                    <a:solidFill>
                      <a:schemeClr val="bg1"/>
                    </a:solidFill>
                    <a:hlinkClick r:id="rId9">
                      <a:extLst>
                        <a:ext uri="{A12FA001-AC4F-418D-AE19-62706E023703}">
                          <ahyp:hlinkClr xmlns:ahyp="http://schemas.microsoft.com/office/drawing/2018/hyperlinkcolor" val="tx"/>
                        </a:ext>
                      </a:extLst>
                    </a:hlinkClick>
                  </a:rPr>
                  <a:t>http://www.earthchem.org/</a:t>
                </a:r>
                <a:r>
                  <a:rPr lang="en-US" sz="1000" dirty="0">
                    <a:solidFill>
                      <a:schemeClr val="bg1"/>
                    </a:solidFill>
                  </a:rPr>
                  <a:t> </a:t>
                </a:r>
              </a:p>
            </p:txBody>
          </p:sp>
          <p:sp>
            <p:nvSpPr>
              <p:cNvPr id="16" name="Publications">
                <a:extLst>
                  <a:ext uri="{FF2B5EF4-FFF2-40B4-BE49-F238E27FC236}">
                    <a16:creationId xmlns:a16="http://schemas.microsoft.com/office/drawing/2014/main" id="{85310041-EA05-4EDA-A29A-EA655CDCC652}"/>
                  </a:ext>
                </a:extLst>
              </p:cNvPr>
              <p:cNvSpPr/>
              <p:nvPr/>
            </p:nvSpPr>
            <p:spPr>
              <a:xfrm>
                <a:off x="1166380" y="348811"/>
                <a:ext cx="1961902" cy="1672724"/>
              </a:xfrm>
              <a:prstGeom prst="roundRect">
                <a:avLst/>
              </a:prstGeom>
              <a:solidFill>
                <a:srgbClr val="6C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Publications</a:t>
                </a:r>
              </a:p>
            </p:txBody>
          </p:sp>
          <p:sp>
            <p:nvSpPr>
              <p:cNvPr id="44" name="Label">
                <a:extLst>
                  <a:ext uri="{FF2B5EF4-FFF2-40B4-BE49-F238E27FC236}">
                    <a16:creationId xmlns:a16="http://schemas.microsoft.com/office/drawing/2014/main" id="{C54A5F96-712F-4F6B-805E-03BA7731E239}"/>
                  </a:ext>
                </a:extLst>
              </p:cNvPr>
              <p:cNvSpPr txBox="1"/>
              <p:nvPr/>
            </p:nvSpPr>
            <p:spPr>
              <a:xfrm rot="16200000">
                <a:off x="-82919" y="2864870"/>
                <a:ext cx="1998304" cy="369332"/>
              </a:xfrm>
              <a:prstGeom prst="rect">
                <a:avLst/>
              </a:prstGeom>
              <a:noFill/>
            </p:spPr>
            <p:txBody>
              <a:bodyPr wrap="none" rtlCol="0">
                <a:spAutoFit/>
              </a:bodyPr>
              <a:lstStyle/>
              <a:p>
                <a:r>
                  <a:rPr lang="en-US" dirty="0"/>
                  <a:t>Publications &amp; data</a:t>
                </a:r>
              </a:p>
            </p:txBody>
          </p:sp>
        </p:grpSp>
        <p:grpSp>
          <p:nvGrpSpPr>
            <p:cNvPr id="4" name="Mineral Sciences">
              <a:extLst>
                <a:ext uri="{FF2B5EF4-FFF2-40B4-BE49-F238E27FC236}">
                  <a16:creationId xmlns:a16="http://schemas.microsoft.com/office/drawing/2014/main" id="{A545B410-ECB6-43CE-8E02-E4336442766F}"/>
                </a:ext>
              </a:extLst>
            </p:cNvPr>
            <p:cNvGrpSpPr/>
            <p:nvPr/>
          </p:nvGrpSpPr>
          <p:grpSpPr>
            <a:xfrm>
              <a:off x="4044863" y="119615"/>
              <a:ext cx="3785634" cy="1513229"/>
              <a:chOff x="4044863" y="119615"/>
              <a:chExt cx="3785634" cy="1513229"/>
            </a:xfrm>
          </p:grpSpPr>
          <p:sp>
            <p:nvSpPr>
              <p:cNvPr id="26" name="Mineral Sciences Collections DB">
                <a:extLst>
                  <a:ext uri="{FF2B5EF4-FFF2-40B4-BE49-F238E27FC236}">
                    <a16:creationId xmlns:a16="http://schemas.microsoft.com/office/drawing/2014/main" id="{F49455D5-206B-45E0-8E1D-ADB6580FBE6F}"/>
                  </a:ext>
                </a:extLst>
              </p:cNvPr>
              <p:cNvSpPr/>
              <p:nvPr/>
            </p:nvSpPr>
            <p:spPr>
              <a:xfrm>
                <a:off x="4044863" y="119615"/>
                <a:ext cx="3785634" cy="1513229"/>
              </a:xfrm>
              <a:prstGeom prst="roundRect">
                <a:avLst/>
              </a:prstGeom>
              <a:solidFill>
                <a:srgbClr val="007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Mineral Sciences </a:t>
                </a:r>
              </a:p>
              <a:p>
                <a:pPr algn="ctr"/>
                <a:r>
                  <a:rPr lang="en-US" dirty="0"/>
                  <a:t>Collection Database</a:t>
                </a:r>
              </a:p>
              <a:p>
                <a:pPr algn="ctr"/>
                <a:endParaRPr lang="en-US" dirty="0"/>
              </a:p>
            </p:txBody>
          </p:sp>
          <p:sp>
            <p:nvSpPr>
              <p:cNvPr id="25" name="EZID badge">
                <a:extLst>
                  <a:ext uri="{FF2B5EF4-FFF2-40B4-BE49-F238E27FC236}">
                    <a16:creationId xmlns:a16="http://schemas.microsoft.com/office/drawing/2014/main" id="{0A067172-8FF4-4B8D-8C7A-334FCA7A2EB7}"/>
                  </a:ext>
                </a:extLst>
              </p:cNvPr>
              <p:cNvSpPr/>
              <p:nvPr/>
            </p:nvSpPr>
            <p:spPr>
              <a:xfrm>
                <a:off x="6028109" y="1152428"/>
                <a:ext cx="713979" cy="321578"/>
              </a:xfrm>
              <a:prstGeom prst="roundRect">
                <a:avLst/>
              </a:prstGeom>
              <a:solidFill>
                <a:srgbClr val="E35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EZID</a:t>
                </a:r>
              </a:p>
            </p:txBody>
          </p:sp>
          <p:sp>
            <p:nvSpPr>
              <p:cNvPr id="27" name="IGSN badge">
                <a:extLst>
                  <a:ext uri="{FF2B5EF4-FFF2-40B4-BE49-F238E27FC236}">
                    <a16:creationId xmlns:a16="http://schemas.microsoft.com/office/drawing/2014/main" id="{A1F4EA09-8FBB-4034-B4F2-58EC91CE141D}"/>
                  </a:ext>
                </a:extLst>
              </p:cNvPr>
              <p:cNvSpPr/>
              <p:nvPr/>
            </p:nvSpPr>
            <p:spPr>
              <a:xfrm>
                <a:off x="5165084" y="1159417"/>
                <a:ext cx="713979" cy="298757"/>
              </a:xfrm>
              <a:prstGeom prst="roundRect">
                <a:avLst/>
              </a:prstGeom>
              <a:solidFill>
                <a:srgbClr val="E35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IGSN</a:t>
                </a:r>
              </a:p>
            </p:txBody>
          </p:sp>
        </p:grpSp>
        <p:grpSp>
          <p:nvGrpSpPr>
            <p:cNvPr id="18" name="Links">
              <a:extLst>
                <a:ext uri="{FF2B5EF4-FFF2-40B4-BE49-F238E27FC236}">
                  <a16:creationId xmlns:a16="http://schemas.microsoft.com/office/drawing/2014/main" id="{A06FC3E0-8D48-4EF9-9A58-3547AF6B3274}"/>
                </a:ext>
              </a:extLst>
            </p:cNvPr>
            <p:cNvGrpSpPr/>
            <p:nvPr/>
          </p:nvGrpSpPr>
          <p:grpSpPr>
            <a:xfrm>
              <a:off x="3128282" y="876230"/>
              <a:ext cx="6205961" cy="3891175"/>
              <a:chOff x="3128282" y="876230"/>
              <a:chExt cx="6205961" cy="3891175"/>
            </a:xfrm>
          </p:grpSpPr>
          <p:cxnSp>
            <p:nvCxnSpPr>
              <p:cNvPr id="37" name="DMS &lt;--&gt; Collections Search Center">
                <a:extLst>
                  <a:ext uri="{FF2B5EF4-FFF2-40B4-BE49-F238E27FC236}">
                    <a16:creationId xmlns:a16="http://schemas.microsoft.com/office/drawing/2014/main" id="{A9CAC600-8F8C-42F4-AE0D-4DABF8F1E40C}"/>
                  </a:ext>
                </a:extLst>
              </p:cNvPr>
              <p:cNvCxnSpPr>
                <a:cxnSpLocks/>
              </p:cNvCxnSpPr>
              <p:nvPr/>
            </p:nvCxnSpPr>
            <p:spPr>
              <a:xfrm>
                <a:off x="7745272" y="1575227"/>
                <a:ext cx="1588971" cy="2089728"/>
              </a:xfrm>
              <a:prstGeom prst="straightConnector1">
                <a:avLst/>
              </a:prstGeom>
              <a:ln w="101600">
                <a:solidFill>
                  <a:srgbClr val="E35205"/>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DMS &lt;--&gt; NMNH Collections Search">
                <a:extLst>
                  <a:ext uri="{FF2B5EF4-FFF2-40B4-BE49-F238E27FC236}">
                    <a16:creationId xmlns:a16="http://schemas.microsoft.com/office/drawing/2014/main" id="{9A420D82-75B0-4B7C-A522-3040D758F2B2}"/>
                  </a:ext>
                </a:extLst>
              </p:cNvPr>
              <p:cNvCxnSpPr>
                <a:cxnSpLocks/>
              </p:cNvCxnSpPr>
              <p:nvPr/>
            </p:nvCxnSpPr>
            <p:spPr>
              <a:xfrm>
                <a:off x="7856463" y="1185173"/>
                <a:ext cx="1455018" cy="1414161"/>
              </a:xfrm>
              <a:prstGeom prst="straightConnector1">
                <a:avLst/>
              </a:prstGeom>
              <a:ln w="101600">
                <a:solidFill>
                  <a:srgbClr val="E35205"/>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DMS &lt;--&gt; GVP">
                <a:extLst>
                  <a:ext uri="{FF2B5EF4-FFF2-40B4-BE49-F238E27FC236}">
                    <a16:creationId xmlns:a16="http://schemas.microsoft.com/office/drawing/2014/main" id="{341190E4-F33E-4C70-9267-7C54F8C70F52}"/>
                  </a:ext>
                </a:extLst>
              </p:cNvPr>
              <p:cNvCxnSpPr>
                <a:cxnSpLocks/>
              </p:cNvCxnSpPr>
              <p:nvPr/>
            </p:nvCxnSpPr>
            <p:spPr>
              <a:xfrm>
                <a:off x="7830497" y="876230"/>
                <a:ext cx="1503746" cy="78429"/>
              </a:xfrm>
              <a:prstGeom prst="straightConnector1">
                <a:avLst/>
              </a:prstGeom>
              <a:ln w="101600">
                <a:solidFill>
                  <a:srgbClr val="E35205"/>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0" name="DMS &lt;--&gt; SESAR">
                <a:extLst>
                  <a:ext uri="{FF2B5EF4-FFF2-40B4-BE49-F238E27FC236}">
                    <a16:creationId xmlns:a16="http://schemas.microsoft.com/office/drawing/2014/main" id="{F0912BDF-0984-4AF9-8594-FD5B1B4F4E8C}"/>
                  </a:ext>
                </a:extLst>
              </p:cNvPr>
              <p:cNvGrpSpPr/>
              <p:nvPr/>
            </p:nvGrpSpPr>
            <p:grpSpPr>
              <a:xfrm>
                <a:off x="4912699" y="1642380"/>
                <a:ext cx="298757" cy="3125025"/>
                <a:chOff x="4912699" y="1642380"/>
                <a:chExt cx="298757" cy="3125025"/>
              </a:xfrm>
            </p:grpSpPr>
            <p:cxnSp>
              <p:nvCxnSpPr>
                <p:cNvPr id="33" name="Arrow">
                  <a:extLst>
                    <a:ext uri="{FF2B5EF4-FFF2-40B4-BE49-F238E27FC236}">
                      <a16:creationId xmlns:a16="http://schemas.microsoft.com/office/drawing/2014/main" id="{3EB5266F-C589-481A-A4AA-46A4B4A652D9}"/>
                    </a:ext>
                  </a:extLst>
                </p:cNvPr>
                <p:cNvCxnSpPr>
                  <a:cxnSpLocks/>
                </p:cNvCxnSpPr>
                <p:nvPr/>
              </p:nvCxnSpPr>
              <p:spPr>
                <a:xfrm>
                  <a:off x="5053112" y="1642380"/>
                  <a:ext cx="0" cy="3125025"/>
                </a:xfrm>
                <a:prstGeom prst="straightConnector1">
                  <a:avLst/>
                </a:prstGeom>
                <a:ln w="101600">
                  <a:solidFill>
                    <a:srgbClr val="E35205"/>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IGSN badge">
                  <a:extLst>
                    <a:ext uri="{FF2B5EF4-FFF2-40B4-BE49-F238E27FC236}">
                      <a16:creationId xmlns:a16="http://schemas.microsoft.com/office/drawing/2014/main" id="{183EDE15-A27A-481B-BFFF-47717434ADFA}"/>
                    </a:ext>
                  </a:extLst>
                </p:cNvPr>
                <p:cNvSpPr/>
                <p:nvPr/>
              </p:nvSpPr>
              <p:spPr>
                <a:xfrm rot="16200000">
                  <a:off x="4705088" y="2918882"/>
                  <a:ext cx="713979" cy="298757"/>
                </a:xfrm>
                <a:prstGeom prst="roundRect">
                  <a:avLst/>
                </a:prstGeom>
                <a:solidFill>
                  <a:srgbClr val="E35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IGSN</a:t>
                  </a:r>
                </a:p>
              </p:txBody>
            </p:sp>
          </p:grpSp>
          <p:cxnSp>
            <p:nvCxnSpPr>
              <p:cNvPr id="34" name="DMS --&gt; Publications">
                <a:extLst>
                  <a:ext uri="{FF2B5EF4-FFF2-40B4-BE49-F238E27FC236}">
                    <a16:creationId xmlns:a16="http://schemas.microsoft.com/office/drawing/2014/main" id="{0EEFE36C-566C-4548-AD63-CF28B02D1BC8}"/>
                  </a:ext>
                </a:extLst>
              </p:cNvPr>
              <p:cNvCxnSpPr>
                <a:cxnSpLocks/>
              </p:cNvCxnSpPr>
              <p:nvPr/>
            </p:nvCxnSpPr>
            <p:spPr>
              <a:xfrm flipH="1">
                <a:off x="3128282" y="876230"/>
                <a:ext cx="916581" cy="308943"/>
              </a:xfrm>
              <a:prstGeom prst="straightConnector1">
                <a:avLst/>
              </a:prstGeom>
              <a:ln w="101600">
                <a:solidFill>
                  <a:srgbClr val="E35205"/>
                </a:solidFill>
                <a:headEnd type="none"/>
                <a:tailEnd type="triangle"/>
              </a:ln>
            </p:spPr>
            <p:style>
              <a:lnRef idx="1">
                <a:schemeClr val="accent1"/>
              </a:lnRef>
              <a:fillRef idx="0">
                <a:schemeClr val="accent1"/>
              </a:fillRef>
              <a:effectRef idx="0">
                <a:schemeClr val="accent1"/>
              </a:effectRef>
              <a:fontRef idx="minor">
                <a:schemeClr val="tx1"/>
              </a:fontRef>
            </p:style>
          </p:cxnSp>
        </p:grpSp>
      </p:grpSp>
      <p:sp>
        <p:nvSpPr>
          <p:cNvPr id="3" name="Title" hidden="1">
            <a:extLst>
              <a:ext uri="{FF2B5EF4-FFF2-40B4-BE49-F238E27FC236}">
                <a16:creationId xmlns:a16="http://schemas.microsoft.com/office/drawing/2014/main" id="{24EE77EF-442D-4EE8-9647-A34B36D68FE4}"/>
              </a:ext>
            </a:extLst>
          </p:cNvPr>
          <p:cNvSpPr>
            <a:spLocks noGrp="1"/>
          </p:cNvSpPr>
          <p:nvPr>
            <p:ph type="title"/>
          </p:nvPr>
        </p:nvSpPr>
        <p:spPr/>
        <p:txBody>
          <a:bodyPr/>
          <a:lstStyle/>
          <a:p>
            <a:r>
              <a:rPr lang="en-US" dirty="0"/>
              <a:t>Current Mineral Sciences activity</a:t>
            </a:r>
          </a:p>
        </p:txBody>
      </p:sp>
    </p:spTree>
    <p:extLst>
      <p:ext uri="{BB962C8B-B14F-4D97-AF65-F5344CB8AC3E}">
        <p14:creationId xmlns:p14="http://schemas.microsoft.com/office/powerpoint/2010/main" val="24015583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eoscience specimen data initiatives" descr="Diagram showing data initiatives relevant to geoscience specimens that Mineral Sciences will be able to connect with using the IGSN">
            <a:extLst>
              <a:ext uri="{FF2B5EF4-FFF2-40B4-BE49-F238E27FC236}">
                <a16:creationId xmlns:a16="http://schemas.microsoft.com/office/drawing/2014/main" id="{7F7FFF01-70B6-45E5-A857-77197757CA51}"/>
              </a:ext>
            </a:extLst>
          </p:cNvPr>
          <p:cNvGrpSpPr/>
          <p:nvPr/>
        </p:nvGrpSpPr>
        <p:grpSpPr>
          <a:xfrm>
            <a:off x="705208" y="119615"/>
            <a:ext cx="10710204" cy="6541820"/>
            <a:chOff x="705208" y="119615"/>
            <a:chExt cx="10710204" cy="6541820"/>
          </a:xfrm>
        </p:grpSpPr>
        <p:grpSp>
          <p:nvGrpSpPr>
            <p:cNvPr id="9" name="Legend">
              <a:extLst>
                <a:ext uri="{FF2B5EF4-FFF2-40B4-BE49-F238E27FC236}">
                  <a16:creationId xmlns:a16="http://schemas.microsoft.com/office/drawing/2014/main" id="{08806CDC-0FA5-4B3E-898B-C293487442CE}"/>
                </a:ext>
              </a:extLst>
            </p:cNvPr>
            <p:cNvGrpSpPr/>
            <p:nvPr/>
          </p:nvGrpSpPr>
          <p:grpSpPr>
            <a:xfrm>
              <a:off x="10193434" y="5508151"/>
              <a:ext cx="1205921" cy="984029"/>
              <a:chOff x="10193434" y="5508151"/>
              <a:chExt cx="1205921" cy="984029"/>
            </a:xfrm>
          </p:grpSpPr>
          <p:sp>
            <p:nvSpPr>
              <p:cNvPr id="83" name="External">
                <a:extLst>
                  <a:ext uri="{FF2B5EF4-FFF2-40B4-BE49-F238E27FC236}">
                    <a16:creationId xmlns:a16="http://schemas.microsoft.com/office/drawing/2014/main" id="{D6403C49-216C-4E4F-814E-F2A208AC0B7C}"/>
                  </a:ext>
                </a:extLst>
              </p:cNvPr>
              <p:cNvSpPr/>
              <p:nvPr/>
            </p:nvSpPr>
            <p:spPr>
              <a:xfrm>
                <a:off x="10193434" y="6032792"/>
                <a:ext cx="1205921" cy="459388"/>
              </a:xfrm>
              <a:prstGeom prst="roundRect">
                <a:avLst/>
              </a:prstGeom>
              <a:solidFill>
                <a:srgbClr val="009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external</a:t>
                </a:r>
                <a:endParaRPr lang="en-US" sz="1000" dirty="0">
                  <a:solidFill>
                    <a:schemeClr val="bg1"/>
                  </a:solidFill>
                </a:endParaRPr>
              </a:p>
            </p:txBody>
          </p:sp>
          <p:sp>
            <p:nvSpPr>
              <p:cNvPr id="84" name="Internal">
                <a:extLst>
                  <a:ext uri="{FF2B5EF4-FFF2-40B4-BE49-F238E27FC236}">
                    <a16:creationId xmlns:a16="http://schemas.microsoft.com/office/drawing/2014/main" id="{C2973803-88B7-4540-AD40-78517FFE0933}"/>
                  </a:ext>
                </a:extLst>
              </p:cNvPr>
              <p:cNvSpPr/>
              <p:nvPr/>
            </p:nvSpPr>
            <p:spPr>
              <a:xfrm>
                <a:off x="10193434" y="5508151"/>
                <a:ext cx="1205921" cy="459388"/>
              </a:xfrm>
              <a:prstGeom prst="roundRect">
                <a:avLst/>
              </a:prstGeom>
              <a:solidFill>
                <a:srgbClr val="007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internal</a:t>
                </a:r>
                <a:endParaRPr lang="en-US" sz="1000" dirty="0">
                  <a:solidFill>
                    <a:schemeClr val="bg1"/>
                  </a:solidFill>
                </a:endParaRPr>
              </a:p>
            </p:txBody>
          </p:sp>
        </p:grpSp>
        <p:grpSp>
          <p:nvGrpSpPr>
            <p:cNvPr id="7" name="TDWG data standards">
              <a:extLst>
                <a:ext uri="{FF2B5EF4-FFF2-40B4-BE49-F238E27FC236}">
                  <a16:creationId xmlns:a16="http://schemas.microsoft.com/office/drawing/2014/main" id="{E9C618D8-CFDE-46E9-8531-4D47526750E1}"/>
                </a:ext>
              </a:extLst>
            </p:cNvPr>
            <p:cNvGrpSpPr/>
            <p:nvPr/>
          </p:nvGrpSpPr>
          <p:grpSpPr>
            <a:xfrm>
              <a:off x="6063430" y="2143173"/>
              <a:ext cx="1829267" cy="1835980"/>
              <a:chOff x="6063430" y="2143173"/>
              <a:chExt cx="1829267" cy="1835980"/>
            </a:xfrm>
          </p:grpSpPr>
          <p:sp>
            <p:nvSpPr>
              <p:cNvPr id="38" name="Outline">
                <a:extLst>
                  <a:ext uri="{FF2B5EF4-FFF2-40B4-BE49-F238E27FC236}">
                    <a16:creationId xmlns:a16="http://schemas.microsoft.com/office/drawing/2014/main" id="{D1855F0B-DB8D-4044-80E0-38822ED680E8}"/>
                  </a:ext>
                </a:extLst>
              </p:cNvPr>
              <p:cNvSpPr/>
              <p:nvPr/>
            </p:nvSpPr>
            <p:spPr>
              <a:xfrm>
                <a:off x="6063430" y="2143173"/>
                <a:ext cx="1829267" cy="1835980"/>
              </a:xfrm>
              <a:prstGeom prst="roundRect">
                <a:avLst/>
              </a:prstGeom>
              <a:noFill/>
              <a:ln>
                <a:solidFill>
                  <a:srgbClr val="0077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EFG">
                <a:extLst>
                  <a:ext uri="{FF2B5EF4-FFF2-40B4-BE49-F238E27FC236}">
                    <a16:creationId xmlns:a16="http://schemas.microsoft.com/office/drawing/2014/main" id="{9E892508-C302-48CB-92C5-8CD36528CFF8}"/>
                  </a:ext>
                </a:extLst>
              </p:cNvPr>
              <p:cNvSpPr/>
              <p:nvPr/>
            </p:nvSpPr>
            <p:spPr>
              <a:xfrm>
                <a:off x="6273652" y="3257401"/>
                <a:ext cx="1372880" cy="64315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EFG</a:t>
                </a:r>
              </a:p>
            </p:txBody>
          </p:sp>
          <p:sp>
            <p:nvSpPr>
              <p:cNvPr id="24" name="Darwin Core">
                <a:extLst>
                  <a:ext uri="{FF2B5EF4-FFF2-40B4-BE49-F238E27FC236}">
                    <a16:creationId xmlns:a16="http://schemas.microsoft.com/office/drawing/2014/main" id="{B4613587-AD43-477A-9A86-89C4767EFD6F}"/>
                  </a:ext>
                </a:extLst>
              </p:cNvPr>
              <p:cNvSpPr/>
              <p:nvPr/>
            </p:nvSpPr>
            <p:spPr>
              <a:xfrm>
                <a:off x="6273652" y="2554768"/>
                <a:ext cx="1372880" cy="64315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Darwin Core</a:t>
                </a:r>
              </a:p>
            </p:txBody>
          </p:sp>
          <p:sp>
            <p:nvSpPr>
              <p:cNvPr id="22" name="Label">
                <a:extLst>
                  <a:ext uri="{FF2B5EF4-FFF2-40B4-BE49-F238E27FC236}">
                    <a16:creationId xmlns:a16="http://schemas.microsoft.com/office/drawing/2014/main" id="{A037639D-AF83-4E1F-856F-B8145C5AF3B3}"/>
                  </a:ext>
                </a:extLst>
              </p:cNvPr>
              <p:cNvSpPr txBox="1"/>
              <p:nvPr/>
            </p:nvSpPr>
            <p:spPr>
              <a:xfrm>
                <a:off x="6102265" y="2167556"/>
                <a:ext cx="1754198" cy="369332"/>
              </a:xfrm>
              <a:prstGeom prst="rect">
                <a:avLst/>
              </a:prstGeom>
              <a:noFill/>
            </p:spPr>
            <p:txBody>
              <a:bodyPr wrap="none" rtlCol="0">
                <a:spAutoFit/>
              </a:bodyPr>
              <a:lstStyle/>
              <a:p>
                <a:r>
                  <a:rPr lang="en-US" dirty="0"/>
                  <a:t>TDWG standards</a:t>
                </a:r>
              </a:p>
            </p:txBody>
          </p:sp>
        </p:grpSp>
        <p:grpSp>
          <p:nvGrpSpPr>
            <p:cNvPr id="5" name="Smithsonian programs">
              <a:extLst>
                <a:ext uri="{FF2B5EF4-FFF2-40B4-BE49-F238E27FC236}">
                  <a16:creationId xmlns:a16="http://schemas.microsoft.com/office/drawing/2014/main" id="{14B9B98D-08DC-4C24-A5F0-24CB1431462D}"/>
                </a:ext>
              </a:extLst>
            </p:cNvPr>
            <p:cNvGrpSpPr/>
            <p:nvPr/>
          </p:nvGrpSpPr>
          <p:grpSpPr>
            <a:xfrm>
              <a:off x="9141031" y="119615"/>
              <a:ext cx="2274381" cy="5036192"/>
              <a:chOff x="9141031" y="119615"/>
              <a:chExt cx="2274381" cy="5036192"/>
            </a:xfrm>
          </p:grpSpPr>
          <p:sp>
            <p:nvSpPr>
              <p:cNvPr id="47" name="Outline">
                <a:extLst>
                  <a:ext uri="{FF2B5EF4-FFF2-40B4-BE49-F238E27FC236}">
                    <a16:creationId xmlns:a16="http://schemas.microsoft.com/office/drawing/2014/main" id="{3E100002-3829-4087-8B20-5CB463D602FB}"/>
                  </a:ext>
                </a:extLst>
              </p:cNvPr>
              <p:cNvSpPr/>
              <p:nvPr/>
            </p:nvSpPr>
            <p:spPr>
              <a:xfrm>
                <a:off x="9141031" y="119615"/>
                <a:ext cx="2248022" cy="5036192"/>
              </a:xfrm>
              <a:prstGeom prst="roundRect">
                <a:avLst/>
              </a:prstGeom>
              <a:noFill/>
              <a:ln>
                <a:solidFill>
                  <a:srgbClr val="0077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Collections Search Center">
                <a:extLst>
                  <a:ext uri="{FF2B5EF4-FFF2-40B4-BE49-F238E27FC236}">
                    <a16:creationId xmlns:a16="http://schemas.microsoft.com/office/drawing/2014/main" id="{A797CD38-B2FC-416D-8883-0D0AF31114C4}"/>
                  </a:ext>
                </a:extLst>
              </p:cNvPr>
              <p:cNvSpPr/>
              <p:nvPr/>
            </p:nvSpPr>
            <p:spPr>
              <a:xfrm>
                <a:off x="9311481" y="3546445"/>
                <a:ext cx="1685477" cy="1375442"/>
              </a:xfrm>
              <a:prstGeom prst="roundRect">
                <a:avLst/>
              </a:prstGeom>
              <a:solidFill>
                <a:srgbClr val="007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Smithsonian Collections Search Center</a:t>
                </a:r>
              </a:p>
              <a:p>
                <a:pPr algn="ctr"/>
                <a:r>
                  <a:rPr lang="en-US" sz="1000" dirty="0">
                    <a:solidFill>
                      <a:schemeClr val="bg1"/>
                    </a:solidFill>
                    <a:hlinkClick r:id="rId3">
                      <a:extLst>
                        <a:ext uri="{A12FA001-AC4F-418D-AE19-62706E023703}">
                          <ahyp:hlinkClr xmlns:ahyp="http://schemas.microsoft.com/office/drawing/2018/hyperlinkcolor" val="tx"/>
                        </a:ext>
                      </a:extLst>
                    </a:hlinkClick>
                  </a:rPr>
                  <a:t>http://collections.si.edu</a:t>
                </a:r>
                <a:r>
                  <a:rPr lang="en-US" sz="1000" dirty="0">
                    <a:solidFill>
                      <a:schemeClr val="bg1"/>
                    </a:solidFill>
                  </a:rPr>
                  <a:t>  </a:t>
                </a:r>
              </a:p>
            </p:txBody>
          </p:sp>
          <p:sp>
            <p:nvSpPr>
              <p:cNvPr id="29" name="NMNH Collections Search">
                <a:extLst>
                  <a:ext uri="{FF2B5EF4-FFF2-40B4-BE49-F238E27FC236}">
                    <a16:creationId xmlns:a16="http://schemas.microsoft.com/office/drawing/2014/main" id="{2DD3F7DF-4D34-483C-BC2B-28FC6A56EC7F}"/>
                  </a:ext>
                </a:extLst>
              </p:cNvPr>
              <p:cNvSpPr/>
              <p:nvPr/>
            </p:nvSpPr>
            <p:spPr>
              <a:xfrm>
                <a:off x="9311481" y="1836985"/>
                <a:ext cx="1744674" cy="1524698"/>
              </a:xfrm>
              <a:prstGeom prst="roundRect">
                <a:avLst/>
              </a:prstGeom>
              <a:solidFill>
                <a:srgbClr val="007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NMNH Collection Search</a:t>
                </a:r>
              </a:p>
              <a:p>
                <a:pPr algn="ctr"/>
                <a:r>
                  <a:rPr lang="en-US" sz="1000" dirty="0">
                    <a:solidFill>
                      <a:schemeClr val="bg1"/>
                    </a:solidFill>
                    <a:hlinkClick r:id="rId4">
                      <a:extLst>
                        <a:ext uri="{A12FA001-AC4F-418D-AE19-62706E023703}">
                          <ahyp:hlinkClr xmlns:ahyp="http://schemas.microsoft.com/office/drawing/2018/hyperlinkcolor" val="tx"/>
                        </a:ext>
                      </a:extLst>
                    </a:hlinkClick>
                  </a:rPr>
                  <a:t>https://collections.nmnh.si.edu/search/ms/</a:t>
                </a:r>
                <a:endParaRPr lang="en-US" sz="1000" dirty="0">
                  <a:solidFill>
                    <a:schemeClr val="bg1"/>
                  </a:solidFill>
                </a:endParaRPr>
              </a:p>
            </p:txBody>
          </p:sp>
          <p:sp>
            <p:nvSpPr>
              <p:cNvPr id="32" name="GVP">
                <a:extLst>
                  <a:ext uri="{FF2B5EF4-FFF2-40B4-BE49-F238E27FC236}">
                    <a16:creationId xmlns:a16="http://schemas.microsoft.com/office/drawing/2014/main" id="{90B4AF86-A594-4EEF-B0BC-08F55BB654A5}"/>
                  </a:ext>
                </a:extLst>
              </p:cNvPr>
              <p:cNvSpPr/>
              <p:nvPr/>
            </p:nvSpPr>
            <p:spPr>
              <a:xfrm>
                <a:off x="9334243" y="266938"/>
                <a:ext cx="1685477" cy="1375442"/>
              </a:xfrm>
              <a:prstGeom prst="roundRect">
                <a:avLst/>
              </a:prstGeom>
              <a:solidFill>
                <a:srgbClr val="007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Global Volcanism Program</a:t>
                </a:r>
              </a:p>
              <a:p>
                <a:pPr algn="ctr"/>
                <a:r>
                  <a:rPr lang="en-US" sz="1000" dirty="0">
                    <a:solidFill>
                      <a:schemeClr val="bg1"/>
                    </a:solidFill>
                    <a:hlinkClick r:id="rId5">
                      <a:extLst>
                        <a:ext uri="{A12FA001-AC4F-418D-AE19-62706E023703}">
                          <ahyp:hlinkClr xmlns:ahyp="http://schemas.microsoft.com/office/drawing/2018/hyperlinkcolor" val="tx"/>
                        </a:ext>
                      </a:extLst>
                    </a:hlinkClick>
                  </a:rPr>
                  <a:t>http://volcano.si.edu/</a:t>
                </a:r>
                <a:endParaRPr lang="en-US" sz="1000" dirty="0">
                  <a:solidFill>
                    <a:schemeClr val="bg1"/>
                  </a:solidFill>
                </a:endParaRPr>
              </a:p>
            </p:txBody>
          </p:sp>
          <p:sp>
            <p:nvSpPr>
              <p:cNvPr id="48" name="Label">
                <a:extLst>
                  <a:ext uri="{FF2B5EF4-FFF2-40B4-BE49-F238E27FC236}">
                    <a16:creationId xmlns:a16="http://schemas.microsoft.com/office/drawing/2014/main" id="{312B4B3D-30E1-4336-A90D-8D9CC420A9C4}"/>
                  </a:ext>
                </a:extLst>
              </p:cNvPr>
              <p:cNvSpPr txBox="1"/>
              <p:nvPr/>
            </p:nvSpPr>
            <p:spPr>
              <a:xfrm rot="5400000">
                <a:off x="10087067" y="2336610"/>
                <a:ext cx="2287357" cy="369332"/>
              </a:xfrm>
              <a:prstGeom prst="rect">
                <a:avLst/>
              </a:prstGeom>
              <a:noFill/>
            </p:spPr>
            <p:txBody>
              <a:bodyPr wrap="none" rtlCol="0">
                <a:spAutoFit/>
              </a:bodyPr>
              <a:lstStyle/>
              <a:p>
                <a:r>
                  <a:rPr lang="en-US" dirty="0"/>
                  <a:t>Smithsonian programs</a:t>
                </a:r>
              </a:p>
            </p:txBody>
          </p:sp>
        </p:grpSp>
        <p:grpSp>
          <p:nvGrpSpPr>
            <p:cNvPr id="6" name="Specimen catalogs">
              <a:extLst>
                <a:ext uri="{FF2B5EF4-FFF2-40B4-BE49-F238E27FC236}">
                  <a16:creationId xmlns:a16="http://schemas.microsoft.com/office/drawing/2014/main" id="{7E50AC62-ADDF-453F-A9BB-B690CCB0BE8A}"/>
                </a:ext>
              </a:extLst>
            </p:cNvPr>
            <p:cNvGrpSpPr/>
            <p:nvPr/>
          </p:nvGrpSpPr>
          <p:grpSpPr>
            <a:xfrm>
              <a:off x="4044862" y="4618104"/>
              <a:ext cx="3923481" cy="2043331"/>
              <a:chOff x="4044862" y="4618104"/>
              <a:chExt cx="3923481" cy="2043331"/>
            </a:xfrm>
          </p:grpSpPr>
          <p:sp>
            <p:nvSpPr>
              <p:cNvPr id="42" name="Outline">
                <a:extLst>
                  <a:ext uri="{FF2B5EF4-FFF2-40B4-BE49-F238E27FC236}">
                    <a16:creationId xmlns:a16="http://schemas.microsoft.com/office/drawing/2014/main" id="{9DD7773C-45FC-4ABC-A48D-AE340186636A}"/>
                  </a:ext>
                </a:extLst>
              </p:cNvPr>
              <p:cNvSpPr/>
              <p:nvPr/>
            </p:nvSpPr>
            <p:spPr>
              <a:xfrm>
                <a:off x="4044862" y="4618104"/>
                <a:ext cx="3923481" cy="2043331"/>
              </a:xfrm>
              <a:prstGeom prst="roundRect">
                <a:avLst/>
              </a:prstGeom>
              <a:noFill/>
              <a:ln>
                <a:solidFill>
                  <a:srgbClr val="0077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GeoCASe">
                <a:extLst>
                  <a:ext uri="{FF2B5EF4-FFF2-40B4-BE49-F238E27FC236}">
                    <a16:creationId xmlns:a16="http://schemas.microsoft.com/office/drawing/2014/main" id="{23614A20-C034-46E7-985E-5B0C8EF82724}"/>
                  </a:ext>
                </a:extLst>
              </p:cNvPr>
              <p:cNvSpPr/>
              <p:nvPr/>
            </p:nvSpPr>
            <p:spPr>
              <a:xfrm>
                <a:off x="6085822" y="4767405"/>
                <a:ext cx="1744674" cy="152469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GeoCASe</a:t>
                </a:r>
              </a:p>
              <a:p>
                <a:pPr algn="ctr"/>
                <a:r>
                  <a:rPr lang="en-US" sz="1000" dirty="0">
                    <a:solidFill>
                      <a:schemeClr val="bg1"/>
                    </a:solidFill>
                    <a:hlinkClick r:id="rId6">
                      <a:extLst>
                        <a:ext uri="{A12FA001-AC4F-418D-AE19-62706E023703}">
                          <ahyp:hlinkClr xmlns:ahyp="http://schemas.microsoft.com/office/drawing/2018/hyperlinkcolor" val="tx"/>
                        </a:ext>
                      </a:extLst>
                    </a:hlinkClick>
                  </a:rPr>
                  <a:t>http://geocase.eu/</a:t>
                </a:r>
                <a:endParaRPr lang="en-US" sz="1000" dirty="0">
                  <a:solidFill>
                    <a:schemeClr val="bg1"/>
                  </a:solidFill>
                </a:endParaRPr>
              </a:p>
            </p:txBody>
          </p:sp>
          <p:sp>
            <p:nvSpPr>
              <p:cNvPr id="14" name="SESAR">
                <a:extLst>
                  <a:ext uri="{FF2B5EF4-FFF2-40B4-BE49-F238E27FC236}">
                    <a16:creationId xmlns:a16="http://schemas.microsoft.com/office/drawing/2014/main" id="{2112280E-F052-43EE-8452-913D294175BE}"/>
                  </a:ext>
                </a:extLst>
              </p:cNvPr>
              <p:cNvSpPr/>
              <p:nvPr/>
            </p:nvSpPr>
            <p:spPr>
              <a:xfrm>
                <a:off x="4180775" y="4767405"/>
                <a:ext cx="1744674" cy="1524698"/>
              </a:xfrm>
              <a:prstGeom prst="roundRect">
                <a:avLst/>
              </a:prstGeom>
              <a:solidFill>
                <a:srgbClr val="009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SESAR Catalog Search</a:t>
                </a:r>
              </a:p>
              <a:p>
                <a:pPr algn="ctr"/>
                <a:r>
                  <a:rPr lang="en-US" sz="1000" dirty="0">
                    <a:solidFill>
                      <a:schemeClr val="bg1"/>
                    </a:solidFill>
                    <a:hlinkClick r:id="rId7">
                      <a:extLst>
                        <a:ext uri="{A12FA001-AC4F-418D-AE19-62706E023703}">
                          <ahyp:hlinkClr xmlns:ahyp="http://schemas.microsoft.com/office/drawing/2018/hyperlinkcolor" val="tx"/>
                        </a:ext>
                      </a:extLst>
                    </a:hlinkClick>
                  </a:rPr>
                  <a:t>http://www.geosamples.org/catalogsearch</a:t>
                </a:r>
                <a:endParaRPr lang="en-US" dirty="0">
                  <a:solidFill>
                    <a:schemeClr val="bg1"/>
                  </a:solidFill>
                </a:endParaRPr>
              </a:p>
            </p:txBody>
          </p:sp>
          <p:sp>
            <p:nvSpPr>
              <p:cNvPr id="46" name="Label">
                <a:extLst>
                  <a:ext uri="{FF2B5EF4-FFF2-40B4-BE49-F238E27FC236}">
                    <a16:creationId xmlns:a16="http://schemas.microsoft.com/office/drawing/2014/main" id="{0096A54B-256E-4545-BEF5-FCFE7B7B3DDC}"/>
                  </a:ext>
                </a:extLst>
              </p:cNvPr>
              <p:cNvSpPr txBox="1"/>
              <p:nvPr/>
            </p:nvSpPr>
            <p:spPr>
              <a:xfrm>
                <a:off x="4533740" y="6292103"/>
                <a:ext cx="3042371" cy="369332"/>
              </a:xfrm>
              <a:prstGeom prst="rect">
                <a:avLst/>
              </a:prstGeom>
              <a:noFill/>
            </p:spPr>
            <p:txBody>
              <a:bodyPr wrap="none" rtlCol="0">
                <a:spAutoFit/>
              </a:bodyPr>
              <a:lstStyle/>
              <a:p>
                <a:r>
                  <a:rPr lang="en-US" dirty="0"/>
                  <a:t>Geoscience specimen catalogs</a:t>
                </a:r>
              </a:p>
            </p:txBody>
          </p:sp>
        </p:grpSp>
        <p:grpSp>
          <p:nvGrpSpPr>
            <p:cNvPr id="8" name="Publications and data">
              <a:extLst>
                <a:ext uri="{FF2B5EF4-FFF2-40B4-BE49-F238E27FC236}">
                  <a16:creationId xmlns:a16="http://schemas.microsoft.com/office/drawing/2014/main" id="{B39458A1-8615-4E35-8E99-F6BDC3948BA7}"/>
                </a:ext>
              </a:extLst>
            </p:cNvPr>
            <p:cNvGrpSpPr/>
            <p:nvPr/>
          </p:nvGrpSpPr>
          <p:grpSpPr>
            <a:xfrm>
              <a:off x="705208" y="207469"/>
              <a:ext cx="2590917" cy="5801445"/>
              <a:chOff x="705208" y="207469"/>
              <a:chExt cx="2590917" cy="5801445"/>
            </a:xfrm>
          </p:grpSpPr>
          <p:sp>
            <p:nvSpPr>
              <p:cNvPr id="43" name="Outline">
                <a:extLst>
                  <a:ext uri="{FF2B5EF4-FFF2-40B4-BE49-F238E27FC236}">
                    <a16:creationId xmlns:a16="http://schemas.microsoft.com/office/drawing/2014/main" id="{C5948C95-C2AF-4D9C-A824-E18FA5DE1072}"/>
                  </a:ext>
                </a:extLst>
              </p:cNvPr>
              <p:cNvSpPr/>
              <p:nvPr/>
            </p:nvSpPr>
            <p:spPr>
              <a:xfrm>
                <a:off x="705208" y="207469"/>
                <a:ext cx="2590917" cy="5801445"/>
              </a:xfrm>
              <a:prstGeom prst="roundRect">
                <a:avLst/>
              </a:prstGeom>
              <a:noFill/>
              <a:ln>
                <a:solidFill>
                  <a:srgbClr val="0077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MetBull">
                <a:extLst>
                  <a:ext uri="{FF2B5EF4-FFF2-40B4-BE49-F238E27FC236}">
                    <a16:creationId xmlns:a16="http://schemas.microsoft.com/office/drawing/2014/main" id="{32AC5270-D3A6-40D3-8477-5630ED2B67E6}"/>
                  </a:ext>
                </a:extLst>
              </p:cNvPr>
              <p:cNvSpPr/>
              <p:nvPr/>
            </p:nvSpPr>
            <p:spPr>
              <a:xfrm>
                <a:off x="1161953" y="4085693"/>
                <a:ext cx="1961902" cy="178285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Meteoritical Bulletin Database</a:t>
                </a:r>
              </a:p>
              <a:p>
                <a:pPr algn="ctr"/>
                <a:r>
                  <a:rPr lang="en-US" sz="1000" dirty="0">
                    <a:solidFill>
                      <a:schemeClr val="bg1"/>
                    </a:solidFill>
                    <a:hlinkClick r:id="rId8">
                      <a:extLst>
                        <a:ext uri="{A12FA001-AC4F-418D-AE19-62706E023703}">
                          <ahyp:hlinkClr xmlns:ahyp="http://schemas.microsoft.com/office/drawing/2018/hyperlinkcolor" val="tx"/>
                        </a:ext>
                      </a:extLst>
                    </a:hlinkClick>
                  </a:rPr>
                  <a:t>https://www.lpi.usra.edu/meteor/metbull.php</a:t>
                </a:r>
                <a:endParaRPr lang="en-US" sz="1000" dirty="0">
                  <a:solidFill>
                    <a:schemeClr val="bg1"/>
                  </a:solidFill>
                </a:endParaRPr>
              </a:p>
            </p:txBody>
          </p:sp>
          <p:sp>
            <p:nvSpPr>
              <p:cNvPr id="15" name="EarthChem">
                <a:extLst>
                  <a:ext uri="{FF2B5EF4-FFF2-40B4-BE49-F238E27FC236}">
                    <a16:creationId xmlns:a16="http://schemas.microsoft.com/office/drawing/2014/main" id="{BAF7D77F-A730-4BA3-835F-43A35F3EC745}"/>
                  </a:ext>
                </a:extLst>
              </p:cNvPr>
              <p:cNvSpPr/>
              <p:nvPr/>
            </p:nvSpPr>
            <p:spPr>
              <a:xfrm>
                <a:off x="1154832" y="2162185"/>
                <a:ext cx="1961902" cy="1782858"/>
              </a:xfrm>
              <a:prstGeom prst="roundRect">
                <a:avLst/>
              </a:prstGeom>
              <a:solidFill>
                <a:srgbClr val="009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EarthChem</a:t>
                </a:r>
              </a:p>
              <a:p>
                <a:pPr algn="ctr"/>
                <a:r>
                  <a:rPr lang="en-US" sz="1000" dirty="0">
                    <a:solidFill>
                      <a:schemeClr val="bg1"/>
                    </a:solidFill>
                    <a:hlinkClick r:id="rId9">
                      <a:extLst>
                        <a:ext uri="{A12FA001-AC4F-418D-AE19-62706E023703}">
                          <ahyp:hlinkClr xmlns:ahyp="http://schemas.microsoft.com/office/drawing/2018/hyperlinkcolor" val="tx"/>
                        </a:ext>
                      </a:extLst>
                    </a:hlinkClick>
                  </a:rPr>
                  <a:t>http://www.earthchem.org/</a:t>
                </a:r>
                <a:r>
                  <a:rPr lang="en-US" sz="1000" dirty="0">
                    <a:solidFill>
                      <a:schemeClr val="bg1"/>
                    </a:solidFill>
                  </a:rPr>
                  <a:t> </a:t>
                </a:r>
              </a:p>
            </p:txBody>
          </p:sp>
          <p:sp>
            <p:nvSpPr>
              <p:cNvPr id="16" name="Publications">
                <a:extLst>
                  <a:ext uri="{FF2B5EF4-FFF2-40B4-BE49-F238E27FC236}">
                    <a16:creationId xmlns:a16="http://schemas.microsoft.com/office/drawing/2014/main" id="{85310041-EA05-4EDA-A29A-EA655CDCC652}"/>
                  </a:ext>
                </a:extLst>
              </p:cNvPr>
              <p:cNvSpPr/>
              <p:nvPr/>
            </p:nvSpPr>
            <p:spPr>
              <a:xfrm>
                <a:off x="1166380" y="348811"/>
                <a:ext cx="1961902" cy="1672724"/>
              </a:xfrm>
              <a:prstGeom prst="roundRect">
                <a:avLst/>
              </a:prstGeom>
              <a:solidFill>
                <a:srgbClr val="009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Publications</a:t>
                </a:r>
              </a:p>
            </p:txBody>
          </p:sp>
          <p:sp>
            <p:nvSpPr>
              <p:cNvPr id="44" name="Label">
                <a:extLst>
                  <a:ext uri="{FF2B5EF4-FFF2-40B4-BE49-F238E27FC236}">
                    <a16:creationId xmlns:a16="http://schemas.microsoft.com/office/drawing/2014/main" id="{C54A5F96-712F-4F6B-805E-03BA7731E239}"/>
                  </a:ext>
                </a:extLst>
              </p:cNvPr>
              <p:cNvSpPr txBox="1"/>
              <p:nvPr/>
            </p:nvSpPr>
            <p:spPr>
              <a:xfrm rot="16200000">
                <a:off x="-82919" y="2864870"/>
                <a:ext cx="1998304" cy="369332"/>
              </a:xfrm>
              <a:prstGeom prst="rect">
                <a:avLst/>
              </a:prstGeom>
              <a:noFill/>
            </p:spPr>
            <p:txBody>
              <a:bodyPr wrap="none" rtlCol="0">
                <a:spAutoFit/>
              </a:bodyPr>
              <a:lstStyle/>
              <a:p>
                <a:r>
                  <a:rPr lang="en-US" dirty="0"/>
                  <a:t>Publications &amp; data</a:t>
                </a:r>
              </a:p>
            </p:txBody>
          </p:sp>
        </p:grpSp>
        <p:grpSp>
          <p:nvGrpSpPr>
            <p:cNvPr id="4" name="Mineral Sciences">
              <a:extLst>
                <a:ext uri="{FF2B5EF4-FFF2-40B4-BE49-F238E27FC236}">
                  <a16:creationId xmlns:a16="http://schemas.microsoft.com/office/drawing/2014/main" id="{A545B410-ECB6-43CE-8E02-E4336442766F}"/>
                </a:ext>
              </a:extLst>
            </p:cNvPr>
            <p:cNvGrpSpPr/>
            <p:nvPr/>
          </p:nvGrpSpPr>
          <p:grpSpPr>
            <a:xfrm>
              <a:off x="4044863" y="119615"/>
              <a:ext cx="3785634" cy="1513229"/>
              <a:chOff x="4044863" y="119615"/>
              <a:chExt cx="3785634" cy="1513229"/>
            </a:xfrm>
          </p:grpSpPr>
          <p:sp>
            <p:nvSpPr>
              <p:cNvPr id="26" name="Mineral Sciences Collections DB">
                <a:extLst>
                  <a:ext uri="{FF2B5EF4-FFF2-40B4-BE49-F238E27FC236}">
                    <a16:creationId xmlns:a16="http://schemas.microsoft.com/office/drawing/2014/main" id="{F49455D5-206B-45E0-8E1D-ADB6580FBE6F}"/>
                  </a:ext>
                </a:extLst>
              </p:cNvPr>
              <p:cNvSpPr/>
              <p:nvPr/>
            </p:nvSpPr>
            <p:spPr>
              <a:xfrm>
                <a:off x="4044863" y="119615"/>
                <a:ext cx="3785634" cy="1513229"/>
              </a:xfrm>
              <a:prstGeom prst="roundRect">
                <a:avLst/>
              </a:prstGeom>
              <a:solidFill>
                <a:srgbClr val="007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Mineral Sciences </a:t>
                </a:r>
              </a:p>
              <a:p>
                <a:pPr algn="ctr"/>
                <a:r>
                  <a:rPr lang="en-US" dirty="0"/>
                  <a:t>Collection Database</a:t>
                </a:r>
              </a:p>
              <a:p>
                <a:pPr algn="ctr"/>
                <a:endParaRPr lang="en-US" dirty="0"/>
              </a:p>
            </p:txBody>
          </p:sp>
          <p:sp>
            <p:nvSpPr>
              <p:cNvPr id="25" name="EZID badge">
                <a:extLst>
                  <a:ext uri="{FF2B5EF4-FFF2-40B4-BE49-F238E27FC236}">
                    <a16:creationId xmlns:a16="http://schemas.microsoft.com/office/drawing/2014/main" id="{0A067172-8FF4-4B8D-8C7A-334FCA7A2EB7}"/>
                  </a:ext>
                </a:extLst>
              </p:cNvPr>
              <p:cNvSpPr/>
              <p:nvPr/>
            </p:nvSpPr>
            <p:spPr>
              <a:xfrm>
                <a:off x="6028109" y="1152428"/>
                <a:ext cx="713979" cy="321578"/>
              </a:xfrm>
              <a:prstGeom prst="roundRect">
                <a:avLst/>
              </a:prstGeom>
              <a:solidFill>
                <a:srgbClr val="E35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EZID</a:t>
                </a:r>
              </a:p>
            </p:txBody>
          </p:sp>
          <p:sp>
            <p:nvSpPr>
              <p:cNvPr id="27" name="IGSN badge">
                <a:extLst>
                  <a:ext uri="{FF2B5EF4-FFF2-40B4-BE49-F238E27FC236}">
                    <a16:creationId xmlns:a16="http://schemas.microsoft.com/office/drawing/2014/main" id="{A1F4EA09-8FBB-4034-B4F2-58EC91CE141D}"/>
                  </a:ext>
                </a:extLst>
              </p:cNvPr>
              <p:cNvSpPr/>
              <p:nvPr/>
            </p:nvSpPr>
            <p:spPr>
              <a:xfrm>
                <a:off x="5165084" y="1159417"/>
                <a:ext cx="713979" cy="298757"/>
              </a:xfrm>
              <a:prstGeom prst="roundRect">
                <a:avLst/>
              </a:prstGeom>
              <a:solidFill>
                <a:srgbClr val="E35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IGSN</a:t>
                </a:r>
              </a:p>
            </p:txBody>
          </p:sp>
        </p:grpSp>
        <p:grpSp>
          <p:nvGrpSpPr>
            <p:cNvPr id="12" name="Links">
              <a:extLst>
                <a:ext uri="{FF2B5EF4-FFF2-40B4-BE49-F238E27FC236}">
                  <a16:creationId xmlns:a16="http://schemas.microsoft.com/office/drawing/2014/main" id="{BD37AB18-EFA4-4EF9-BD6B-E67209E4E127}"/>
                </a:ext>
              </a:extLst>
            </p:cNvPr>
            <p:cNvGrpSpPr/>
            <p:nvPr/>
          </p:nvGrpSpPr>
          <p:grpSpPr>
            <a:xfrm>
              <a:off x="3116734" y="876230"/>
              <a:ext cx="6217509" cy="3891175"/>
              <a:chOff x="3116734" y="876230"/>
              <a:chExt cx="6217509" cy="3891175"/>
            </a:xfrm>
          </p:grpSpPr>
          <p:cxnSp>
            <p:nvCxnSpPr>
              <p:cNvPr id="37" name="DMS &lt;--&gt; Collections Search Center">
                <a:extLst>
                  <a:ext uri="{FF2B5EF4-FFF2-40B4-BE49-F238E27FC236}">
                    <a16:creationId xmlns:a16="http://schemas.microsoft.com/office/drawing/2014/main" id="{A9CAC600-8F8C-42F4-AE0D-4DABF8F1E40C}"/>
                  </a:ext>
                </a:extLst>
              </p:cNvPr>
              <p:cNvCxnSpPr>
                <a:cxnSpLocks/>
              </p:cNvCxnSpPr>
              <p:nvPr/>
            </p:nvCxnSpPr>
            <p:spPr>
              <a:xfrm>
                <a:off x="7745272" y="1575227"/>
                <a:ext cx="1588971" cy="2089728"/>
              </a:xfrm>
              <a:prstGeom prst="straightConnector1">
                <a:avLst/>
              </a:prstGeom>
              <a:ln w="101600">
                <a:solidFill>
                  <a:srgbClr val="E35205"/>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DMS &lt;--&gt; NMNH Collections Search">
                <a:extLst>
                  <a:ext uri="{FF2B5EF4-FFF2-40B4-BE49-F238E27FC236}">
                    <a16:creationId xmlns:a16="http://schemas.microsoft.com/office/drawing/2014/main" id="{9A420D82-75B0-4B7C-A522-3040D758F2B2}"/>
                  </a:ext>
                </a:extLst>
              </p:cNvPr>
              <p:cNvCxnSpPr>
                <a:cxnSpLocks/>
              </p:cNvCxnSpPr>
              <p:nvPr/>
            </p:nvCxnSpPr>
            <p:spPr>
              <a:xfrm>
                <a:off x="7856463" y="1185173"/>
                <a:ext cx="1455018" cy="1414161"/>
              </a:xfrm>
              <a:prstGeom prst="straightConnector1">
                <a:avLst/>
              </a:prstGeom>
              <a:ln w="101600">
                <a:solidFill>
                  <a:srgbClr val="E35205"/>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DMS &lt;--&gt; GVP">
                <a:extLst>
                  <a:ext uri="{FF2B5EF4-FFF2-40B4-BE49-F238E27FC236}">
                    <a16:creationId xmlns:a16="http://schemas.microsoft.com/office/drawing/2014/main" id="{341190E4-F33E-4C70-9267-7C54F8C70F52}"/>
                  </a:ext>
                </a:extLst>
              </p:cNvPr>
              <p:cNvCxnSpPr>
                <a:cxnSpLocks/>
              </p:cNvCxnSpPr>
              <p:nvPr/>
            </p:nvCxnSpPr>
            <p:spPr>
              <a:xfrm>
                <a:off x="7830497" y="876230"/>
                <a:ext cx="1503746" cy="78429"/>
              </a:xfrm>
              <a:prstGeom prst="straightConnector1">
                <a:avLst/>
              </a:prstGeom>
              <a:ln w="101600">
                <a:solidFill>
                  <a:srgbClr val="E35205"/>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0" name="DMS &lt;--&gt; SESAR">
                <a:extLst>
                  <a:ext uri="{FF2B5EF4-FFF2-40B4-BE49-F238E27FC236}">
                    <a16:creationId xmlns:a16="http://schemas.microsoft.com/office/drawing/2014/main" id="{F0912BDF-0984-4AF9-8594-FD5B1B4F4E8C}"/>
                  </a:ext>
                </a:extLst>
              </p:cNvPr>
              <p:cNvGrpSpPr/>
              <p:nvPr/>
            </p:nvGrpSpPr>
            <p:grpSpPr>
              <a:xfrm>
                <a:off x="4912699" y="1642380"/>
                <a:ext cx="298757" cy="3125025"/>
                <a:chOff x="4912699" y="1642380"/>
                <a:chExt cx="298757" cy="3125025"/>
              </a:xfrm>
            </p:grpSpPr>
            <p:cxnSp>
              <p:nvCxnSpPr>
                <p:cNvPr id="33" name="Arrow">
                  <a:extLst>
                    <a:ext uri="{FF2B5EF4-FFF2-40B4-BE49-F238E27FC236}">
                      <a16:creationId xmlns:a16="http://schemas.microsoft.com/office/drawing/2014/main" id="{3EB5266F-C589-481A-A4AA-46A4B4A652D9}"/>
                    </a:ext>
                  </a:extLst>
                </p:cNvPr>
                <p:cNvCxnSpPr>
                  <a:cxnSpLocks/>
                </p:cNvCxnSpPr>
                <p:nvPr/>
              </p:nvCxnSpPr>
              <p:spPr>
                <a:xfrm>
                  <a:off x="5053112" y="1642380"/>
                  <a:ext cx="0" cy="3125025"/>
                </a:xfrm>
                <a:prstGeom prst="straightConnector1">
                  <a:avLst/>
                </a:prstGeom>
                <a:ln w="101600">
                  <a:solidFill>
                    <a:srgbClr val="E35205"/>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IGSN badge">
                  <a:extLst>
                    <a:ext uri="{FF2B5EF4-FFF2-40B4-BE49-F238E27FC236}">
                      <a16:creationId xmlns:a16="http://schemas.microsoft.com/office/drawing/2014/main" id="{183EDE15-A27A-481B-BFFF-47717434ADFA}"/>
                    </a:ext>
                  </a:extLst>
                </p:cNvPr>
                <p:cNvSpPr/>
                <p:nvPr/>
              </p:nvSpPr>
              <p:spPr>
                <a:xfrm rot="16200000">
                  <a:off x="4705088" y="2918882"/>
                  <a:ext cx="713979" cy="298757"/>
                </a:xfrm>
                <a:prstGeom prst="roundRect">
                  <a:avLst/>
                </a:prstGeom>
                <a:solidFill>
                  <a:srgbClr val="E35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IGSN</a:t>
                  </a:r>
                </a:p>
              </p:txBody>
            </p:sp>
          </p:grpSp>
          <p:grpSp>
            <p:nvGrpSpPr>
              <p:cNvPr id="2" name="DMS &lt;--&gt; EarthChem">
                <a:extLst>
                  <a:ext uri="{FF2B5EF4-FFF2-40B4-BE49-F238E27FC236}">
                    <a16:creationId xmlns:a16="http://schemas.microsoft.com/office/drawing/2014/main" id="{86CA85C4-275E-4479-A5EE-90186933B38C}"/>
                  </a:ext>
                </a:extLst>
              </p:cNvPr>
              <p:cNvGrpSpPr/>
              <p:nvPr/>
            </p:nvGrpSpPr>
            <p:grpSpPr>
              <a:xfrm>
                <a:off x="3116734" y="1547736"/>
                <a:ext cx="1026870" cy="1505878"/>
                <a:chOff x="3116734" y="1547736"/>
                <a:chExt cx="1026870" cy="1505878"/>
              </a:xfrm>
            </p:grpSpPr>
            <p:cxnSp>
              <p:nvCxnSpPr>
                <p:cNvPr id="49" name="Arrow">
                  <a:extLst>
                    <a:ext uri="{FF2B5EF4-FFF2-40B4-BE49-F238E27FC236}">
                      <a16:creationId xmlns:a16="http://schemas.microsoft.com/office/drawing/2014/main" id="{B2A79384-7B50-47C7-80D5-0AA2C8933F0C}"/>
                    </a:ext>
                  </a:extLst>
                </p:cNvPr>
                <p:cNvCxnSpPr>
                  <a:cxnSpLocks/>
                </p:cNvCxnSpPr>
                <p:nvPr/>
              </p:nvCxnSpPr>
              <p:spPr>
                <a:xfrm flipH="1">
                  <a:off x="3116734" y="1547736"/>
                  <a:ext cx="1026870" cy="1505878"/>
                </a:xfrm>
                <a:prstGeom prst="straightConnector1">
                  <a:avLst/>
                </a:prstGeom>
                <a:ln w="101600">
                  <a:solidFill>
                    <a:srgbClr val="E35205"/>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IGSN badge">
                  <a:extLst>
                    <a:ext uri="{FF2B5EF4-FFF2-40B4-BE49-F238E27FC236}">
                      <a16:creationId xmlns:a16="http://schemas.microsoft.com/office/drawing/2014/main" id="{B0A8A3B9-914F-4007-A362-197E1CE70FBF}"/>
                    </a:ext>
                  </a:extLst>
                </p:cNvPr>
                <p:cNvSpPr/>
                <p:nvPr/>
              </p:nvSpPr>
              <p:spPr>
                <a:xfrm rot="18360582">
                  <a:off x="3295224" y="2144504"/>
                  <a:ext cx="713979" cy="298757"/>
                </a:xfrm>
                <a:prstGeom prst="roundRect">
                  <a:avLst/>
                </a:prstGeom>
                <a:solidFill>
                  <a:srgbClr val="E35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IGSN</a:t>
                  </a:r>
                </a:p>
              </p:txBody>
            </p:sp>
          </p:grpSp>
          <p:grpSp>
            <p:nvGrpSpPr>
              <p:cNvPr id="11" name="DMS &lt;--&gt; Publications">
                <a:extLst>
                  <a:ext uri="{FF2B5EF4-FFF2-40B4-BE49-F238E27FC236}">
                    <a16:creationId xmlns:a16="http://schemas.microsoft.com/office/drawing/2014/main" id="{9859B550-E2F4-4134-9710-BEA292351592}"/>
                  </a:ext>
                </a:extLst>
              </p:cNvPr>
              <p:cNvGrpSpPr/>
              <p:nvPr/>
            </p:nvGrpSpPr>
            <p:grpSpPr>
              <a:xfrm>
                <a:off x="3128282" y="876230"/>
                <a:ext cx="916581" cy="308943"/>
                <a:chOff x="3128282" y="876230"/>
                <a:chExt cx="916581" cy="308943"/>
              </a:xfrm>
            </p:grpSpPr>
            <p:cxnSp>
              <p:nvCxnSpPr>
                <p:cNvPr id="41" name="Arrow">
                  <a:extLst>
                    <a:ext uri="{FF2B5EF4-FFF2-40B4-BE49-F238E27FC236}">
                      <a16:creationId xmlns:a16="http://schemas.microsoft.com/office/drawing/2014/main" id="{ABF50F13-E0E6-401B-BBD8-5BB777492079}"/>
                    </a:ext>
                  </a:extLst>
                </p:cNvPr>
                <p:cNvCxnSpPr>
                  <a:cxnSpLocks/>
                </p:cNvCxnSpPr>
                <p:nvPr/>
              </p:nvCxnSpPr>
              <p:spPr>
                <a:xfrm flipH="1">
                  <a:off x="3128282" y="876230"/>
                  <a:ext cx="916581" cy="308943"/>
                </a:xfrm>
                <a:prstGeom prst="straightConnector1">
                  <a:avLst/>
                </a:prstGeom>
                <a:ln w="101600">
                  <a:solidFill>
                    <a:srgbClr val="E35205"/>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2" name="IGSN badge">
                  <a:extLst>
                    <a:ext uri="{FF2B5EF4-FFF2-40B4-BE49-F238E27FC236}">
                      <a16:creationId xmlns:a16="http://schemas.microsoft.com/office/drawing/2014/main" id="{D391FC8C-D733-4F4B-A559-543C1D94007B}"/>
                    </a:ext>
                  </a:extLst>
                </p:cNvPr>
                <p:cNvSpPr/>
                <p:nvPr/>
              </p:nvSpPr>
              <p:spPr>
                <a:xfrm rot="20599605">
                  <a:off x="3254053" y="887447"/>
                  <a:ext cx="665036" cy="286508"/>
                </a:xfrm>
                <a:prstGeom prst="roundRect">
                  <a:avLst/>
                </a:prstGeom>
                <a:solidFill>
                  <a:srgbClr val="E35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IGSN</a:t>
                  </a:r>
                </a:p>
              </p:txBody>
            </p:sp>
          </p:grpSp>
        </p:grpSp>
      </p:grpSp>
      <p:sp>
        <p:nvSpPr>
          <p:cNvPr id="3" name="Title" hidden="1">
            <a:extLst>
              <a:ext uri="{FF2B5EF4-FFF2-40B4-BE49-F238E27FC236}">
                <a16:creationId xmlns:a16="http://schemas.microsoft.com/office/drawing/2014/main" id="{24EE77EF-442D-4EE8-9647-A34B36D68FE4}"/>
              </a:ext>
            </a:extLst>
          </p:cNvPr>
          <p:cNvSpPr>
            <a:spLocks noGrp="1"/>
          </p:cNvSpPr>
          <p:nvPr>
            <p:ph type="title"/>
          </p:nvPr>
        </p:nvSpPr>
        <p:spPr/>
        <p:txBody>
          <a:bodyPr/>
          <a:lstStyle/>
          <a:p>
            <a:r>
              <a:rPr lang="en-US" dirty="0"/>
              <a:t>Future Mineral Sciences activity enabled by the</a:t>
            </a:r>
            <a:r>
              <a:rPr lang="en-US" baseline="0" dirty="0"/>
              <a:t> IGSN</a:t>
            </a:r>
            <a:endParaRPr lang="en-US" dirty="0"/>
          </a:p>
        </p:txBody>
      </p:sp>
    </p:spTree>
    <p:extLst>
      <p:ext uri="{BB962C8B-B14F-4D97-AF65-F5344CB8AC3E}">
        <p14:creationId xmlns:p14="http://schemas.microsoft.com/office/powerpoint/2010/main" val="39681990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ublication screenshot" descr="A screenshot of the title and part of the abstract from an academic article entitled &quot;Impact-induced brittle deformation, porosity loss, and aqueous alteration in the Murchison CM chondrite&quot; (doi: 10.1016/j.gca.2015.09.005)">
            <a:extLst>
              <a:ext uri="{FF2B5EF4-FFF2-40B4-BE49-F238E27FC236}">
                <a16:creationId xmlns:a16="http://schemas.microsoft.com/office/drawing/2014/main" id="{DB4D35E5-BE69-4CCA-AE4E-4686627D218F}"/>
              </a:ext>
            </a:extLst>
          </p:cNvPr>
          <p:cNvPicPr>
            <a:picLocks noChangeAspect="1"/>
          </p:cNvPicPr>
          <p:nvPr/>
        </p:nvPicPr>
        <p:blipFill>
          <a:blip r:embed="rId3"/>
          <a:stretch>
            <a:fillRect/>
          </a:stretch>
        </p:blipFill>
        <p:spPr>
          <a:xfrm>
            <a:off x="1283233" y="238715"/>
            <a:ext cx="10503687" cy="6380570"/>
          </a:xfrm>
          <a:prstGeom prst="rect">
            <a:avLst/>
          </a:prstGeom>
        </p:spPr>
      </p:pic>
      <p:sp>
        <p:nvSpPr>
          <p:cNvPr id="5" name="Title" hidden="1">
            <a:extLst>
              <a:ext uri="{FF2B5EF4-FFF2-40B4-BE49-F238E27FC236}">
                <a16:creationId xmlns:a16="http://schemas.microsoft.com/office/drawing/2014/main" id="{8F0BB8A1-0F97-4823-9F82-19C38A587CBC}"/>
              </a:ext>
            </a:extLst>
          </p:cNvPr>
          <p:cNvSpPr>
            <a:spLocks noGrp="1"/>
          </p:cNvSpPr>
          <p:nvPr>
            <p:ph type="title"/>
          </p:nvPr>
        </p:nvSpPr>
        <p:spPr/>
        <p:txBody>
          <a:bodyPr/>
          <a:lstStyle/>
          <a:p>
            <a:r>
              <a:rPr lang="en-US" dirty="0"/>
              <a:t>Specimen</a:t>
            </a:r>
            <a:r>
              <a:rPr lang="en-US" baseline="0" dirty="0"/>
              <a:t> citations </a:t>
            </a:r>
            <a:r>
              <a:rPr lang="en-US" dirty="0"/>
              <a:t>in the pre-IGSN world</a:t>
            </a:r>
          </a:p>
        </p:txBody>
      </p:sp>
    </p:spTree>
    <p:extLst>
      <p:ext uri="{BB962C8B-B14F-4D97-AF65-F5344CB8AC3E}">
        <p14:creationId xmlns:p14="http://schemas.microsoft.com/office/powerpoint/2010/main" val="29048485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Abstract with citation" descr="A screenshot of the title and part of the abstract from an academic article entitled &quot;Impact-induced brittle deformation, porosity loss, and aqueous alteration in the Murchison CM chondrite&quot; (doi: 10.1016/j.gca.2015.09.005) with a USNM catalog number that appears in the abstract highlighted">
            <a:extLst>
              <a:ext uri="{FF2B5EF4-FFF2-40B4-BE49-F238E27FC236}">
                <a16:creationId xmlns:a16="http://schemas.microsoft.com/office/drawing/2014/main" id="{B6D64E62-C889-453C-B6D9-DB5707275854}"/>
              </a:ext>
            </a:extLst>
          </p:cNvPr>
          <p:cNvGrpSpPr/>
          <p:nvPr/>
        </p:nvGrpSpPr>
        <p:grpSpPr>
          <a:xfrm>
            <a:off x="1283233" y="238715"/>
            <a:ext cx="10503687" cy="6380570"/>
            <a:chOff x="1283233" y="238715"/>
            <a:chExt cx="10503687" cy="6380570"/>
          </a:xfrm>
        </p:grpSpPr>
        <p:pic>
          <p:nvPicPr>
            <p:cNvPr id="2" name="Publication screenshot">
              <a:extLst>
                <a:ext uri="{FF2B5EF4-FFF2-40B4-BE49-F238E27FC236}">
                  <a16:creationId xmlns:a16="http://schemas.microsoft.com/office/drawing/2014/main" id="{DB4D35E5-BE69-4CCA-AE4E-4686627D218F}"/>
                </a:ext>
              </a:extLst>
            </p:cNvPr>
            <p:cNvPicPr>
              <a:picLocks noChangeAspect="1"/>
            </p:cNvPicPr>
            <p:nvPr/>
          </p:nvPicPr>
          <p:blipFill>
            <a:blip r:embed="rId3"/>
            <a:stretch>
              <a:fillRect/>
            </a:stretch>
          </p:blipFill>
          <p:spPr>
            <a:xfrm>
              <a:off x="1283233" y="238715"/>
              <a:ext cx="10503687" cy="6380570"/>
            </a:xfrm>
            <a:prstGeom prst="rect">
              <a:avLst/>
            </a:prstGeom>
          </p:spPr>
        </p:pic>
        <p:sp>
          <p:nvSpPr>
            <p:cNvPr id="4" name="Highlight">
              <a:extLst>
                <a:ext uri="{FF2B5EF4-FFF2-40B4-BE49-F238E27FC236}">
                  <a16:creationId xmlns:a16="http://schemas.microsoft.com/office/drawing/2014/main" id="{DCFB10F4-55F8-40AE-BA15-56E8DA02A112}"/>
                </a:ext>
              </a:extLst>
            </p:cNvPr>
            <p:cNvSpPr/>
            <p:nvPr/>
          </p:nvSpPr>
          <p:spPr>
            <a:xfrm>
              <a:off x="8501449" y="5346356"/>
              <a:ext cx="1334529" cy="510746"/>
            </a:xfrm>
            <a:prstGeom prst="roundRect">
              <a:avLst/>
            </a:prstGeom>
            <a:noFill/>
            <a:ln w="130175">
              <a:solidFill>
                <a:srgbClr val="0077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itle" hidden="1">
            <a:extLst>
              <a:ext uri="{FF2B5EF4-FFF2-40B4-BE49-F238E27FC236}">
                <a16:creationId xmlns:a16="http://schemas.microsoft.com/office/drawing/2014/main" id="{DC57B4F0-3506-4E7F-A7C3-5A960D358BF1}"/>
              </a:ext>
            </a:extLst>
          </p:cNvPr>
          <p:cNvSpPr>
            <a:spLocks noGrp="1"/>
          </p:cNvSpPr>
          <p:nvPr>
            <p:ph type="title"/>
          </p:nvPr>
        </p:nvSpPr>
        <p:spPr>
          <a:xfrm>
            <a:off x="838200" y="365125"/>
            <a:ext cx="10515600" cy="1325563"/>
          </a:xfrm>
        </p:spPr>
        <p:txBody>
          <a:bodyPr/>
          <a:lstStyle/>
          <a:p>
            <a:r>
              <a:rPr lang="en-US" dirty="0"/>
              <a:t>Specimen citations in the pre-IGSN world</a:t>
            </a:r>
          </a:p>
        </p:txBody>
      </p:sp>
    </p:spTree>
    <p:extLst>
      <p:ext uri="{BB962C8B-B14F-4D97-AF65-F5344CB8AC3E}">
        <p14:creationId xmlns:p14="http://schemas.microsoft.com/office/powerpoint/2010/main" val="101665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arthChem screenshot" descr="A screenshot from the EarthChem database showing metadata for sample KOO-1">
            <a:extLst>
              <a:ext uri="{FF2B5EF4-FFF2-40B4-BE49-F238E27FC236}">
                <a16:creationId xmlns:a16="http://schemas.microsoft.com/office/drawing/2014/main" id="{D6672F33-F756-48C5-8145-3843CE05F1BC}"/>
              </a:ext>
            </a:extLst>
          </p:cNvPr>
          <p:cNvPicPr>
            <a:picLocks noChangeAspect="1"/>
          </p:cNvPicPr>
          <p:nvPr/>
        </p:nvPicPr>
        <p:blipFill>
          <a:blip r:embed="rId3"/>
          <a:stretch>
            <a:fillRect/>
          </a:stretch>
        </p:blipFill>
        <p:spPr>
          <a:xfrm>
            <a:off x="526273" y="560935"/>
            <a:ext cx="11139454" cy="4993920"/>
          </a:xfrm>
          <a:prstGeom prst="rect">
            <a:avLst/>
          </a:prstGeom>
        </p:spPr>
      </p:pic>
      <p:sp>
        <p:nvSpPr>
          <p:cNvPr id="2" name="Title" hidden="1">
            <a:extLst>
              <a:ext uri="{FF2B5EF4-FFF2-40B4-BE49-F238E27FC236}">
                <a16:creationId xmlns:a16="http://schemas.microsoft.com/office/drawing/2014/main" id="{0EF062CF-9625-4C86-9908-353940895249}"/>
              </a:ext>
            </a:extLst>
          </p:cNvPr>
          <p:cNvSpPr>
            <a:spLocks noGrp="1"/>
          </p:cNvSpPr>
          <p:nvPr>
            <p:ph type="title"/>
          </p:nvPr>
        </p:nvSpPr>
        <p:spPr/>
        <p:txBody>
          <a:bodyPr/>
          <a:lstStyle/>
          <a:p>
            <a:r>
              <a:rPr lang="en-US" dirty="0"/>
              <a:t>Specimen citations in pre-IGSN data</a:t>
            </a:r>
          </a:p>
        </p:txBody>
      </p:sp>
    </p:spTree>
    <p:extLst>
      <p:ext uri="{BB962C8B-B14F-4D97-AF65-F5344CB8AC3E}">
        <p14:creationId xmlns:p14="http://schemas.microsoft.com/office/powerpoint/2010/main" val="3923177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Smithsonite photo" descr="A photograph of green botryoidal smithsonite lit from within against a black background">
            <a:extLst>
              <a:ext uri="{FF2B5EF4-FFF2-40B4-BE49-F238E27FC236}">
                <a16:creationId xmlns:a16="http://schemas.microsoft.com/office/drawing/2014/main" id="{3905BE47-5DC9-4868-B09F-B6567D2BDCE9}"/>
              </a:ext>
            </a:extLst>
          </p:cNvPr>
          <p:cNvGrpSpPr/>
          <p:nvPr/>
        </p:nvGrpSpPr>
        <p:grpSpPr>
          <a:xfrm>
            <a:off x="6736780" y="2958079"/>
            <a:ext cx="5295474" cy="3530318"/>
            <a:chOff x="6736780" y="2958079"/>
            <a:chExt cx="5295474" cy="3530318"/>
          </a:xfrm>
        </p:grpSpPr>
        <p:pic>
          <p:nvPicPr>
            <p:cNvPr id="16" name="Photo">
              <a:extLst>
                <a:ext uri="{FF2B5EF4-FFF2-40B4-BE49-F238E27FC236}">
                  <a16:creationId xmlns:a16="http://schemas.microsoft.com/office/drawing/2014/main" id="{68496416-C8C0-4087-938F-9A11DD084A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6780" y="2958079"/>
              <a:ext cx="5295474" cy="3530318"/>
            </a:xfrm>
            <a:prstGeom prst="rect">
              <a:avLst/>
            </a:prstGeom>
          </p:spPr>
        </p:pic>
        <p:sp>
          <p:nvSpPr>
            <p:cNvPr id="17" name="Caption">
              <a:extLst>
                <a:ext uri="{FF2B5EF4-FFF2-40B4-BE49-F238E27FC236}">
                  <a16:creationId xmlns:a16="http://schemas.microsoft.com/office/drawing/2014/main" id="{48B27273-59AF-4A74-BB36-71083D2D93C3}"/>
                </a:ext>
              </a:extLst>
            </p:cNvPr>
            <p:cNvSpPr txBox="1"/>
            <p:nvPr/>
          </p:nvSpPr>
          <p:spPr>
            <a:xfrm>
              <a:off x="8682015" y="6180620"/>
              <a:ext cx="3350239" cy="307777"/>
            </a:xfrm>
            <a:prstGeom prst="rect">
              <a:avLst/>
            </a:prstGeom>
            <a:noFill/>
          </p:spPr>
          <p:txBody>
            <a:bodyPr wrap="square" rtlCol="0">
              <a:spAutoFit/>
            </a:bodyPr>
            <a:lstStyle/>
            <a:p>
              <a:pPr algn="r"/>
              <a:r>
                <a:rPr lang="en-US" sz="1400" dirty="0">
                  <a:solidFill>
                    <a:schemeClr val="bg1"/>
                  </a:solidFill>
                </a:rPr>
                <a:t>NMNH 143509. Photo by Chip Clark.</a:t>
              </a:r>
            </a:p>
          </p:txBody>
        </p:sp>
      </p:grpSp>
      <p:grpSp>
        <p:nvGrpSpPr>
          <p:cNvPr id="2" name="Smithson portrait" descr="Engraving of James Smithson as an adult">
            <a:extLst>
              <a:ext uri="{FF2B5EF4-FFF2-40B4-BE49-F238E27FC236}">
                <a16:creationId xmlns:a16="http://schemas.microsoft.com/office/drawing/2014/main" id="{AEEE0175-650F-4A1A-9A56-F7A188FF5F47}"/>
              </a:ext>
            </a:extLst>
          </p:cNvPr>
          <p:cNvGrpSpPr/>
          <p:nvPr/>
        </p:nvGrpSpPr>
        <p:grpSpPr>
          <a:xfrm>
            <a:off x="1288917" y="199803"/>
            <a:ext cx="5276568" cy="6577353"/>
            <a:chOff x="1288917" y="199803"/>
            <a:chExt cx="5276568" cy="6577353"/>
          </a:xfrm>
        </p:grpSpPr>
        <p:pic>
          <p:nvPicPr>
            <p:cNvPr id="9" name="Portrait">
              <a:extLst>
                <a:ext uri="{FF2B5EF4-FFF2-40B4-BE49-F238E27FC236}">
                  <a16:creationId xmlns:a16="http://schemas.microsoft.com/office/drawing/2014/main" id="{39C79F85-8615-4C99-8095-35FF2F9CF920}"/>
                </a:ext>
              </a:extLst>
            </p:cNvPr>
            <p:cNvPicPr>
              <a:picLocks noChangeAspect="1"/>
            </p:cNvPicPr>
            <p:nvPr/>
          </p:nvPicPr>
          <p:blipFill>
            <a:blip r:embed="rId4"/>
            <a:stretch>
              <a:fillRect/>
            </a:stretch>
          </p:blipFill>
          <p:spPr>
            <a:xfrm>
              <a:off x="1288917" y="199803"/>
              <a:ext cx="5276568" cy="6269576"/>
            </a:xfrm>
            <a:prstGeom prst="rect">
              <a:avLst/>
            </a:prstGeom>
          </p:spPr>
        </p:pic>
        <p:sp>
          <p:nvSpPr>
            <p:cNvPr id="15" name="Caption">
              <a:extLst>
                <a:ext uri="{FF2B5EF4-FFF2-40B4-BE49-F238E27FC236}">
                  <a16:creationId xmlns:a16="http://schemas.microsoft.com/office/drawing/2014/main" id="{04A52871-E0FC-4D0C-8102-8E9CCBE47E64}"/>
                </a:ext>
              </a:extLst>
            </p:cNvPr>
            <p:cNvSpPr txBox="1"/>
            <p:nvPr/>
          </p:nvSpPr>
          <p:spPr>
            <a:xfrm>
              <a:off x="3796906" y="6469379"/>
              <a:ext cx="2768579" cy="307777"/>
            </a:xfrm>
            <a:prstGeom prst="rect">
              <a:avLst/>
            </a:prstGeom>
            <a:noFill/>
          </p:spPr>
          <p:txBody>
            <a:bodyPr wrap="square" rtlCol="0">
              <a:spAutoFit/>
            </a:bodyPr>
            <a:lstStyle/>
            <a:p>
              <a:pPr algn="r"/>
              <a:r>
                <a:rPr lang="en-US" sz="1400" dirty="0"/>
                <a:t>James Smithson, SIA</a:t>
              </a:r>
            </a:p>
          </p:txBody>
        </p:sp>
      </p:grpSp>
      <p:sp>
        <p:nvSpPr>
          <p:cNvPr id="4" name="Title" hidden="1">
            <a:extLst>
              <a:ext uri="{FF2B5EF4-FFF2-40B4-BE49-F238E27FC236}">
                <a16:creationId xmlns:a16="http://schemas.microsoft.com/office/drawing/2014/main" id="{AAD3F1FB-1952-4637-803A-7041E40ED61B}"/>
              </a:ext>
            </a:extLst>
          </p:cNvPr>
          <p:cNvSpPr>
            <a:spLocks noGrp="1"/>
          </p:cNvSpPr>
          <p:nvPr>
            <p:ph type="title"/>
          </p:nvPr>
        </p:nvSpPr>
        <p:spPr/>
        <p:txBody>
          <a:bodyPr/>
          <a:lstStyle/>
          <a:p>
            <a:r>
              <a:rPr lang="en-US" dirty="0"/>
              <a:t>Smithson the mineralogist</a:t>
            </a:r>
          </a:p>
        </p:txBody>
      </p:sp>
    </p:spTree>
    <p:extLst>
      <p:ext uri="{BB962C8B-B14F-4D97-AF65-F5344CB8AC3E}">
        <p14:creationId xmlns:p14="http://schemas.microsoft.com/office/powerpoint/2010/main" val="23336484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ithub link">
            <a:extLst>
              <a:ext uri="{FF2B5EF4-FFF2-40B4-BE49-F238E27FC236}">
                <a16:creationId xmlns:a16="http://schemas.microsoft.com/office/drawing/2014/main" id="{C50058A4-C939-440F-8FC7-2E661359D771}"/>
              </a:ext>
            </a:extLst>
          </p:cNvPr>
          <p:cNvSpPr/>
          <p:nvPr/>
        </p:nvSpPr>
        <p:spPr>
          <a:xfrm>
            <a:off x="7160652" y="6382951"/>
            <a:ext cx="5038367" cy="369332"/>
          </a:xfrm>
          <a:prstGeom prst="rect">
            <a:avLst/>
          </a:prstGeom>
        </p:spPr>
        <p:txBody>
          <a:bodyPr wrap="none">
            <a:spAutoFit/>
          </a:bodyPr>
          <a:lstStyle/>
          <a:p>
            <a:r>
              <a:rPr lang="en-US" dirty="0"/>
              <a:t>GitHub: </a:t>
            </a:r>
            <a:r>
              <a:rPr lang="en-US" dirty="0">
                <a:hlinkClick r:id="rId3"/>
              </a:rPr>
              <a:t>https://github.com/adamancer/speciminer</a:t>
            </a:r>
            <a:endParaRPr lang="en-US" dirty="0"/>
          </a:p>
        </p:txBody>
      </p:sp>
      <p:sp>
        <p:nvSpPr>
          <p:cNvPr id="19" name="BHL list">
            <a:extLst>
              <a:ext uri="{FF2B5EF4-FFF2-40B4-BE49-F238E27FC236}">
                <a16:creationId xmlns:a16="http://schemas.microsoft.com/office/drawing/2014/main" id="{869A6918-04E1-4DEB-B620-0E685596C0DA}"/>
              </a:ext>
            </a:extLst>
          </p:cNvPr>
          <p:cNvSpPr>
            <a:spLocks noGrp="1"/>
          </p:cNvSpPr>
          <p:nvPr>
            <p:ph sz="quarter" idx="4"/>
          </p:nvPr>
        </p:nvSpPr>
        <p:spPr>
          <a:xfrm>
            <a:off x="6172200" y="2505075"/>
            <a:ext cx="5410200" cy="3684588"/>
          </a:xfrm>
        </p:spPr>
        <p:txBody>
          <a:bodyPr/>
          <a:lstStyle/>
          <a:p>
            <a:r>
              <a:rPr lang="en-US" dirty="0"/>
              <a:t>150,000 documents</a:t>
            </a:r>
          </a:p>
          <a:p>
            <a:r>
              <a:rPr lang="en-US" dirty="0"/>
              <a:t>View and mine documents</a:t>
            </a:r>
          </a:p>
          <a:p>
            <a:r>
              <a:rPr lang="en-US" dirty="0"/>
              <a:t>Biology focus</a:t>
            </a:r>
          </a:p>
          <a:p>
            <a:r>
              <a:rPr lang="en-US" dirty="0"/>
              <a:t>Includes Smithsonian publications</a:t>
            </a:r>
          </a:p>
        </p:txBody>
      </p:sp>
      <p:pic>
        <p:nvPicPr>
          <p:cNvPr id="20" name="BHL logo" descr="The BHL logo, which consists of &quot;BHL&quot; in blue above an open book with pages in three shades of blue">
            <a:extLst>
              <a:ext uri="{FF2B5EF4-FFF2-40B4-BE49-F238E27FC236}">
                <a16:creationId xmlns:a16="http://schemas.microsoft.com/office/drawing/2014/main" id="{D63AB567-A266-4B86-B217-4958BAFB4E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2808" y="1860769"/>
            <a:ext cx="1038412" cy="726888"/>
          </a:xfrm>
          <a:prstGeom prst="rect">
            <a:avLst/>
          </a:prstGeom>
        </p:spPr>
      </p:pic>
      <p:sp>
        <p:nvSpPr>
          <p:cNvPr id="18" name="BHL info">
            <a:extLst>
              <a:ext uri="{FF2B5EF4-FFF2-40B4-BE49-F238E27FC236}">
                <a16:creationId xmlns:a16="http://schemas.microsoft.com/office/drawing/2014/main" id="{042FF049-4038-4511-A8C3-468CB774DDCB}"/>
              </a:ext>
            </a:extLst>
          </p:cNvPr>
          <p:cNvSpPr>
            <a:spLocks noGrp="1"/>
          </p:cNvSpPr>
          <p:nvPr>
            <p:ph type="body" sz="quarter" idx="3"/>
          </p:nvPr>
        </p:nvSpPr>
        <p:spPr/>
        <p:txBody>
          <a:bodyPr>
            <a:normAutofit/>
          </a:bodyPr>
          <a:lstStyle/>
          <a:p>
            <a:r>
              <a:rPr lang="en-US" dirty="0"/>
              <a:t>Biodiversity Heritage Library</a:t>
            </a:r>
          </a:p>
          <a:p>
            <a:r>
              <a:rPr lang="en-US" sz="1800" b="0" dirty="0">
                <a:hlinkClick r:id="rId5"/>
              </a:rPr>
              <a:t>https://www.biodiversitylibrary.org/</a:t>
            </a:r>
            <a:r>
              <a:rPr lang="en-US" sz="1800" b="0" dirty="0"/>
              <a:t> </a:t>
            </a:r>
          </a:p>
        </p:txBody>
      </p:sp>
      <p:sp>
        <p:nvSpPr>
          <p:cNvPr id="17" name="GeoDeepDive list">
            <a:extLst>
              <a:ext uri="{FF2B5EF4-FFF2-40B4-BE49-F238E27FC236}">
                <a16:creationId xmlns:a16="http://schemas.microsoft.com/office/drawing/2014/main" id="{E3C2A4B0-89FF-4090-AC44-A934E816DA09}"/>
              </a:ext>
            </a:extLst>
          </p:cNvPr>
          <p:cNvSpPr>
            <a:spLocks noGrp="1"/>
          </p:cNvSpPr>
          <p:nvPr>
            <p:ph sz="half" idx="2"/>
          </p:nvPr>
        </p:nvSpPr>
        <p:spPr>
          <a:xfrm>
            <a:off x="839789" y="2505075"/>
            <a:ext cx="5019836" cy="3684588"/>
          </a:xfrm>
        </p:spPr>
        <p:txBody>
          <a:bodyPr/>
          <a:lstStyle/>
          <a:p>
            <a:r>
              <a:rPr lang="en-US" dirty="0"/>
              <a:t>10 million documents</a:t>
            </a:r>
          </a:p>
          <a:p>
            <a:r>
              <a:rPr lang="en-US" dirty="0"/>
              <a:t>Mine but not view documents</a:t>
            </a:r>
          </a:p>
          <a:p>
            <a:r>
              <a:rPr lang="en-US" dirty="0"/>
              <a:t>Geoscience focus</a:t>
            </a:r>
          </a:p>
        </p:txBody>
      </p:sp>
      <p:sp>
        <p:nvSpPr>
          <p:cNvPr id="16" name="GeoDeepDive info">
            <a:extLst>
              <a:ext uri="{FF2B5EF4-FFF2-40B4-BE49-F238E27FC236}">
                <a16:creationId xmlns:a16="http://schemas.microsoft.com/office/drawing/2014/main" id="{0A5A69C7-D9EC-484B-B105-B80FE9175059}"/>
              </a:ext>
            </a:extLst>
          </p:cNvPr>
          <p:cNvSpPr>
            <a:spLocks noGrp="1"/>
          </p:cNvSpPr>
          <p:nvPr>
            <p:ph type="body" idx="1"/>
          </p:nvPr>
        </p:nvSpPr>
        <p:spPr/>
        <p:txBody>
          <a:bodyPr>
            <a:normAutofit/>
          </a:bodyPr>
          <a:lstStyle/>
          <a:p>
            <a:r>
              <a:rPr lang="en-US" dirty="0"/>
              <a:t>GeoDeepDive</a:t>
            </a:r>
          </a:p>
          <a:p>
            <a:r>
              <a:rPr lang="en-US" sz="1800" b="0" dirty="0">
                <a:hlinkClick r:id="rId6"/>
              </a:rPr>
              <a:t>https://geodeepdive.org/</a:t>
            </a:r>
            <a:r>
              <a:rPr lang="en-US" sz="1800" b="0" dirty="0"/>
              <a:t> </a:t>
            </a:r>
          </a:p>
        </p:txBody>
      </p:sp>
      <p:sp>
        <p:nvSpPr>
          <p:cNvPr id="15" name="Title">
            <a:extLst>
              <a:ext uri="{FF2B5EF4-FFF2-40B4-BE49-F238E27FC236}">
                <a16:creationId xmlns:a16="http://schemas.microsoft.com/office/drawing/2014/main" id="{64DAFCDC-7A7A-41DF-8B5E-605FD298F148}"/>
              </a:ext>
            </a:extLst>
          </p:cNvPr>
          <p:cNvSpPr>
            <a:spLocks noGrp="1"/>
          </p:cNvSpPr>
          <p:nvPr>
            <p:ph type="title"/>
          </p:nvPr>
        </p:nvSpPr>
        <p:spPr/>
        <p:txBody>
          <a:bodyPr/>
          <a:lstStyle/>
          <a:p>
            <a:r>
              <a:rPr lang="en-US" dirty="0"/>
              <a:t>Return of basic catalog number mining</a:t>
            </a:r>
          </a:p>
        </p:txBody>
      </p:sp>
    </p:spTree>
    <p:extLst>
      <p:ext uri="{BB962C8B-B14F-4D97-AF65-F5344CB8AC3E}">
        <p14:creationId xmlns:p14="http://schemas.microsoft.com/office/powerpoint/2010/main" val="26664348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pplication screenshot" descr="Screenshot of an internal web application showing snippets pulled from a publication that refer to specimen USNM 5487">
            <a:extLst>
              <a:ext uri="{FF2B5EF4-FFF2-40B4-BE49-F238E27FC236}">
                <a16:creationId xmlns:a16="http://schemas.microsoft.com/office/drawing/2014/main" id="{74AD0BCE-1467-45F4-9067-47A6A724B7EF}"/>
              </a:ext>
            </a:extLst>
          </p:cNvPr>
          <p:cNvPicPr>
            <a:picLocks noChangeAspect="1"/>
          </p:cNvPicPr>
          <p:nvPr/>
        </p:nvPicPr>
        <p:blipFill>
          <a:blip r:embed="rId3"/>
          <a:stretch>
            <a:fillRect/>
          </a:stretch>
        </p:blipFill>
        <p:spPr>
          <a:xfrm>
            <a:off x="0" y="0"/>
            <a:ext cx="12325350" cy="6858000"/>
          </a:xfrm>
          <a:prstGeom prst="rect">
            <a:avLst/>
          </a:prstGeom>
        </p:spPr>
      </p:pic>
      <p:sp>
        <p:nvSpPr>
          <p:cNvPr id="2" name="Title" hidden="1">
            <a:extLst>
              <a:ext uri="{FF2B5EF4-FFF2-40B4-BE49-F238E27FC236}">
                <a16:creationId xmlns:a16="http://schemas.microsoft.com/office/drawing/2014/main" id="{2C8B0A70-C4F7-47E2-968B-331B63AFC854}"/>
              </a:ext>
            </a:extLst>
          </p:cNvPr>
          <p:cNvSpPr>
            <a:spLocks noGrp="1"/>
          </p:cNvSpPr>
          <p:nvPr>
            <p:ph type="title"/>
          </p:nvPr>
        </p:nvSpPr>
        <p:spPr/>
        <p:txBody>
          <a:bodyPr/>
          <a:lstStyle/>
          <a:p>
            <a:r>
              <a:rPr lang="en-US" dirty="0"/>
              <a:t>Catalog number mining results</a:t>
            </a:r>
          </a:p>
        </p:txBody>
      </p:sp>
    </p:spTree>
    <p:extLst>
      <p:ext uri="{BB962C8B-B14F-4D97-AF65-F5344CB8AC3E}">
        <p14:creationId xmlns:p14="http://schemas.microsoft.com/office/powerpoint/2010/main" val="18735996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ulleted list">
            <a:extLst>
              <a:ext uri="{FF2B5EF4-FFF2-40B4-BE49-F238E27FC236}">
                <a16:creationId xmlns:a16="http://schemas.microsoft.com/office/drawing/2014/main" id="{EB021545-CFCC-437B-9879-122481FA0A8D}"/>
              </a:ext>
            </a:extLst>
          </p:cNvPr>
          <p:cNvSpPr>
            <a:spLocks noGrp="1"/>
          </p:cNvSpPr>
          <p:nvPr>
            <p:ph idx="1"/>
          </p:nvPr>
        </p:nvSpPr>
        <p:spPr>
          <a:xfrm>
            <a:off x="838200" y="1825625"/>
            <a:ext cx="10515600" cy="3579441"/>
          </a:xfrm>
          <a:prstGeom prst="rect">
            <a:avLst/>
          </a:prstGeom>
        </p:spPr>
        <p:txBody>
          <a:bodyPr wrap="square">
            <a:spAutoFit/>
          </a:bodyPr>
          <a:lstStyle/>
          <a:p>
            <a:r>
              <a:rPr lang="en-US" dirty="0"/>
              <a:t>Developed a baseline for collections use based on internal transaction data and data about NMNH specimens mined from the literature</a:t>
            </a:r>
          </a:p>
          <a:p>
            <a:r>
              <a:rPr lang="en-US" dirty="0"/>
              <a:t>Strategies used by NMNH to share its biocollections data could be useful to apply to the Mineral Sciences collections</a:t>
            </a:r>
          </a:p>
          <a:p>
            <a:r>
              <a:rPr lang="en-US" dirty="0"/>
              <a:t>Implementation of the IGSN will improve tracking and visibility of the collection going forward</a:t>
            </a:r>
          </a:p>
          <a:p>
            <a:r>
              <a:rPr lang="en-US" dirty="0"/>
              <a:t>Filling in complete citation histories for the collection is impossible, but partial histories can be compiled using services like GeoDeepDive</a:t>
            </a:r>
          </a:p>
        </p:txBody>
      </p:sp>
      <p:sp>
        <p:nvSpPr>
          <p:cNvPr id="2" name="Title">
            <a:extLst>
              <a:ext uri="{FF2B5EF4-FFF2-40B4-BE49-F238E27FC236}">
                <a16:creationId xmlns:a16="http://schemas.microsoft.com/office/drawing/2014/main" id="{69F1E441-72E0-41C0-BFDB-9FC3594AB308}"/>
              </a:ext>
            </a:extLst>
          </p:cNvPr>
          <p:cNvSpPr>
            <a:spLocks noGrp="1"/>
          </p:cNvSpPr>
          <p:nvPr>
            <p:ph type="title"/>
          </p:nvPr>
        </p:nvSpPr>
        <p:spPr/>
        <p:txBody>
          <a:bodyPr>
            <a:normAutofit/>
          </a:bodyPr>
          <a:lstStyle/>
          <a:p>
            <a:r>
              <a:rPr lang="en-US" dirty="0"/>
              <a:t>Summary</a:t>
            </a:r>
          </a:p>
        </p:txBody>
      </p:sp>
    </p:spTree>
    <p:extLst>
      <p:ext uri="{BB962C8B-B14F-4D97-AF65-F5344CB8AC3E}">
        <p14:creationId xmlns:p14="http://schemas.microsoft.com/office/powerpoint/2010/main" val="34999961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mithsonian logo" descr="The Smithsonian logo, featuring a yellow sunburst inside a blue circle nested inside a larger white circle containing the text &quot;Smithsonian Institution&quot;">
            <a:extLst>
              <a:ext uri="{FF2B5EF4-FFF2-40B4-BE49-F238E27FC236}">
                <a16:creationId xmlns:a16="http://schemas.microsoft.com/office/drawing/2014/main" id="{50D30AD9-B303-4597-BEEA-4DAE31E995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3581" y="4834426"/>
            <a:ext cx="1676403" cy="1676403"/>
          </a:xfrm>
          <a:prstGeom prst="rect">
            <a:avLst/>
          </a:prstGeom>
        </p:spPr>
      </p:pic>
      <p:sp>
        <p:nvSpPr>
          <p:cNvPr id="10" name="Speaker info">
            <a:extLst>
              <a:ext uri="{FF2B5EF4-FFF2-40B4-BE49-F238E27FC236}">
                <a16:creationId xmlns:a16="http://schemas.microsoft.com/office/drawing/2014/main" id="{98C798AC-AF01-43EE-801B-B9B79C2372E9}"/>
              </a:ext>
            </a:extLst>
          </p:cNvPr>
          <p:cNvSpPr txBox="1"/>
          <p:nvPr/>
        </p:nvSpPr>
        <p:spPr>
          <a:xfrm>
            <a:off x="2371165" y="4506814"/>
            <a:ext cx="7449670" cy="2492990"/>
          </a:xfrm>
          <a:prstGeom prst="rect">
            <a:avLst/>
          </a:prstGeom>
          <a:noFill/>
        </p:spPr>
        <p:txBody>
          <a:bodyPr wrap="square" rtlCol="0">
            <a:spAutoFit/>
          </a:bodyPr>
          <a:lstStyle/>
          <a:p>
            <a:pPr algn="ctr">
              <a:spcAft>
                <a:spcPts val="600"/>
              </a:spcAft>
            </a:pPr>
            <a:r>
              <a:rPr lang="en-US" sz="2800" b="1" dirty="0"/>
              <a:t>Adam Mansur</a:t>
            </a:r>
          </a:p>
          <a:p>
            <a:pPr algn="ctr">
              <a:spcBef>
                <a:spcPts val="0"/>
              </a:spcBef>
            </a:pPr>
            <a:r>
              <a:rPr lang="en-US" dirty="0"/>
              <a:t>Department of Mineral Sciences</a:t>
            </a:r>
          </a:p>
          <a:p>
            <a:pPr algn="ctr">
              <a:spcBef>
                <a:spcPts val="0"/>
              </a:spcBef>
              <a:spcAft>
                <a:spcPts val="600"/>
              </a:spcAft>
            </a:pPr>
            <a:r>
              <a:rPr lang="en-US" dirty="0"/>
              <a:t>National Museum of Natural History</a:t>
            </a:r>
          </a:p>
          <a:p>
            <a:pPr algn="ctr">
              <a:spcBef>
                <a:spcPts val="0"/>
              </a:spcBef>
              <a:spcAft>
                <a:spcPts val="600"/>
              </a:spcAft>
            </a:pPr>
            <a:endParaRPr lang="en-US" dirty="0"/>
          </a:p>
          <a:p>
            <a:pPr algn="ctr">
              <a:spcBef>
                <a:spcPts val="0"/>
              </a:spcBef>
              <a:spcAft>
                <a:spcPts val="600"/>
              </a:spcAft>
            </a:pPr>
            <a:r>
              <a:rPr lang="en-US" dirty="0">
                <a:hlinkClick r:id="rId4"/>
              </a:rPr>
              <a:t>0000-0002-7512-4206</a:t>
            </a:r>
            <a:endParaRPr lang="en-US" dirty="0"/>
          </a:p>
          <a:p>
            <a:pPr algn="ctr">
              <a:spcBef>
                <a:spcPts val="0"/>
              </a:spcBef>
            </a:pPr>
            <a:r>
              <a:rPr lang="en-US" dirty="0">
                <a:hlinkClick r:id="rId5"/>
              </a:rPr>
              <a:t>mansura@si.edu</a:t>
            </a:r>
            <a:endParaRPr lang="en-US" dirty="0"/>
          </a:p>
          <a:p>
            <a:pPr algn="ctr"/>
            <a:endParaRPr lang="en-US" dirty="0"/>
          </a:p>
        </p:txBody>
      </p:sp>
      <p:sp>
        <p:nvSpPr>
          <p:cNvPr id="9" name="Bulleted list">
            <a:extLst>
              <a:ext uri="{FF2B5EF4-FFF2-40B4-BE49-F238E27FC236}">
                <a16:creationId xmlns:a16="http://schemas.microsoft.com/office/drawing/2014/main" id="{BB5DAF7D-7EF7-40D8-80AD-3A416DFC1F5F}"/>
              </a:ext>
            </a:extLst>
          </p:cNvPr>
          <p:cNvSpPr txBox="1">
            <a:spLocks/>
          </p:cNvSpPr>
          <p:nvPr/>
        </p:nvSpPr>
        <p:spPr>
          <a:xfrm>
            <a:off x="838200" y="1825625"/>
            <a:ext cx="10515600" cy="996170"/>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800" dirty="0"/>
              <a:t>Anna Weitzman (NMNH) for compiling old transaction data</a:t>
            </a:r>
          </a:p>
          <a:p>
            <a:pPr marL="342900" indent="-342900" algn="l">
              <a:buFont typeface="Arial" panose="020B0604020202020204" pitchFamily="34" charset="0"/>
              <a:buChar char="•"/>
            </a:pPr>
            <a:r>
              <a:rPr lang="en-US" sz="2800" dirty="0"/>
              <a:t>Ian Ross (GeoDeepDive) for helping run the specimen mining script</a:t>
            </a:r>
          </a:p>
        </p:txBody>
      </p:sp>
      <p:sp>
        <p:nvSpPr>
          <p:cNvPr id="12" name="Title">
            <a:extLst>
              <a:ext uri="{FF2B5EF4-FFF2-40B4-BE49-F238E27FC236}">
                <a16:creationId xmlns:a16="http://schemas.microsoft.com/office/drawing/2014/main" id="{8E71E1C5-660E-4D87-9A1E-BDE553730674}"/>
              </a:ext>
            </a:extLst>
          </p:cNvPr>
          <p:cNvSpPr>
            <a:spLocks noGrp="1"/>
          </p:cNvSpPr>
          <p:nvPr>
            <p:ph type="title"/>
          </p:nvPr>
        </p:nvSpPr>
        <p:spPr/>
        <p:txBody>
          <a:bodyPr/>
          <a:lstStyle/>
          <a:p>
            <a:r>
              <a:rPr lang="en-US" dirty="0"/>
              <a:t>Acknowledgments</a:t>
            </a:r>
          </a:p>
        </p:txBody>
      </p:sp>
    </p:spTree>
    <p:extLst>
      <p:ext uri="{BB962C8B-B14F-4D97-AF65-F5344CB8AC3E}">
        <p14:creationId xmlns:p14="http://schemas.microsoft.com/office/powerpoint/2010/main" val="3813004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Castle in flames photo" descr="Old photograph a people watching the Smithsonian castle burn. Smoke and red and orange flames are coming out of the castle.">
            <a:extLst>
              <a:ext uri="{FF2B5EF4-FFF2-40B4-BE49-F238E27FC236}">
                <a16:creationId xmlns:a16="http://schemas.microsoft.com/office/drawing/2014/main" id="{00F8F7DB-8E27-464F-9B37-B75EC77FCBCE}"/>
              </a:ext>
            </a:extLst>
          </p:cNvPr>
          <p:cNvGrpSpPr/>
          <p:nvPr/>
        </p:nvGrpSpPr>
        <p:grpSpPr>
          <a:xfrm>
            <a:off x="0" y="0"/>
            <a:ext cx="12241388" cy="6878598"/>
            <a:chOff x="0" y="0"/>
            <a:chExt cx="12241388" cy="6878598"/>
          </a:xfrm>
        </p:grpSpPr>
        <p:pic>
          <p:nvPicPr>
            <p:cNvPr id="11" name="Photo">
              <a:extLst>
                <a:ext uri="{FF2B5EF4-FFF2-40B4-BE49-F238E27FC236}">
                  <a16:creationId xmlns:a16="http://schemas.microsoft.com/office/drawing/2014/main" id="{43DEAAEA-F36E-4B51-BD20-49CA25B66587}"/>
                </a:ext>
              </a:extLst>
            </p:cNvPr>
            <p:cNvPicPr>
              <a:picLocks noChangeAspect="1"/>
            </p:cNvPicPr>
            <p:nvPr/>
          </p:nvPicPr>
          <p:blipFill>
            <a:blip r:embed="rId3"/>
            <a:stretch>
              <a:fillRect/>
            </a:stretch>
          </p:blipFill>
          <p:spPr>
            <a:xfrm>
              <a:off x="0" y="0"/>
              <a:ext cx="12191700" cy="6858168"/>
            </a:xfrm>
            <a:prstGeom prst="rect">
              <a:avLst/>
            </a:prstGeom>
          </p:spPr>
        </p:pic>
        <p:sp>
          <p:nvSpPr>
            <p:cNvPr id="18" name="Caption">
              <a:extLst>
                <a:ext uri="{FF2B5EF4-FFF2-40B4-BE49-F238E27FC236}">
                  <a16:creationId xmlns:a16="http://schemas.microsoft.com/office/drawing/2014/main" id="{A0BEE552-348B-4A62-9DAA-C555934E22A2}"/>
                </a:ext>
              </a:extLst>
            </p:cNvPr>
            <p:cNvSpPr txBox="1"/>
            <p:nvPr/>
          </p:nvSpPr>
          <p:spPr>
            <a:xfrm>
              <a:off x="6096000" y="6540044"/>
              <a:ext cx="6145388" cy="338554"/>
            </a:xfrm>
            <a:prstGeom prst="rect">
              <a:avLst/>
            </a:prstGeom>
            <a:noFill/>
          </p:spPr>
          <p:txBody>
            <a:bodyPr wrap="square" rtlCol="0">
              <a:spAutoFit/>
            </a:bodyPr>
            <a:lstStyle/>
            <a:p>
              <a:pPr algn="r"/>
              <a:r>
                <a:rPr lang="en-US" sz="1600" dirty="0">
                  <a:solidFill>
                    <a:schemeClr val="bg1"/>
                  </a:solidFill>
                </a:rPr>
                <a:t>1865 fire at the Smithsonian castle by A. Gardener (SIA2013-08351)</a:t>
              </a:r>
            </a:p>
          </p:txBody>
        </p:sp>
      </p:grpSp>
      <p:sp>
        <p:nvSpPr>
          <p:cNvPr id="3" name="Title" hidden="1">
            <a:extLst>
              <a:ext uri="{FF2B5EF4-FFF2-40B4-BE49-F238E27FC236}">
                <a16:creationId xmlns:a16="http://schemas.microsoft.com/office/drawing/2014/main" id="{8D0D0A0C-295C-4A32-89B9-5DBEAD88637D}"/>
              </a:ext>
            </a:extLst>
          </p:cNvPr>
          <p:cNvSpPr>
            <a:spLocks noGrp="1"/>
          </p:cNvSpPr>
          <p:nvPr>
            <p:ph type="title"/>
          </p:nvPr>
        </p:nvSpPr>
        <p:spPr/>
        <p:txBody>
          <a:bodyPr/>
          <a:lstStyle/>
          <a:p>
            <a:r>
              <a:rPr lang="en-US" dirty="0"/>
              <a:t>The Smithsonian</a:t>
            </a:r>
            <a:r>
              <a:rPr lang="en-US" baseline="0" dirty="0"/>
              <a:t> </a:t>
            </a:r>
            <a:r>
              <a:rPr lang="en-US" dirty="0"/>
              <a:t>castle in flames</a:t>
            </a:r>
          </a:p>
        </p:txBody>
      </p:sp>
    </p:spTree>
    <p:extLst>
      <p:ext uri="{BB962C8B-B14F-4D97-AF65-F5344CB8AC3E}">
        <p14:creationId xmlns:p14="http://schemas.microsoft.com/office/powerpoint/2010/main" val="3252968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ational Mall photo" descr="Photograph of the National Mall showing the Smithsonian Castle and National Museum of Natural History. Large white tents are set up on the Mall.">
            <a:extLst>
              <a:ext uri="{FF2B5EF4-FFF2-40B4-BE49-F238E27FC236}">
                <a16:creationId xmlns:a16="http://schemas.microsoft.com/office/drawing/2014/main" id="{2C9E2DB0-AF87-412E-B241-7F1F51FB1202}"/>
              </a:ext>
            </a:extLst>
          </p:cNvPr>
          <p:cNvGrpSpPr/>
          <p:nvPr/>
        </p:nvGrpSpPr>
        <p:grpSpPr>
          <a:xfrm>
            <a:off x="0" y="0"/>
            <a:ext cx="12241387" cy="6870647"/>
            <a:chOff x="0" y="0"/>
            <a:chExt cx="12241387" cy="6870647"/>
          </a:xfrm>
        </p:grpSpPr>
        <p:pic>
          <p:nvPicPr>
            <p:cNvPr id="16" name="Photo">
              <a:extLst>
                <a:ext uri="{FF2B5EF4-FFF2-40B4-BE49-F238E27FC236}">
                  <a16:creationId xmlns:a16="http://schemas.microsoft.com/office/drawing/2014/main" id="{CDC50A62-D54B-47C7-96A2-D73D20AC21A6}"/>
                </a:ext>
              </a:extLst>
            </p:cNvPr>
            <p:cNvPicPr>
              <a:picLocks noChangeAspect="1"/>
            </p:cNvPicPr>
            <p:nvPr/>
          </p:nvPicPr>
          <p:blipFill rotWithShape="1">
            <a:blip r:embed="rId3">
              <a:extLst>
                <a:ext uri="{28A0092B-C50C-407E-A947-70E740481C1C}">
                  <a14:useLocalDpi xmlns:a14="http://schemas.microsoft.com/office/drawing/2010/main" val="0"/>
                </a:ext>
              </a:extLst>
            </a:blip>
            <a:srcRect l="8753" t="13200" r="202" b="6748"/>
            <a:stretch/>
          </p:blipFill>
          <p:spPr>
            <a:xfrm>
              <a:off x="0" y="0"/>
              <a:ext cx="12192000" cy="6858000"/>
            </a:xfrm>
            <a:prstGeom prst="rect">
              <a:avLst/>
            </a:prstGeom>
          </p:spPr>
        </p:pic>
        <p:sp>
          <p:nvSpPr>
            <p:cNvPr id="17" name="Caption">
              <a:extLst>
                <a:ext uri="{FF2B5EF4-FFF2-40B4-BE49-F238E27FC236}">
                  <a16:creationId xmlns:a16="http://schemas.microsoft.com/office/drawing/2014/main" id="{2E2B2254-7F85-4CB6-97A4-8A98E9260F82}"/>
                </a:ext>
              </a:extLst>
            </p:cNvPr>
            <p:cNvSpPr txBox="1"/>
            <p:nvPr/>
          </p:nvSpPr>
          <p:spPr>
            <a:xfrm>
              <a:off x="9883462" y="6532093"/>
              <a:ext cx="2357925" cy="338554"/>
            </a:xfrm>
            <a:prstGeom prst="rect">
              <a:avLst/>
            </a:prstGeom>
            <a:noFill/>
          </p:spPr>
          <p:txBody>
            <a:bodyPr wrap="square" rtlCol="0">
              <a:spAutoFit/>
            </a:bodyPr>
            <a:lstStyle/>
            <a:p>
              <a:pPr algn="r"/>
              <a:r>
                <a:rPr lang="en-US" sz="1600" dirty="0">
                  <a:solidFill>
                    <a:schemeClr val="bg1"/>
                  </a:solidFill>
                </a:rPr>
                <a:t>SIA-2003-0102-000004</a:t>
              </a:r>
            </a:p>
          </p:txBody>
        </p:sp>
      </p:grpSp>
      <p:sp>
        <p:nvSpPr>
          <p:cNvPr id="3" name="Title" hidden="1">
            <a:extLst>
              <a:ext uri="{FF2B5EF4-FFF2-40B4-BE49-F238E27FC236}">
                <a16:creationId xmlns:a16="http://schemas.microsoft.com/office/drawing/2014/main" id="{DBD1F83E-FDB2-4F4A-81B5-7F357D970C6D}"/>
              </a:ext>
            </a:extLst>
          </p:cNvPr>
          <p:cNvSpPr>
            <a:spLocks noGrp="1"/>
          </p:cNvSpPr>
          <p:nvPr>
            <p:ph type="title"/>
          </p:nvPr>
        </p:nvSpPr>
        <p:spPr/>
        <p:txBody>
          <a:bodyPr/>
          <a:lstStyle/>
          <a:p>
            <a:r>
              <a:rPr lang="en-US" dirty="0"/>
              <a:t>The modern Smithsonian</a:t>
            </a:r>
          </a:p>
        </p:txBody>
      </p:sp>
    </p:spTree>
    <p:extLst>
      <p:ext uri="{BB962C8B-B14F-4D97-AF65-F5344CB8AC3E}">
        <p14:creationId xmlns:p14="http://schemas.microsoft.com/office/powerpoint/2010/main" val="2083642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Historical research mosaic" descr="Mosaic of black-and-white photos depicting the history of research and collections at the National Museum of Natural History">
            <a:extLst>
              <a:ext uri="{FF2B5EF4-FFF2-40B4-BE49-F238E27FC236}">
                <a16:creationId xmlns:a16="http://schemas.microsoft.com/office/drawing/2014/main" id="{80B6B3DB-39DB-4E0F-AA92-14AB7CD8EAA6}"/>
              </a:ext>
            </a:extLst>
          </p:cNvPr>
          <p:cNvGrpSpPr/>
          <p:nvPr/>
        </p:nvGrpSpPr>
        <p:grpSpPr>
          <a:xfrm>
            <a:off x="0" y="0"/>
            <a:ext cx="12241387" cy="6878598"/>
            <a:chOff x="0" y="0"/>
            <a:chExt cx="12241387" cy="6878598"/>
          </a:xfrm>
        </p:grpSpPr>
        <p:pic>
          <p:nvPicPr>
            <p:cNvPr id="3" name="Photo">
              <a:extLst>
                <a:ext uri="{FF2B5EF4-FFF2-40B4-BE49-F238E27FC236}">
                  <a16:creationId xmlns:a16="http://schemas.microsoft.com/office/drawing/2014/main" id="{ECC360C3-4898-447C-8F8C-636A07BCC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ption">
              <a:extLst>
                <a:ext uri="{FF2B5EF4-FFF2-40B4-BE49-F238E27FC236}">
                  <a16:creationId xmlns:a16="http://schemas.microsoft.com/office/drawing/2014/main" id="{DD0C725B-BAAE-4128-BEC7-9827548E0E14}"/>
                </a:ext>
              </a:extLst>
            </p:cNvPr>
            <p:cNvSpPr txBox="1"/>
            <p:nvPr/>
          </p:nvSpPr>
          <p:spPr>
            <a:xfrm>
              <a:off x="9369286" y="6540044"/>
              <a:ext cx="2872101" cy="338554"/>
            </a:xfrm>
            <a:prstGeom prst="rect">
              <a:avLst/>
            </a:prstGeom>
            <a:noFill/>
          </p:spPr>
          <p:txBody>
            <a:bodyPr wrap="square" rtlCol="0">
              <a:spAutoFit/>
            </a:bodyPr>
            <a:lstStyle/>
            <a:p>
              <a:pPr algn="r"/>
              <a:r>
                <a:rPr lang="en-US" sz="1600" dirty="0">
                  <a:solidFill>
                    <a:schemeClr val="bg1"/>
                  </a:solidFill>
                </a:rPr>
                <a:t>Photos from SIA</a:t>
              </a:r>
            </a:p>
          </p:txBody>
        </p:sp>
      </p:grpSp>
      <p:sp>
        <p:nvSpPr>
          <p:cNvPr id="5" name="Title">
            <a:extLst>
              <a:ext uri="{FF2B5EF4-FFF2-40B4-BE49-F238E27FC236}">
                <a16:creationId xmlns:a16="http://schemas.microsoft.com/office/drawing/2014/main" id="{8B4EEDBE-7ED4-47B2-A4D5-A200AC8D05F1}"/>
              </a:ext>
            </a:extLst>
          </p:cNvPr>
          <p:cNvSpPr>
            <a:spLocks noGrp="1"/>
          </p:cNvSpPr>
          <p:nvPr>
            <p:ph type="title"/>
          </p:nvPr>
        </p:nvSpPr>
        <p:spPr/>
        <p:txBody>
          <a:bodyPr/>
          <a:lstStyle/>
          <a:p>
            <a:r>
              <a:rPr lang="en-US" dirty="0"/>
              <a:t>Research at the Smithsonian</a:t>
            </a:r>
          </a:p>
        </p:txBody>
      </p:sp>
    </p:spTree>
    <p:extLst>
      <p:ext uri="{BB962C8B-B14F-4D97-AF65-F5344CB8AC3E}">
        <p14:creationId xmlns:p14="http://schemas.microsoft.com/office/powerpoint/2010/main" val="1948604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Collections mosaic" descr="Mosaic of photos depicting exhibit-quality specimens from the each of the NMNH science departments">
            <a:extLst>
              <a:ext uri="{FF2B5EF4-FFF2-40B4-BE49-F238E27FC236}">
                <a16:creationId xmlns:a16="http://schemas.microsoft.com/office/drawing/2014/main" id="{01AC575B-6B44-4B58-BF7B-7B0BB6C0C2EC}"/>
              </a:ext>
            </a:extLst>
          </p:cNvPr>
          <p:cNvGrpSpPr/>
          <p:nvPr/>
        </p:nvGrpSpPr>
        <p:grpSpPr>
          <a:xfrm>
            <a:off x="0" y="0"/>
            <a:ext cx="12241388" cy="6878598"/>
            <a:chOff x="0" y="0"/>
            <a:chExt cx="12241388" cy="6878598"/>
          </a:xfrm>
        </p:grpSpPr>
        <p:pic>
          <p:nvPicPr>
            <p:cNvPr id="3" name="Photo" descr="Mosaic of photos depicting exhibit-quality specimens from the each of the NMNH science departments">
              <a:extLst>
                <a:ext uri="{FF2B5EF4-FFF2-40B4-BE49-F238E27FC236}">
                  <a16:creationId xmlns:a16="http://schemas.microsoft.com/office/drawing/2014/main" id="{AE1B868A-4B52-497F-B953-82E240E84F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ption">
              <a:extLst>
                <a:ext uri="{FF2B5EF4-FFF2-40B4-BE49-F238E27FC236}">
                  <a16:creationId xmlns:a16="http://schemas.microsoft.com/office/drawing/2014/main" id="{A3713F23-D53E-4B81-A51A-64FBAD602AA4}"/>
                </a:ext>
              </a:extLst>
            </p:cNvPr>
            <p:cNvSpPr txBox="1"/>
            <p:nvPr/>
          </p:nvSpPr>
          <p:spPr>
            <a:xfrm>
              <a:off x="8878958" y="6540044"/>
              <a:ext cx="3362430" cy="338554"/>
            </a:xfrm>
            <a:prstGeom prst="rect">
              <a:avLst/>
            </a:prstGeom>
            <a:noFill/>
          </p:spPr>
          <p:txBody>
            <a:bodyPr wrap="square" rtlCol="0">
              <a:spAutoFit/>
            </a:bodyPr>
            <a:lstStyle/>
            <a:p>
              <a:pPr algn="r"/>
              <a:r>
                <a:rPr lang="en-US" sz="1600" dirty="0">
                  <a:solidFill>
                    <a:schemeClr val="bg1"/>
                  </a:solidFill>
                </a:rPr>
                <a:t>Photos from naturalhistory.si.edu</a:t>
              </a:r>
            </a:p>
          </p:txBody>
        </p:sp>
      </p:grpSp>
      <p:sp>
        <p:nvSpPr>
          <p:cNvPr id="5" name="Title" hidden="1">
            <a:extLst>
              <a:ext uri="{FF2B5EF4-FFF2-40B4-BE49-F238E27FC236}">
                <a16:creationId xmlns:a16="http://schemas.microsoft.com/office/drawing/2014/main" id="{532FDD4E-9DAD-4D2F-8752-F7114D20081E}"/>
              </a:ext>
            </a:extLst>
          </p:cNvPr>
          <p:cNvSpPr>
            <a:spLocks noGrp="1"/>
          </p:cNvSpPr>
          <p:nvPr>
            <p:ph type="title"/>
          </p:nvPr>
        </p:nvSpPr>
        <p:spPr/>
        <p:txBody>
          <a:bodyPr/>
          <a:lstStyle/>
          <a:p>
            <a:r>
              <a:rPr lang="en-US" dirty="0"/>
              <a:t>Collections at the Smithsonian</a:t>
            </a:r>
          </a:p>
        </p:txBody>
      </p:sp>
    </p:spTree>
    <p:extLst>
      <p:ext uri="{BB962C8B-B14F-4D97-AF65-F5344CB8AC3E}">
        <p14:creationId xmlns:p14="http://schemas.microsoft.com/office/powerpoint/2010/main" val="385629671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17246</TotalTime>
  <Words>18014</Words>
  <Application>Microsoft Office PowerPoint</Application>
  <PresentationFormat>Widescreen</PresentationFormat>
  <Paragraphs>812</Paragraphs>
  <Slides>53</Slides>
  <Notes>53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53</vt:i4>
      </vt:variant>
    </vt:vector>
  </HeadingPairs>
  <TitlesOfParts>
    <vt:vector size="57" baseType="lpstr">
      <vt:lpstr>Arial</vt:lpstr>
      <vt:lpstr>Calibri</vt:lpstr>
      <vt:lpstr>Calibri Light</vt:lpstr>
      <vt:lpstr>Office Theme</vt:lpstr>
      <vt:lpstr>Increasing the  impact of the Smithsonian’s  geoscience collections</vt:lpstr>
      <vt:lpstr>Value of physical samples</vt:lpstr>
      <vt:lpstr>A publication from the collection</vt:lpstr>
      <vt:lpstr>The founding of the Smithsonian</vt:lpstr>
      <vt:lpstr>Smithson the mineralogist</vt:lpstr>
      <vt:lpstr>The Smithsonian castle in flames</vt:lpstr>
      <vt:lpstr>The modern Smithsonian</vt:lpstr>
      <vt:lpstr>Research at the Smithsonian</vt:lpstr>
      <vt:lpstr>Collections at the Smithsonian</vt:lpstr>
      <vt:lpstr>Introduction to the collections</vt:lpstr>
      <vt:lpstr>NMNH collections info</vt:lpstr>
      <vt:lpstr>NMNH collections info</vt:lpstr>
      <vt:lpstr>Geoscience collections at NMNH</vt:lpstr>
      <vt:lpstr>History and growth of the collection</vt:lpstr>
      <vt:lpstr>Measuring impact</vt:lpstr>
      <vt:lpstr>Why maintain collections?</vt:lpstr>
      <vt:lpstr>Why maintain collections?</vt:lpstr>
      <vt:lpstr>Goals for impact</vt:lpstr>
      <vt:lpstr>Loans by country (2000-2019)</vt:lpstr>
      <vt:lpstr>Loans by year (2000-2019)</vt:lpstr>
      <vt:lpstr>Loans per collection per year (Petrology) (2000-2019)</vt:lpstr>
      <vt:lpstr>Loans by year (1945-2019)</vt:lpstr>
      <vt:lpstr>What about publications?</vt:lpstr>
      <vt:lpstr>Basic catalog number mining</vt:lpstr>
      <vt:lpstr>Basic catalog number mining</vt:lpstr>
      <vt:lpstr>Basic catalog number mining</vt:lpstr>
      <vt:lpstr>Basic catalog number mining</vt:lpstr>
      <vt:lpstr>Publications citing Mineral Sciences specimens (2000-2018)</vt:lpstr>
      <vt:lpstr>Summary of current impact</vt:lpstr>
      <vt:lpstr>Increasing impact</vt:lpstr>
      <vt:lpstr>Geoscience specimen data initiatives</vt:lpstr>
      <vt:lpstr>Current Mineral Sciences activity</vt:lpstr>
      <vt:lpstr>Into the biology collections!</vt:lpstr>
      <vt:lpstr>NMNH museum-wide data initiatives</vt:lpstr>
      <vt:lpstr>Global Biodiversity Information Facility</vt:lpstr>
      <vt:lpstr>Limits of historical specimen data</vt:lpstr>
      <vt:lpstr>Limits of historical collection data</vt:lpstr>
      <vt:lpstr>Value of citation histories</vt:lpstr>
      <vt:lpstr>International Geo Sample Number</vt:lpstr>
      <vt:lpstr>International Geo Sample Number</vt:lpstr>
      <vt:lpstr>International Geo Sample Number</vt:lpstr>
      <vt:lpstr>Return of the humble rock </vt:lpstr>
      <vt:lpstr>The humble rock identified</vt:lpstr>
      <vt:lpstr>The humble rock interconnected</vt:lpstr>
      <vt:lpstr>Current Mineral Sciences activity</vt:lpstr>
      <vt:lpstr>Future Mineral Sciences activity enabled by the IGSN</vt:lpstr>
      <vt:lpstr>Specimen citations in the pre-IGSN world</vt:lpstr>
      <vt:lpstr>Specimen citations in the pre-IGSN world</vt:lpstr>
      <vt:lpstr>Specimen citations in pre-IGSN data</vt:lpstr>
      <vt:lpstr>Return of basic catalog number mining</vt:lpstr>
      <vt:lpstr>Catalog number mining results</vt:lpstr>
      <vt:lpstr>Summary</vt:lpstr>
      <vt:lpstr>Acknowledgments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Increasing impact of a national collection</dc:title>
  <dc:creator>Adam Mansur</dc:creator>
  <cp:lastModifiedBy>Adam Mansur</cp:lastModifiedBy>
  <cp:revision>609</cp:revision>
  <dcterms:created xsi:type="dcterms:W3CDTF">2018-12-26T20:59:51Z</dcterms:created>
  <dcterms:modified xsi:type="dcterms:W3CDTF">2019-07-25T04:26:52Z</dcterms:modified>
</cp:coreProperties>
</file>