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4" r:id="rId3"/>
    <p:sldId id="263" r:id="rId4"/>
    <p:sldId id="268" r:id="rId5"/>
    <p:sldId id="261" r:id="rId6"/>
    <p:sldId id="266" r:id="rId7"/>
    <p:sldId id="267" r:id="rId8"/>
    <p:sldId id="269" r:id="rId9"/>
    <p:sldId id="258" r:id="rId10"/>
    <p:sldId id="260" r:id="rId11"/>
    <p:sldId id="259" r:id="rId12"/>
    <p:sldId id="262" r:id="rId13"/>
    <p:sldId id="271" r:id="rId14"/>
    <p:sldId id="257" r:id="rId15"/>
    <p:sldId id="270" r:id="rId16"/>
    <p:sldId id="272" r:id="rId17"/>
    <p:sldId id="265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182" autoAdjust="0"/>
  </p:normalViewPr>
  <p:slideViewPr>
    <p:cSldViewPr snapToGrid="0">
      <p:cViewPr varScale="1">
        <p:scale>
          <a:sx n="83" d="100"/>
          <a:sy n="83" d="100"/>
        </p:scale>
        <p:origin x="42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32711D-3FB1-433C-BAEA-D84C398457FE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ED3221-3585-406F-AD80-C2B19209F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060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Images come from:</a:t>
            </a: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Deep Learning Based Oil Palm Tree Detection and Counting for High-Resolution Remote Sensing Images</a:t>
            </a:r>
            <a:r>
              <a:rPr lang="en-US" dirty="0"/>
              <a:t> </a:t>
            </a:r>
          </a:p>
          <a:p>
            <a:r>
              <a:rPr lang="en-US" dirty="0"/>
              <a:t>https://2.bp.blogspot.com/-gSIgoqSR1sY/WLjHshWv0eI/AAAAAAAABnY/jEMd9ybBnawy3yVuc5loR9-Zl01zM_RtQCLcB/s1600/image01.png</a:t>
            </a: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Deep Learning Approach for Car Detection in UAV Imagery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  <a:p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ED3221-3585-406F-AD80-C2B19209F06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509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source: https://miro.medium.com/max/1400/1*Gh5PS4R_A5drl5ebd_gNrg@2x.png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ED3221-3585-406F-AD80-C2B19209F06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5047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source: https://arisahpc.com/wp-content/uploads/2018/09/nn_timeline.jpg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ED3221-3585-406F-AD80-C2B19209F06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3219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source: https://i.ytimg.com/vi/j_kVZ6t8yuo/maxresdefault.jpg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ED3221-3585-406F-AD80-C2B19209F06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5676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source: https://images-na.ssl-images-amazon.com/images/I/413mNs0IefL._SX425_.jpg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ED3221-3585-406F-AD80-C2B19209F06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966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1B6EE-9C29-4AAA-A3B8-ED0B6176FF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D55912-4715-48BA-83C2-0B2FD9219D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BC3EB7-6A70-462F-9879-AA48141DF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DC849-1AC8-4A71-96B8-357FD177AAD8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043302-84C3-414B-A154-77BEE3D43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11FA56-CE9D-45CD-8AC0-3878058A2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AD6A3-8909-40D0-9E20-A2623DC39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758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3B4CC-CBE0-424D-BF32-7A3889F9D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FB8DE5-D61A-46C8-A26C-2A05BAE70D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59C147-DD69-4201-98B2-FD3ED7627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DC849-1AC8-4A71-96B8-357FD177AAD8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7CEC43-5F60-4F83-A6E0-76C6E4EB9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D6A3E3-5425-4B66-8849-B8AF56348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AD6A3-8909-40D0-9E20-A2623DC39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05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4C9473E-FEC9-4CFB-BF17-15DFA9F784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BB4B7A-FF5F-42DE-9D70-1099FF51AA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3397B5-C530-462C-947A-136414A62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DC849-1AC8-4A71-96B8-357FD177AAD8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F833C2-4647-4E85-92AC-9AC6E85FF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9A1D8A-A48B-4CE6-BC1C-37B4D3E98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AD6A3-8909-40D0-9E20-A2623DC39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439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B74F6-7934-4FA1-9666-26ADB1FF9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AE166F-0E5B-4DB9-A5D9-17119AE290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B816B7-AD2C-485B-B136-DB16BEF25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DC849-1AC8-4A71-96B8-357FD177AAD8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BABE04-D3B6-4BC7-9DE3-1D60A2E15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09AB77-588A-4EE9-8D90-FCB288CA4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AD6A3-8909-40D0-9E20-A2623DC39A5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9F57F8-3998-48FD-8A65-F15F9AA525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374517" y="6057724"/>
            <a:ext cx="714047" cy="597252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25BF65BA-D7CF-4EB4-BBCA-F2CE16819E9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954" y="104017"/>
            <a:ext cx="944563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F99C8DCF-4B40-4703-9372-722E3B1117C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4517" y="135910"/>
            <a:ext cx="673100" cy="67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126D503-B3C9-4C4A-80CA-B1E8D00B2A9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7843" y="6054812"/>
            <a:ext cx="1167147" cy="5972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2451410-E65D-4B84-98BF-8F19CB9E65B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4383" y="20022"/>
            <a:ext cx="900113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363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75A32-52A9-416F-819A-48F820190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273CDA-5D13-4F53-9080-299B518D6B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4D81C2-84A1-4F00-BA0E-431C701D3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DC849-1AC8-4A71-96B8-357FD177AAD8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BDBD1-B8BF-491B-9F2C-A5A6142EB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79136C-52AF-4265-9E86-D25882B24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AD6A3-8909-40D0-9E20-A2623DC39A5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070B8D-92B6-4550-9674-B1A4B19542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73272" y="5818012"/>
            <a:ext cx="714047" cy="597252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5CA3E614-393C-43DC-B453-EB28C132E68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7889" y="5072462"/>
            <a:ext cx="944563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D9F4E157-8D37-42FC-B1F5-E6F9EB360F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452" y="5104355"/>
            <a:ext cx="673100" cy="67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8288149-9FBF-4B1D-9BFC-BE023DEF0DA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598" y="5815100"/>
            <a:ext cx="1167147" cy="5972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7C3B923-1BCD-45C2-89B1-354F9D9B220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074193" y="5189533"/>
            <a:ext cx="1160676" cy="1166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352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73B9F-E07B-4F7C-8C65-770D6DE1F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A31647-0646-414E-AA6C-7DCB291169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780F63-AE93-4965-A589-996FBDF435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FA7485-7CE0-46B0-8E97-B060AD99F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DC849-1AC8-4A71-96B8-357FD177AAD8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C24425-AC6E-4C37-BF58-C2D3BB5E7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071DD1-FE0E-453B-BB5E-B613D6946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AD6A3-8909-40D0-9E20-A2623DC39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384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FFCB3-D292-4AD3-A3C4-084C314C1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9C0B39-1418-432B-AE1E-86E3A4278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87B71E-ABE0-4A41-B346-847A9AB57D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2D2BE3-9087-4680-A4FA-7EAEEE21A6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B23D9E-0D33-4F5B-9ABA-A4C309229A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5DF4B3-0DEF-4B20-BCE2-089D9A550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DC849-1AC8-4A71-96B8-357FD177AAD8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FF6507-EB85-4E21-92B0-1F6D558A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0170A3-1A69-4F60-AEF8-D151D794A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AD6A3-8909-40D0-9E20-A2623DC39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554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0F612-D912-4C14-97BA-D8641762A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4EC039-9252-4B6A-BF14-7DD5C9D09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DC849-1AC8-4A71-96B8-357FD177AAD8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A1BC4E-9989-4CF4-8A3B-752F14651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FD8A6E-57DF-4F7E-85B2-92F07D561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AD6A3-8909-40D0-9E20-A2623DC39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005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1767F4-6289-4BBE-8BBE-5840BC21C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DC849-1AC8-4A71-96B8-357FD177AAD8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2F8A16-4C3D-44FF-B4BE-20874B1B8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9816AF-CAD0-47B0-9ADA-3D2586CE3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AD6A3-8909-40D0-9E20-A2623DC39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793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DAB57-BB4F-4789-85BD-6CF97FCB8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9DFB9-5689-4BCC-A1AD-A774559C61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F7270E-C367-4A95-B7A5-34A5C784A0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062319-6110-4197-B09A-2CD512A5C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DC849-1AC8-4A71-96B8-357FD177AAD8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58E074-C902-4CE6-8717-647BF4898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036AF0-4658-4412-9C1E-A687E8A43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AD6A3-8909-40D0-9E20-A2623DC39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802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8278E-CCE9-45E7-81C7-E830B0853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B41D6F-B492-40BE-9D91-E8B9689FAD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DF8688-C25D-465B-B5FA-75C11DB2DB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7437F3-7888-4D36-AF92-9B38C5103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DC849-1AC8-4A71-96B8-357FD177AAD8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CBBFB0-D4B3-4474-8777-5D540804A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8F486F-6B82-4420-9A8D-C9A0E16C3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AD6A3-8909-40D0-9E20-A2623DC39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127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FD5539-A4B2-415B-BB74-6F3A588E0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88EAB7-CFC9-4651-ABC9-DE4693999B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EB0D03-502A-438C-A2BB-FB63E21865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DC849-1AC8-4A71-96B8-357FD177AAD8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55CD8F-D33A-41AD-8D02-A08A401328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91EE3-0EA5-4415-AD98-06384B5F67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BAD6A3-8909-40D0-9E20-A2623DC39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270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3DE61-D2B0-4E19-A268-9953695751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7438" y="1122363"/>
            <a:ext cx="9440562" cy="238760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Advanced Geospatial Cyberinfrastructure for Deep Learning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A10A86-FB94-4DAC-92CC-6906E01517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42081"/>
            <a:ext cx="9144000" cy="23876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Moderator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Annie Burgess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Speakers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Ziheng Sun, Eugene Yu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ESIP Summer Meeting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Tacoma, MA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7/18/2019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BB8202-1CE6-4ADE-92AD-A2D95C5E93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98" y="601193"/>
            <a:ext cx="3189189" cy="11959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63D98C6-4227-40B3-B031-91C4A2007B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897" y="763287"/>
            <a:ext cx="1727886" cy="10338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E5E50C2-C972-4ABD-979C-1F30BCF59F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9980" y="442012"/>
            <a:ext cx="5427577" cy="156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84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EBD7B-CE32-463C-AA10-D8E63665F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Apache Spark-ML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5A240C-4300-4B2B-8207-B0626C8AC4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Spark-ML aims to provide a uniform set of high-level APIs that help users create and tune practical machine learning pipelines. </a:t>
            </a:r>
          </a:p>
          <a:p>
            <a:r>
              <a:rPr lang="en-US" dirty="0"/>
              <a:t>It is currently an alpha component.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B7B8BD-9325-4F35-B914-8A20B0EB4C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229"/>
          <a:stretch/>
        </p:blipFill>
        <p:spPr>
          <a:xfrm>
            <a:off x="2399665" y="3261360"/>
            <a:ext cx="8029575" cy="3455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642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C1D66-6FC1-44E4-8982-527B4DE7F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Amazon </a:t>
            </a:r>
            <a:r>
              <a:rPr lang="en-US" dirty="0" err="1"/>
              <a:t>SageMaker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C92AC3-F832-4ED9-A6E6-195F2D794D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Fixed workflow</a:t>
            </a:r>
          </a:p>
          <a:p>
            <a:r>
              <a:rPr lang="en-US" dirty="0"/>
              <a:t>Built-in algorithms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097499-4F25-4F61-9215-6E7B652232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007" y="1690688"/>
            <a:ext cx="7341553" cy="446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0316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A2AB2-FF5E-432B-B1B4-C7B73BCEE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Pangeo</a:t>
            </a:r>
            <a:r>
              <a:rPr lang="en-US" dirty="0"/>
              <a:t>? Probably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FF5AF1-9A3E-46D0-9034-8168FF6B43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need more discussion and efforts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0FB2DF-68B4-4BAA-AA04-D77FF04935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696065"/>
            <a:ext cx="10401300" cy="285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7892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43E90-3835-4E1B-8B9A-06628376B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Overall..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F6D4FE-4CA3-4F01-B835-469FD9EECD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deep learning practitioners depend on hybrid platforms.</a:t>
            </a:r>
          </a:p>
          <a:p>
            <a:r>
              <a:rPr lang="en-US" dirty="0"/>
              <a:t>They use everything to get job done. </a:t>
            </a:r>
          </a:p>
          <a:p>
            <a:r>
              <a:rPr lang="en-US" altLang="zh-CN" b="1" dirty="0">
                <a:solidFill>
                  <a:srgbClr val="FF0000"/>
                </a:solidFill>
              </a:rPr>
              <a:t>Lesson</a:t>
            </a:r>
            <a:r>
              <a:rPr lang="en-US" altLang="zh-CN" dirty="0">
                <a:solidFill>
                  <a:srgbClr val="FF0000"/>
                </a:solidFill>
              </a:rPr>
              <a:t>: </a:t>
            </a:r>
            <a:r>
              <a:rPr lang="en-US" dirty="0">
                <a:solidFill>
                  <a:srgbClr val="FF0000"/>
                </a:solidFill>
              </a:rPr>
              <a:t>With poor management, you will still get nothing even after numerous hours of training attempts.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9C1B11-F0AB-4DE9-8FDF-170D014CF664}"/>
              </a:ext>
            </a:extLst>
          </p:cNvPr>
          <p:cNvSpPr txBox="1"/>
          <p:nvPr/>
        </p:nvSpPr>
        <p:spPr>
          <a:xfrm>
            <a:off x="4663440" y="4439920"/>
            <a:ext cx="614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Deep learning is a monster who takes your time as his food!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BE3EDD-AE0F-41B4-91BA-7CAE9E1439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7050" y="3909695"/>
            <a:ext cx="2523568" cy="258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2811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6F196-026F-4A73-A799-5EA19771E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Proposed Solution..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B4DCEE-0750-4E59-9724-64A326BCDB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B95D42-A20A-4B7E-BEEA-3D9289DFA6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8811" y="2038982"/>
            <a:ext cx="8995493" cy="385381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A78EF3D-36DA-4B21-9F80-CD55149A76FE}"/>
              </a:ext>
            </a:extLst>
          </p:cNvPr>
          <p:cNvSpPr/>
          <p:nvPr/>
        </p:nvSpPr>
        <p:spPr>
          <a:xfrm>
            <a:off x="2790825" y="5381625"/>
            <a:ext cx="6915150" cy="511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1801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16FE6DD-7B6F-41F8-8B2C-B41C1CA196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9E5725-DCC8-447B-A6FB-0AADBADA4D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85" y="866065"/>
            <a:ext cx="11851230" cy="571956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B3DD57D-706B-446A-BD05-5046C7F25E85}"/>
              </a:ext>
            </a:extLst>
          </p:cNvPr>
          <p:cNvSpPr/>
          <p:nvPr/>
        </p:nvSpPr>
        <p:spPr>
          <a:xfrm>
            <a:off x="329514" y="866065"/>
            <a:ext cx="2092410" cy="402562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6A9A3C-0D40-4B2B-A1C6-CEA3F2D61DDD}"/>
              </a:ext>
            </a:extLst>
          </p:cNvPr>
          <p:cNvSpPr txBox="1"/>
          <p:nvPr/>
        </p:nvSpPr>
        <p:spPr>
          <a:xfrm>
            <a:off x="2614648" y="778738"/>
            <a:ext cx="2092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Navigation Toolbar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46D432B-B0E5-437F-833E-2CFF0C430835}"/>
              </a:ext>
            </a:extLst>
          </p:cNvPr>
          <p:cNvCxnSpPr>
            <a:cxnSpLocks/>
            <a:stCxn id="7" idx="1"/>
            <a:endCxn id="6" idx="3"/>
          </p:cNvCxnSpPr>
          <p:nvPr/>
        </p:nvCxnSpPr>
        <p:spPr>
          <a:xfrm flipH="1">
            <a:off x="2421924" y="963404"/>
            <a:ext cx="192724" cy="10394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0EA0556-A648-499D-A1D5-30CC4DB61BC6}"/>
              </a:ext>
            </a:extLst>
          </p:cNvPr>
          <p:cNvSpPr txBox="1"/>
          <p:nvPr/>
        </p:nvSpPr>
        <p:spPr>
          <a:xfrm>
            <a:off x="6955277" y="818681"/>
            <a:ext cx="1429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Log Window</a:t>
            </a:r>
            <a:endParaRPr lang="en-US" b="1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444A326-0F43-4694-BE3F-A41DF29BC34D}"/>
              </a:ext>
            </a:extLst>
          </p:cNvPr>
          <p:cNvCxnSpPr>
            <a:cxnSpLocks/>
          </p:cNvCxnSpPr>
          <p:nvPr/>
        </p:nvCxnSpPr>
        <p:spPr>
          <a:xfrm>
            <a:off x="8263890" y="1028700"/>
            <a:ext cx="325633" cy="3864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513682D-C0B5-47D7-BDC8-FDA59A60455D}"/>
              </a:ext>
            </a:extLst>
          </p:cNvPr>
          <p:cNvSpPr txBox="1"/>
          <p:nvPr/>
        </p:nvSpPr>
        <p:spPr>
          <a:xfrm>
            <a:off x="10997863" y="1391281"/>
            <a:ext cx="8646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</a:rPr>
              <a:t>User Added Hosts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CECDDAD-9EC4-4813-AA04-567777942F84}"/>
              </a:ext>
            </a:extLst>
          </p:cNvPr>
          <p:cNvSpPr txBox="1"/>
          <p:nvPr/>
        </p:nvSpPr>
        <p:spPr>
          <a:xfrm>
            <a:off x="11065217" y="3699149"/>
            <a:ext cx="9556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</a:rPr>
              <a:t>User Created Process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B64331E-5031-4D6E-AABA-35FB2B278974}"/>
              </a:ext>
            </a:extLst>
          </p:cNvPr>
          <p:cNvSpPr txBox="1"/>
          <p:nvPr/>
        </p:nvSpPr>
        <p:spPr>
          <a:xfrm>
            <a:off x="4338536" y="6196628"/>
            <a:ext cx="1938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Workflow Toolbar</a:t>
            </a:r>
            <a:endParaRPr lang="en-US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455BC7F-43B5-48DA-94CA-355319B3140E}"/>
              </a:ext>
            </a:extLst>
          </p:cNvPr>
          <p:cNvSpPr txBox="1"/>
          <p:nvPr/>
        </p:nvSpPr>
        <p:spPr>
          <a:xfrm>
            <a:off x="1126783" y="3413044"/>
            <a:ext cx="1773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Status Indicator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EA71CFE-4FE2-43B1-B8CD-E2454E0CECBD}"/>
              </a:ext>
            </a:extLst>
          </p:cNvPr>
          <p:cNvCxnSpPr>
            <a:cxnSpLocks/>
          </p:cNvCxnSpPr>
          <p:nvPr/>
        </p:nvCxnSpPr>
        <p:spPr>
          <a:xfrm flipH="1">
            <a:off x="998698" y="3725846"/>
            <a:ext cx="256170" cy="11306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85F2A423-57DC-45AF-A75B-86DFF444D71E}"/>
              </a:ext>
            </a:extLst>
          </p:cNvPr>
          <p:cNvSpPr/>
          <p:nvPr/>
        </p:nvSpPr>
        <p:spPr>
          <a:xfrm>
            <a:off x="208662" y="6157609"/>
            <a:ext cx="3789405" cy="428696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177EB6E-7CC0-4FCD-8855-31220E8BB233}"/>
              </a:ext>
            </a:extLst>
          </p:cNvPr>
          <p:cNvCxnSpPr>
            <a:cxnSpLocks/>
            <a:stCxn id="13" idx="1"/>
          </p:cNvCxnSpPr>
          <p:nvPr/>
        </p:nvCxnSpPr>
        <p:spPr>
          <a:xfrm flipH="1">
            <a:off x="3998067" y="6381294"/>
            <a:ext cx="340469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77A188B2-89B2-4E45-AC60-DAC3656A8629}"/>
              </a:ext>
            </a:extLst>
          </p:cNvPr>
          <p:cNvSpPr/>
          <p:nvPr/>
        </p:nvSpPr>
        <p:spPr>
          <a:xfrm>
            <a:off x="9137342" y="1319899"/>
            <a:ext cx="2883539" cy="1492749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F86BCB-DAB3-4D64-AB80-DFCF785E9E4B}"/>
              </a:ext>
            </a:extLst>
          </p:cNvPr>
          <p:cNvSpPr/>
          <p:nvPr/>
        </p:nvSpPr>
        <p:spPr>
          <a:xfrm>
            <a:off x="9124862" y="2860032"/>
            <a:ext cx="2883539" cy="3725594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ECBAD85-F39A-4142-A4D8-31981BD5AD68}"/>
              </a:ext>
            </a:extLst>
          </p:cNvPr>
          <p:cNvSpPr/>
          <p:nvPr/>
        </p:nvSpPr>
        <p:spPr>
          <a:xfrm>
            <a:off x="164822" y="3269069"/>
            <a:ext cx="948747" cy="2868876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951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animBg="1"/>
      <p:bldP spid="7" grpId="0"/>
      <p:bldP spid="9" grpId="0"/>
      <p:bldP spid="11" grpId="0"/>
      <p:bldP spid="12" grpId="0"/>
      <p:bldP spid="13" grpId="0"/>
      <p:bldP spid="14" grpId="0"/>
      <p:bldP spid="16" grpId="0" animBg="1"/>
      <p:bldP spid="18" grpId="0" animBg="1"/>
      <p:bldP spid="19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9E64F-D1AC-4025-8E72-C54AEC0BA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Geoweaver</a:t>
            </a:r>
            <a:r>
              <a:rPr lang="en-US" dirty="0"/>
              <a:t> can: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A19C97-4A72-48E6-8859-F34076F908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192520" cy="3112135"/>
          </a:xfrm>
        </p:spPr>
        <p:txBody>
          <a:bodyPr/>
          <a:lstStyle/>
          <a:p>
            <a:r>
              <a:rPr lang="en-US" dirty="0"/>
              <a:t>Avoid reckless attempts</a:t>
            </a:r>
          </a:p>
          <a:p>
            <a:r>
              <a:rPr lang="en-US" dirty="0"/>
              <a:t>Effortlessly </a:t>
            </a:r>
            <a:r>
              <a:rPr lang="en-US" altLang="zh-CN" dirty="0"/>
              <a:t>managing </a:t>
            </a:r>
            <a:r>
              <a:rPr lang="en-US" dirty="0"/>
              <a:t>multiple servers</a:t>
            </a:r>
          </a:p>
          <a:p>
            <a:r>
              <a:rPr lang="en-US" dirty="0"/>
              <a:t>Upload/download files directly</a:t>
            </a:r>
          </a:p>
          <a:p>
            <a:r>
              <a:rPr lang="en-US" dirty="0"/>
              <a:t>Record code and logs of every execution of any script</a:t>
            </a:r>
          </a:p>
          <a:p>
            <a:pPr lvl="1"/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</a:rPr>
              <a:t>Science replicability has no excuse!!!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6734FE-4C35-4842-95DE-2119FB82DB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956" y="1525248"/>
            <a:ext cx="4407600" cy="5149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059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C4086-0424-4B18-A819-B7A705DD2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Topic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93F18D-5987-4E1F-BF73-B37EECF81B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will deep learning boost “data to action”?</a:t>
            </a:r>
          </a:p>
          <a:p>
            <a:r>
              <a:rPr lang="en-US" dirty="0"/>
              <a:t>What unsolved science problems can deep learning solve?</a:t>
            </a:r>
          </a:p>
          <a:p>
            <a:r>
              <a:rPr lang="en-US" dirty="0"/>
              <a:t>What is missing in data facilities to support deep learning researches?</a:t>
            </a:r>
          </a:p>
          <a:p>
            <a:r>
              <a:rPr lang="en-US" dirty="0"/>
              <a:t>What should cyberinfrastructure and </a:t>
            </a:r>
            <a:r>
              <a:rPr lang="en-US" dirty="0" err="1"/>
              <a:t>Geoweaver</a:t>
            </a:r>
            <a:r>
              <a:rPr lang="en-US" dirty="0"/>
              <a:t> improve to attract more Earth scientists?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4060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5067945-2490-43EE-811D-6A9F04F9DA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863600" y="4125268"/>
            <a:ext cx="9144000" cy="2387600"/>
          </a:xfrm>
        </p:spPr>
        <p:txBody>
          <a:bodyPr/>
          <a:lstStyle/>
          <a:p>
            <a:r>
              <a:rPr lang="en-US" dirty="0"/>
              <a:t>Thank you so much!!!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B689944-8E36-4CE1-AFC0-278ECEFF8C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19829907">
            <a:off x="4886960" y="4876860"/>
            <a:ext cx="9144000" cy="1655762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Enjoy your day!</a:t>
            </a:r>
          </a:p>
        </p:txBody>
      </p:sp>
      <p:pic>
        <p:nvPicPr>
          <p:cNvPr id="6" name="Picture 9" descr="C:\My Documents\SOYLINDO.jpg">
            <a:extLst>
              <a:ext uri="{FF2B5EF4-FFF2-40B4-BE49-F238E27FC236}">
                <a16:creationId xmlns:a16="http://schemas.microsoft.com/office/drawing/2014/main" id="{E9E55947-6A5C-4D8C-B4FB-9AD927C5B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5645" y="238144"/>
            <a:ext cx="5418035" cy="484339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9159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B85835A-AB5B-40AE-9C6F-3708A18BF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07360"/>
            <a:ext cx="10585793" cy="1368776"/>
          </a:xfrm>
        </p:spPr>
        <p:txBody>
          <a:bodyPr>
            <a:normAutofit/>
          </a:bodyPr>
          <a:lstStyle/>
          <a:p>
            <a:pPr>
              <a:spcBef>
                <a:spcPts val="1000"/>
              </a:spcBef>
            </a:pP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Geoweaver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for Better Deep Learning</a:t>
            </a:r>
            <a:b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 review of cyberinfrastructure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03F640-1D3C-47F2-8387-2327F3F473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Ziheng Sun</a:t>
            </a:r>
            <a:r>
              <a:rPr lang="en-US" baseline="30000" dirty="0"/>
              <a:t>1</a:t>
            </a:r>
            <a:r>
              <a:rPr lang="en-US" dirty="0"/>
              <a:t>, </a:t>
            </a:r>
            <a:r>
              <a:rPr lang="en-US" dirty="0" err="1"/>
              <a:t>Liping</a:t>
            </a:r>
            <a:r>
              <a:rPr lang="en-US" dirty="0"/>
              <a:t> Di</a:t>
            </a:r>
            <a:r>
              <a:rPr lang="en-US" baseline="30000" dirty="0"/>
              <a:t>1</a:t>
            </a:r>
            <a:r>
              <a:rPr lang="en-US" dirty="0"/>
              <a:t>, Annie Burgess</a:t>
            </a:r>
            <a:r>
              <a:rPr lang="en-US" baseline="30000" dirty="0"/>
              <a:t>2</a:t>
            </a:r>
          </a:p>
          <a:p>
            <a:r>
              <a:rPr lang="en-US" dirty="0"/>
              <a:t>1 George Mason University</a:t>
            </a:r>
          </a:p>
          <a:p>
            <a:r>
              <a:rPr lang="en-US" dirty="0"/>
              <a:t>2 ESIP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B9863A7-1952-4732-AC37-B342BDA402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0" r="3788" b="50000"/>
          <a:stretch/>
        </p:blipFill>
        <p:spPr>
          <a:xfrm>
            <a:off x="-1" y="-154829"/>
            <a:ext cx="12141201" cy="316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887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14110-AE22-48B4-8021-5040F6157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/>
              <a:t>Next Step: AI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D3B148-3502-49A4-8920-4F450A34C8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Deep </a:t>
            </a:r>
            <a:r>
              <a:rPr lang="en-US" altLang="zh-CN" dirty="0"/>
              <a:t>learning is a powerful universal solution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A9AC57-C82C-418D-9CBD-A9014BF2D6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4103" y="1507173"/>
            <a:ext cx="3065212" cy="30851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DC842C4-B151-4460-9B46-71004A20ABF9}"/>
              </a:ext>
            </a:extLst>
          </p:cNvPr>
          <p:cNvSpPr txBox="1"/>
          <p:nvPr/>
        </p:nvSpPr>
        <p:spPr>
          <a:xfrm>
            <a:off x="9169686" y="4592321"/>
            <a:ext cx="2386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Oil Palm Tree Detection</a:t>
            </a:r>
          </a:p>
        </p:txBody>
      </p:sp>
      <p:pic>
        <p:nvPicPr>
          <p:cNvPr id="8" name="Picture 7" descr="A picture containing train, grass, track, road&#10;&#10;Description automatically generated">
            <a:extLst>
              <a:ext uri="{FF2B5EF4-FFF2-40B4-BE49-F238E27FC236}">
                <a16:creationId xmlns:a16="http://schemas.microsoft.com/office/drawing/2014/main" id="{8E989DCB-EBAD-43D7-81CB-CD2D1AD909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80" y="2895600"/>
            <a:ext cx="4103230" cy="230806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5CF94CD-6CC7-4DA9-96D8-25767BFED353}"/>
              </a:ext>
            </a:extLst>
          </p:cNvPr>
          <p:cNvSpPr txBox="1"/>
          <p:nvPr/>
        </p:nvSpPr>
        <p:spPr>
          <a:xfrm>
            <a:off x="1770932" y="5320983"/>
            <a:ext cx="1469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Car Detection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0B48C6E-F09F-4C65-9B73-F21A8A5620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4677" y="4847023"/>
            <a:ext cx="6716963" cy="1774692"/>
          </a:xfrm>
          <a:prstGeom prst="rect">
            <a:avLst/>
          </a:prstGeom>
        </p:spPr>
      </p:pic>
      <p:pic>
        <p:nvPicPr>
          <p:cNvPr id="17" name="Picture 16" descr="A screenshot of a cell phone&#10;&#10;Description automatically generated">
            <a:extLst>
              <a:ext uri="{FF2B5EF4-FFF2-40B4-BE49-F238E27FC236}">
                <a16:creationId xmlns:a16="http://schemas.microsoft.com/office/drawing/2014/main" id="{FC4793BE-03B2-4733-B2E2-24636FAD5C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695" y="2570480"/>
            <a:ext cx="4009121" cy="2021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51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64C59-8481-4034-AE24-D9670E4DE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Learning Models for Geoscience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C24102-7347-4278-AA44-D146F959C8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Feedforward – image analysis</a:t>
            </a:r>
          </a:p>
          <a:p>
            <a:r>
              <a:rPr lang="en-US" dirty="0"/>
              <a:t>R</a:t>
            </a:r>
            <a:r>
              <a:rPr lang="en-US" altLang="zh-CN" dirty="0"/>
              <a:t>ecurrent</a:t>
            </a:r>
            <a:r>
              <a:rPr lang="en-US" dirty="0"/>
              <a:t> – time series analysis</a:t>
            </a:r>
          </a:p>
          <a:p>
            <a:r>
              <a:rPr lang="en-US" dirty="0"/>
              <a:t>More are coming..</a:t>
            </a:r>
          </a:p>
        </p:txBody>
      </p:sp>
      <p:sp>
        <p:nvSpPr>
          <p:cNvPr id="4" name="Callout: Line 3">
            <a:extLst>
              <a:ext uri="{FF2B5EF4-FFF2-40B4-BE49-F238E27FC236}">
                <a16:creationId xmlns:a16="http://schemas.microsoft.com/office/drawing/2014/main" id="{C9BA7EF7-3A7C-4642-BC62-B3D2FE76D290}"/>
              </a:ext>
            </a:extLst>
          </p:cNvPr>
          <p:cNvSpPr/>
          <p:nvPr/>
        </p:nvSpPr>
        <p:spPr>
          <a:xfrm>
            <a:off x="7609840" y="1833880"/>
            <a:ext cx="3743960" cy="1595120"/>
          </a:xfrm>
          <a:prstGeom prst="borderCallout1">
            <a:avLst>
              <a:gd name="adj1" fmla="val 18750"/>
              <a:gd name="adj2" fmla="val -8333"/>
              <a:gd name="adj3" fmla="val 13774"/>
              <a:gd name="adj4" fmla="val -8537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SegNet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U-Net,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DeepLab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VGG,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LinkNet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FCN, …</a:t>
            </a:r>
          </a:p>
        </p:txBody>
      </p:sp>
      <p:sp>
        <p:nvSpPr>
          <p:cNvPr id="5" name="Callout: Line 4">
            <a:extLst>
              <a:ext uri="{FF2B5EF4-FFF2-40B4-BE49-F238E27FC236}">
                <a16:creationId xmlns:a16="http://schemas.microsoft.com/office/drawing/2014/main" id="{2E7730E7-4FFD-4EEC-A4D6-DDDA1711B4FB}"/>
              </a:ext>
            </a:extLst>
          </p:cNvPr>
          <p:cNvSpPr/>
          <p:nvPr/>
        </p:nvSpPr>
        <p:spPr>
          <a:xfrm>
            <a:off x="7183120" y="3728403"/>
            <a:ext cx="3743960" cy="1595120"/>
          </a:xfrm>
          <a:prstGeom prst="borderCallout1">
            <a:avLst>
              <a:gd name="adj1" fmla="val 18750"/>
              <a:gd name="adj2" fmla="val -8333"/>
              <a:gd name="adj3" fmla="val -70939"/>
              <a:gd name="adj4" fmla="val -58233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LSTM, 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GRU, </a:t>
            </a:r>
            <a:r>
              <a:rPr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75F9D0-1442-4448-9344-53BFF60C0B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6840" y="3671641"/>
            <a:ext cx="4020185" cy="2640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268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D3F53-3C7B-4DA8-8C78-4D9416D43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new? Cyberinfrastructure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236323-F031-4C9D-9056-C4841D927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1625"/>
            <a:ext cx="10515600" cy="4351338"/>
          </a:xfrm>
        </p:spPr>
        <p:txBody>
          <a:bodyPr/>
          <a:lstStyle/>
          <a:p>
            <a:r>
              <a:rPr lang="en-US" dirty="0"/>
              <a:t>More computational power</a:t>
            </a:r>
          </a:p>
          <a:p>
            <a:r>
              <a:rPr lang="en-US" dirty="0"/>
              <a:t>Most disk storage</a:t>
            </a:r>
          </a:p>
          <a:p>
            <a:r>
              <a:rPr lang="en-US" dirty="0"/>
              <a:t>More open source libraries and tools</a:t>
            </a:r>
          </a:p>
          <a:p>
            <a:endParaRPr lang="en-US" dirty="0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C6E1BBCA-2EA0-49F6-AA2C-1A9A1405067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562" y="2621788"/>
            <a:ext cx="8909558" cy="418536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E179092-0BB6-4215-930F-E0B223088A3E}"/>
              </a:ext>
            </a:extLst>
          </p:cNvPr>
          <p:cNvSpPr/>
          <p:nvPr/>
        </p:nvSpPr>
        <p:spPr>
          <a:xfrm>
            <a:off x="162046" y="5286375"/>
            <a:ext cx="26873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Image source: https://arisahpc.com/wp-content/uploads/2018/09/nn_timeline.jpg</a:t>
            </a:r>
          </a:p>
        </p:txBody>
      </p:sp>
    </p:spTree>
    <p:extLst>
      <p:ext uri="{BB962C8B-B14F-4D97-AF65-F5344CB8AC3E}">
        <p14:creationId xmlns:p14="http://schemas.microsoft.com/office/powerpoint/2010/main" val="731268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7CD40-71C9-4A12-9481-2ED413A77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 is not easy..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771A3E-275A-4489-B4C4-5003918FA3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Deep learning is full of uncertainties.</a:t>
            </a:r>
          </a:p>
          <a:p>
            <a:r>
              <a:rPr lang="en-US" dirty="0"/>
              <a:t>Many processes are repeated hundreds of times to get good results.</a:t>
            </a:r>
          </a:p>
          <a:p>
            <a:r>
              <a:rPr lang="en-US" dirty="0"/>
              <a:t>Scientists are tired of managing code, files, servers, history, etc.</a:t>
            </a:r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F69E67A-947F-47F4-BC56-3EF2888186CA}"/>
              </a:ext>
            </a:extLst>
          </p:cNvPr>
          <p:cNvGrpSpPr/>
          <p:nvPr/>
        </p:nvGrpSpPr>
        <p:grpSpPr>
          <a:xfrm>
            <a:off x="8010481" y="185618"/>
            <a:ext cx="1870777" cy="2125287"/>
            <a:chOff x="4211960" y="2011659"/>
            <a:chExt cx="4370752" cy="4556747"/>
          </a:xfrm>
        </p:grpSpPr>
        <p:pic>
          <p:nvPicPr>
            <p:cNvPr id="5" name="Picture 5">
              <a:extLst>
                <a:ext uri="{FF2B5EF4-FFF2-40B4-BE49-F238E27FC236}">
                  <a16:creationId xmlns:a16="http://schemas.microsoft.com/office/drawing/2014/main" id="{43DEAFED-81C2-44F7-A09D-1F6BED7F94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1960" y="2011659"/>
              <a:ext cx="4370752" cy="45136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矩形 3">
              <a:extLst>
                <a:ext uri="{FF2B5EF4-FFF2-40B4-BE49-F238E27FC236}">
                  <a16:creationId xmlns:a16="http://schemas.microsoft.com/office/drawing/2014/main" id="{79DB56D2-2CF1-4F35-A86F-1C2959EF7951}"/>
                </a:ext>
              </a:extLst>
            </p:cNvPr>
            <p:cNvSpPr/>
            <p:nvPr/>
          </p:nvSpPr>
          <p:spPr>
            <a:xfrm>
              <a:off x="4427984" y="6381328"/>
              <a:ext cx="3960440" cy="1870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Parallelogram 6">
            <a:extLst>
              <a:ext uri="{FF2B5EF4-FFF2-40B4-BE49-F238E27FC236}">
                <a16:creationId xmlns:a16="http://schemas.microsoft.com/office/drawing/2014/main" id="{41E36CF1-B717-47BF-B767-FC3DA16CB192}"/>
              </a:ext>
            </a:extLst>
          </p:cNvPr>
          <p:cNvSpPr/>
          <p:nvPr/>
        </p:nvSpPr>
        <p:spPr>
          <a:xfrm>
            <a:off x="502508" y="4240207"/>
            <a:ext cx="1499286" cy="617838"/>
          </a:xfrm>
          <a:prstGeom prst="parallelogram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Collect Datasets</a:t>
            </a:r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1ED14038-75E1-42EA-B032-73025337C46E}"/>
              </a:ext>
            </a:extLst>
          </p:cNvPr>
          <p:cNvSpPr/>
          <p:nvPr/>
        </p:nvSpPr>
        <p:spPr>
          <a:xfrm>
            <a:off x="2154194" y="4240207"/>
            <a:ext cx="2294238" cy="617838"/>
          </a:xfrm>
          <a:prstGeom prst="parallelogram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Create Training Dataset</a:t>
            </a:r>
          </a:p>
        </p:txBody>
      </p:sp>
      <p:sp>
        <p:nvSpPr>
          <p:cNvPr id="9" name="Parallelogram 8">
            <a:extLst>
              <a:ext uri="{FF2B5EF4-FFF2-40B4-BE49-F238E27FC236}">
                <a16:creationId xmlns:a16="http://schemas.microsoft.com/office/drawing/2014/main" id="{BC94DFAC-D0C4-46E9-B113-D8BA195CC5CE}"/>
              </a:ext>
            </a:extLst>
          </p:cNvPr>
          <p:cNvSpPr/>
          <p:nvPr/>
        </p:nvSpPr>
        <p:spPr>
          <a:xfrm>
            <a:off x="2154194" y="5206479"/>
            <a:ext cx="2294238" cy="617838"/>
          </a:xfrm>
          <a:prstGeom prst="parallelogram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Create/Read Neural Network</a:t>
            </a:r>
          </a:p>
        </p:txBody>
      </p:sp>
      <p:sp>
        <p:nvSpPr>
          <p:cNvPr id="10" name="Parallelogram 9">
            <a:extLst>
              <a:ext uri="{FF2B5EF4-FFF2-40B4-BE49-F238E27FC236}">
                <a16:creationId xmlns:a16="http://schemas.microsoft.com/office/drawing/2014/main" id="{513647CD-1A97-4E12-A0AC-47C61B789E90}"/>
              </a:ext>
            </a:extLst>
          </p:cNvPr>
          <p:cNvSpPr/>
          <p:nvPr/>
        </p:nvSpPr>
        <p:spPr>
          <a:xfrm>
            <a:off x="4598598" y="4235995"/>
            <a:ext cx="2444404" cy="617838"/>
          </a:xfrm>
          <a:prstGeom prst="parallelogram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Train Deep Neural Network</a:t>
            </a:r>
          </a:p>
        </p:txBody>
      </p:sp>
      <p:sp>
        <p:nvSpPr>
          <p:cNvPr id="11" name="Parallelogram 10">
            <a:extLst>
              <a:ext uri="{FF2B5EF4-FFF2-40B4-BE49-F238E27FC236}">
                <a16:creationId xmlns:a16="http://schemas.microsoft.com/office/drawing/2014/main" id="{662A6F2A-C469-42F3-B478-BE5F0E682BEB}"/>
              </a:ext>
            </a:extLst>
          </p:cNvPr>
          <p:cNvSpPr/>
          <p:nvPr/>
        </p:nvSpPr>
        <p:spPr>
          <a:xfrm>
            <a:off x="4598598" y="5206479"/>
            <a:ext cx="2444404" cy="617838"/>
          </a:xfrm>
          <a:prstGeom prst="parallelogram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Test Trained Model</a:t>
            </a:r>
          </a:p>
        </p:txBody>
      </p:sp>
      <p:sp>
        <p:nvSpPr>
          <p:cNvPr id="12" name="Parallelogram 11">
            <a:extLst>
              <a:ext uri="{FF2B5EF4-FFF2-40B4-BE49-F238E27FC236}">
                <a16:creationId xmlns:a16="http://schemas.microsoft.com/office/drawing/2014/main" id="{672F23B0-BFF3-4543-B7E1-F040842B812F}"/>
              </a:ext>
            </a:extLst>
          </p:cNvPr>
          <p:cNvSpPr/>
          <p:nvPr/>
        </p:nvSpPr>
        <p:spPr>
          <a:xfrm>
            <a:off x="7188404" y="4238176"/>
            <a:ext cx="1870777" cy="617838"/>
          </a:xfrm>
          <a:prstGeom prst="parallelogram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Generate Predictions</a:t>
            </a:r>
          </a:p>
        </p:txBody>
      </p:sp>
      <p:sp>
        <p:nvSpPr>
          <p:cNvPr id="13" name="Parallelogram 12">
            <a:extLst>
              <a:ext uri="{FF2B5EF4-FFF2-40B4-BE49-F238E27FC236}">
                <a16:creationId xmlns:a16="http://schemas.microsoft.com/office/drawing/2014/main" id="{7B2D1ED5-27B8-4DE3-BFB3-65A02178BBAD}"/>
              </a:ext>
            </a:extLst>
          </p:cNvPr>
          <p:cNvSpPr/>
          <p:nvPr/>
        </p:nvSpPr>
        <p:spPr>
          <a:xfrm>
            <a:off x="9211581" y="4238176"/>
            <a:ext cx="2240604" cy="617838"/>
          </a:xfrm>
          <a:prstGeom prst="parallelogram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Convert to Products</a:t>
            </a:r>
          </a:p>
        </p:txBody>
      </p:sp>
      <p:sp>
        <p:nvSpPr>
          <p:cNvPr id="14" name="Right Brace 13">
            <a:extLst>
              <a:ext uri="{FF2B5EF4-FFF2-40B4-BE49-F238E27FC236}">
                <a16:creationId xmlns:a16="http://schemas.microsoft.com/office/drawing/2014/main" id="{8BA3D4B9-76FE-4138-962E-BBB5DE98D52D}"/>
              </a:ext>
            </a:extLst>
          </p:cNvPr>
          <p:cNvSpPr/>
          <p:nvPr/>
        </p:nvSpPr>
        <p:spPr>
          <a:xfrm rot="16200000">
            <a:off x="2111848" y="2717918"/>
            <a:ext cx="338847" cy="2566751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9F0C55B-E134-431C-8FA4-1B01E520572B}"/>
              </a:ext>
            </a:extLst>
          </p:cNvPr>
          <p:cNvSpPr txBox="1"/>
          <p:nvPr/>
        </p:nvSpPr>
        <p:spPr>
          <a:xfrm>
            <a:off x="1611375" y="3475413"/>
            <a:ext cx="161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Pre-Processing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B734221-A733-4724-8001-0E14B3613A2A}"/>
              </a:ext>
            </a:extLst>
          </p:cNvPr>
          <p:cNvCxnSpPr>
            <a:stCxn id="7" idx="2"/>
            <a:endCxn id="8" idx="5"/>
          </p:cNvCxnSpPr>
          <p:nvPr/>
        </p:nvCxnSpPr>
        <p:spPr>
          <a:xfrm>
            <a:off x="1924564" y="4549126"/>
            <a:ext cx="30686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590FA43-5027-4703-A0DC-8584692F6D0C}"/>
              </a:ext>
            </a:extLst>
          </p:cNvPr>
          <p:cNvCxnSpPr>
            <a:cxnSpLocks/>
            <a:stCxn id="8" idx="2"/>
            <a:endCxn id="10" idx="5"/>
          </p:cNvCxnSpPr>
          <p:nvPr/>
        </p:nvCxnSpPr>
        <p:spPr>
          <a:xfrm flipV="1">
            <a:off x="4371202" y="4544914"/>
            <a:ext cx="304626" cy="421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86C36DE-0F43-4DA1-B817-A5FDD96D3245}"/>
              </a:ext>
            </a:extLst>
          </p:cNvPr>
          <p:cNvCxnSpPr>
            <a:cxnSpLocks/>
            <a:stCxn id="8" idx="4"/>
            <a:endCxn id="9" idx="0"/>
          </p:cNvCxnSpPr>
          <p:nvPr/>
        </p:nvCxnSpPr>
        <p:spPr>
          <a:xfrm>
            <a:off x="3301313" y="4858045"/>
            <a:ext cx="0" cy="3484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EF7CAAC-A1F5-4084-9BF6-13EF764F799B}"/>
              </a:ext>
            </a:extLst>
          </p:cNvPr>
          <p:cNvCxnSpPr>
            <a:cxnSpLocks/>
            <a:stCxn id="10" idx="4"/>
            <a:endCxn id="11" idx="0"/>
          </p:cNvCxnSpPr>
          <p:nvPr/>
        </p:nvCxnSpPr>
        <p:spPr>
          <a:xfrm>
            <a:off x="5820800" y="4853833"/>
            <a:ext cx="0" cy="35264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A2E0F61-5F2F-4436-8F61-44319A2CD564}"/>
              </a:ext>
            </a:extLst>
          </p:cNvPr>
          <p:cNvCxnSpPr>
            <a:cxnSpLocks/>
            <a:stCxn id="10" idx="2"/>
            <a:endCxn id="12" idx="5"/>
          </p:cNvCxnSpPr>
          <p:nvPr/>
        </p:nvCxnSpPr>
        <p:spPr>
          <a:xfrm>
            <a:off x="6965772" y="4544914"/>
            <a:ext cx="299862" cy="218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39EC488-0B43-470F-B10F-0C9899903405}"/>
              </a:ext>
            </a:extLst>
          </p:cNvPr>
          <p:cNvCxnSpPr>
            <a:cxnSpLocks/>
            <a:stCxn id="12" idx="2"/>
            <a:endCxn id="13" idx="5"/>
          </p:cNvCxnSpPr>
          <p:nvPr/>
        </p:nvCxnSpPr>
        <p:spPr>
          <a:xfrm>
            <a:off x="8981951" y="4547095"/>
            <a:ext cx="30686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1664869-8625-4921-A1B7-4FC32139BB43}"/>
              </a:ext>
            </a:extLst>
          </p:cNvPr>
          <p:cNvCxnSpPr>
            <a:cxnSpLocks/>
          </p:cNvCxnSpPr>
          <p:nvPr/>
        </p:nvCxnSpPr>
        <p:spPr>
          <a:xfrm flipV="1">
            <a:off x="4273160" y="4853833"/>
            <a:ext cx="592050" cy="35685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0463CD33-4E95-4CE3-A144-DCD46182382C}"/>
              </a:ext>
            </a:extLst>
          </p:cNvPr>
          <p:cNvSpPr txBox="1"/>
          <p:nvPr/>
        </p:nvSpPr>
        <p:spPr>
          <a:xfrm>
            <a:off x="8221195" y="5239825"/>
            <a:ext cx="1675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Post-Processing</a:t>
            </a:r>
          </a:p>
        </p:txBody>
      </p:sp>
      <p:sp>
        <p:nvSpPr>
          <p:cNvPr id="24" name="Right Brace 23">
            <a:extLst>
              <a:ext uri="{FF2B5EF4-FFF2-40B4-BE49-F238E27FC236}">
                <a16:creationId xmlns:a16="http://schemas.microsoft.com/office/drawing/2014/main" id="{D1C8F92B-CECE-4655-8A99-9F825A336A8F}"/>
              </a:ext>
            </a:extLst>
          </p:cNvPr>
          <p:cNvSpPr/>
          <p:nvPr/>
        </p:nvSpPr>
        <p:spPr>
          <a:xfrm rot="5400000">
            <a:off x="8879084" y="3787026"/>
            <a:ext cx="338847" cy="2566751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9BDB2C8-73FE-42CE-84FA-2AF8BCC80E54}"/>
              </a:ext>
            </a:extLst>
          </p:cNvPr>
          <p:cNvSpPr txBox="1"/>
          <p:nvPr/>
        </p:nvSpPr>
        <p:spPr>
          <a:xfrm>
            <a:off x="6096000" y="3338948"/>
            <a:ext cx="1247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&gt; 60% time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1649422-07CC-4E94-9F16-0BB6348712F6}"/>
              </a:ext>
            </a:extLst>
          </p:cNvPr>
          <p:cNvCxnSpPr>
            <a:cxnSpLocks/>
            <a:stCxn id="25" idx="1"/>
            <a:endCxn id="15" idx="3"/>
          </p:cNvCxnSpPr>
          <p:nvPr/>
        </p:nvCxnSpPr>
        <p:spPr>
          <a:xfrm flipH="1">
            <a:off x="3223996" y="3523614"/>
            <a:ext cx="2872004" cy="136465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031CA4F-06A1-4462-A872-336BBF3ACC41}"/>
              </a:ext>
            </a:extLst>
          </p:cNvPr>
          <p:cNvCxnSpPr>
            <a:cxnSpLocks/>
          </p:cNvCxnSpPr>
          <p:nvPr/>
        </p:nvCxnSpPr>
        <p:spPr>
          <a:xfrm>
            <a:off x="7188404" y="3725345"/>
            <a:ext cx="1381664" cy="1568057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3CABFAD0-B234-4C0A-8D4C-592303B5BEFC}"/>
              </a:ext>
            </a:extLst>
          </p:cNvPr>
          <p:cNvSpPr/>
          <p:nvPr/>
        </p:nvSpPr>
        <p:spPr>
          <a:xfrm>
            <a:off x="4523515" y="4049495"/>
            <a:ext cx="2631639" cy="1942743"/>
          </a:xfrm>
          <a:prstGeom prst="rect">
            <a:avLst/>
          </a:prstGeom>
          <a:noFill/>
          <a:ln w="254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793B021-8FBB-477E-AE87-1998B886CE52}"/>
              </a:ext>
            </a:extLst>
          </p:cNvPr>
          <p:cNvSpPr txBox="1"/>
          <p:nvPr/>
        </p:nvSpPr>
        <p:spPr>
          <a:xfrm>
            <a:off x="3381250" y="6303050"/>
            <a:ext cx="5429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Most scientists just reuse the existing neural networks!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CD84084-250D-4FE9-96E8-8950F22717C7}"/>
              </a:ext>
            </a:extLst>
          </p:cNvPr>
          <p:cNvCxnSpPr>
            <a:cxnSpLocks/>
          </p:cNvCxnSpPr>
          <p:nvPr/>
        </p:nvCxnSpPr>
        <p:spPr>
          <a:xfrm flipH="1" flipV="1">
            <a:off x="3680749" y="5914522"/>
            <a:ext cx="262956" cy="397378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750685E-7669-40D1-803B-4F9FD14C653F}"/>
              </a:ext>
            </a:extLst>
          </p:cNvPr>
          <p:cNvCxnSpPr>
            <a:cxnSpLocks/>
          </p:cNvCxnSpPr>
          <p:nvPr/>
        </p:nvCxnSpPr>
        <p:spPr>
          <a:xfrm flipV="1">
            <a:off x="4243205" y="5992238"/>
            <a:ext cx="280310" cy="319662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5674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F7F6E-07E4-4280-87E9-7D693807C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How people do it now?</a:t>
            </a:r>
            <a:endParaRPr lang="en-US" dirty="0"/>
          </a:p>
        </p:txBody>
      </p:sp>
      <p:pic>
        <p:nvPicPr>
          <p:cNvPr id="6" name="Content Placeholder 5" descr="A cluttered desk&#10;&#10;Description automatically generated">
            <a:extLst>
              <a:ext uri="{FF2B5EF4-FFF2-40B4-BE49-F238E27FC236}">
                <a16:creationId xmlns:a16="http://schemas.microsoft.com/office/drawing/2014/main" id="{BC1A6E3E-36E3-4E87-80DD-2556D9BE4F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288" y="1690688"/>
            <a:ext cx="3263503" cy="4351338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C76D9A7-F080-4F65-B7BE-EB27DBA04B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2352" y="1690688"/>
            <a:ext cx="5390077" cy="437610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C1A4185-724F-4796-9E22-E8F2D63A1064}"/>
              </a:ext>
            </a:extLst>
          </p:cNvPr>
          <p:cNvSpPr txBox="1"/>
          <p:nvPr/>
        </p:nvSpPr>
        <p:spPr>
          <a:xfrm flipH="1">
            <a:off x="2260599" y="6123543"/>
            <a:ext cx="2616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Professional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BE0305-96A1-4EA0-ADF3-A42CDBBE3E69}"/>
              </a:ext>
            </a:extLst>
          </p:cNvPr>
          <p:cNvSpPr txBox="1"/>
          <p:nvPr/>
        </p:nvSpPr>
        <p:spPr>
          <a:xfrm flipH="1">
            <a:off x="7774938" y="6123543"/>
            <a:ext cx="2616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DIY</a:t>
            </a:r>
          </a:p>
        </p:txBody>
      </p:sp>
    </p:spTree>
    <p:extLst>
      <p:ext uri="{BB962C8B-B14F-4D97-AF65-F5344CB8AC3E}">
        <p14:creationId xmlns:p14="http://schemas.microsoft.com/office/powerpoint/2010/main" val="2600826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33985-7AE5-4E80-8530-411E5297A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 for Geoscientific Deep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278089-F5E4-4BC6-A11E-76DE6E0283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Google Earth Engine &amp; </a:t>
            </a:r>
            <a:r>
              <a:rPr lang="en-US" dirty="0" err="1"/>
              <a:t>Colab</a:t>
            </a:r>
            <a:endParaRPr lang="en-US" dirty="0"/>
          </a:p>
          <a:p>
            <a:r>
              <a:rPr lang="en-US" dirty="0"/>
              <a:t>AWS &amp; Amazon </a:t>
            </a:r>
            <a:r>
              <a:rPr lang="en-US" dirty="0" err="1"/>
              <a:t>Sage</a:t>
            </a:r>
            <a:r>
              <a:rPr lang="en-US" altLang="zh-CN" dirty="0" err="1"/>
              <a:t>Maker</a:t>
            </a:r>
            <a:endParaRPr lang="en-US" altLang="zh-CN" dirty="0"/>
          </a:p>
          <a:p>
            <a:r>
              <a:rPr lang="en-US" dirty="0"/>
              <a:t>Apache Spark-ML</a:t>
            </a:r>
          </a:p>
          <a:p>
            <a:r>
              <a:rPr lang="en-US" dirty="0" err="1"/>
              <a:t>Pangeo</a:t>
            </a:r>
            <a:r>
              <a:rPr lang="en-US" dirty="0"/>
              <a:t>? – pre-/post- processing</a:t>
            </a:r>
          </a:p>
        </p:txBody>
      </p:sp>
    </p:spTree>
    <p:extLst>
      <p:ext uri="{BB962C8B-B14F-4D97-AF65-F5344CB8AC3E}">
        <p14:creationId xmlns:p14="http://schemas.microsoft.com/office/powerpoint/2010/main" val="2653727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55E4C-1CC6-4B0A-98A5-DDB893DC3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 Earth Engine &amp; </a:t>
            </a:r>
            <a:r>
              <a:rPr lang="en-US" dirty="0" err="1"/>
              <a:t>Colab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F6DE27-E00D-4EBC-9D72-5D1892FADE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F7ABF3-A0CD-4764-970F-F90D88508E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" y="1639325"/>
            <a:ext cx="4372642" cy="46645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C161AF5-F1EE-4B46-9D7A-326304D3FA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6944" y="1679576"/>
            <a:ext cx="6672616" cy="456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734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585</Words>
  <Application>Microsoft Office PowerPoint</Application>
  <PresentationFormat>Widescreen</PresentationFormat>
  <Paragraphs>98</Paragraphs>
  <Slides>18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Advanced Geospatial Cyberinfrastructure for Deep Learning</vt:lpstr>
      <vt:lpstr>Geoweaver for Better Deep Learning A review of cyberinfrastructure</vt:lpstr>
      <vt:lpstr>Next Step: AI</vt:lpstr>
      <vt:lpstr>Deep Learning Models for Geoscience</vt:lpstr>
      <vt:lpstr>What’s new? Cyberinfrastructure</vt:lpstr>
      <vt:lpstr>It is not easy..</vt:lpstr>
      <vt:lpstr>How people do it now?</vt:lpstr>
      <vt:lpstr>CI for Geoscientific Deep Learning</vt:lpstr>
      <vt:lpstr>Google Earth Engine &amp; Colab</vt:lpstr>
      <vt:lpstr>Apache Spark-ML</vt:lpstr>
      <vt:lpstr>Amazon SageMaker</vt:lpstr>
      <vt:lpstr>Pangeo? Probably</vt:lpstr>
      <vt:lpstr>Overall..</vt:lpstr>
      <vt:lpstr>Our Proposed Solution..</vt:lpstr>
      <vt:lpstr>PowerPoint Presentation</vt:lpstr>
      <vt:lpstr>Geoweaver can:</vt:lpstr>
      <vt:lpstr>Working Topic</vt:lpstr>
      <vt:lpstr>Thank you so much!!!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Geospatial Cyberinfrastructure for Deep Learning</dc:title>
  <dc:creator>Ziheng Sun</dc:creator>
  <cp:lastModifiedBy>Ziheng Sun</cp:lastModifiedBy>
  <cp:revision>188</cp:revision>
  <dcterms:created xsi:type="dcterms:W3CDTF">2019-07-17T00:15:51Z</dcterms:created>
  <dcterms:modified xsi:type="dcterms:W3CDTF">2019-07-24T19:54:31Z</dcterms:modified>
</cp:coreProperties>
</file>