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81" r:id="rId1"/>
    <p:sldMasterId id="2147483682" r:id="rId2"/>
    <p:sldMasterId id="2147483683"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embeddedFontLst>
    <p:embeddedFont>
      <p:font typeface="Proxima Nova" panose="02000506030000020004"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d3c8569b0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5d3c8569b0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d48353a8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5d48353a88_0_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d48353a88_0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d48353a8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d48353a88_0_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d48353a8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d48353a88_0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d48353a8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d48353a88_0_1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d48353a8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d48353a88_0_1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d48353a8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d48353a88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d48353a8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d48353a8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5d48353a8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d48353a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5d48353a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d48353a8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5d48353a8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48353a8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5d48353a8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d48353a8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d48353a88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d48353a88_0_1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d48353a88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d48353a8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5d48353a88_0_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d48353a8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5d48353a88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1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1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2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2"/>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2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1" name="Google Shape;161;p2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2" name="Google Shape;162;p2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3" name="Google Shape;163;p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4"/>
        <p:cNvGrpSpPr/>
        <p:nvPr/>
      </p:nvGrpSpPr>
      <p:grpSpPr>
        <a:xfrm>
          <a:off x="0" y="0"/>
          <a:ext cx="0" cy="0"/>
          <a:chOff x="0" y="0"/>
          <a:chExt cx="0" cy="0"/>
        </a:xfrm>
      </p:grpSpPr>
      <p:sp>
        <p:nvSpPr>
          <p:cNvPr id="165" name="Google Shape;165;p27"/>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66" name="Google Shape;166;p27"/>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7" name="Google Shape;167;p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70" name="Google Shape;170;p2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73" name="Google Shape;173;p2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74" name="Google Shape;174;p2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77" name="Google Shape;177;p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80" name="Google Shape;180;p31"/>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81" name="Google Shape;181;p3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84" name="Google Shape;184;p3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5"/>
        <p:cNvGrpSpPr/>
        <p:nvPr/>
      </p:nvGrpSpPr>
      <p:grpSpPr>
        <a:xfrm>
          <a:off x="0" y="0"/>
          <a:ext cx="0" cy="0"/>
          <a:chOff x="0" y="0"/>
          <a:chExt cx="0" cy="0"/>
        </a:xfrm>
      </p:grpSpPr>
      <p:sp>
        <p:nvSpPr>
          <p:cNvPr id="186" name="Google Shape;186;p3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3"/>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88" name="Google Shape;188;p33"/>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9" name="Google Shape;189;p33"/>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90" name="Google Shape;190;p3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1"/>
        <p:cNvGrpSpPr/>
        <p:nvPr/>
      </p:nvGrpSpPr>
      <p:grpSpPr>
        <a:xfrm>
          <a:off x="0" y="0"/>
          <a:ext cx="0" cy="0"/>
          <a:chOff x="0" y="0"/>
          <a:chExt cx="0" cy="0"/>
        </a:xfrm>
      </p:grpSpPr>
      <p:sp>
        <p:nvSpPr>
          <p:cNvPr id="192" name="Google Shape;192;p34"/>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193" name="Google Shape;193;p3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4"/>
        <p:cNvGrpSpPr/>
        <p:nvPr/>
      </p:nvGrpSpPr>
      <p:grpSpPr>
        <a:xfrm>
          <a:off x="0" y="0"/>
          <a:ext cx="0" cy="0"/>
          <a:chOff x="0" y="0"/>
          <a:chExt cx="0" cy="0"/>
        </a:xfrm>
      </p:grpSpPr>
      <p:sp>
        <p:nvSpPr>
          <p:cNvPr id="195" name="Google Shape;195;p35"/>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96" name="Google Shape;196;p35"/>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197" name="Google Shape;197;p3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323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E3238"/>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57" name="Google Shape;157;p2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58" name="Google Shape;158;p2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podaac-tools.jpl.nasa.gov/drive/files/allData/ghrsst/docs/GDS20r5.pdf"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p:nvPr/>
        </p:nvSpPr>
        <p:spPr>
          <a:xfrm>
            <a:off x="0" y="0"/>
            <a:ext cx="1564863" cy="1371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37"/>
          <p:cNvSpPr txBox="1">
            <a:spLocks noGrp="1"/>
          </p:cNvSpPr>
          <p:nvPr>
            <p:ph type="ctrTitle"/>
          </p:nvPr>
        </p:nvSpPr>
        <p:spPr>
          <a:xfrm>
            <a:off x="1524000" y="1371588"/>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D5DBE5"/>
              </a:buClr>
              <a:buSzPts val="6000"/>
              <a:buFont typeface="Arial"/>
              <a:buNone/>
            </a:pPr>
            <a:r>
              <a:rPr lang="en-US" sz="4400" dirty="0">
                <a:solidFill>
                  <a:srgbClr val="D5DBE5"/>
                </a:solidFill>
                <a:latin typeface="Proxima Nova"/>
                <a:ea typeface="Proxima Nova"/>
                <a:cs typeface="Proxima Nova"/>
                <a:sym typeface="Proxima Nova"/>
              </a:rPr>
              <a:t>New examples of encoding satellite geolocation information</a:t>
            </a:r>
            <a:endParaRPr sz="4400" dirty="0">
              <a:solidFill>
                <a:srgbClr val="D5DBE5"/>
              </a:solidFill>
              <a:latin typeface="Proxima Nova"/>
              <a:ea typeface="Proxima Nova"/>
              <a:cs typeface="Proxima Nova"/>
              <a:sym typeface="Proxima Nova"/>
            </a:endParaRPr>
          </a:p>
        </p:txBody>
      </p:sp>
      <p:sp>
        <p:nvSpPr>
          <p:cNvPr id="206" name="Google Shape;206;p37"/>
          <p:cNvSpPr txBox="1">
            <a:spLocks noGrp="1"/>
          </p:cNvSpPr>
          <p:nvPr>
            <p:ph type="subTitle" idx="1"/>
          </p:nvPr>
        </p:nvSpPr>
        <p:spPr>
          <a:xfrm>
            <a:off x="1524000" y="4030059"/>
            <a:ext cx="9144000" cy="1655700"/>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ACB8CA"/>
              </a:buClr>
            </a:pPr>
            <a:r>
              <a:rPr lang="en-US" dirty="0">
                <a:solidFill>
                  <a:srgbClr val="ACB8CA"/>
                </a:solidFill>
                <a:latin typeface="Proxima Nova"/>
                <a:ea typeface="Proxima Nova"/>
                <a:cs typeface="Proxima Nova"/>
                <a:sym typeface="Proxima Nova"/>
              </a:rPr>
              <a:t>Edward Armstrong</a:t>
            </a:r>
            <a:r>
              <a:rPr lang="en-US" baseline="30000" dirty="0">
                <a:solidFill>
                  <a:srgbClr val="ACB8CA"/>
                </a:solidFill>
                <a:latin typeface="Proxima Nova"/>
                <a:ea typeface="Proxima Nova"/>
                <a:cs typeface="Proxima Nova"/>
                <a:sym typeface="Proxima Nova"/>
              </a:rPr>
              <a:t>1</a:t>
            </a:r>
            <a:r>
              <a:rPr lang="en-US" dirty="0">
                <a:solidFill>
                  <a:srgbClr val="ACB8CA"/>
                </a:solidFill>
                <a:latin typeface="Proxima Nova"/>
                <a:ea typeface="Proxima Nova"/>
                <a:cs typeface="Proxima Nova"/>
                <a:sym typeface="Proxima Nova"/>
              </a:rPr>
              <a:t>, Sasha Ignatov</a:t>
            </a:r>
            <a:r>
              <a:rPr lang="en-US" baseline="30000" dirty="0">
                <a:solidFill>
                  <a:srgbClr val="ACB8CA"/>
                </a:solidFill>
                <a:latin typeface="Proxima Nova"/>
                <a:ea typeface="Proxima Nova"/>
                <a:cs typeface="Proxima Nova"/>
                <a:sym typeface="Proxima Nova"/>
              </a:rPr>
              <a:t>2</a:t>
            </a:r>
            <a:r>
              <a:rPr lang="en-US" dirty="0">
                <a:solidFill>
                  <a:srgbClr val="ACB8CA"/>
                </a:solidFill>
                <a:latin typeface="Proxima Nova"/>
                <a:ea typeface="Proxima Nova"/>
                <a:cs typeface="Proxima Nova"/>
                <a:sym typeface="Proxima Nova"/>
              </a:rPr>
              <a:t>, Matt Pennybaker</a:t>
            </a:r>
            <a:r>
              <a:rPr lang="en-US" baseline="30000" dirty="0">
                <a:solidFill>
                  <a:srgbClr val="ACB8CA"/>
                </a:solidFill>
                <a:latin typeface="Proxima Nova"/>
                <a:ea typeface="Proxima Nova"/>
                <a:cs typeface="Proxima Nova"/>
                <a:sym typeface="Proxima Nova"/>
              </a:rPr>
              <a:t>2</a:t>
            </a:r>
            <a:r>
              <a:rPr lang="en-US" dirty="0">
                <a:solidFill>
                  <a:srgbClr val="ACB8CA"/>
                </a:solidFill>
                <a:latin typeface="Proxima Nova"/>
                <a:ea typeface="Proxima Nova"/>
                <a:cs typeface="Proxima Nova"/>
                <a:sym typeface="Proxima Nova"/>
              </a:rPr>
              <a:t>, and Wen-Hao Li</a:t>
            </a:r>
            <a:r>
              <a:rPr lang="en-US" baseline="30000" dirty="0">
                <a:solidFill>
                  <a:srgbClr val="ACB8CA"/>
                </a:solidFill>
                <a:latin typeface="Proxima Nova"/>
                <a:ea typeface="Proxima Nova"/>
                <a:cs typeface="Proxima Nova"/>
                <a:sym typeface="Proxima Nova"/>
              </a:rPr>
              <a:t>1</a:t>
            </a:r>
            <a:endParaRPr lang="en-US" dirty="0">
              <a:solidFill>
                <a:srgbClr val="ACB8CA"/>
              </a:solidFill>
              <a:latin typeface="Proxima Nova"/>
              <a:ea typeface="Proxima Nova"/>
              <a:cs typeface="Proxima Nova"/>
              <a:sym typeface="Proxima Nova"/>
            </a:endParaRPr>
          </a:p>
          <a:p>
            <a:pPr marL="0" lvl="0" indent="0">
              <a:spcBef>
                <a:spcPts val="0"/>
              </a:spcBef>
              <a:buClr>
                <a:srgbClr val="ACB8CA"/>
              </a:buClr>
            </a:pPr>
            <a:r>
              <a:rPr lang="en-US" sz="1800" dirty="0">
                <a:solidFill>
                  <a:schemeClr val="accent1">
                    <a:lumMod val="60000"/>
                    <a:lumOff val="40000"/>
                  </a:schemeClr>
                </a:solidFill>
              </a:rPr>
              <a:t>1. Jet Propulsion Laboratory, California Institute of Technology</a:t>
            </a:r>
          </a:p>
          <a:p>
            <a:pPr marL="0" lvl="0" indent="0">
              <a:spcBef>
                <a:spcPts val="0"/>
              </a:spcBef>
              <a:buClr>
                <a:srgbClr val="ACB8CA"/>
              </a:buClr>
            </a:pPr>
            <a:r>
              <a:rPr lang="en-US" sz="1800" dirty="0">
                <a:solidFill>
                  <a:schemeClr val="accent1">
                    <a:lumMod val="60000"/>
                    <a:lumOff val="40000"/>
                  </a:schemeClr>
                </a:solidFill>
              </a:rPr>
              <a:t>2. NOAA STAR</a:t>
            </a:r>
            <a:r>
              <a:rPr lang="en-US" dirty="0"/>
              <a:t>. </a:t>
            </a:r>
            <a:endParaRPr lang="en-US" dirty="0">
              <a:solidFill>
                <a:srgbClr val="ACB8CA"/>
              </a:solidFill>
              <a:latin typeface="Proxima Nova"/>
              <a:ea typeface="Proxima Nova"/>
              <a:cs typeface="Proxima Nova"/>
              <a:sym typeface="Proxima Nova"/>
            </a:endParaRPr>
          </a:p>
        </p:txBody>
      </p:sp>
      <p:pic>
        <p:nvPicPr>
          <p:cNvPr id="207" name="Google Shape;207;p37" descr="https://lh5.googleusercontent.com/4NlgzQr707bTvDFxwR5pve1U33mK54HWn6EH2ihLfX_CjaFTB4q52qZkIbQBZ1gmhbYmT1lfOvIiNYzhfFvWzXxpVV5T4wsCTH50FwGsJwo1TmYND3LLEOIJgCE6VAEkvCPyZB7vxIk"/>
          <p:cNvPicPr preferRelativeResize="0"/>
          <p:nvPr/>
        </p:nvPicPr>
        <p:blipFill rotWithShape="1">
          <a:blip r:embed="rId3">
            <a:alphaModFix/>
          </a:blip>
          <a:srcRect l="12835"/>
          <a:stretch/>
        </p:blipFill>
        <p:spPr>
          <a:xfrm>
            <a:off x="1564863" y="-1"/>
            <a:ext cx="10627136" cy="1371601"/>
          </a:xfrm>
          <a:prstGeom prst="rect">
            <a:avLst/>
          </a:prstGeom>
          <a:noFill/>
          <a:ln>
            <a:noFill/>
          </a:ln>
        </p:spPr>
      </p:pic>
      <p:pic>
        <p:nvPicPr>
          <p:cNvPr id="208" name="Google Shape;208;p37" descr="NASA logo sample"/>
          <p:cNvPicPr preferRelativeResize="0"/>
          <p:nvPr/>
        </p:nvPicPr>
        <p:blipFill rotWithShape="1">
          <a:blip r:embed="rId4">
            <a:alphaModFix/>
          </a:blip>
          <a:srcRect/>
          <a:stretch/>
        </p:blipFill>
        <p:spPr>
          <a:xfrm>
            <a:off x="344282" y="320673"/>
            <a:ext cx="876300" cy="730251"/>
          </a:xfrm>
          <a:prstGeom prst="rect">
            <a:avLst/>
          </a:prstGeom>
          <a:noFill/>
          <a:ln>
            <a:noFill/>
          </a:ln>
        </p:spPr>
      </p:pic>
      <p:sp>
        <p:nvSpPr>
          <p:cNvPr id="209" name="Google Shape;209;p37"/>
          <p:cNvSpPr/>
          <p:nvPr/>
        </p:nvSpPr>
        <p:spPr>
          <a:xfrm>
            <a:off x="8907693" y="5947581"/>
            <a:ext cx="3717533" cy="523220"/>
          </a:xfrm>
          <a:prstGeom prst="rect">
            <a:avLst/>
          </a:prstGeom>
          <a:noFill/>
          <a:ln>
            <a:noFill/>
          </a:ln>
        </p:spPr>
        <p:txBody>
          <a:bodyPr spcFirstLastPara="1" wrap="square" lIns="91425" tIns="45700" rIns="91425" bIns="45700" anchor="t" anchorCtr="0">
            <a:noAutofit/>
          </a:bodyPr>
          <a:lstStyle/>
          <a:p>
            <a:pPr lvl="0"/>
            <a:r>
              <a:rPr lang="en-US" sz="1400" b="0" i="0" u="none" strike="noStrike" cap="none" dirty="0">
                <a:solidFill>
                  <a:schemeClr val="bg1"/>
                </a:solidFill>
                <a:latin typeface="Arial"/>
                <a:ea typeface="Arial"/>
                <a:cs typeface="Arial"/>
                <a:sym typeface="Arial"/>
              </a:rPr>
              <a:t> </a:t>
            </a:r>
            <a:r>
              <a:rPr lang="en-US" dirty="0">
                <a:solidFill>
                  <a:schemeClr val="bg1"/>
                </a:solidFill>
              </a:rPr>
              <a:t>© 2019. All rights reserved. </a:t>
            </a:r>
          </a:p>
        </p:txBody>
      </p:sp>
      <p:sp>
        <p:nvSpPr>
          <p:cNvPr id="8" name="Google Shape;209;p37">
            <a:extLst>
              <a:ext uri="{FF2B5EF4-FFF2-40B4-BE49-F238E27FC236}">
                <a16:creationId xmlns:a16="http://schemas.microsoft.com/office/drawing/2014/main" id="{C659AFA5-93BB-9245-9DCE-BFA157081E7C}"/>
              </a:ext>
            </a:extLst>
          </p:cNvPr>
          <p:cNvSpPr/>
          <p:nvPr/>
        </p:nvSpPr>
        <p:spPr>
          <a:xfrm>
            <a:off x="344282" y="5878143"/>
            <a:ext cx="45720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California Institute of Technology. Government sponsorship acknowledged.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VIIRS Compact data model</a:t>
            </a:r>
            <a:endParaRPr/>
          </a:p>
        </p:txBody>
      </p:sp>
      <p:sp>
        <p:nvSpPr>
          <p:cNvPr id="276" name="Google Shape;276;p46"/>
          <p:cNvSpPr txBox="1">
            <a:spLocks noGrp="1"/>
          </p:cNvSpPr>
          <p:nvPr>
            <p:ph type="body" idx="1"/>
          </p:nvPr>
        </p:nvSpPr>
        <p:spPr>
          <a:xfrm>
            <a:off x="571250" y="1356884"/>
            <a:ext cx="10136100" cy="4562400"/>
          </a:xfrm>
          <a:prstGeom prst="rect">
            <a:avLst/>
          </a:prstGeom>
          <a:noFill/>
          <a:ln>
            <a:noFill/>
          </a:ln>
        </p:spPr>
        <p:txBody>
          <a:bodyPr spcFirstLastPara="1" wrap="square" lIns="121900" tIns="121900" rIns="121900" bIns="121900" anchor="t" anchorCtr="0">
            <a:noAutofit/>
          </a:bodyPr>
          <a:lstStyle/>
          <a:p>
            <a:pPr marL="457200" marR="0" lvl="0" indent="-342900" algn="l" rtl="0">
              <a:lnSpc>
                <a:spcPct val="115000"/>
              </a:lnSpc>
              <a:spcBef>
                <a:spcPts val="0"/>
              </a:spcBef>
              <a:spcAft>
                <a:spcPts val="0"/>
              </a:spcAft>
              <a:buSzPts val="1800"/>
              <a:buChar char="●"/>
            </a:pPr>
            <a:r>
              <a:rPr lang="en-US" sz="1800" b="1">
                <a:solidFill>
                  <a:schemeClr val="dk1"/>
                </a:solidFill>
              </a:rPr>
              <a:t>1 INTRODUCTION </a:t>
            </a:r>
            <a:endParaRPr sz="1800" b="1">
              <a:solidFill>
                <a:schemeClr val="dk1"/>
              </a:solidFill>
            </a:endParaRPr>
          </a:p>
          <a:p>
            <a:pPr marL="457200" marR="0" lvl="0" indent="0" algn="l" rtl="0">
              <a:lnSpc>
                <a:spcPct val="115000"/>
              </a:lnSpc>
              <a:spcBef>
                <a:spcPts val="0"/>
              </a:spcBef>
              <a:spcAft>
                <a:spcPts val="0"/>
              </a:spcAft>
              <a:buNone/>
            </a:pPr>
            <a:r>
              <a:rPr lang="en-US" sz="1800" b="1">
                <a:solidFill>
                  <a:schemeClr val="dk1"/>
                </a:solidFill>
              </a:rPr>
              <a:t>1.1 Purpose </a:t>
            </a:r>
            <a:endParaRPr sz="1800" b="1">
              <a:solidFill>
                <a:schemeClr val="dk1"/>
              </a:solidFill>
            </a:endParaRPr>
          </a:p>
          <a:p>
            <a:pPr marL="457200" marR="0" lvl="0" indent="0" algn="l" rtl="0">
              <a:lnSpc>
                <a:spcPct val="115000"/>
              </a:lnSpc>
              <a:spcBef>
                <a:spcPts val="0"/>
              </a:spcBef>
              <a:spcAft>
                <a:spcPts val="0"/>
              </a:spcAft>
              <a:buNone/>
            </a:pPr>
            <a:r>
              <a:rPr lang="en-US" sz="1800">
                <a:solidFill>
                  <a:schemeClr val="dk1"/>
                </a:solidFill>
              </a:rPr>
              <a:t>During the implementation of the EUMETSAT provided VIIRS Regional Service (EARS-VIIRS)</a:t>
            </a:r>
            <a:r>
              <a:rPr lang="en-US" sz="1800">
                <a:solidFill>
                  <a:srgbClr val="FF0000"/>
                </a:solidFill>
              </a:rPr>
              <a:t> a need was identified to develop a Compact VIIRS SDR Product Format (Level 1) to achieve a </a:t>
            </a:r>
            <a:r>
              <a:rPr lang="en-US" sz="1800" b="1">
                <a:solidFill>
                  <a:srgbClr val="FF0000"/>
                </a:solidFill>
              </a:rPr>
              <a:t>cost efficient distribution </a:t>
            </a:r>
            <a:r>
              <a:rPr lang="en-US" sz="1800">
                <a:solidFill>
                  <a:srgbClr val="FF0000"/>
                </a:solidFill>
              </a:rPr>
              <a:t>of the VIIRS data via EUMETCast, EUMETSAT’s satellite based data distribution system. </a:t>
            </a:r>
            <a:endParaRPr sz="1800">
              <a:solidFill>
                <a:srgbClr val="FF0000"/>
              </a:solidFill>
            </a:endParaRPr>
          </a:p>
          <a:p>
            <a:pPr marL="457200" marR="0" lvl="0" indent="0" algn="l" rtl="0">
              <a:lnSpc>
                <a:spcPct val="115000"/>
              </a:lnSpc>
              <a:spcBef>
                <a:spcPts val="0"/>
              </a:spcBef>
              <a:spcAft>
                <a:spcPts val="0"/>
              </a:spcAft>
              <a:buNone/>
            </a:pPr>
            <a:endParaRPr sz="1800">
              <a:solidFill>
                <a:schemeClr val="dk1"/>
              </a:solidFill>
            </a:endParaRPr>
          </a:p>
          <a:p>
            <a:pPr marL="457200" marR="0" lvl="0" indent="0" algn="l" rtl="0">
              <a:lnSpc>
                <a:spcPct val="115000"/>
              </a:lnSpc>
              <a:spcBef>
                <a:spcPts val="0"/>
              </a:spcBef>
              <a:spcAft>
                <a:spcPts val="0"/>
              </a:spcAft>
              <a:buNone/>
            </a:pPr>
            <a:r>
              <a:rPr lang="en-US" sz="1800">
                <a:solidFill>
                  <a:schemeClr val="dk1"/>
                </a:solidFill>
              </a:rPr>
              <a:t>This document specifies the Compact VIIRS SDR Product Format and how it relates to the Original VIIRS SDR Product Format developed as part of the Suomi-NPP and JPSS Programmes. It provides guidelines on how to construct the Compact product format from the Original product format and </a:t>
            </a:r>
            <a:r>
              <a:rPr lang="en-US" sz="1800">
                <a:solidFill>
                  <a:srgbClr val="FF0000"/>
                </a:solidFill>
              </a:rPr>
              <a:t>on how to reconstruct the Original product format from the Compact product format. </a:t>
            </a:r>
            <a:endParaRPr sz="1800">
              <a:solidFill>
                <a:srgbClr val="FF0000"/>
              </a:solidFill>
            </a:endParaRPr>
          </a:p>
          <a:p>
            <a:pPr marL="457200" marR="0" lvl="0" indent="0" algn="l" rtl="0">
              <a:lnSpc>
                <a:spcPct val="115000"/>
              </a:lnSpc>
              <a:spcBef>
                <a:spcPts val="0"/>
              </a:spcBef>
              <a:spcAft>
                <a:spcPts val="0"/>
              </a:spcAft>
              <a:buNone/>
            </a:pPr>
            <a:endParaRPr sz="2000" i="1">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a:p>
        </p:txBody>
      </p:sp>
      <p:sp>
        <p:nvSpPr>
          <p:cNvPr id="277" name="Google Shape;277;p4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3700"/>
              <a:buFont typeface="Arial"/>
              <a:buNone/>
            </a:pPr>
            <a:r>
              <a:rPr lang="en-US"/>
              <a:t>VIIRS Compact data model</a:t>
            </a:r>
            <a:endParaRPr/>
          </a:p>
          <a:p>
            <a:pPr marL="0" lvl="0" indent="0" algn="l" rtl="0">
              <a:spcBef>
                <a:spcPts val="0"/>
              </a:spcBef>
              <a:spcAft>
                <a:spcPts val="0"/>
              </a:spcAft>
              <a:buNone/>
            </a:pPr>
            <a:endParaRPr/>
          </a:p>
        </p:txBody>
      </p:sp>
      <p:sp>
        <p:nvSpPr>
          <p:cNvPr id="283" name="Google Shape;283;p47"/>
          <p:cNvSpPr txBox="1">
            <a:spLocks noGrp="1"/>
          </p:cNvSpPr>
          <p:nvPr>
            <p:ph type="body" idx="1"/>
          </p:nvPr>
        </p:nvSpPr>
        <p:spPr>
          <a:xfrm>
            <a:off x="415600" y="1536625"/>
            <a:ext cx="10881000" cy="4555200"/>
          </a:xfrm>
          <a:prstGeom prst="rect">
            <a:avLst/>
          </a:prstGeom>
        </p:spPr>
        <p:txBody>
          <a:bodyPr spcFirstLastPara="1" wrap="square" lIns="121900" tIns="121900" rIns="121900" bIns="121900" anchor="t" anchorCtr="0">
            <a:noAutofit/>
          </a:bodyPr>
          <a:lstStyle/>
          <a:p>
            <a:pPr marL="457200" lvl="0" indent="-349250" algn="l" rtl="0">
              <a:spcBef>
                <a:spcPts val="0"/>
              </a:spcBef>
              <a:spcAft>
                <a:spcPts val="0"/>
              </a:spcAft>
              <a:buSzPts val="1900"/>
              <a:buChar char="●"/>
            </a:pPr>
            <a:r>
              <a:rPr lang="en-US"/>
              <a:t>In the Compact VIIRS SDR format, geolocation data is stored only for the corner points, i.e. the Tie-Points, of each Tie-Point Zone. Interpolation functions are defined for re-constructing the geolocation data for all pixels within the Tie-Point Zone. </a:t>
            </a:r>
            <a:endParaRPr/>
          </a:p>
          <a:p>
            <a:pPr marL="0" lvl="0" indent="0" algn="l" rtl="0">
              <a:spcBef>
                <a:spcPts val="0"/>
              </a:spcBef>
              <a:spcAft>
                <a:spcPts val="0"/>
              </a:spcAft>
              <a:buNone/>
            </a:pPr>
            <a:endParaRPr/>
          </a:p>
        </p:txBody>
      </p:sp>
      <p:sp>
        <p:nvSpPr>
          <p:cNvPr id="284" name="Google Shape;284;p4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Original layout</a:t>
            </a:r>
            <a:endParaRPr/>
          </a:p>
        </p:txBody>
      </p:sp>
      <p:sp>
        <p:nvSpPr>
          <p:cNvPr id="290" name="Google Shape;290;p48"/>
          <p:cNvSpPr txBox="1">
            <a:spLocks noGrp="1"/>
          </p:cNvSpPr>
          <p:nvPr>
            <p:ph type="body" idx="2"/>
          </p:nvPr>
        </p:nvSpPr>
        <p:spPr>
          <a:xfrm>
            <a:off x="860225" y="1536625"/>
            <a:ext cx="109161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a:p>
        </p:txBody>
      </p:sp>
      <p:sp>
        <p:nvSpPr>
          <p:cNvPr id="291" name="Google Shape;291;p4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12</a:t>
            </a:fld>
            <a:endParaRPr/>
          </a:p>
        </p:txBody>
      </p:sp>
      <p:pic>
        <p:nvPicPr>
          <p:cNvPr id="292" name="Google Shape;292;p48"/>
          <p:cNvPicPr preferRelativeResize="0"/>
          <p:nvPr/>
        </p:nvPicPr>
        <p:blipFill>
          <a:blip r:embed="rId3">
            <a:alphaModFix/>
          </a:blip>
          <a:stretch>
            <a:fillRect/>
          </a:stretch>
        </p:blipFill>
        <p:spPr>
          <a:xfrm>
            <a:off x="489850" y="1356875"/>
            <a:ext cx="9725450" cy="5253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Tie point example</a:t>
            </a:r>
            <a:endParaRPr/>
          </a:p>
        </p:txBody>
      </p:sp>
      <p:sp>
        <p:nvSpPr>
          <p:cNvPr id="298" name="Google Shape;298;p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13</a:t>
            </a:fld>
            <a:endParaRPr/>
          </a:p>
        </p:txBody>
      </p:sp>
      <p:pic>
        <p:nvPicPr>
          <p:cNvPr id="299" name="Google Shape;299;p49"/>
          <p:cNvPicPr preferRelativeResize="0"/>
          <p:nvPr/>
        </p:nvPicPr>
        <p:blipFill>
          <a:blip r:embed="rId3">
            <a:alphaModFix/>
          </a:blip>
          <a:stretch>
            <a:fillRect/>
          </a:stretch>
        </p:blipFill>
        <p:spPr>
          <a:xfrm>
            <a:off x="1265375" y="1549128"/>
            <a:ext cx="8102074" cy="4962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The Tie Point grid</a:t>
            </a:r>
            <a:endParaRPr/>
          </a:p>
        </p:txBody>
      </p:sp>
      <p:sp>
        <p:nvSpPr>
          <p:cNvPr id="305" name="Google Shape;305;p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14</a:t>
            </a:fld>
            <a:endParaRPr/>
          </a:p>
        </p:txBody>
      </p:sp>
      <p:pic>
        <p:nvPicPr>
          <p:cNvPr id="306" name="Google Shape;306;p50"/>
          <p:cNvPicPr preferRelativeResize="0"/>
          <p:nvPr/>
        </p:nvPicPr>
        <p:blipFill>
          <a:blip r:embed="rId3">
            <a:alphaModFix/>
          </a:blip>
          <a:stretch>
            <a:fillRect/>
          </a:stretch>
        </p:blipFill>
        <p:spPr>
          <a:xfrm>
            <a:off x="1108225" y="1416592"/>
            <a:ext cx="8862780" cy="51963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Reconstruction of Original Longitude and Latitude</a:t>
            </a:r>
            <a:endParaRPr/>
          </a:p>
        </p:txBody>
      </p:sp>
      <p:sp>
        <p:nvSpPr>
          <p:cNvPr id="312" name="Google Shape;312;p51"/>
          <p:cNvSpPr txBox="1">
            <a:spLocks noGrp="1"/>
          </p:cNvSpPr>
          <p:nvPr>
            <p:ph type="body" idx="1"/>
          </p:nvPr>
        </p:nvSpPr>
        <p:spPr>
          <a:xfrm>
            <a:off x="654550" y="1356875"/>
            <a:ext cx="7708800" cy="1056000"/>
          </a:xfrm>
          <a:prstGeom prst="rect">
            <a:avLst/>
          </a:prstGeom>
        </p:spPr>
        <p:txBody>
          <a:bodyPr spcFirstLastPara="1" wrap="square" lIns="121900" tIns="121900" rIns="121900" bIns="121900" anchor="t" anchorCtr="0">
            <a:noAutofit/>
          </a:bodyPr>
          <a:lstStyle/>
          <a:p>
            <a:pPr marL="457200" lvl="0" indent="-349250" algn="l" rtl="0">
              <a:spcBef>
                <a:spcPts val="0"/>
              </a:spcBef>
              <a:spcAft>
                <a:spcPts val="0"/>
              </a:spcAft>
              <a:buSzPts val="1900"/>
              <a:buChar char="●"/>
            </a:pPr>
            <a:r>
              <a:rPr lang="en-US"/>
              <a:t>Each Tie Point set, with lon/lat for corners A,B,C,D and alpha representing satellite zenith angle</a:t>
            </a:r>
            <a:endParaRPr/>
          </a:p>
        </p:txBody>
      </p:sp>
      <p:sp>
        <p:nvSpPr>
          <p:cNvPr id="313" name="Google Shape;313;p5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15</a:t>
            </a:fld>
            <a:endParaRPr/>
          </a:p>
        </p:txBody>
      </p:sp>
      <p:pic>
        <p:nvPicPr>
          <p:cNvPr id="314" name="Google Shape;314;p51"/>
          <p:cNvPicPr preferRelativeResize="0"/>
          <p:nvPr/>
        </p:nvPicPr>
        <p:blipFill>
          <a:blip r:embed="rId3">
            <a:alphaModFix/>
          </a:blip>
          <a:stretch>
            <a:fillRect/>
          </a:stretch>
        </p:blipFill>
        <p:spPr>
          <a:xfrm>
            <a:off x="654550" y="2517500"/>
            <a:ext cx="9996077" cy="41403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Summary</a:t>
            </a:r>
            <a:endParaRPr/>
          </a:p>
        </p:txBody>
      </p:sp>
      <p:sp>
        <p:nvSpPr>
          <p:cNvPr id="320" name="Google Shape;320;p52"/>
          <p:cNvSpPr txBox="1">
            <a:spLocks noGrp="1"/>
          </p:cNvSpPr>
          <p:nvPr>
            <p:ph type="body" idx="1"/>
          </p:nvPr>
        </p:nvSpPr>
        <p:spPr>
          <a:xfrm>
            <a:off x="415600" y="1536625"/>
            <a:ext cx="10086600" cy="4555200"/>
          </a:xfrm>
          <a:prstGeom prst="rect">
            <a:avLst/>
          </a:prstGeom>
        </p:spPr>
        <p:txBody>
          <a:bodyPr spcFirstLastPara="1" wrap="square" lIns="121900" tIns="121900" rIns="121900" bIns="121900" anchor="t" anchorCtr="0">
            <a:noAutofit/>
          </a:bodyPr>
          <a:lstStyle/>
          <a:p>
            <a:pPr marL="457200" lvl="0" indent="-349250" algn="l" rtl="0">
              <a:spcBef>
                <a:spcPts val="0"/>
              </a:spcBef>
              <a:spcAft>
                <a:spcPts val="0"/>
              </a:spcAft>
              <a:buSzPts val="1900"/>
              <a:buChar char="●"/>
            </a:pPr>
            <a:r>
              <a:rPr lang="en-US" dirty="0"/>
              <a:t>CF provides an elegant roadmap for encoded geolocation geostationary L1 and L2 observations by leveraging projection information similar to an L3 grid</a:t>
            </a:r>
            <a:endParaRPr dirty="0"/>
          </a:p>
          <a:p>
            <a:pPr marL="914400" lvl="1" indent="-330200" algn="l" rtl="0">
              <a:spcBef>
                <a:spcPts val="0"/>
              </a:spcBef>
              <a:spcAft>
                <a:spcPts val="0"/>
              </a:spcAft>
              <a:buSzPts val="1600"/>
              <a:buChar char="○"/>
            </a:pPr>
            <a:r>
              <a:rPr lang="en-US" dirty="0"/>
              <a:t>80% data reduction</a:t>
            </a:r>
          </a:p>
          <a:p>
            <a:pPr marL="914400" lvl="1" indent="-330200" algn="l" rtl="0">
              <a:spcBef>
                <a:spcPts val="0"/>
              </a:spcBef>
              <a:spcAft>
                <a:spcPts val="0"/>
              </a:spcAft>
              <a:buSzPts val="1600"/>
              <a:buChar char="○"/>
            </a:pPr>
            <a:r>
              <a:rPr lang="en-US" dirty="0"/>
              <a:t>But coordinates in original radians format</a:t>
            </a:r>
            <a:endParaRPr dirty="0"/>
          </a:p>
          <a:p>
            <a:pPr marL="457200" lvl="0" indent="-349250" algn="l" rtl="0">
              <a:spcBef>
                <a:spcPts val="0"/>
              </a:spcBef>
              <a:spcAft>
                <a:spcPts val="0"/>
              </a:spcAft>
              <a:buSzPts val="1900"/>
              <a:buChar char="●"/>
            </a:pPr>
            <a:r>
              <a:rPr lang="en-US" dirty="0" err="1"/>
              <a:t>Eumetsat</a:t>
            </a:r>
            <a:r>
              <a:rPr lang="en-US" dirty="0"/>
              <a:t> has developed a data model to decimate original </a:t>
            </a:r>
            <a:r>
              <a:rPr lang="en-US" dirty="0" err="1"/>
              <a:t>obs</a:t>
            </a:r>
            <a:r>
              <a:rPr lang="en-US" dirty="0"/>
              <a:t> keeping a subset of tie points and then interpolate back the geolocation information for L1 polar orbiting satellites</a:t>
            </a:r>
            <a:endParaRPr dirty="0"/>
          </a:p>
          <a:p>
            <a:pPr marL="914400" lvl="1" indent="-330200" algn="l" rtl="0">
              <a:spcBef>
                <a:spcPts val="0"/>
              </a:spcBef>
              <a:spcAft>
                <a:spcPts val="0"/>
              </a:spcAft>
              <a:buSzPts val="1600"/>
              <a:buChar char="○"/>
            </a:pPr>
            <a:r>
              <a:rPr lang="en-US" dirty="0"/>
              <a:t>Substantial size reduction. Probably an order of magnitude</a:t>
            </a:r>
            <a:endParaRPr dirty="0"/>
          </a:p>
          <a:p>
            <a:pPr marL="914400" lvl="1" indent="-330200" algn="l" rtl="0">
              <a:spcBef>
                <a:spcPts val="0"/>
              </a:spcBef>
              <a:spcAft>
                <a:spcPts val="0"/>
              </a:spcAft>
              <a:buSzPts val="1600"/>
              <a:buChar char="○"/>
            </a:pPr>
            <a:r>
              <a:rPr lang="en-US" dirty="0"/>
              <a:t>But interpolation needed to retrieve original geolocation values</a:t>
            </a:r>
            <a:endParaRPr dirty="0"/>
          </a:p>
          <a:p>
            <a:pPr marL="914400" lvl="1" indent="-330200" algn="l" rtl="0">
              <a:spcBef>
                <a:spcPts val="0"/>
              </a:spcBef>
              <a:spcAft>
                <a:spcPts val="0"/>
              </a:spcAft>
              <a:buSzPts val="1600"/>
              <a:buChar char="○"/>
            </a:pPr>
            <a:r>
              <a:rPr lang="en-US" dirty="0"/>
              <a:t>Have any software developers tackled this ?</a:t>
            </a:r>
            <a:endParaRPr dirty="0"/>
          </a:p>
          <a:p>
            <a:pPr marL="457200" lvl="0" indent="-349250" algn="l" rtl="0">
              <a:spcBef>
                <a:spcPts val="0"/>
              </a:spcBef>
              <a:spcAft>
                <a:spcPts val="0"/>
              </a:spcAft>
              <a:buSzPts val="1900"/>
              <a:buChar char="●"/>
            </a:pPr>
            <a:r>
              <a:rPr lang="en-US" dirty="0"/>
              <a:t>What else is on the horizon ?</a:t>
            </a:r>
          </a:p>
          <a:p>
            <a:pPr marL="457200" lvl="0" indent="-349250" algn="l" rtl="0">
              <a:spcBef>
                <a:spcPts val="0"/>
              </a:spcBef>
              <a:spcAft>
                <a:spcPts val="0"/>
              </a:spcAft>
              <a:buSzPts val="1900"/>
              <a:buChar char="●"/>
            </a:pPr>
            <a:endParaRPr lang="en-US" sz="1400" dirty="0"/>
          </a:p>
          <a:p>
            <a:pPr marL="107950" lvl="0" indent="0">
              <a:buNone/>
            </a:pPr>
            <a:endParaRPr lang="en-US" sz="1100" dirty="0"/>
          </a:p>
          <a:p>
            <a:pPr marL="107950" lvl="0" indent="0">
              <a:buNone/>
            </a:pPr>
            <a:endParaRPr lang="en-US" sz="1100" dirty="0"/>
          </a:p>
          <a:p>
            <a:pPr marL="107950" lvl="0" indent="0">
              <a:buNone/>
            </a:pPr>
            <a:r>
              <a:rPr lang="en-US" sz="1100" dirty="0"/>
              <a:t>Disclaimer:  Reference herein to any specific commercial product, process, or service by trade name, trademark, manufacturer, or otherwise, does not constitute or imply its endorsement by the United States Government or the Jet Propulsion Laboratory, California Institute of Technology. </a:t>
            </a:r>
            <a:endParaRPr sz="1100" dirty="0"/>
          </a:p>
        </p:txBody>
      </p:sp>
      <p:sp>
        <p:nvSpPr>
          <p:cNvPr id="321" name="Google Shape;321;p5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16</a:t>
            </a:fld>
            <a:endParaRPr/>
          </a:p>
        </p:txBody>
      </p:sp>
      <p:pic>
        <p:nvPicPr>
          <p:cNvPr id="5" name="Picture 4" descr="Tribrand_ColorBlack_rgb_16x3_160601.png">
            <a:extLst>
              <a:ext uri="{FF2B5EF4-FFF2-40B4-BE49-F238E27FC236}">
                <a16:creationId xmlns:a16="http://schemas.microsoft.com/office/drawing/2014/main" id="{86019A93-8DFA-D840-95B6-37AF5DDCA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2" y="6244120"/>
            <a:ext cx="2117307" cy="5881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Implementations of novel geolocation encoding for Level 1and 2 satellite data</a:t>
            </a:r>
            <a:endParaRPr/>
          </a:p>
        </p:txBody>
      </p:sp>
      <p:sp>
        <p:nvSpPr>
          <p:cNvPr id="215" name="Google Shape;215;p38"/>
          <p:cNvSpPr txBox="1">
            <a:spLocks noGrp="1"/>
          </p:cNvSpPr>
          <p:nvPr>
            <p:ph type="body" idx="1"/>
          </p:nvPr>
        </p:nvSpPr>
        <p:spPr>
          <a:xfrm>
            <a:off x="199843" y="1662422"/>
            <a:ext cx="10136100" cy="4555200"/>
          </a:xfrm>
          <a:prstGeom prst="rect">
            <a:avLst/>
          </a:prstGeom>
          <a:noFill/>
          <a:ln>
            <a:noFill/>
          </a:ln>
        </p:spPr>
        <p:txBody>
          <a:bodyPr spcFirstLastPara="1" wrap="square" lIns="121900" tIns="121900" rIns="121900" bIns="121900" anchor="t" anchorCtr="0">
            <a:noAutofit/>
          </a:bodyPr>
          <a:lstStyle/>
          <a:p>
            <a:pPr marL="457200" lvl="0" indent="-228600" algn="l" rtl="0">
              <a:lnSpc>
                <a:spcPct val="115000"/>
              </a:lnSpc>
              <a:spcBef>
                <a:spcPts val="0"/>
              </a:spcBef>
              <a:spcAft>
                <a:spcPts val="0"/>
              </a:spcAft>
              <a:buSzPts val="1900"/>
              <a:buNone/>
            </a:pPr>
            <a:endParaRPr sz="2000" i="1">
              <a:latin typeface="Calibri"/>
              <a:ea typeface="Calibri"/>
              <a:cs typeface="Calibri"/>
              <a:sym typeface="Calibri"/>
            </a:endParaRPr>
          </a:p>
          <a:p>
            <a:pPr marL="457200" lvl="0" indent="-349250" algn="l" rtl="0">
              <a:lnSpc>
                <a:spcPct val="115000"/>
              </a:lnSpc>
              <a:spcBef>
                <a:spcPts val="0"/>
              </a:spcBef>
              <a:spcAft>
                <a:spcPts val="0"/>
              </a:spcAft>
              <a:buSzPts val="1900"/>
              <a:buChar char="●"/>
            </a:pPr>
            <a:r>
              <a:rPr lang="en-US"/>
              <a:t>Implementation #1</a:t>
            </a:r>
            <a:endParaRPr/>
          </a:p>
          <a:p>
            <a:pPr marL="914400" lvl="1" indent="-330200" algn="l" rtl="0">
              <a:lnSpc>
                <a:spcPct val="115000"/>
              </a:lnSpc>
              <a:spcBef>
                <a:spcPts val="0"/>
              </a:spcBef>
              <a:spcAft>
                <a:spcPts val="0"/>
              </a:spcAft>
              <a:buSzPts val="1600"/>
              <a:buChar char="○"/>
            </a:pPr>
            <a:r>
              <a:rPr lang="en-US"/>
              <a:t>Encoding geolocation for the geostationary GOES-16 (aka “GOES R”) platform</a:t>
            </a:r>
            <a:endParaRPr/>
          </a:p>
          <a:p>
            <a:pPr marL="1371600" lvl="2" indent="-330200" algn="l" rtl="0">
              <a:lnSpc>
                <a:spcPct val="115000"/>
              </a:lnSpc>
              <a:spcBef>
                <a:spcPts val="0"/>
              </a:spcBef>
              <a:spcAft>
                <a:spcPts val="0"/>
              </a:spcAft>
              <a:buSzPts val="1600"/>
              <a:buChar char="■"/>
            </a:pPr>
            <a:r>
              <a:rPr lang="en-US"/>
              <a:t>GOES ABI (sensor) for atmospheric and oceanographic observation</a:t>
            </a:r>
            <a:endParaRPr/>
          </a:p>
          <a:p>
            <a:pPr marL="1371600" lvl="2" indent="-330200" algn="l" rtl="0">
              <a:lnSpc>
                <a:spcPct val="115000"/>
              </a:lnSpc>
              <a:spcBef>
                <a:spcPts val="0"/>
              </a:spcBef>
              <a:spcAft>
                <a:spcPts val="0"/>
              </a:spcAft>
              <a:buSzPts val="1600"/>
              <a:buChar char="■"/>
            </a:pPr>
            <a:r>
              <a:rPr lang="en-US"/>
              <a:t>New technique leveraging CF projection information for the NOAA GHRSST L2P SST dataset</a:t>
            </a:r>
            <a:endParaRPr/>
          </a:p>
          <a:p>
            <a:pPr marL="1828800" lvl="3" indent="-330200" algn="l" rtl="0">
              <a:lnSpc>
                <a:spcPct val="115000"/>
              </a:lnSpc>
              <a:spcBef>
                <a:spcPts val="0"/>
              </a:spcBef>
              <a:spcAft>
                <a:spcPts val="0"/>
              </a:spcAft>
              <a:buSzPts val="1600"/>
              <a:buChar char="●"/>
            </a:pPr>
            <a:r>
              <a:rPr lang="en-US"/>
              <a:t>https://podaac.jpl.nasa.gov/dataset/ABI_G16-STAR-L2P-v2.70</a:t>
            </a:r>
            <a:endParaRPr/>
          </a:p>
          <a:p>
            <a:pPr marL="457200" lvl="0" indent="-349250" algn="l" rtl="0">
              <a:lnSpc>
                <a:spcPct val="115000"/>
              </a:lnSpc>
              <a:spcBef>
                <a:spcPts val="0"/>
              </a:spcBef>
              <a:spcAft>
                <a:spcPts val="0"/>
              </a:spcAft>
              <a:buSzPts val="1900"/>
              <a:buChar char="●"/>
            </a:pPr>
            <a:r>
              <a:rPr lang="en-US"/>
              <a:t>Implementation  #2</a:t>
            </a:r>
            <a:endParaRPr/>
          </a:p>
          <a:p>
            <a:pPr marL="914400" lvl="1" indent="-330200" algn="l" rtl="0">
              <a:lnSpc>
                <a:spcPct val="115000"/>
              </a:lnSpc>
              <a:spcBef>
                <a:spcPts val="0"/>
              </a:spcBef>
              <a:spcAft>
                <a:spcPts val="0"/>
              </a:spcAft>
              <a:buSzPts val="1600"/>
              <a:buChar char="○"/>
            </a:pPr>
            <a:r>
              <a:rPr lang="en-US"/>
              <a:t>Encoding geolocation for polar orbiting NPP VIIRS sensor</a:t>
            </a:r>
            <a:endParaRPr/>
          </a:p>
          <a:p>
            <a:pPr marL="1371600" lvl="2" indent="-330200" algn="l" rtl="0">
              <a:lnSpc>
                <a:spcPct val="115000"/>
              </a:lnSpc>
              <a:spcBef>
                <a:spcPts val="0"/>
              </a:spcBef>
              <a:spcAft>
                <a:spcPts val="0"/>
              </a:spcAft>
              <a:buSzPts val="1600"/>
              <a:buChar char="■"/>
            </a:pPr>
            <a:r>
              <a:rPr lang="en-US"/>
              <a:t>Multispectral VIIRS used for all manner of earth atmosphere, land and ocean observation. MODIS follow-on.</a:t>
            </a:r>
            <a:endParaRPr/>
          </a:p>
          <a:p>
            <a:pPr marL="1371600" lvl="2" indent="-330200" algn="l" rtl="0">
              <a:lnSpc>
                <a:spcPct val="115000"/>
              </a:lnSpc>
              <a:spcBef>
                <a:spcPts val="0"/>
              </a:spcBef>
              <a:spcAft>
                <a:spcPts val="0"/>
              </a:spcAft>
              <a:buSzPts val="1600"/>
              <a:buChar char="■"/>
            </a:pPr>
            <a:r>
              <a:rPr lang="en-US"/>
              <a:t>Eumetsat has developed pixel level interpolation technique to retrieve subsampled L1 geolocation points </a:t>
            </a:r>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a:p>
        </p:txBody>
      </p:sp>
      <p:sp>
        <p:nvSpPr>
          <p:cNvPr id="216" name="Google Shape;216;p3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2</a:t>
            </a:fld>
            <a:endParaRPr/>
          </a:p>
        </p:txBody>
      </p:sp>
      <p:pic>
        <p:nvPicPr>
          <p:cNvPr id="5" name="Picture 4" descr="Tribrand_ColorBlack_rgb_16x3_160601.png">
            <a:extLst>
              <a:ext uri="{FF2B5EF4-FFF2-40B4-BE49-F238E27FC236}">
                <a16:creationId xmlns:a16="http://schemas.microsoft.com/office/drawing/2014/main" id="{23CA21E7-4746-9C4A-989D-7ECEF95A4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2" y="6244120"/>
            <a:ext cx="2117307" cy="5881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Leveraging CF for geostationary SST datasets </a:t>
            </a:r>
            <a:endParaRPr/>
          </a:p>
        </p:txBody>
      </p:sp>
      <p:sp>
        <p:nvSpPr>
          <p:cNvPr id="222" name="Google Shape;222;p39"/>
          <p:cNvSpPr txBox="1">
            <a:spLocks noGrp="1"/>
          </p:cNvSpPr>
          <p:nvPr>
            <p:ph type="body" idx="1"/>
          </p:nvPr>
        </p:nvSpPr>
        <p:spPr>
          <a:xfrm>
            <a:off x="726443" y="1530772"/>
            <a:ext cx="10136100" cy="4555200"/>
          </a:xfrm>
          <a:prstGeom prst="rect">
            <a:avLst/>
          </a:prstGeom>
          <a:noFill/>
          <a:ln>
            <a:noFill/>
          </a:ln>
        </p:spPr>
        <p:txBody>
          <a:bodyPr spcFirstLastPara="1" wrap="square" lIns="121900" tIns="121900" rIns="121900" bIns="121900" anchor="t" anchorCtr="0">
            <a:noAutofit/>
          </a:bodyPr>
          <a:lstStyle/>
          <a:p>
            <a:pPr marL="457200" lvl="0" indent="-228600" algn="l" rtl="0">
              <a:lnSpc>
                <a:spcPct val="115000"/>
              </a:lnSpc>
              <a:spcBef>
                <a:spcPts val="0"/>
              </a:spcBef>
              <a:spcAft>
                <a:spcPts val="0"/>
              </a:spcAft>
              <a:buSzPts val="1900"/>
              <a:buNone/>
            </a:pPr>
            <a:endParaRPr sz="2000" i="1" dirty="0">
              <a:latin typeface="Calibri"/>
              <a:ea typeface="Calibri"/>
              <a:cs typeface="Calibri"/>
              <a:sym typeface="Calibri"/>
            </a:endParaRPr>
          </a:p>
          <a:p>
            <a:pPr marL="457200" marR="0" lvl="0" indent="-349250" algn="l" rtl="0">
              <a:lnSpc>
                <a:spcPct val="115000"/>
              </a:lnSpc>
              <a:spcBef>
                <a:spcPts val="0"/>
              </a:spcBef>
              <a:spcAft>
                <a:spcPts val="0"/>
              </a:spcAft>
              <a:buClr>
                <a:schemeClr val="dk2"/>
              </a:buClr>
              <a:buSzPts val="1900"/>
              <a:buFont typeface="Arial"/>
              <a:buChar char="●"/>
            </a:pPr>
            <a:r>
              <a:rPr lang="en-US" dirty="0"/>
              <a:t>The Group for High Resolution SST (GHRSST) has a specific data model for encoding Level 2 geolocation latitude and longitude</a:t>
            </a:r>
            <a:endParaRPr dirty="0"/>
          </a:p>
          <a:p>
            <a:pPr marL="914400" marR="0" lvl="1" indent="-330200" algn="l" rtl="0">
              <a:lnSpc>
                <a:spcPct val="115000"/>
              </a:lnSpc>
              <a:spcBef>
                <a:spcPts val="0"/>
              </a:spcBef>
              <a:spcAft>
                <a:spcPts val="0"/>
              </a:spcAft>
              <a:buSzPts val="1600"/>
              <a:buChar char="○"/>
            </a:pPr>
            <a:r>
              <a:rPr lang="en-US" dirty="0"/>
              <a:t>Every pixel is assigned its unique </a:t>
            </a:r>
            <a:r>
              <a:rPr lang="en-US" dirty="0" err="1"/>
              <a:t>lat</a:t>
            </a:r>
            <a:r>
              <a:rPr lang="en-US" dirty="0"/>
              <a:t>/</a:t>
            </a:r>
            <a:r>
              <a:rPr lang="en-US" dirty="0" err="1"/>
              <a:t>lon</a:t>
            </a:r>
            <a:endParaRPr dirty="0"/>
          </a:p>
          <a:p>
            <a:pPr marL="914400" marR="0" lvl="1" indent="-330200" algn="l" rtl="0">
              <a:lnSpc>
                <a:spcPct val="115000"/>
              </a:lnSpc>
              <a:spcBef>
                <a:spcPts val="0"/>
              </a:spcBef>
              <a:spcAft>
                <a:spcPts val="0"/>
              </a:spcAft>
              <a:buSzPts val="1600"/>
              <a:buChar char="○"/>
            </a:pPr>
            <a:r>
              <a:rPr lang="en-US" dirty="0" err="1"/>
              <a:t>lat</a:t>
            </a:r>
            <a:r>
              <a:rPr lang="en-US" dirty="0"/>
              <a:t>/</a:t>
            </a:r>
            <a:r>
              <a:rPr lang="en-US" dirty="0" err="1"/>
              <a:t>lon</a:t>
            </a:r>
            <a:r>
              <a:rPr lang="en-US" dirty="0"/>
              <a:t> information stored as floats; “heaviest” variables in the granule suite</a:t>
            </a:r>
            <a:endParaRPr dirty="0"/>
          </a:p>
          <a:p>
            <a:pPr marL="914400" marR="0" lvl="1" indent="-330200" algn="l" rtl="0">
              <a:lnSpc>
                <a:spcPct val="115000"/>
              </a:lnSpc>
              <a:spcBef>
                <a:spcPts val="0"/>
              </a:spcBef>
              <a:spcAft>
                <a:spcPts val="0"/>
              </a:spcAft>
              <a:buSzPts val="1600"/>
              <a:buChar char="○"/>
            </a:pPr>
            <a:r>
              <a:rPr lang="en-US" dirty="0"/>
              <a:t>See the GDS reference documentation</a:t>
            </a:r>
            <a:endParaRPr dirty="0"/>
          </a:p>
          <a:p>
            <a:pPr marL="1371600" marR="0" lvl="2" indent="-330200" algn="l" rtl="0">
              <a:lnSpc>
                <a:spcPct val="115000"/>
              </a:lnSpc>
              <a:spcBef>
                <a:spcPts val="0"/>
              </a:spcBef>
              <a:spcAft>
                <a:spcPts val="0"/>
              </a:spcAft>
              <a:buSzPts val="1600"/>
              <a:buChar char="■"/>
            </a:pPr>
            <a:r>
              <a:rPr lang="en-US" sz="1350" u="sng" dirty="0">
                <a:solidFill>
                  <a:srgbClr val="2F518F"/>
                </a:solidFill>
                <a:highlight>
                  <a:srgbClr val="FFFFFF"/>
                </a:highlight>
                <a:latin typeface="Verdana"/>
                <a:ea typeface="Verdana"/>
                <a:cs typeface="Verdana"/>
                <a:sym typeface="Verdana"/>
                <a:hlinkClick r:id="rId3"/>
              </a:rPr>
              <a:t>https://podaac-tools.jpl.nasa.gov/drive/files/allData/ghrsst/docs/GDS20r5.pdf</a:t>
            </a:r>
            <a:endParaRPr dirty="0"/>
          </a:p>
          <a:p>
            <a:r>
              <a:rPr lang="en-US" dirty="0"/>
              <a:t>The geostationary view of the observation “disk”, essentially a </a:t>
            </a:r>
            <a:r>
              <a:rPr lang="en-US" dirty="0" err="1"/>
              <a:t>unprojected</a:t>
            </a:r>
            <a:r>
              <a:rPr lang="en-US" dirty="0"/>
              <a:t> grid, lends itself to encoding using a map projection which is possible using the “</a:t>
            </a:r>
            <a:r>
              <a:rPr lang="en-US" dirty="0" err="1"/>
              <a:t>grid_mapping</a:t>
            </a:r>
            <a:r>
              <a:rPr lang="en-US" dirty="0"/>
              <a:t>” CF metadata attribute referencing</a:t>
            </a:r>
          </a:p>
          <a:p>
            <a:pPr lvl="1"/>
            <a:r>
              <a:rPr lang="en-US" dirty="0" err="1"/>
              <a:t>grid_mapping_name</a:t>
            </a:r>
            <a:r>
              <a:rPr lang="en-US" dirty="0"/>
              <a:t> = "geostationary" ;</a:t>
            </a:r>
          </a:p>
          <a:p>
            <a:pPr marL="107950" marR="0" lvl="0" indent="0" algn="l" rtl="0">
              <a:lnSpc>
                <a:spcPct val="115000"/>
              </a:lnSpc>
              <a:spcBef>
                <a:spcPts val="0"/>
              </a:spcBef>
              <a:spcAft>
                <a:spcPts val="0"/>
              </a:spcAft>
              <a:buSzPts val="1900"/>
              <a:buNone/>
            </a:pPr>
            <a:endParaRPr dirty="0"/>
          </a:p>
          <a:p>
            <a:pPr marL="457200" marR="0" lvl="0" indent="-349250" algn="l" rtl="0">
              <a:lnSpc>
                <a:spcPct val="115000"/>
              </a:lnSpc>
              <a:spcBef>
                <a:spcPts val="0"/>
              </a:spcBef>
              <a:spcAft>
                <a:spcPts val="0"/>
              </a:spcAft>
              <a:buSzPts val="1900"/>
              <a:buChar char="●"/>
            </a:pPr>
            <a:r>
              <a:rPr lang="en-US" dirty="0"/>
              <a:t>How does this look like and perform?  …….</a:t>
            </a:r>
            <a:endParaRPr dirty="0"/>
          </a:p>
          <a:p>
            <a:pPr marL="457200" lvl="0" indent="-228600" algn="l" rtl="0">
              <a:lnSpc>
                <a:spcPct val="115000"/>
              </a:lnSpc>
              <a:spcBef>
                <a:spcPts val="0"/>
              </a:spcBef>
              <a:spcAft>
                <a:spcPts val="0"/>
              </a:spcAft>
              <a:buSzPts val="1900"/>
              <a:buNone/>
            </a:pPr>
            <a:endParaRPr sz="2000" dirty="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sz="2000" dirty="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dirty="0"/>
          </a:p>
        </p:txBody>
      </p:sp>
      <p:sp>
        <p:nvSpPr>
          <p:cNvPr id="223" name="Google Shape;223;p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3</a:t>
            </a:fld>
            <a:endParaRPr/>
          </a:p>
        </p:txBody>
      </p:sp>
      <p:pic>
        <p:nvPicPr>
          <p:cNvPr id="5" name="Picture 4" descr="Tribrand_ColorBlack_rgb_16x3_160601.png">
            <a:extLst>
              <a:ext uri="{FF2B5EF4-FFF2-40B4-BE49-F238E27FC236}">
                <a16:creationId xmlns:a16="http://schemas.microsoft.com/office/drawing/2014/main" id="{8024827F-2B85-2444-B552-AC0060734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2" y="6244120"/>
            <a:ext cx="2117307" cy="5881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Existing L2P GHRSST encoding</a:t>
            </a:r>
            <a:endParaRPr/>
          </a:p>
        </p:txBody>
      </p:sp>
      <p:sp>
        <p:nvSpPr>
          <p:cNvPr id="229" name="Google Shape;229;p40"/>
          <p:cNvSpPr txBox="1">
            <a:spLocks noGrp="1"/>
          </p:cNvSpPr>
          <p:nvPr>
            <p:ph type="body" idx="1"/>
          </p:nvPr>
        </p:nvSpPr>
        <p:spPr>
          <a:xfrm>
            <a:off x="487425" y="1356873"/>
            <a:ext cx="10136100" cy="917700"/>
          </a:xfrm>
          <a:prstGeom prst="rect">
            <a:avLst/>
          </a:prstGeom>
          <a:noFill/>
          <a:ln>
            <a:noFill/>
          </a:ln>
        </p:spPr>
        <p:txBody>
          <a:bodyPr spcFirstLastPara="1" wrap="square" lIns="121900" tIns="121900" rIns="121900" bIns="121900" anchor="t" anchorCtr="0">
            <a:noAutofit/>
          </a:bodyPr>
          <a:lstStyle/>
          <a:p>
            <a:pPr marL="457200" lvl="0" indent="-228600" algn="l" rtl="0">
              <a:lnSpc>
                <a:spcPct val="115000"/>
              </a:lnSpc>
              <a:spcBef>
                <a:spcPts val="0"/>
              </a:spcBef>
              <a:spcAft>
                <a:spcPts val="0"/>
              </a:spcAft>
              <a:buSzPts val="1900"/>
              <a:buNone/>
            </a:pPr>
            <a:endParaRPr sz="2000" i="1">
              <a:latin typeface="Calibri"/>
              <a:ea typeface="Calibri"/>
              <a:cs typeface="Calibri"/>
              <a:sym typeface="Calibri"/>
            </a:endParaRPr>
          </a:p>
          <a:p>
            <a:pPr marL="457200" marR="0" lvl="0" indent="-349250" algn="l" rtl="0">
              <a:lnSpc>
                <a:spcPct val="115000"/>
              </a:lnSpc>
              <a:spcBef>
                <a:spcPts val="0"/>
              </a:spcBef>
              <a:spcAft>
                <a:spcPts val="0"/>
              </a:spcAft>
              <a:buClr>
                <a:schemeClr val="dk2"/>
              </a:buClr>
              <a:buSzPts val="1900"/>
              <a:buFont typeface="Arial"/>
              <a:buChar char="●"/>
            </a:pPr>
            <a:r>
              <a:rPr lang="en-US"/>
              <a:t>Example NetCDF CDL from previous version of the GOES-16 dataset</a:t>
            </a:r>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a:p>
        </p:txBody>
      </p:sp>
      <p:sp>
        <p:nvSpPr>
          <p:cNvPr id="230" name="Google Shape;230;p4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4</a:t>
            </a:fld>
            <a:endParaRPr/>
          </a:p>
        </p:txBody>
      </p:sp>
      <p:sp>
        <p:nvSpPr>
          <p:cNvPr id="231" name="Google Shape;231;p40"/>
          <p:cNvSpPr txBox="1"/>
          <p:nvPr/>
        </p:nvSpPr>
        <p:spPr>
          <a:xfrm>
            <a:off x="789925" y="2274575"/>
            <a:ext cx="10436700" cy="38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dimensions:</a:t>
            </a:r>
            <a:endParaRPr/>
          </a:p>
          <a:p>
            <a:pPr marL="0" lvl="0" indent="0" algn="l" rtl="0">
              <a:spcBef>
                <a:spcPts val="0"/>
              </a:spcBef>
              <a:spcAft>
                <a:spcPts val="0"/>
              </a:spcAft>
              <a:buNone/>
            </a:pPr>
            <a:r>
              <a:rPr lang="en-US"/>
              <a:t>	ni = 5424 ;</a:t>
            </a:r>
            <a:endParaRPr/>
          </a:p>
          <a:p>
            <a:pPr marL="0" lvl="0" indent="0" algn="l" rtl="0">
              <a:spcBef>
                <a:spcPts val="0"/>
              </a:spcBef>
              <a:spcAft>
                <a:spcPts val="0"/>
              </a:spcAft>
              <a:buNone/>
            </a:pPr>
            <a:r>
              <a:rPr lang="en-US"/>
              <a:t>	nj = 5424 ;</a:t>
            </a:r>
            <a:endParaRPr/>
          </a:p>
          <a:p>
            <a:pPr marL="0" lvl="0" indent="0" algn="l" rtl="0">
              <a:spcBef>
                <a:spcPts val="0"/>
              </a:spcBef>
              <a:spcAft>
                <a:spcPts val="0"/>
              </a:spcAft>
              <a:buNone/>
            </a:pPr>
            <a:r>
              <a:rPr lang="en-US"/>
              <a:t>	time = 1 ;</a:t>
            </a:r>
            <a:endParaRPr/>
          </a:p>
          <a:p>
            <a:pPr marL="0" lvl="0" indent="0" algn="l" rtl="0">
              <a:spcBef>
                <a:spcPts val="0"/>
              </a:spcBef>
              <a:spcAft>
                <a:spcPts val="0"/>
              </a:spcAft>
              <a:buNone/>
            </a:pPr>
            <a:r>
              <a:rPr lang="en-US"/>
              <a:t>	</a:t>
            </a:r>
            <a:endParaRPr/>
          </a:p>
          <a:p>
            <a:pPr marL="0" lvl="0" indent="0" algn="l" rtl="0">
              <a:spcBef>
                <a:spcPts val="0"/>
              </a:spcBef>
              <a:spcAft>
                <a:spcPts val="0"/>
              </a:spcAft>
              <a:buClr>
                <a:schemeClr val="dk1"/>
              </a:buClr>
              <a:buSzPts val="1100"/>
              <a:buFont typeface="Arial"/>
              <a:buNone/>
            </a:pPr>
            <a:r>
              <a:rPr lang="en-US">
                <a:solidFill>
                  <a:srgbClr val="FF0000"/>
                </a:solidFill>
              </a:rPr>
              <a:t>float lat(nj, ni) ;</a:t>
            </a:r>
            <a:endParaRPr>
              <a:solidFill>
                <a:srgbClr val="FF0000"/>
              </a:solidFill>
            </a:endParaRPr>
          </a:p>
          <a:p>
            <a:pPr marL="0" lvl="0" indent="0" algn="l" rtl="0">
              <a:spcBef>
                <a:spcPts val="0"/>
              </a:spcBef>
              <a:spcAft>
                <a:spcPts val="0"/>
              </a:spcAft>
              <a:buClr>
                <a:schemeClr val="dk1"/>
              </a:buClr>
              <a:buSzPts val="1100"/>
              <a:buFont typeface="Arial"/>
              <a:buNone/>
            </a:pPr>
            <a:r>
              <a:rPr lang="en-US"/>
              <a:t>		lat:standard_name = "latitude" ;</a:t>
            </a:r>
            <a:endParaRPr/>
          </a:p>
          <a:p>
            <a:pPr marL="0" lvl="0" indent="0" algn="l" rtl="0">
              <a:spcBef>
                <a:spcPts val="0"/>
              </a:spcBef>
              <a:spcAft>
                <a:spcPts val="0"/>
              </a:spcAft>
              <a:buClr>
                <a:schemeClr val="dk1"/>
              </a:buClr>
              <a:buSzPts val="1100"/>
              <a:buFont typeface="Arial"/>
              <a:buNone/>
            </a:pPr>
            <a:r>
              <a:rPr lang="en-US"/>
              <a:t>		lat:units = "degrees_north" ;</a:t>
            </a:r>
            <a:endParaRPr/>
          </a:p>
          <a:p>
            <a:pPr marL="0" lvl="0" indent="0" algn="l" rtl="0">
              <a:spcBef>
                <a:spcPts val="0"/>
              </a:spcBef>
              <a:spcAft>
                <a:spcPts val="0"/>
              </a:spcAft>
              <a:buClr>
                <a:schemeClr val="dk1"/>
              </a:buClr>
              <a:buSzPts val="1100"/>
              <a:buFont typeface="Arial"/>
              <a:buNone/>
            </a:pPr>
            <a:r>
              <a:rPr lang="en-US"/>
              <a:t>		lat:valid_max = 90.f ;</a:t>
            </a:r>
            <a:endParaRPr/>
          </a:p>
          <a:p>
            <a:pPr marL="0" lvl="0" indent="0" algn="l" rtl="0">
              <a:spcBef>
                <a:spcPts val="0"/>
              </a:spcBef>
              <a:spcAft>
                <a:spcPts val="0"/>
              </a:spcAft>
              <a:buClr>
                <a:schemeClr val="dk1"/>
              </a:buClr>
              <a:buSzPts val="1100"/>
              <a:buFont typeface="Arial"/>
              <a:buNone/>
            </a:pPr>
            <a:r>
              <a:rPr lang="en-US"/>
              <a:t>		lat:valid_min = -90.f ;</a:t>
            </a:r>
            <a:endParaRPr/>
          </a:p>
          <a:p>
            <a:pPr marL="0" lvl="0" indent="0" algn="l" rtl="0">
              <a:spcBef>
                <a:spcPts val="0"/>
              </a:spcBef>
              <a:spcAft>
                <a:spcPts val="0"/>
              </a:spcAft>
              <a:buClr>
                <a:schemeClr val="dk1"/>
              </a:buClr>
              <a:buSzPts val="1100"/>
              <a:buFont typeface="Arial"/>
              <a:buNone/>
            </a:pPr>
            <a:r>
              <a:rPr lang="en-US">
                <a:solidFill>
                  <a:srgbClr val="FF0000"/>
                </a:solidFill>
              </a:rPr>
              <a:t>float lon(nj, ni) ;</a:t>
            </a:r>
            <a:endParaRPr>
              <a:solidFill>
                <a:srgbClr val="FF0000"/>
              </a:solidFill>
            </a:endParaRPr>
          </a:p>
          <a:p>
            <a:pPr marL="0" lvl="0" indent="0" algn="l" rtl="0">
              <a:spcBef>
                <a:spcPts val="0"/>
              </a:spcBef>
              <a:spcAft>
                <a:spcPts val="0"/>
              </a:spcAft>
              <a:buClr>
                <a:schemeClr val="dk1"/>
              </a:buClr>
              <a:buSzPts val="1100"/>
              <a:buFont typeface="Arial"/>
              <a:buNone/>
            </a:pPr>
            <a:r>
              <a:rPr lang="en-US"/>
              <a:t>		lon:standard_name = "longitude" ;</a:t>
            </a:r>
            <a:endParaRPr/>
          </a:p>
          <a:p>
            <a:pPr marL="0" lvl="0" indent="0" algn="l" rtl="0">
              <a:spcBef>
                <a:spcPts val="0"/>
              </a:spcBef>
              <a:spcAft>
                <a:spcPts val="0"/>
              </a:spcAft>
              <a:buClr>
                <a:schemeClr val="dk1"/>
              </a:buClr>
              <a:buSzPts val="1100"/>
              <a:buFont typeface="Arial"/>
              <a:buNone/>
            </a:pPr>
            <a:r>
              <a:rPr lang="en-US"/>
              <a:t>		lon:units = "degrees_east" ;</a:t>
            </a:r>
            <a:endParaRPr/>
          </a:p>
          <a:p>
            <a:pPr marL="0" lvl="0" indent="0" algn="l" rtl="0">
              <a:spcBef>
                <a:spcPts val="0"/>
              </a:spcBef>
              <a:spcAft>
                <a:spcPts val="0"/>
              </a:spcAft>
              <a:buClr>
                <a:schemeClr val="dk1"/>
              </a:buClr>
              <a:buSzPts val="1100"/>
              <a:buFont typeface="Arial"/>
              <a:buNone/>
            </a:pPr>
            <a:r>
              <a:rPr lang="en-US"/>
              <a:t>		lon:valid_max = 180.f ;</a:t>
            </a:r>
            <a:endParaRPr/>
          </a:p>
          <a:p>
            <a:pPr marL="0" lvl="0" indent="0" algn="l" rtl="0">
              <a:spcBef>
                <a:spcPts val="0"/>
              </a:spcBef>
              <a:spcAft>
                <a:spcPts val="0"/>
              </a:spcAft>
              <a:buClr>
                <a:schemeClr val="dk1"/>
              </a:buClr>
              <a:buSzPts val="1100"/>
              <a:buFont typeface="Arial"/>
              <a:buNone/>
            </a:pPr>
            <a:r>
              <a:rPr lang="en-US"/>
              <a:t>		lon:valid_min = -180.f ;</a:t>
            </a:r>
            <a:endParaRPr/>
          </a:p>
          <a:p>
            <a:pPr marL="0" lvl="0" indent="0" algn="l" rtl="0">
              <a:spcBef>
                <a:spcPts val="0"/>
              </a:spcBef>
              <a:spcAft>
                <a:spcPts val="0"/>
              </a:spcAft>
              <a:buClr>
                <a:schemeClr val="dk1"/>
              </a:buClr>
              <a:buSzPts val="1100"/>
              <a:buFont typeface="Arial"/>
              <a:buNone/>
            </a:pPr>
            <a:r>
              <a:rPr lang="en-US"/>
              <a:t>short sea_surface_temperature(time, nj, ni) ;</a:t>
            </a:r>
            <a:endParaRPr/>
          </a:p>
          <a:p>
            <a:pPr marL="0" lvl="0" indent="0" algn="l" rtl="0">
              <a:spcBef>
                <a:spcPts val="0"/>
              </a:spcBef>
              <a:spcAft>
                <a:spcPts val="0"/>
              </a:spcAft>
              <a:buClr>
                <a:schemeClr val="dk1"/>
              </a:buClr>
              <a:buSzPts val="1100"/>
              <a:buFont typeface="Arial"/>
              <a:buNone/>
            </a:pPr>
            <a:r>
              <a:rPr lang="en-US"/>
              <a:t>		sea_surface_temperature:add_offset = 273.15f ;</a:t>
            </a:r>
            <a:endParaRPr/>
          </a:p>
          <a:p>
            <a:pPr marL="0" lvl="0" indent="0" algn="l" rtl="0">
              <a:spcBef>
                <a:spcPts val="0"/>
              </a:spcBef>
              <a:spcAft>
                <a:spcPts val="0"/>
              </a:spcAft>
              <a:buClr>
                <a:schemeClr val="dk1"/>
              </a:buClr>
              <a:buSzPts val="1100"/>
              <a:buFont typeface="Arial"/>
              <a:buNone/>
            </a:pPr>
            <a:r>
              <a:rPr lang="en-US"/>
              <a:t>		sea_surface_temperature:coordinates = "lon lat" ;</a:t>
            </a:r>
            <a:endParaRPr/>
          </a:p>
          <a:p>
            <a:pPr marL="0" lvl="0" indent="0" algn="l" rtl="0">
              <a:spcBef>
                <a:spcPts val="0"/>
              </a:spcBef>
              <a:spcAft>
                <a:spcPts val="0"/>
              </a:spcAft>
              <a:buClr>
                <a:schemeClr val="dk1"/>
              </a:buClr>
              <a:buSzPts val="1100"/>
              <a:buFont typeface="Arial"/>
              <a:buNone/>
            </a:pPr>
            <a:r>
              <a:rPr lang="en-US"/>
              <a:t>		sea_surface_temperature:scale_factor = 0.01f ;</a:t>
            </a:r>
            <a:endParaRPr/>
          </a:p>
          <a:p>
            <a:pPr marL="0" lvl="0" indent="0" algn="l" rtl="0">
              <a:spcBef>
                <a:spcPts val="0"/>
              </a:spcBef>
              <a:spcAft>
                <a:spcPts val="0"/>
              </a:spcAft>
              <a:buClr>
                <a:schemeClr val="dk1"/>
              </a:buClr>
              <a:buSzPts val="1100"/>
              <a:buFont typeface="Arial"/>
              <a:buNone/>
            </a:pPr>
            <a:r>
              <a:rPr lang="en-US"/>
              <a:t>		sea_surface_temperature:standard_name = "sea surface sub-skin temperature" ;</a:t>
            </a:r>
            <a:endParaRPr/>
          </a:p>
          <a:p>
            <a:pPr marL="0" lvl="0" indent="0" algn="l" rtl="0">
              <a:spcBef>
                <a:spcPts val="0"/>
              </a:spcBef>
              <a:spcAft>
                <a:spcPts val="0"/>
              </a:spcAft>
              <a:buClr>
                <a:schemeClr val="dk1"/>
              </a:buClr>
              <a:buSzPts val="1100"/>
              <a:buFont typeface="Arial"/>
              <a:buNone/>
            </a:pPr>
            <a:r>
              <a:rPr lang="en-US"/>
              <a:t>		sea_surface_temperature:units = "kelvin" ;</a:t>
            </a:r>
            <a:endParaRPr/>
          </a:p>
          <a:p>
            <a:pPr marL="0" lvl="0" indent="0" algn="l" rtl="0">
              <a:spcBef>
                <a:spcPts val="0"/>
              </a:spcBef>
              <a:spcAft>
                <a:spcPts val="0"/>
              </a:spcAft>
              <a:buClr>
                <a:schemeClr val="dk1"/>
              </a:buClr>
              <a:buSzPts val="1100"/>
              <a:buFont typeface="Arial"/>
              <a:buNone/>
            </a:pPr>
            <a:r>
              <a:rPr lang="en-US"/>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New L2P GHRSST encoding</a:t>
            </a:r>
            <a:endParaRPr/>
          </a:p>
        </p:txBody>
      </p:sp>
      <p:sp>
        <p:nvSpPr>
          <p:cNvPr id="237" name="Google Shape;237;p41"/>
          <p:cNvSpPr txBox="1">
            <a:spLocks noGrp="1"/>
          </p:cNvSpPr>
          <p:nvPr>
            <p:ph type="body" idx="1"/>
          </p:nvPr>
        </p:nvSpPr>
        <p:spPr>
          <a:xfrm>
            <a:off x="487425" y="1356873"/>
            <a:ext cx="10136100" cy="917700"/>
          </a:xfrm>
          <a:prstGeom prst="rect">
            <a:avLst/>
          </a:prstGeom>
          <a:noFill/>
          <a:ln>
            <a:noFill/>
          </a:ln>
        </p:spPr>
        <p:txBody>
          <a:bodyPr spcFirstLastPara="1" wrap="square" lIns="121900" tIns="121900" rIns="121900" bIns="121900" anchor="t" anchorCtr="0">
            <a:noAutofit/>
          </a:bodyPr>
          <a:lstStyle/>
          <a:p>
            <a:pPr marL="457200" lvl="0" indent="-228600" algn="l" rtl="0">
              <a:lnSpc>
                <a:spcPct val="115000"/>
              </a:lnSpc>
              <a:spcBef>
                <a:spcPts val="0"/>
              </a:spcBef>
              <a:spcAft>
                <a:spcPts val="0"/>
              </a:spcAft>
              <a:buSzPts val="1900"/>
              <a:buNone/>
            </a:pPr>
            <a:endParaRPr sz="2000" i="1">
              <a:latin typeface="Calibri"/>
              <a:ea typeface="Calibri"/>
              <a:cs typeface="Calibri"/>
              <a:sym typeface="Calibri"/>
            </a:endParaRPr>
          </a:p>
          <a:p>
            <a:pPr marL="457200" marR="0" lvl="0" indent="-349250" algn="l" rtl="0">
              <a:lnSpc>
                <a:spcPct val="115000"/>
              </a:lnSpc>
              <a:spcBef>
                <a:spcPts val="0"/>
              </a:spcBef>
              <a:spcAft>
                <a:spcPts val="0"/>
              </a:spcAft>
              <a:buClr>
                <a:schemeClr val="dk2"/>
              </a:buClr>
              <a:buSzPts val="1900"/>
              <a:buFont typeface="Arial"/>
              <a:buChar char="●"/>
            </a:pPr>
            <a:r>
              <a:rPr lang="en-US"/>
              <a:t>Example NetCDF CDL from new version of the GOES-16 dataset</a:t>
            </a:r>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a:p>
        </p:txBody>
      </p:sp>
      <p:sp>
        <p:nvSpPr>
          <p:cNvPr id="238" name="Google Shape;238;p4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
        <p:nvSpPr>
          <p:cNvPr id="239" name="Google Shape;239;p41"/>
          <p:cNvSpPr txBox="1"/>
          <p:nvPr/>
        </p:nvSpPr>
        <p:spPr>
          <a:xfrm>
            <a:off x="610400" y="2406225"/>
            <a:ext cx="10436700" cy="38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dimensions:</a:t>
            </a:r>
            <a:endParaRPr/>
          </a:p>
          <a:p>
            <a:pPr marL="0" lvl="0" indent="0" algn="l" rtl="0">
              <a:spcBef>
                <a:spcPts val="0"/>
              </a:spcBef>
              <a:spcAft>
                <a:spcPts val="0"/>
              </a:spcAft>
              <a:buNone/>
            </a:pPr>
            <a:r>
              <a:rPr lang="en-US"/>
              <a:t>	time = 1 ;</a:t>
            </a:r>
            <a:endParaRPr/>
          </a:p>
          <a:p>
            <a:pPr marL="0" lvl="0" indent="0" algn="l" rtl="0">
              <a:spcBef>
                <a:spcPts val="0"/>
              </a:spcBef>
              <a:spcAft>
                <a:spcPts val="0"/>
              </a:spcAft>
              <a:buNone/>
            </a:pPr>
            <a:r>
              <a:rPr lang="en-US"/>
              <a:t>	nj = 5424 ;</a:t>
            </a:r>
            <a:endParaRPr/>
          </a:p>
          <a:p>
            <a:pPr marL="0" lvl="0" indent="0" algn="l" rtl="0">
              <a:spcBef>
                <a:spcPts val="0"/>
              </a:spcBef>
              <a:spcAft>
                <a:spcPts val="0"/>
              </a:spcAft>
              <a:buNone/>
            </a:pPr>
            <a:r>
              <a:rPr lang="en-US"/>
              <a:t>	ni = 5424 ;</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rgbClr val="FF0000"/>
                </a:solidFill>
              </a:rPr>
              <a:t>float nj(nj) </a:t>
            </a:r>
            <a:r>
              <a:rPr lang="en-US"/>
              <a:t>;</a:t>
            </a:r>
            <a:endParaRPr/>
          </a:p>
          <a:p>
            <a:pPr marL="0" lvl="0" indent="0" algn="l" rtl="0">
              <a:spcBef>
                <a:spcPts val="0"/>
              </a:spcBef>
              <a:spcAft>
                <a:spcPts val="0"/>
              </a:spcAft>
              <a:buNone/>
            </a:pPr>
            <a:r>
              <a:rPr lang="en-US"/>
              <a:t>		nj:axis = "Y" ;</a:t>
            </a:r>
            <a:endParaRPr/>
          </a:p>
          <a:p>
            <a:pPr marL="0" lvl="0" indent="0" algn="l" rtl="0">
              <a:spcBef>
                <a:spcPts val="0"/>
              </a:spcBef>
              <a:spcAft>
                <a:spcPts val="0"/>
              </a:spcAft>
              <a:buNone/>
            </a:pPr>
            <a:r>
              <a:rPr lang="en-US"/>
              <a:t>		nj:units = "radians" ;</a:t>
            </a:r>
            <a:endParaRPr/>
          </a:p>
          <a:p>
            <a:pPr marL="0" lvl="0" indent="0" algn="l" rtl="0">
              <a:spcBef>
                <a:spcPts val="0"/>
              </a:spcBef>
              <a:spcAft>
                <a:spcPts val="0"/>
              </a:spcAft>
              <a:buNone/>
            </a:pPr>
            <a:r>
              <a:rPr lang="en-US"/>
              <a:t>		nj:standard_name = "projection_y_coordinate" ;</a:t>
            </a:r>
            <a:endParaRPr/>
          </a:p>
          <a:p>
            <a:pPr marL="0" lvl="0" indent="0" algn="l" rtl="0">
              <a:spcBef>
                <a:spcPts val="0"/>
              </a:spcBef>
              <a:spcAft>
                <a:spcPts val="0"/>
              </a:spcAft>
              <a:buNone/>
            </a:pPr>
            <a:r>
              <a:rPr lang="en-US">
                <a:solidFill>
                  <a:srgbClr val="FF0000"/>
                </a:solidFill>
              </a:rPr>
              <a:t>float ni(ni) ;</a:t>
            </a:r>
            <a:endParaRPr>
              <a:solidFill>
                <a:srgbClr val="FF0000"/>
              </a:solidFill>
            </a:endParaRPr>
          </a:p>
          <a:p>
            <a:pPr marL="0" lvl="0" indent="0" algn="l" rtl="0">
              <a:spcBef>
                <a:spcPts val="0"/>
              </a:spcBef>
              <a:spcAft>
                <a:spcPts val="0"/>
              </a:spcAft>
              <a:buNone/>
            </a:pPr>
            <a:r>
              <a:rPr lang="en-US"/>
              <a:t>		ni:axis = "X" ;</a:t>
            </a:r>
            <a:endParaRPr/>
          </a:p>
          <a:p>
            <a:pPr marL="0" lvl="0" indent="0" algn="l" rtl="0">
              <a:spcBef>
                <a:spcPts val="0"/>
              </a:spcBef>
              <a:spcAft>
                <a:spcPts val="0"/>
              </a:spcAft>
              <a:buNone/>
            </a:pPr>
            <a:r>
              <a:rPr lang="en-US"/>
              <a:t>		ni:units = "radians" ;</a:t>
            </a:r>
            <a:endParaRPr/>
          </a:p>
          <a:p>
            <a:pPr marL="0" lvl="0" indent="0" algn="l" rtl="0">
              <a:spcBef>
                <a:spcPts val="0"/>
              </a:spcBef>
              <a:spcAft>
                <a:spcPts val="0"/>
              </a:spcAft>
              <a:buNone/>
            </a:pPr>
            <a:r>
              <a:rPr lang="en-US"/>
              <a:t>		ni:standard_name = "projection_x_coordinate" ;</a:t>
            </a:r>
            <a:endParaRPr/>
          </a:p>
          <a:p>
            <a:pPr marL="0" lvl="0" indent="0" algn="l" rtl="0">
              <a:spcBef>
                <a:spcPts val="0"/>
              </a:spcBef>
              <a:spcAft>
                <a:spcPts val="0"/>
              </a:spcAft>
              <a:buNone/>
            </a:pPr>
            <a:r>
              <a:rPr lang="en-US"/>
              <a:t>short sea_surface_temperature(time, nj, ni) ;</a:t>
            </a:r>
            <a:endParaRPr/>
          </a:p>
          <a:p>
            <a:pPr marL="0" lvl="0" indent="0" algn="l" rtl="0">
              <a:spcBef>
                <a:spcPts val="0"/>
              </a:spcBef>
              <a:spcAft>
                <a:spcPts val="0"/>
              </a:spcAft>
              <a:buNone/>
            </a:pPr>
            <a:r>
              <a:rPr lang="en-US"/>
              <a:t>		sea_surface_temperature:add_offset = 273.15f ;</a:t>
            </a:r>
            <a:endParaRPr/>
          </a:p>
          <a:p>
            <a:pPr marL="0" lvl="0" indent="0" algn="l" rtl="0">
              <a:spcBef>
                <a:spcPts val="0"/>
              </a:spcBef>
              <a:spcAft>
                <a:spcPts val="0"/>
              </a:spcAft>
              <a:buNone/>
            </a:pPr>
            <a:r>
              <a:rPr lang="en-US"/>
              <a:t>		sea_surface_temperature:coordinates = "nj ni" ;</a:t>
            </a:r>
            <a:endParaRPr/>
          </a:p>
          <a:p>
            <a:pPr marL="0" lvl="0" indent="0" algn="l" rtl="0">
              <a:spcBef>
                <a:spcPts val="0"/>
              </a:spcBef>
              <a:spcAft>
                <a:spcPts val="0"/>
              </a:spcAft>
              <a:buNone/>
            </a:pPr>
            <a:r>
              <a:rPr lang="en-US"/>
              <a:t>		sea_surface_temperature:scale_factor = 0.01f ;</a:t>
            </a:r>
            <a:endParaRPr/>
          </a:p>
          <a:p>
            <a:pPr marL="0" lvl="0" indent="0" algn="l" rtl="0">
              <a:spcBef>
                <a:spcPts val="0"/>
              </a:spcBef>
              <a:spcAft>
                <a:spcPts val="0"/>
              </a:spcAft>
              <a:buNone/>
            </a:pPr>
            <a:r>
              <a:rPr lang="en-US"/>
              <a:t>		sea_surface_temperature:standard_name = "sea surface sub-skin temperature" ;</a:t>
            </a:r>
            <a:endParaRPr/>
          </a:p>
          <a:p>
            <a:pPr marL="0" lvl="0" indent="0" algn="l" rtl="0">
              <a:spcBef>
                <a:spcPts val="0"/>
              </a:spcBef>
              <a:spcAft>
                <a:spcPts val="0"/>
              </a:spcAft>
              <a:buNone/>
            </a:pPr>
            <a:r>
              <a:rPr lang="en-US"/>
              <a:t>		sea_surface_temperature:units = "kelvin" ;</a:t>
            </a:r>
            <a:endParaRPr/>
          </a:p>
          <a:p>
            <a:pPr marL="0" lvl="0" indent="0" algn="l" rtl="0">
              <a:spcBef>
                <a:spcPts val="0"/>
              </a:spcBef>
              <a:spcAft>
                <a:spcPts val="0"/>
              </a:spcAft>
              <a:buNone/>
            </a:pPr>
            <a:r>
              <a:rPr lang="en-US"/>
              <a:t>		sea_surface_temperature:grid_mapping = "</a:t>
            </a:r>
            <a:r>
              <a:rPr lang="en-US">
                <a:solidFill>
                  <a:srgbClr val="FF0000"/>
                </a:solidFill>
              </a:rPr>
              <a:t>geostationary"</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CF projection information</a:t>
            </a:r>
            <a:endParaRPr/>
          </a:p>
        </p:txBody>
      </p:sp>
      <p:sp>
        <p:nvSpPr>
          <p:cNvPr id="245" name="Google Shape;245;p42"/>
          <p:cNvSpPr txBox="1">
            <a:spLocks noGrp="1"/>
          </p:cNvSpPr>
          <p:nvPr>
            <p:ph type="body" idx="1"/>
          </p:nvPr>
        </p:nvSpPr>
        <p:spPr>
          <a:xfrm>
            <a:off x="487425" y="1356873"/>
            <a:ext cx="10136100" cy="917700"/>
          </a:xfrm>
          <a:prstGeom prst="rect">
            <a:avLst/>
          </a:prstGeom>
          <a:noFill/>
          <a:ln>
            <a:noFill/>
          </a:ln>
        </p:spPr>
        <p:txBody>
          <a:bodyPr spcFirstLastPara="1" wrap="square" lIns="121900" tIns="121900" rIns="121900" bIns="121900" anchor="t" anchorCtr="0">
            <a:noAutofit/>
          </a:bodyPr>
          <a:lstStyle/>
          <a:p>
            <a:pPr marL="457200" lvl="0" indent="-228600" algn="l" rtl="0">
              <a:lnSpc>
                <a:spcPct val="115000"/>
              </a:lnSpc>
              <a:spcBef>
                <a:spcPts val="0"/>
              </a:spcBef>
              <a:spcAft>
                <a:spcPts val="0"/>
              </a:spcAft>
              <a:buSzPts val="1900"/>
              <a:buNone/>
            </a:pPr>
            <a:endParaRPr sz="2000" i="1">
              <a:latin typeface="Calibri"/>
              <a:ea typeface="Calibri"/>
              <a:cs typeface="Calibri"/>
              <a:sym typeface="Calibri"/>
            </a:endParaRPr>
          </a:p>
          <a:p>
            <a:pPr marL="457200" marR="0" lvl="0" indent="-349250" algn="l" rtl="0">
              <a:lnSpc>
                <a:spcPct val="115000"/>
              </a:lnSpc>
              <a:spcBef>
                <a:spcPts val="0"/>
              </a:spcBef>
              <a:spcAft>
                <a:spcPts val="0"/>
              </a:spcAft>
              <a:buClr>
                <a:schemeClr val="dk2"/>
              </a:buClr>
              <a:buSzPts val="1900"/>
              <a:buFont typeface="Arial"/>
              <a:buChar char="●"/>
            </a:pPr>
            <a:r>
              <a:rPr lang="en-US"/>
              <a:t>NetCDF CDL from new version of the GOES-16 dataset</a:t>
            </a:r>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a:p>
        </p:txBody>
      </p:sp>
      <p:sp>
        <p:nvSpPr>
          <p:cNvPr id="246" name="Google Shape;246;p4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
        <p:nvSpPr>
          <p:cNvPr id="247" name="Google Shape;247;p42"/>
          <p:cNvSpPr txBox="1"/>
          <p:nvPr/>
        </p:nvSpPr>
        <p:spPr>
          <a:xfrm>
            <a:off x="646325" y="2327825"/>
            <a:ext cx="10436700" cy="38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	</a:t>
            </a:r>
            <a:r>
              <a:rPr lang="en-US">
                <a:solidFill>
                  <a:srgbClr val="FF0000"/>
                </a:solidFill>
              </a:rPr>
              <a:t>int geostationary</a:t>
            </a:r>
            <a:r>
              <a:rPr lang="en-US"/>
              <a:t> ;</a:t>
            </a:r>
            <a:endParaRPr/>
          </a:p>
          <a:p>
            <a:pPr marL="0" lvl="0" indent="0" algn="l" rtl="0">
              <a:spcBef>
                <a:spcPts val="0"/>
              </a:spcBef>
              <a:spcAft>
                <a:spcPts val="0"/>
              </a:spcAft>
              <a:buNone/>
            </a:pPr>
            <a:r>
              <a:rPr lang="en-US"/>
              <a:t>		geostationary:grid_mapping_name = "geostationary" ;</a:t>
            </a:r>
            <a:endParaRPr/>
          </a:p>
          <a:p>
            <a:pPr marL="0" lvl="0" indent="0" algn="l" rtl="0">
              <a:spcBef>
                <a:spcPts val="0"/>
              </a:spcBef>
              <a:spcAft>
                <a:spcPts val="0"/>
              </a:spcAft>
              <a:buNone/>
            </a:pPr>
            <a:r>
              <a:rPr lang="en-US"/>
              <a:t>		geostationary:semi_major_axis = 6378137. ;</a:t>
            </a:r>
            <a:endParaRPr/>
          </a:p>
          <a:p>
            <a:pPr marL="0" lvl="0" indent="0" algn="l" rtl="0">
              <a:spcBef>
                <a:spcPts val="0"/>
              </a:spcBef>
              <a:spcAft>
                <a:spcPts val="0"/>
              </a:spcAft>
              <a:buNone/>
            </a:pPr>
            <a:r>
              <a:rPr lang="en-US"/>
              <a:t>		geostationary:semi_minor_axis = 6356752.314245 ;</a:t>
            </a:r>
            <a:endParaRPr/>
          </a:p>
          <a:p>
            <a:pPr marL="0" lvl="0" indent="0" algn="l" rtl="0">
              <a:spcBef>
                <a:spcPts val="0"/>
              </a:spcBef>
              <a:spcAft>
                <a:spcPts val="0"/>
              </a:spcAft>
              <a:buNone/>
            </a:pPr>
            <a:r>
              <a:rPr lang="en-US"/>
              <a:t>		geostationary:inverse_flattening = 298.257223563 ;</a:t>
            </a:r>
            <a:endParaRPr/>
          </a:p>
          <a:p>
            <a:pPr marL="0" lvl="0" indent="0" algn="l" rtl="0">
              <a:spcBef>
                <a:spcPts val="0"/>
              </a:spcBef>
              <a:spcAft>
                <a:spcPts val="0"/>
              </a:spcAft>
              <a:buNone/>
            </a:pPr>
            <a:r>
              <a:rPr lang="en-US"/>
              <a:t>		geostationary:latitude_of_projection_origin = 0. ;</a:t>
            </a:r>
            <a:endParaRPr/>
          </a:p>
          <a:p>
            <a:pPr marL="0" lvl="0" indent="0" algn="l" rtl="0">
              <a:spcBef>
                <a:spcPts val="0"/>
              </a:spcBef>
              <a:spcAft>
                <a:spcPts val="0"/>
              </a:spcAft>
              <a:buNone/>
            </a:pPr>
            <a:r>
              <a:rPr lang="en-US"/>
              <a:t>		geostationary:longitude_of_projection_origin = -75. ;</a:t>
            </a:r>
            <a:endParaRPr/>
          </a:p>
          <a:p>
            <a:pPr marL="0" lvl="0" indent="0" algn="l" rtl="0">
              <a:spcBef>
                <a:spcPts val="0"/>
              </a:spcBef>
              <a:spcAft>
                <a:spcPts val="0"/>
              </a:spcAft>
              <a:buNone/>
            </a:pPr>
            <a:r>
              <a:rPr lang="en-US"/>
              <a:t>		geostationary:false_easting = 0. ;</a:t>
            </a:r>
            <a:endParaRPr/>
          </a:p>
          <a:p>
            <a:pPr marL="0" lvl="0" indent="0" algn="l" rtl="0">
              <a:spcBef>
                <a:spcPts val="0"/>
              </a:spcBef>
              <a:spcAft>
                <a:spcPts val="0"/>
              </a:spcAft>
              <a:buNone/>
            </a:pPr>
            <a:r>
              <a:rPr lang="en-US"/>
              <a:t>		geostationary:false_northing = 0. ;</a:t>
            </a:r>
            <a:endParaRPr/>
          </a:p>
          <a:p>
            <a:pPr marL="0" lvl="0" indent="0" algn="l" rtl="0">
              <a:spcBef>
                <a:spcPts val="0"/>
              </a:spcBef>
              <a:spcAft>
                <a:spcPts val="0"/>
              </a:spcAft>
              <a:buNone/>
            </a:pPr>
            <a:r>
              <a:rPr lang="en-US"/>
              <a:t>		geostationary:horizontal_datum_name = "WGS_1984" ;</a:t>
            </a:r>
            <a:endParaRPr/>
          </a:p>
          <a:p>
            <a:pPr marL="0" lvl="0" indent="0" algn="l" rtl="0">
              <a:spcBef>
                <a:spcPts val="0"/>
              </a:spcBef>
              <a:spcAft>
                <a:spcPts val="0"/>
              </a:spcAft>
              <a:buNone/>
            </a:pPr>
            <a:r>
              <a:rPr lang="en-US"/>
              <a:t>		geostationary:reference_ellipsoid_name = "WGS 84" ;</a:t>
            </a:r>
            <a:endParaRPr/>
          </a:p>
          <a:p>
            <a:pPr marL="0" lvl="0" indent="0" algn="l" rtl="0">
              <a:spcBef>
                <a:spcPts val="0"/>
              </a:spcBef>
              <a:spcAft>
                <a:spcPts val="0"/>
              </a:spcAft>
              <a:buNone/>
            </a:pPr>
            <a:r>
              <a:rPr lang="en-US"/>
              <a:t>		geostationary:prime_meridian_name = "Greenwich" ;</a:t>
            </a:r>
            <a:endParaRPr/>
          </a:p>
          <a:p>
            <a:pPr marL="0" lvl="0" indent="0" algn="l" rtl="0">
              <a:spcBef>
                <a:spcPts val="0"/>
              </a:spcBef>
              <a:spcAft>
                <a:spcPts val="0"/>
              </a:spcAft>
              <a:buNone/>
            </a:pPr>
            <a:r>
              <a:rPr lang="en-US"/>
              <a:t>		geostationary:geographic_crs_name = "WGS 84" ;</a:t>
            </a:r>
            <a:endParaRPr/>
          </a:p>
          <a:p>
            <a:pPr marL="0" lvl="0" indent="0" algn="l" rtl="0">
              <a:spcBef>
                <a:spcPts val="0"/>
              </a:spcBef>
              <a:spcAft>
                <a:spcPts val="0"/>
              </a:spcAft>
              <a:buNone/>
            </a:pPr>
            <a:r>
              <a:rPr lang="en-US"/>
              <a:t>		geostationary:sweep_angle_axis = "x" ;</a:t>
            </a:r>
            <a:endParaRPr/>
          </a:p>
          <a:p>
            <a:pPr marL="0" lvl="0" indent="0" algn="l" rtl="0">
              <a:spcBef>
                <a:spcPts val="0"/>
              </a:spcBef>
              <a:spcAft>
                <a:spcPts val="0"/>
              </a:spcAft>
              <a:buNone/>
            </a:pPr>
            <a:r>
              <a:rPr lang="en-US"/>
              <a:t>		geostationary:perspective_point_height =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Plotting with Panoply</a:t>
            </a:r>
            <a:endParaRPr/>
          </a:p>
        </p:txBody>
      </p:sp>
      <p:sp>
        <p:nvSpPr>
          <p:cNvPr id="253" name="Google Shape;253;p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7</a:t>
            </a:fld>
            <a:endParaRPr/>
          </a:p>
        </p:txBody>
      </p:sp>
      <p:pic>
        <p:nvPicPr>
          <p:cNvPr id="254" name="Google Shape;254;p43"/>
          <p:cNvPicPr preferRelativeResize="0"/>
          <p:nvPr/>
        </p:nvPicPr>
        <p:blipFill>
          <a:blip r:embed="rId3">
            <a:alphaModFix/>
          </a:blip>
          <a:stretch>
            <a:fillRect/>
          </a:stretch>
        </p:blipFill>
        <p:spPr>
          <a:xfrm>
            <a:off x="486950" y="1356875"/>
            <a:ext cx="10199562" cy="5348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Granule data reduction → greater than 80% !!</a:t>
            </a:r>
            <a:endParaRPr/>
          </a:p>
        </p:txBody>
      </p:sp>
      <p:sp>
        <p:nvSpPr>
          <p:cNvPr id="260" name="Google Shape;260;p44"/>
          <p:cNvSpPr txBox="1">
            <a:spLocks noGrp="1"/>
          </p:cNvSpPr>
          <p:nvPr>
            <p:ph type="body" idx="1"/>
          </p:nvPr>
        </p:nvSpPr>
        <p:spPr>
          <a:xfrm>
            <a:off x="487425" y="1356873"/>
            <a:ext cx="10136100" cy="917700"/>
          </a:xfrm>
          <a:prstGeom prst="rect">
            <a:avLst/>
          </a:prstGeom>
          <a:noFill/>
          <a:ln>
            <a:noFill/>
          </a:ln>
        </p:spPr>
        <p:txBody>
          <a:bodyPr spcFirstLastPara="1" wrap="square" lIns="121900" tIns="121900" rIns="121900" bIns="121900" anchor="t" anchorCtr="0">
            <a:noAutofit/>
          </a:bodyPr>
          <a:lstStyle/>
          <a:p>
            <a:pPr marL="457200" lvl="0" indent="-228600" algn="l" rtl="0">
              <a:lnSpc>
                <a:spcPct val="115000"/>
              </a:lnSpc>
              <a:spcBef>
                <a:spcPts val="0"/>
              </a:spcBef>
              <a:spcAft>
                <a:spcPts val="0"/>
              </a:spcAft>
              <a:buSzPts val="1900"/>
              <a:buNone/>
            </a:pPr>
            <a:endParaRPr sz="2000" i="1">
              <a:latin typeface="Calibri"/>
              <a:ea typeface="Calibri"/>
              <a:cs typeface="Calibri"/>
              <a:sym typeface="Calibri"/>
            </a:endParaRPr>
          </a:p>
          <a:p>
            <a:pPr marL="457200" marR="0" lvl="0" indent="-349250" algn="l" rtl="0">
              <a:lnSpc>
                <a:spcPct val="115000"/>
              </a:lnSpc>
              <a:spcBef>
                <a:spcPts val="0"/>
              </a:spcBef>
              <a:spcAft>
                <a:spcPts val="0"/>
              </a:spcAft>
              <a:buClr>
                <a:schemeClr val="dk2"/>
              </a:buClr>
              <a:buSzPts val="1900"/>
              <a:buFont typeface="Arial"/>
              <a:buChar char="●"/>
            </a:pPr>
            <a:r>
              <a:rPr lang="en-US"/>
              <a:t>Average: 272 MB → 44 MB</a:t>
            </a:r>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sz="2000">
              <a:latin typeface="Calibri"/>
              <a:ea typeface="Calibri"/>
              <a:cs typeface="Calibri"/>
              <a:sym typeface="Calibri"/>
            </a:endParaRPr>
          </a:p>
          <a:p>
            <a:pPr marL="457200" lvl="0" indent="-228600" algn="l" rtl="0">
              <a:lnSpc>
                <a:spcPct val="115000"/>
              </a:lnSpc>
              <a:spcBef>
                <a:spcPts val="0"/>
              </a:spcBef>
              <a:spcAft>
                <a:spcPts val="0"/>
              </a:spcAft>
              <a:buSzPts val="1900"/>
              <a:buNone/>
            </a:pPr>
            <a:endParaRPr/>
          </a:p>
        </p:txBody>
      </p:sp>
      <p:sp>
        <p:nvSpPr>
          <p:cNvPr id="261" name="Google Shape;261;p4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8</a:t>
            </a:fld>
            <a:endParaRPr/>
          </a:p>
        </p:txBody>
      </p:sp>
      <p:pic>
        <p:nvPicPr>
          <p:cNvPr id="262" name="Google Shape;262;p44"/>
          <p:cNvPicPr preferRelativeResize="0"/>
          <p:nvPr/>
        </p:nvPicPr>
        <p:blipFill>
          <a:blip r:embed="rId3">
            <a:alphaModFix/>
          </a:blip>
          <a:stretch>
            <a:fillRect/>
          </a:stretch>
        </p:blipFill>
        <p:spPr>
          <a:xfrm>
            <a:off x="655100" y="2274573"/>
            <a:ext cx="5572913" cy="4278628"/>
          </a:xfrm>
          <a:prstGeom prst="rect">
            <a:avLst/>
          </a:prstGeom>
          <a:noFill/>
          <a:ln>
            <a:noFill/>
          </a:ln>
        </p:spPr>
      </p:pic>
      <p:pic>
        <p:nvPicPr>
          <p:cNvPr id="263" name="Google Shape;263;p44"/>
          <p:cNvPicPr preferRelativeResize="0"/>
          <p:nvPr/>
        </p:nvPicPr>
        <p:blipFill>
          <a:blip r:embed="rId4">
            <a:alphaModFix/>
          </a:blip>
          <a:stretch>
            <a:fillRect/>
          </a:stretch>
        </p:blipFill>
        <p:spPr>
          <a:xfrm>
            <a:off x="6512075" y="2415000"/>
            <a:ext cx="5333666" cy="4138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367725" y="234292"/>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Eumetsat L2 VIIRS compact data model</a:t>
            </a:r>
            <a:endParaRPr/>
          </a:p>
        </p:txBody>
      </p:sp>
      <p:sp>
        <p:nvSpPr>
          <p:cNvPr id="269" name="Google Shape;269;p4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pic>
        <p:nvPicPr>
          <p:cNvPr id="270" name="Google Shape;270;p45"/>
          <p:cNvPicPr preferRelativeResize="0"/>
          <p:nvPr/>
        </p:nvPicPr>
        <p:blipFill>
          <a:blip r:embed="rId3">
            <a:alphaModFix/>
          </a:blip>
          <a:stretch>
            <a:fillRect/>
          </a:stretch>
        </p:blipFill>
        <p:spPr>
          <a:xfrm>
            <a:off x="2112375" y="1069625"/>
            <a:ext cx="4639950" cy="5501124"/>
          </a:xfrm>
          <a:prstGeom prst="rect">
            <a:avLst/>
          </a:prstGeom>
          <a:noFill/>
          <a:ln>
            <a:noFill/>
          </a:ln>
          <a:effectLst>
            <a:outerShdw blurRad="57150" dist="19050" dir="5400000" algn="bl" rotWithShape="0">
              <a:srgbClr val="434343">
                <a:alpha val="33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679</Words>
  <Application>Microsoft Macintosh PowerPoint</Application>
  <PresentationFormat>Widescreen</PresentationFormat>
  <Paragraphs>158</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Proxima Nova</vt:lpstr>
      <vt:lpstr>Calibri</vt:lpstr>
      <vt:lpstr>Arial</vt:lpstr>
      <vt:lpstr>Verdana</vt:lpstr>
      <vt:lpstr>Office Theme</vt:lpstr>
      <vt:lpstr>Office Theme</vt:lpstr>
      <vt:lpstr>Simple Light</vt:lpstr>
      <vt:lpstr>New examples of encoding satellite geolocation information</vt:lpstr>
      <vt:lpstr>Implementations of novel geolocation encoding for Level 1and 2 satellite data</vt:lpstr>
      <vt:lpstr>Leveraging CF for geostationary SST datasets </vt:lpstr>
      <vt:lpstr>Existing L2P GHRSST encoding</vt:lpstr>
      <vt:lpstr>New L2P GHRSST encoding</vt:lpstr>
      <vt:lpstr>CF projection information</vt:lpstr>
      <vt:lpstr>Plotting with Panoply</vt:lpstr>
      <vt:lpstr>Granule data reduction → greater than 80% !!</vt:lpstr>
      <vt:lpstr>Eumetsat L2 VIIRS compact data model</vt:lpstr>
      <vt:lpstr>VIIRS Compact data model</vt:lpstr>
      <vt:lpstr>VIIRS Compact data model </vt:lpstr>
      <vt:lpstr>Original layout</vt:lpstr>
      <vt:lpstr>Tie point example</vt:lpstr>
      <vt:lpstr>The Tie Point grid</vt:lpstr>
      <vt:lpstr>Reconstruction of Original Longitude and Latitude</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examples of encoding satellite geolocation information</dc:title>
  <cp:lastModifiedBy>Microsoft Office User</cp:lastModifiedBy>
  <cp:revision>10</cp:revision>
  <dcterms:modified xsi:type="dcterms:W3CDTF">2019-07-19T15:07:33Z</dcterms:modified>
</cp:coreProperties>
</file>