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9" r:id="rId1"/>
    <p:sldMasterId id="2147483669" r:id="rId2"/>
    <p:sldMasterId id="2147483684" r:id="rId3"/>
  </p:sldMasterIdLst>
  <p:notesMasterIdLst>
    <p:notesMasterId r:id="rId30"/>
  </p:notesMasterIdLst>
  <p:sldIdLst>
    <p:sldId id="716" r:id="rId4"/>
    <p:sldId id="739" r:id="rId5"/>
    <p:sldId id="746" r:id="rId6"/>
    <p:sldId id="741" r:id="rId7"/>
    <p:sldId id="743" r:id="rId8"/>
    <p:sldId id="722" r:id="rId9"/>
    <p:sldId id="735" r:id="rId10"/>
    <p:sldId id="723" r:id="rId11"/>
    <p:sldId id="747" r:id="rId12"/>
    <p:sldId id="725" r:id="rId13"/>
    <p:sldId id="726" r:id="rId14"/>
    <p:sldId id="749" r:id="rId15"/>
    <p:sldId id="755" r:id="rId16"/>
    <p:sldId id="753" r:id="rId17"/>
    <p:sldId id="757" r:id="rId18"/>
    <p:sldId id="756" r:id="rId19"/>
    <p:sldId id="867" r:id="rId20"/>
    <p:sldId id="899" r:id="rId21"/>
    <p:sldId id="869" r:id="rId22"/>
    <p:sldId id="888" r:id="rId23"/>
    <p:sldId id="884" r:id="rId24"/>
    <p:sldId id="885" r:id="rId25"/>
    <p:sldId id="886" r:id="rId26"/>
    <p:sldId id="887" r:id="rId27"/>
    <p:sldId id="734" r:id="rId28"/>
    <p:sldId id="732" r:id="rId29"/>
  </p:sldIdLst>
  <p:sldSz cx="9144000" cy="5143500" type="screen16x9"/>
  <p:notesSz cx="6858000" cy="9313863"/>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521415D9-36F7-43E2-AB2F-B90AF26B5E84}">
      <p14:sectionLst xmlns:p14="http://schemas.microsoft.com/office/powerpoint/2010/main">
        <p14:section name="Untitled Section" id="{3540F3E4-3A56-594D-A98C-62123F4F527F}">
          <p14:sldIdLst>
            <p14:sldId id="716"/>
            <p14:sldId id="739"/>
            <p14:sldId id="746"/>
            <p14:sldId id="741"/>
            <p14:sldId id="743"/>
          </p14:sldIdLst>
        </p14:section>
        <p14:section name="Untitled Section" id="{1AA63BF2-7735-4286-9F7F-0FCB8D5137C0}">
          <p14:sldIdLst>
            <p14:sldId id="722"/>
            <p14:sldId id="735"/>
            <p14:sldId id="723"/>
            <p14:sldId id="747"/>
            <p14:sldId id="725"/>
            <p14:sldId id="726"/>
            <p14:sldId id="749"/>
            <p14:sldId id="755"/>
            <p14:sldId id="753"/>
            <p14:sldId id="757"/>
            <p14:sldId id="756"/>
            <p14:sldId id="867"/>
            <p14:sldId id="899"/>
            <p14:sldId id="869"/>
            <p14:sldId id="888"/>
            <p14:sldId id="884"/>
            <p14:sldId id="885"/>
            <p14:sldId id="886"/>
            <p14:sldId id="887"/>
            <p14:sldId id="734"/>
            <p14:sldId id="73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700"/>
    <a:srgbClr val="ED7D31"/>
    <a:srgbClr val="4F81BD"/>
    <a:srgbClr val="C6531F"/>
    <a:srgbClr val="333F48"/>
    <a:srgbClr val="9CADB7"/>
    <a:srgbClr val="005F86"/>
    <a:srgbClr val="C01338"/>
    <a:srgbClr val="C00000"/>
    <a:srgbClr val="79C8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12" autoAdjust="0"/>
    <p:restoredTop sz="90955" autoAdjust="0"/>
  </p:normalViewPr>
  <p:slideViewPr>
    <p:cSldViewPr>
      <p:cViewPr varScale="1">
        <p:scale>
          <a:sx n="158" d="100"/>
          <a:sy n="158" d="100"/>
        </p:scale>
        <p:origin x="192" y="22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79" name="Rectangle 3"/>
          <p:cNvSpPr>
            <a:spLocks noGrp="1" noChangeArrowheads="1"/>
          </p:cNvSpPr>
          <p:nvPr>
            <p:ph type="dt" idx="1"/>
          </p:nvPr>
        </p:nvSpPr>
        <p:spPr bwMode="auto">
          <a:xfrm>
            <a:off x="3884613"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algn="r" eaLnBrk="0" hangingPunct="0">
              <a:defRPr sz="1200">
                <a:cs typeface="ヒラギノ角ゴ Pro W3"/>
              </a:defRPr>
            </a:lvl1pPr>
          </a:lstStyle>
          <a:p>
            <a:pPr>
              <a:defRPr/>
            </a:pPr>
            <a:fld id="{F6FD56A5-6355-4B13-B783-7CC5477550B3}" type="datetimeFigureOut">
              <a:rPr lang="en-US"/>
              <a:pPr>
                <a:defRPr/>
              </a:pPr>
              <a:t>7/18/19</a:t>
            </a:fld>
            <a:endParaRPr lang="en-US"/>
          </a:p>
        </p:txBody>
      </p:sp>
      <p:sp>
        <p:nvSpPr>
          <p:cNvPr id="16388" name="Rectangle 4"/>
          <p:cNvSpPr>
            <a:spLocks noGrp="1" noRot="1" noChangeAspect="1" noChangeArrowheads="1" noTextEdit="1"/>
          </p:cNvSpPr>
          <p:nvPr>
            <p:ph type="sldImg" idx="2"/>
          </p:nvPr>
        </p:nvSpPr>
        <p:spPr bwMode="auto">
          <a:xfrm>
            <a:off x="327025" y="700088"/>
            <a:ext cx="6203950" cy="3490912"/>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424085"/>
            <a:ext cx="5486400" cy="4191238"/>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83" name="Rectangle 7"/>
          <p:cNvSpPr>
            <a:spLocks noGrp="1" noChangeArrowheads="1"/>
          </p:cNvSpPr>
          <p:nvPr>
            <p:ph type="sldNum" sz="quarter" idx="5"/>
          </p:nvPr>
        </p:nvSpPr>
        <p:spPr bwMode="auto">
          <a:xfrm>
            <a:off x="3884613"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algn="r" eaLnBrk="0" hangingPunct="0">
              <a:defRPr sz="1200">
                <a:cs typeface="ヒラギノ角ゴ Pro W3"/>
              </a:defRPr>
            </a:lvl1pPr>
          </a:lstStyle>
          <a:p>
            <a:pPr>
              <a:defRPr/>
            </a:pPr>
            <a:fld id="{6E074355-CE0D-4C68-A6CB-C364ED71B33B}" type="slidenum">
              <a:rPr lang="en-US"/>
              <a:pPr>
                <a:defRPr/>
              </a:pPr>
              <a:t>‹#›</a:t>
            </a:fld>
            <a:endParaRPr lang="en-US"/>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074355-CE0D-4C68-A6CB-C364ED71B33B}"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ndParaRPr>
          </a:p>
        </p:txBody>
      </p:sp>
    </p:spTree>
    <p:extLst>
      <p:ext uri="{BB962C8B-B14F-4D97-AF65-F5344CB8AC3E}">
        <p14:creationId xmlns:p14="http://schemas.microsoft.com/office/powerpoint/2010/main" val="2366596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Demonstrate how we envision the interactive tool to work. </a:t>
            </a:r>
          </a:p>
          <a:p>
            <a:r>
              <a:rPr lang="en-US" baseline="0" dirty="0"/>
              <a:t>Each geographic region has an existing set of infrastructure that has evolved over time, and the future energy system evolves from this initial condition.  This needs to be put into perspective for the user. </a:t>
            </a:r>
          </a:p>
          <a:p>
            <a:r>
              <a:rPr lang="en-US" baseline="0" dirty="0"/>
              <a:t>1. History: (5-10 seconds)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21</a:t>
            </a:fld>
            <a:endParaRPr lang="en-US"/>
          </a:p>
        </p:txBody>
      </p:sp>
    </p:spTree>
    <p:extLst>
      <p:ext uri="{BB962C8B-B14F-4D97-AF65-F5344CB8AC3E}">
        <p14:creationId xmlns:p14="http://schemas.microsoft.com/office/powerpoint/2010/main" val="3387271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Demonstrate how we envision the interactive tool to work. </a:t>
            </a:r>
          </a:p>
          <a:p>
            <a:r>
              <a:rPr lang="en-US" baseline="0" dirty="0"/>
              <a:t>Each geographic region has an existing set of infrastructure that has evolved over time, and the future energy system evolves from this initial condition.  This needs to be put into perspective for the user. </a:t>
            </a:r>
          </a:p>
          <a:p>
            <a:r>
              <a:rPr lang="en-US" baseline="0" dirty="0"/>
              <a:t>2. History in broad categories of capital and O&amp;M: (5-10 seconds)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22</a:t>
            </a:fld>
            <a:endParaRPr lang="en-US"/>
          </a:p>
        </p:txBody>
      </p:sp>
    </p:spTree>
    <p:extLst>
      <p:ext uri="{BB962C8B-B14F-4D97-AF65-F5344CB8AC3E}">
        <p14:creationId xmlns:p14="http://schemas.microsoft.com/office/powerpoint/2010/main" val="2144641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Demonstrate how we envision the interactive tool to work. </a:t>
            </a:r>
          </a:p>
          <a:p>
            <a:r>
              <a:rPr lang="en-US" baseline="0" dirty="0"/>
              <a:t>Each geographic region has an existing set of infrastructure that has evolved over time, and the future energy system evolves from this initial condition.  This needs to be put into perspective for the user. </a:t>
            </a:r>
          </a:p>
          <a:p>
            <a:r>
              <a:rPr lang="en-US" baseline="0" dirty="0"/>
              <a:t>3. The user’s chosen future in broad categories of capital and O&amp;M: (5-10 seconds)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23</a:t>
            </a:fld>
            <a:endParaRPr lang="en-US"/>
          </a:p>
        </p:txBody>
      </p:sp>
    </p:spTree>
    <p:extLst>
      <p:ext uri="{BB962C8B-B14F-4D97-AF65-F5344CB8AC3E}">
        <p14:creationId xmlns:p14="http://schemas.microsoft.com/office/powerpoint/2010/main" val="3365895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Demonstrate how we envision the interactive tool to work. </a:t>
            </a:r>
          </a:p>
          <a:p>
            <a:r>
              <a:rPr lang="en-US" baseline="0" dirty="0"/>
              <a:t>Each geographic region has an existing set of infrastructure that has evolved over time, and the future energy system evolves from this initial condition.  This needs to be put into perspective for the user. </a:t>
            </a:r>
          </a:p>
          <a:p>
            <a:r>
              <a:rPr lang="en-US" baseline="0" dirty="0"/>
              <a:t>4. The user’s sees the impact of his/her choices, and can change the energy mix again: (5-10 seconds)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24</a:t>
            </a:fld>
            <a:endParaRPr lang="en-US"/>
          </a:p>
        </p:txBody>
      </p:sp>
    </p:spTree>
    <p:extLst>
      <p:ext uri="{BB962C8B-B14F-4D97-AF65-F5344CB8AC3E}">
        <p14:creationId xmlns:p14="http://schemas.microsoft.com/office/powerpoint/2010/main" val="2819433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a:t>
            </a:fld>
            <a:endParaRPr lang="en-US"/>
          </a:p>
        </p:txBody>
      </p:sp>
    </p:spTree>
    <p:extLst>
      <p:ext uri="{BB962C8B-B14F-4D97-AF65-F5344CB8AC3E}">
        <p14:creationId xmlns:p14="http://schemas.microsoft.com/office/powerpoint/2010/main" val="667783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4A53AE-2121-3649-BB59-5FECB1D95679}" type="slidenum">
              <a:rPr lang="en-US" smtClean="0"/>
              <a:t>6</a:t>
            </a:fld>
            <a:endParaRPr lang="en-US" dirty="0"/>
          </a:p>
        </p:txBody>
      </p:sp>
    </p:spTree>
    <p:extLst>
      <p:ext uri="{BB962C8B-B14F-4D97-AF65-F5344CB8AC3E}">
        <p14:creationId xmlns:p14="http://schemas.microsoft.com/office/powerpoint/2010/main" val="402448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4A53AE-2121-3649-BB59-5FECB1D95679}" type="slidenum">
              <a:rPr lang="en-US" smtClean="0"/>
              <a:t>8</a:t>
            </a:fld>
            <a:endParaRPr lang="en-US" dirty="0"/>
          </a:p>
        </p:txBody>
      </p:sp>
    </p:spTree>
    <p:extLst>
      <p:ext uri="{BB962C8B-B14F-4D97-AF65-F5344CB8AC3E}">
        <p14:creationId xmlns:p14="http://schemas.microsoft.com/office/powerpoint/2010/main" val="493917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dirty="0"/>
              <a:t>Will the total cost change over the years?</a:t>
            </a:r>
          </a:p>
          <a:p>
            <a:pPr fontAlgn="t"/>
            <a:r>
              <a:rPr lang="en-US" sz="1200" dirty="0"/>
              <a:t>Will yearly expenditures shift from </a:t>
            </a:r>
            <a:r>
              <a:rPr lang="en-US" sz="1200" dirty="0" err="1"/>
              <a:t>OpEx</a:t>
            </a:r>
            <a:r>
              <a:rPr lang="en-US" sz="1200" baseline="0" dirty="0"/>
              <a:t> for </a:t>
            </a:r>
            <a:r>
              <a:rPr lang="en-US" sz="1200" dirty="0"/>
              <a:t>fuels to increased</a:t>
            </a:r>
            <a:r>
              <a:rPr lang="en-US" sz="1200" baseline="0" dirty="0"/>
              <a:t> spending on </a:t>
            </a:r>
            <a:r>
              <a:rPr lang="en-US" sz="1200" dirty="0" err="1"/>
              <a:t>CapEx</a:t>
            </a:r>
            <a:r>
              <a:rPr lang="en-US" sz="1200" dirty="0"/>
              <a:t>?</a:t>
            </a:r>
          </a:p>
          <a:p>
            <a:pPr fontAlgn="t"/>
            <a:r>
              <a:rPr lang="en-US" sz="1200" dirty="0"/>
              <a:t>Will remaining “firming fuel” be more expensive &amp; offset savings?</a:t>
            </a:r>
          </a:p>
          <a:p>
            <a:pPr fontAlgn="t"/>
            <a:r>
              <a:rPr lang="en-US" sz="1200" dirty="0"/>
              <a:t>Will existing assets be retired</a:t>
            </a:r>
            <a:r>
              <a:rPr lang="en-US" sz="1200" baseline="0" dirty="0"/>
              <a:t> before the end of their useful life?</a:t>
            </a:r>
            <a:endParaRPr lang="en-US" sz="1200" dirty="0"/>
          </a:p>
          <a:p>
            <a:endParaRPr lang="en-US" dirty="0"/>
          </a:p>
        </p:txBody>
      </p:sp>
      <p:sp>
        <p:nvSpPr>
          <p:cNvPr id="4" name="Slide Number Placeholder 3"/>
          <p:cNvSpPr>
            <a:spLocks noGrp="1"/>
          </p:cNvSpPr>
          <p:nvPr>
            <p:ph type="sldNum" sz="quarter" idx="10"/>
          </p:nvPr>
        </p:nvSpPr>
        <p:spPr/>
        <p:txBody>
          <a:bodyPr/>
          <a:lstStyle/>
          <a:p>
            <a:fld id="{61FE314C-3828-48AE-A424-EDB3E60A7150}" type="slidenum">
              <a:rPr lang="en-US" smtClean="0"/>
              <a:t>12</a:t>
            </a:fld>
            <a:endParaRPr lang="en-US"/>
          </a:p>
        </p:txBody>
      </p:sp>
    </p:spTree>
    <p:extLst>
      <p:ext uri="{BB962C8B-B14F-4D97-AF65-F5344CB8AC3E}">
        <p14:creationId xmlns:p14="http://schemas.microsoft.com/office/powerpoint/2010/main" val="2867047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Demonstrate how we envision the interactive tool to work. </a:t>
            </a:r>
          </a:p>
          <a:p>
            <a:r>
              <a:rPr lang="en-US" baseline="0" dirty="0"/>
              <a:t>Intro: (10-20 seconds)</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17</a:t>
            </a:fld>
            <a:endParaRPr lang="en-US"/>
          </a:p>
        </p:txBody>
      </p:sp>
    </p:spTree>
    <p:extLst>
      <p:ext uri="{BB962C8B-B14F-4D97-AF65-F5344CB8AC3E}">
        <p14:creationId xmlns:p14="http://schemas.microsoft.com/office/powerpoint/2010/main" val="512283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Demonstrate how we envision the interactive tool to work. </a:t>
            </a:r>
          </a:p>
          <a:p>
            <a:r>
              <a:rPr lang="en-US" baseline="0" dirty="0"/>
              <a:t>User only chooses annual energy mix at a high level. (5-10 seconds)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18</a:t>
            </a:fld>
            <a:endParaRPr lang="en-US"/>
          </a:p>
        </p:txBody>
      </p:sp>
    </p:spTree>
    <p:extLst>
      <p:ext uri="{BB962C8B-B14F-4D97-AF65-F5344CB8AC3E}">
        <p14:creationId xmlns:p14="http://schemas.microsoft.com/office/powerpoint/2010/main" val="431063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Demonstrate how we envision the interactive tool to work. </a:t>
            </a:r>
          </a:p>
          <a:p>
            <a:r>
              <a:rPr lang="en-US" baseline="0" dirty="0"/>
              <a:t>We have to go from annual energy to hourly demand and supply: (5-15 seconds)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19</a:t>
            </a:fld>
            <a:endParaRPr lang="en-US"/>
          </a:p>
        </p:txBody>
      </p:sp>
    </p:spTree>
    <p:extLst>
      <p:ext uri="{BB962C8B-B14F-4D97-AF65-F5344CB8AC3E}">
        <p14:creationId xmlns:p14="http://schemas.microsoft.com/office/powerpoint/2010/main" val="367287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Demonstrate how we envision the interactive tool to work. </a:t>
            </a:r>
          </a:p>
          <a:p>
            <a:r>
              <a:rPr lang="en-US" baseline="0" dirty="0"/>
              <a:t>The annual energy to hourly demand and supply must be broken down geographically: (5-15 seconds)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20</a:t>
            </a:fld>
            <a:endParaRPr lang="en-US"/>
          </a:p>
        </p:txBody>
      </p:sp>
    </p:spTree>
    <p:extLst>
      <p:ext uri="{BB962C8B-B14F-4D97-AF65-F5344CB8AC3E}">
        <p14:creationId xmlns:p14="http://schemas.microsoft.com/office/powerpoint/2010/main" val="3245211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343"/>
            <a:ext cx="7772400" cy="1102995"/>
          </a:xfrm>
        </p:spPr>
        <p:txBody>
          <a:bodyPr/>
          <a:lstStyle>
            <a:lvl1pPr>
              <a:defRPr>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lumMod val="85000"/>
                    <a:lumOff val="1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6133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txBox="1">
            <a:spLocks/>
          </p:cNvSpPr>
          <p:nvPr userDrawn="1"/>
        </p:nvSpPr>
        <p:spPr>
          <a:xfrm>
            <a:off x="6984999" y="485060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D496F11-B78F-4D08-ADB0-72D71042ABE2}" type="slidenum">
              <a:rPr lang="en-US" sz="1350" smtClean="0">
                <a:solidFill>
                  <a:prstClr val="black">
                    <a:tint val="75000"/>
                  </a:prstClr>
                </a:solidFill>
              </a:rPr>
              <a:pPr algn="r"/>
              <a:t>‹#›</a:t>
            </a:fld>
            <a:endParaRPr lang="en-US" sz="1350" dirty="0">
              <a:solidFill>
                <a:prstClr val="black">
                  <a:tint val="75000"/>
                </a:prstClr>
              </a:solidFill>
            </a:endParaRPr>
          </a:p>
        </p:txBody>
      </p:sp>
    </p:spTree>
    <p:extLst>
      <p:ext uri="{BB962C8B-B14F-4D97-AF65-F5344CB8AC3E}">
        <p14:creationId xmlns:p14="http://schemas.microsoft.com/office/powerpoint/2010/main" val="35404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6"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txBox="1">
            <a:spLocks/>
          </p:cNvSpPr>
          <p:nvPr userDrawn="1"/>
        </p:nvSpPr>
        <p:spPr>
          <a:xfrm>
            <a:off x="6984999" y="485060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D496F11-B78F-4D08-ADB0-72D71042ABE2}" type="slidenum">
              <a:rPr lang="en-US" sz="1350" smtClean="0">
                <a:solidFill>
                  <a:prstClr val="black">
                    <a:tint val="75000"/>
                  </a:prstClr>
                </a:solidFill>
              </a:rPr>
              <a:pPr algn="r"/>
              <a:t>‹#›</a:t>
            </a:fld>
            <a:endParaRPr lang="en-US" sz="1350" dirty="0">
              <a:solidFill>
                <a:prstClr val="black">
                  <a:tint val="75000"/>
                </a:prstClr>
              </a:solidFill>
            </a:endParaRPr>
          </a:p>
        </p:txBody>
      </p:sp>
    </p:spTree>
    <p:extLst>
      <p:ext uri="{BB962C8B-B14F-4D97-AF65-F5344CB8AC3E}">
        <p14:creationId xmlns:p14="http://schemas.microsoft.com/office/powerpoint/2010/main" val="2349021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6"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txBox="1">
            <a:spLocks/>
          </p:cNvSpPr>
          <p:nvPr userDrawn="1"/>
        </p:nvSpPr>
        <p:spPr>
          <a:xfrm>
            <a:off x="6984999" y="485060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D496F11-B78F-4D08-ADB0-72D71042ABE2}" type="slidenum">
              <a:rPr lang="en-US" sz="1350" smtClean="0">
                <a:solidFill>
                  <a:prstClr val="black">
                    <a:tint val="75000"/>
                  </a:prstClr>
                </a:solidFill>
              </a:rPr>
              <a:pPr algn="r"/>
              <a:t>‹#›</a:t>
            </a:fld>
            <a:endParaRPr lang="en-US" sz="1350" dirty="0">
              <a:solidFill>
                <a:prstClr val="black">
                  <a:tint val="75000"/>
                </a:prstClr>
              </a:solidFill>
            </a:endParaRPr>
          </a:p>
        </p:txBody>
      </p:sp>
    </p:spTree>
    <p:extLst>
      <p:ext uri="{BB962C8B-B14F-4D97-AF65-F5344CB8AC3E}">
        <p14:creationId xmlns:p14="http://schemas.microsoft.com/office/powerpoint/2010/main" val="4026708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1" y="4767267"/>
            <a:ext cx="1217083" cy="273844"/>
          </a:xfrm>
          <a:prstGeom prst="rect">
            <a:avLst/>
          </a:prstGeom>
        </p:spPr>
        <p:txBody>
          <a:bodyPr/>
          <a:lstStyle/>
          <a:p>
            <a:endParaRPr lang="en-US" dirty="0"/>
          </a:p>
        </p:txBody>
      </p:sp>
      <p:sp>
        <p:nvSpPr>
          <p:cNvPr id="3" name="Footer Placeholder 2"/>
          <p:cNvSpPr>
            <a:spLocks noGrp="1"/>
          </p:cNvSpPr>
          <p:nvPr>
            <p:ph type="ftr" sz="quarter" idx="11"/>
          </p:nvPr>
        </p:nvSpPr>
        <p:spPr>
          <a:xfrm>
            <a:off x="2432044" y="4767267"/>
            <a:ext cx="37719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4767267"/>
            <a:ext cx="2057400" cy="273844"/>
          </a:xfrm>
          <a:prstGeom prst="rect">
            <a:avLst/>
          </a:prstGeom>
        </p:spPr>
        <p:txBody>
          <a:bodyPr/>
          <a:lstStyle/>
          <a:p>
            <a:fld id="{02D19AC2-2EC0-473C-BE1E-524627E80051}" type="slidenum">
              <a:rPr lang="en-US" smtClean="0"/>
              <a:t>‹#›</a:t>
            </a:fld>
            <a:endParaRPr lang="en-US" dirty="0"/>
          </a:p>
        </p:txBody>
      </p:sp>
      <p:sp>
        <p:nvSpPr>
          <p:cNvPr id="6" name="Slide Number Placeholder 5"/>
          <p:cNvSpPr txBox="1">
            <a:spLocks/>
          </p:cNvSpPr>
          <p:nvPr userDrawn="1"/>
        </p:nvSpPr>
        <p:spPr>
          <a:xfrm>
            <a:off x="6984999" y="485060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D496F11-B78F-4D08-ADB0-72D71042ABE2}" type="slidenum">
              <a:rPr lang="en-US" sz="1350" smtClean="0">
                <a:solidFill>
                  <a:prstClr val="black">
                    <a:tint val="75000"/>
                  </a:prstClr>
                </a:solidFill>
              </a:rPr>
              <a:pPr algn="r"/>
              <a:t>‹#›</a:t>
            </a:fld>
            <a:endParaRPr lang="en-US" sz="1350" dirty="0">
              <a:solidFill>
                <a:prstClr val="black">
                  <a:tint val="75000"/>
                </a:prstClr>
              </a:solidFill>
            </a:endParaRPr>
          </a:p>
        </p:txBody>
      </p:sp>
    </p:spTree>
    <p:extLst>
      <p:ext uri="{BB962C8B-B14F-4D97-AF65-F5344CB8AC3E}">
        <p14:creationId xmlns:p14="http://schemas.microsoft.com/office/powerpoint/2010/main" val="3593226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8674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57250"/>
          </a:xfrm>
        </p:spPr>
        <p:txBody>
          <a:bodyPr/>
          <a:lstStyle/>
          <a:p>
            <a:r>
              <a:rPr lang="en-US" dirty="0"/>
              <a:t>Click to edit Master title style</a:t>
            </a:r>
          </a:p>
        </p:txBody>
      </p:sp>
      <p:sp>
        <p:nvSpPr>
          <p:cNvPr id="3" name="Content Placeholder 2"/>
          <p:cNvSpPr>
            <a:spLocks noGrp="1"/>
          </p:cNvSpPr>
          <p:nvPr>
            <p:ph idx="1"/>
          </p:nvPr>
        </p:nvSpPr>
        <p:spPr>
          <a:xfrm>
            <a:off x="457200" y="1737360"/>
            <a:ext cx="8229600" cy="29489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078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5" name="Text Placeholder 2"/>
          <p:cNvSpPr>
            <a:spLocks noGrp="1"/>
          </p:cNvSpPr>
          <p:nvPr>
            <p:ph type="body" idx="1"/>
          </p:nvPr>
        </p:nvSpPr>
        <p:spPr>
          <a:xfrm>
            <a:off x="722313" y="2180035"/>
            <a:ext cx="7772400" cy="1125140"/>
          </a:xfrm>
        </p:spPr>
        <p:txBody>
          <a:bodyPr anchor="b"/>
          <a:lstStyle>
            <a:lvl1pPr marL="0" indent="0">
              <a:buNone/>
              <a:defRPr sz="200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85988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74470"/>
            <a:ext cx="4038600"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74470"/>
            <a:ext cx="4038600"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6750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3696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3613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6908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857250"/>
          </a:xfrm>
        </p:spPr>
        <p:txBody>
          <a:bodyPr/>
          <a:lstStyle/>
          <a:p>
            <a:r>
              <a:rPr lang="en-US"/>
              <a:t>Click to edit Master title style</a:t>
            </a:r>
          </a:p>
        </p:txBody>
      </p:sp>
      <p:sp>
        <p:nvSpPr>
          <p:cNvPr id="3" name="Content Placeholder 2"/>
          <p:cNvSpPr>
            <a:spLocks noGrp="1"/>
          </p:cNvSpPr>
          <p:nvPr>
            <p:ph idx="1"/>
          </p:nvPr>
        </p:nvSpPr>
        <p:spPr>
          <a:xfrm>
            <a:off x="457200" y="1771650"/>
            <a:ext cx="82296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txBox="1">
            <a:spLocks/>
          </p:cNvSpPr>
          <p:nvPr userDrawn="1"/>
        </p:nvSpPr>
        <p:spPr>
          <a:xfrm>
            <a:off x="6984999" y="485060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D496F11-B78F-4D08-ADB0-72D71042ABE2}" type="slidenum">
              <a:rPr lang="en-US" sz="1350" smtClean="0">
                <a:solidFill>
                  <a:prstClr val="black">
                    <a:tint val="75000"/>
                  </a:prstClr>
                </a:solidFill>
              </a:rPr>
              <a:pPr algn="r"/>
              <a:t>‹#›</a:t>
            </a:fld>
            <a:endParaRPr lang="en-US" sz="1350" dirty="0">
              <a:solidFill>
                <a:prstClr val="black">
                  <a:tint val="75000"/>
                </a:prstClr>
              </a:solidFill>
            </a:endParaRPr>
          </a:p>
        </p:txBody>
      </p:sp>
    </p:spTree>
    <p:extLst>
      <p:ext uri="{BB962C8B-B14F-4D97-AF65-F5344CB8AC3E}">
        <p14:creationId xmlns:p14="http://schemas.microsoft.com/office/powerpoint/2010/main" val="357750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79158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CADB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2865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80210"/>
            <a:ext cx="8229600" cy="29489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0" y="143"/>
            <a:ext cx="9144000" cy="590359"/>
          </a:xfrm>
          <a:prstGeom prst="rect">
            <a:avLst/>
          </a:prstGeom>
        </p:spPr>
      </p:pic>
    </p:spTree>
    <p:extLst>
      <p:ext uri="{BB962C8B-B14F-4D97-AF65-F5344CB8AC3E}">
        <p14:creationId xmlns:p14="http://schemas.microsoft.com/office/powerpoint/2010/main" val="78182391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7" r:id="rId5"/>
    <p:sldLayoutId id="2147483668" r:id="rId6"/>
  </p:sldLayoutIdLst>
  <p:hf hdr="0" ftr="0" dt="0"/>
  <p:txStyles>
    <p:titleStyle>
      <a:lvl1pPr algn="l" defTabSz="457200" rtl="0" eaLnBrk="1" latinLnBrk="0" hangingPunct="1">
        <a:spcBef>
          <a:spcPct val="0"/>
        </a:spcBef>
        <a:buNone/>
        <a:defRPr sz="4400" kern="1200">
          <a:solidFill>
            <a:schemeClr val="tx1">
              <a:lumMod val="85000"/>
              <a:lumOff val="15000"/>
            </a:schemeClr>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85000"/>
              <a:lumOff val="15000"/>
            </a:schemeClr>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lumMod val="85000"/>
              <a:lumOff val="15000"/>
            </a:schemeClr>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lumMod val="85000"/>
              <a:lumOff val="15000"/>
            </a:schemeClr>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15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9972"/>
            <a:ext cx="8229600" cy="2914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143"/>
            <a:ext cx="9144000" cy="590359"/>
          </a:xfrm>
          <a:prstGeom prst="rect">
            <a:avLst/>
          </a:prstGeom>
        </p:spPr>
      </p:pic>
    </p:spTree>
    <p:extLst>
      <p:ext uri="{BB962C8B-B14F-4D97-AF65-F5344CB8AC3E}">
        <p14:creationId xmlns:p14="http://schemas.microsoft.com/office/powerpoint/2010/main" val="37916386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7" r:id="rId5"/>
    <p:sldLayoutId id="2147483678" r:id="rId6"/>
    <p:sldLayoutId id="2147483683" r:id="rId7"/>
  </p:sldLayoutIdLst>
  <p:hf hdr="0" ftr="0" dt="0"/>
  <p:txStyles>
    <p:titleStyle>
      <a:lvl1pPr algn="l" defTabSz="457200" rtl="0" eaLnBrk="1" latinLnBrk="0" hangingPunct="1">
        <a:spcBef>
          <a:spcPct val="0"/>
        </a:spcBef>
        <a:buNone/>
        <a:defRPr sz="32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9972"/>
            <a:ext cx="8229600" cy="2914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6984999" y="4850606"/>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D496F11-B78F-4D08-ADB0-72D71042ABE2}" type="slidenum">
              <a:rPr lang="en-US" sz="1350" smtClean="0">
                <a:solidFill>
                  <a:prstClr val="black">
                    <a:tint val="75000"/>
                  </a:prstClr>
                </a:solidFill>
              </a:rPr>
              <a:pPr algn="r"/>
              <a:t>‹#›</a:t>
            </a:fld>
            <a:endParaRPr lang="en-US" sz="1350" dirty="0">
              <a:solidFill>
                <a:prstClr val="black">
                  <a:tint val="75000"/>
                </a:prstClr>
              </a:solidFill>
            </a:endParaRPr>
          </a:p>
        </p:txBody>
      </p:sp>
    </p:spTree>
    <p:extLst>
      <p:ext uri="{BB962C8B-B14F-4D97-AF65-F5344CB8AC3E}">
        <p14:creationId xmlns:p14="http://schemas.microsoft.com/office/powerpoint/2010/main" val="1927611696"/>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defTabSz="457200" rtl="0" eaLnBrk="1" latinLnBrk="0" hangingPunct="1">
        <a:spcBef>
          <a:spcPct val="0"/>
        </a:spcBef>
        <a:buNone/>
        <a:defRPr sz="44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hyperlink" Target="http://calculators.energy.utexas.ed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energy.utexas.edu/"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p:nvCxnSpPr>
        <p:spPr>
          <a:xfrm>
            <a:off x="628650" y="2800350"/>
            <a:ext cx="5619750" cy="0"/>
          </a:xfrm>
          <a:prstGeom prst="line">
            <a:avLst/>
          </a:prstGeom>
          <a:ln w="19050">
            <a:solidFill>
              <a:srgbClr val="333F48"/>
            </a:solidFill>
          </a:ln>
        </p:spPr>
        <p:style>
          <a:lnRef idx="1">
            <a:schemeClr val="accent1"/>
          </a:lnRef>
          <a:fillRef idx="0">
            <a:schemeClr val="accent1"/>
          </a:fillRef>
          <a:effectRef idx="0">
            <a:schemeClr val="accent1"/>
          </a:effectRef>
          <a:fontRef idx="minor">
            <a:schemeClr val="tx1"/>
          </a:fontRef>
        </p:style>
      </p:cxnSp>
      <p:sp>
        <p:nvSpPr>
          <p:cNvPr id="12" name="Text Placeholder 9"/>
          <p:cNvSpPr txBox="1">
            <a:spLocks/>
          </p:cNvSpPr>
          <p:nvPr/>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1400" b="0" i="0" u="none" strike="noStrike" kern="1200" cap="none" spc="0" normalizeH="0" baseline="0" noProof="0" dirty="0">
              <a:ln>
                <a:noFill/>
              </a:ln>
              <a:solidFill>
                <a:srgbClr val="333F48"/>
              </a:solidFill>
              <a:effectLst/>
              <a:uLnTx/>
              <a:uFillTx/>
              <a:cs typeface="Arial" charset="0"/>
            </a:endParaRPr>
          </a:p>
        </p:txBody>
      </p:sp>
      <p:sp>
        <p:nvSpPr>
          <p:cNvPr id="13" name="Title Placeholder 7"/>
          <p:cNvSpPr txBox="1">
            <a:spLocks/>
          </p:cNvSpPr>
          <p:nvPr/>
        </p:nvSpPr>
        <p:spPr>
          <a:xfrm>
            <a:off x="502920" y="971550"/>
            <a:ext cx="7886700" cy="17526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marL="0" marR="0" lvl="0" indent="0" algn="l" defTabSz="914400" rtl="0" eaLnBrk="1" fontAlgn="auto" latinLnBrk="0" hangingPunct="1">
              <a:lnSpc>
                <a:spcPts val="4000"/>
              </a:lnSpc>
              <a:spcBef>
                <a:spcPct val="0"/>
              </a:spcBef>
              <a:spcAft>
                <a:spcPts val="0"/>
              </a:spcAft>
              <a:buClrTx/>
              <a:buSzTx/>
              <a:buFontTx/>
              <a:buNone/>
              <a:tabLst/>
              <a:defRPr/>
            </a:pPr>
            <a:r>
              <a:rPr kumimoji="0" lang="en-US" sz="3200" b="1" i="0" u="none" strike="noStrike" kern="800" cap="all" spc="0" normalizeH="0" baseline="0" noProof="0" dirty="0">
                <a:ln>
                  <a:noFill/>
                </a:ln>
                <a:solidFill>
                  <a:srgbClr val="BF5700"/>
                </a:solidFill>
                <a:effectLst/>
                <a:uLnTx/>
                <a:uFillTx/>
                <a:latin typeface="Arial Black" charset="0"/>
              </a:rPr>
              <a:t>The Energy Infrastructure</a:t>
            </a:r>
            <a:r>
              <a:rPr kumimoji="0" lang="en-US" sz="3200" b="1" i="0" u="none" strike="noStrike" kern="800" cap="all" spc="0" normalizeH="0" noProof="0" dirty="0">
                <a:ln>
                  <a:noFill/>
                </a:ln>
                <a:solidFill>
                  <a:srgbClr val="BF5700"/>
                </a:solidFill>
                <a:effectLst/>
                <a:uLnTx/>
                <a:uFillTx/>
                <a:latin typeface="Arial Black" charset="0"/>
              </a:rPr>
              <a:t> of the Future</a:t>
            </a:r>
            <a:endParaRPr kumimoji="0" lang="en-US" sz="3200" b="1" i="0" u="none" strike="noStrike" kern="800" cap="all" spc="0" normalizeH="0" baseline="0" noProof="0" dirty="0">
              <a:ln>
                <a:noFill/>
              </a:ln>
              <a:solidFill>
                <a:srgbClr val="BF5700"/>
              </a:solidFill>
              <a:effectLst/>
              <a:uLnTx/>
              <a:uFillTx/>
              <a:latin typeface="Arial Black" charset="0"/>
            </a:endParaRPr>
          </a:p>
        </p:txBody>
      </p:sp>
      <p:sp>
        <p:nvSpPr>
          <p:cNvPr id="15" name="Text Placeholder 9"/>
          <p:cNvSpPr txBox="1">
            <a:spLocks/>
          </p:cNvSpPr>
          <p:nvPr/>
        </p:nvSpPr>
        <p:spPr>
          <a:xfrm>
            <a:off x="548640" y="2952750"/>
            <a:ext cx="7886700" cy="4572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a:solidFill>
                  <a:srgbClr val="333F48"/>
                </a:solidFill>
              </a:rPr>
              <a:t>A multi-disciplinary collaborative project across the campus of the University of Texas at Austin</a:t>
            </a:r>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8699" y="492785"/>
            <a:ext cx="1877397" cy="568908"/>
          </a:xfrm>
          <a:prstGeom prst="rect">
            <a:avLst/>
          </a:prstGeom>
        </p:spPr>
      </p:pic>
      <p:sp>
        <p:nvSpPr>
          <p:cNvPr id="2" name="TextBox 1">
            <a:extLst>
              <a:ext uri="{FF2B5EF4-FFF2-40B4-BE49-F238E27FC236}">
                <a16:creationId xmlns:a16="http://schemas.microsoft.com/office/drawing/2014/main" id="{D954EAFD-F09A-E542-82B6-771D4BD34B55}"/>
              </a:ext>
            </a:extLst>
          </p:cNvPr>
          <p:cNvSpPr txBox="1"/>
          <p:nvPr/>
        </p:nvSpPr>
        <p:spPr>
          <a:xfrm>
            <a:off x="628650" y="4171949"/>
            <a:ext cx="3154518" cy="830997"/>
          </a:xfrm>
          <a:prstGeom prst="rect">
            <a:avLst/>
          </a:prstGeom>
          <a:noFill/>
        </p:spPr>
        <p:txBody>
          <a:bodyPr wrap="none" rtlCol="0">
            <a:spAutoFit/>
          </a:bodyPr>
          <a:lstStyle/>
          <a:p>
            <a:r>
              <a:rPr lang="en-US" sz="1600" dirty="0"/>
              <a:t>Dr. Fred Beach,</a:t>
            </a:r>
          </a:p>
          <a:p>
            <a:r>
              <a:rPr lang="en-US" sz="1600" dirty="0"/>
              <a:t>University of Texas at Austin</a:t>
            </a:r>
          </a:p>
          <a:p>
            <a:r>
              <a:rPr lang="en-US" sz="1600" dirty="0"/>
              <a:t>18 July, 2019 ESIP, Tacoma, WA</a:t>
            </a:r>
          </a:p>
        </p:txBody>
      </p:sp>
    </p:spTree>
    <p:extLst>
      <p:ext uri="{BB962C8B-B14F-4D97-AF65-F5344CB8AC3E}">
        <p14:creationId xmlns:p14="http://schemas.microsoft.com/office/powerpoint/2010/main" val="38135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1238250"/>
          </a:xfrm>
        </p:spPr>
        <p:txBody>
          <a:bodyPr>
            <a:normAutofit fontScale="90000"/>
          </a:bodyPr>
          <a:lstStyle/>
          <a:p>
            <a:r>
              <a:rPr lang="en-US" sz="2700" dirty="0"/>
              <a:t>Significant investments will need </a:t>
            </a:r>
            <a:br>
              <a:rPr lang="en-US" sz="2700" dirty="0"/>
            </a:br>
            <a:r>
              <a:rPr lang="en-US" sz="2700" dirty="0"/>
              <a:t>to be made in the face </a:t>
            </a:r>
            <a:br>
              <a:rPr lang="en-US" sz="2700" dirty="0"/>
            </a:br>
            <a:r>
              <a:rPr lang="en-US" sz="2700" dirty="0"/>
              <a:t>of uncertainty</a:t>
            </a:r>
          </a:p>
        </p:txBody>
      </p:sp>
      <p:grpSp>
        <p:nvGrpSpPr>
          <p:cNvPr id="4" name="Group 3"/>
          <p:cNvGrpSpPr/>
          <p:nvPr/>
        </p:nvGrpSpPr>
        <p:grpSpPr>
          <a:xfrm>
            <a:off x="837404" y="2724150"/>
            <a:ext cx="7469191" cy="2209800"/>
            <a:chOff x="443344" y="1559379"/>
            <a:chExt cx="8285790" cy="2514600"/>
          </a:xfrm>
        </p:grpSpPr>
        <p:sp>
          <p:nvSpPr>
            <p:cNvPr id="5" name="Content Placeholder 4"/>
            <p:cNvSpPr txBox="1">
              <a:spLocks/>
            </p:cNvSpPr>
            <p:nvPr/>
          </p:nvSpPr>
          <p:spPr>
            <a:xfrm>
              <a:off x="443344" y="1559379"/>
              <a:ext cx="4221789" cy="2514600"/>
            </a:xfrm>
            <a:prstGeom prst="rect">
              <a:avLst/>
            </a:prstGeom>
            <a:solidFill>
              <a:schemeClr val="bg1">
                <a:lumMod val="85000"/>
              </a:schemeClr>
            </a:solidFill>
          </p:spPr>
          <p:txBody>
            <a:bodyPr rIns="342900"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BF5700"/>
                  </a:solidFill>
                </a:rPr>
                <a:t>How will decisions be made</a:t>
              </a:r>
              <a:r>
                <a:rPr lang="en-US" sz="2400" b="1" dirty="0"/>
                <a:t> </a:t>
              </a:r>
              <a:r>
                <a:rPr lang="en-US" sz="2400" b="1" dirty="0">
                  <a:solidFill>
                    <a:schemeClr val="tx1">
                      <a:lumMod val="75000"/>
                      <a:lumOff val="25000"/>
                    </a:schemeClr>
                  </a:solidFill>
                </a:rPr>
                <a:t>by companies, policy makers, and customers; and </a:t>
              </a:r>
              <a:r>
                <a:rPr lang="en-US" sz="2400" b="1" dirty="0">
                  <a:solidFill>
                    <a:srgbClr val="BF5700"/>
                  </a:solidFill>
                </a:rPr>
                <a:t>what are the best investment opportunities</a:t>
              </a:r>
              <a:r>
                <a:rPr lang="en-US" sz="2400" b="1" dirty="0">
                  <a:solidFill>
                    <a:schemeClr val="tx1">
                      <a:lumMod val="75000"/>
                      <a:lumOff val="25000"/>
                    </a:schemeClr>
                  </a:solidFill>
                </a:rPr>
                <a:t>?</a:t>
              </a:r>
            </a:p>
          </p:txBody>
        </p:sp>
        <p:sp>
          <p:nvSpPr>
            <p:cNvPr id="6" name="Content Placeholder 4"/>
            <p:cNvSpPr txBox="1">
              <a:spLocks/>
            </p:cNvSpPr>
            <p:nvPr/>
          </p:nvSpPr>
          <p:spPr>
            <a:xfrm>
              <a:off x="4665134" y="1559379"/>
              <a:ext cx="4064000" cy="2514600"/>
            </a:xfrm>
            <a:prstGeom prst="rect">
              <a:avLst/>
            </a:prstGeom>
            <a:solidFill>
              <a:schemeClr val="bg1">
                <a:lumMod val="85000"/>
              </a:schemeClr>
            </a:solidFill>
          </p:spPr>
          <p:txBody>
            <a:bodyPr anchor="ct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BF5700"/>
                  </a:solidFill>
                </a:rPr>
                <a:t>How can society balance our economic, environmental, and safety concerns </a:t>
              </a:r>
              <a:r>
                <a:rPr lang="en-US" sz="2400" b="1" dirty="0">
                  <a:solidFill>
                    <a:schemeClr val="tx1">
                      <a:lumMod val="75000"/>
                      <a:lumOff val="25000"/>
                    </a:schemeClr>
                  </a:solidFill>
                </a:rPr>
                <a:t>to deliver the best energy system for our country?</a:t>
              </a:r>
            </a:p>
          </p:txBody>
        </p:sp>
      </p:grpSp>
      <p:sp>
        <p:nvSpPr>
          <p:cNvPr id="8" name="TextBox 7"/>
          <p:cNvSpPr txBox="1"/>
          <p:nvPr/>
        </p:nvSpPr>
        <p:spPr>
          <a:xfrm>
            <a:off x="837404" y="2160054"/>
            <a:ext cx="2598788" cy="461665"/>
          </a:xfrm>
          <a:prstGeom prst="rect">
            <a:avLst/>
          </a:prstGeom>
          <a:noFill/>
        </p:spPr>
        <p:txBody>
          <a:bodyPr wrap="none" rtlCol="0">
            <a:spAutoFit/>
          </a:bodyPr>
          <a:lstStyle/>
          <a:p>
            <a:r>
              <a:rPr lang="en-US" u="sng" dirty="0">
                <a:solidFill>
                  <a:schemeClr val="tx1">
                    <a:lumMod val="75000"/>
                    <a:lumOff val="25000"/>
                  </a:schemeClr>
                </a:solidFill>
              </a:rPr>
              <a:t>Critical Questions</a:t>
            </a:r>
          </a:p>
        </p:txBody>
      </p:sp>
      <p:pic>
        <p:nvPicPr>
          <p:cNvPr id="9" name="Picture 8"/>
          <p:cNvPicPr>
            <a:picLocks noChangeAspect="1"/>
          </p:cNvPicPr>
          <p:nvPr/>
        </p:nvPicPr>
        <p:blipFill>
          <a:blip r:embed="rId2"/>
          <a:stretch>
            <a:fillRect/>
          </a:stretch>
        </p:blipFill>
        <p:spPr>
          <a:xfrm>
            <a:off x="4800600" y="1022362"/>
            <a:ext cx="3687058" cy="1505981"/>
          </a:xfrm>
          <a:prstGeom prst="rect">
            <a:avLst/>
          </a:prstGeom>
        </p:spPr>
      </p:pic>
    </p:spTree>
    <p:extLst>
      <p:ext uri="{BB962C8B-B14F-4D97-AF65-F5344CB8AC3E}">
        <p14:creationId xmlns:p14="http://schemas.microsoft.com/office/powerpoint/2010/main" val="3775343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857250"/>
          </a:xfrm>
        </p:spPr>
        <p:txBody>
          <a:bodyPr>
            <a:noAutofit/>
          </a:bodyPr>
          <a:lstStyle/>
          <a:p>
            <a:pPr algn="l"/>
            <a:r>
              <a:rPr lang="en-US" sz="2400" dirty="0"/>
              <a:t>The project deliverables will help answer critical questions</a:t>
            </a:r>
          </a:p>
        </p:txBody>
      </p:sp>
      <p:sp>
        <p:nvSpPr>
          <p:cNvPr id="4" name="TextBox 3"/>
          <p:cNvSpPr txBox="1"/>
          <p:nvPr/>
        </p:nvSpPr>
        <p:spPr>
          <a:xfrm>
            <a:off x="457200" y="1333440"/>
            <a:ext cx="1598515" cy="400110"/>
          </a:xfrm>
          <a:prstGeom prst="rect">
            <a:avLst/>
          </a:prstGeom>
          <a:noFill/>
        </p:spPr>
        <p:txBody>
          <a:bodyPr wrap="none" rtlCol="0">
            <a:spAutoFit/>
          </a:bodyPr>
          <a:lstStyle/>
          <a:p>
            <a:r>
              <a:rPr lang="en-US" sz="2000" u="sng" dirty="0">
                <a:solidFill>
                  <a:schemeClr val="tx1">
                    <a:lumMod val="75000"/>
                    <a:lumOff val="25000"/>
                  </a:schemeClr>
                </a:solidFill>
              </a:rPr>
              <a:t>Deliverables</a:t>
            </a:r>
          </a:p>
        </p:txBody>
      </p:sp>
      <p:sp>
        <p:nvSpPr>
          <p:cNvPr id="3" name="Content Placeholder 2"/>
          <p:cNvSpPr>
            <a:spLocks noGrp="1"/>
          </p:cNvSpPr>
          <p:nvPr>
            <p:ph idx="1"/>
          </p:nvPr>
        </p:nvSpPr>
        <p:spPr>
          <a:xfrm>
            <a:off x="533400" y="1787771"/>
            <a:ext cx="7924800" cy="3069979"/>
          </a:xfrm>
        </p:spPr>
        <p:txBody>
          <a:bodyPr>
            <a:noAutofit/>
          </a:bodyPr>
          <a:lstStyle/>
          <a:p>
            <a:pPr fontAlgn="t">
              <a:buFont typeface="+mj-lt"/>
              <a:buAutoNum type="arabicPeriod"/>
            </a:pPr>
            <a:r>
              <a:rPr lang="en-US" sz="1600" dirty="0"/>
              <a:t>Characterization of existing infrastructure</a:t>
            </a:r>
          </a:p>
          <a:p>
            <a:pPr fontAlgn="t">
              <a:buFont typeface="+mj-lt"/>
              <a:buAutoNum type="arabicPeriod"/>
            </a:pPr>
            <a:r>
              <a:rPr lang="en-US" sz="1600" dirty="0"/>
              <a:t>Analysis of how different energy transitions </a:t>
            </a:r>
            <a:br>
              <a:rPr lang="en-US" sz="1600" dirty="0"/>
            </a:br>
            <a:r>
              <a:rPr lang="en-US" sz="1600" dirty="0"/>
              <a:t>(e.g. vehicle electrification) might impact </a:t>
            </a:r>
            <a:br>
              <a:rPr lang="en-US" sz="1600" dirty="0"/>
            </a:br>
            <a:r>
              <a:rPr lang="en-US" sz="1600" dirty="0"/>
              <a:t>the adaptation needs of existing </a:t>
            </a:r>
            <a:br>
              <a:rPr lang="en-US" sz="1600" dirty="0"/>
            </a:br>
            <a:r>
              <a:rPr lang="en-US" sz="1600" dirty="0"/>
              <a:t>stakeholders (e.g. O&amp;G companies)</a:t>
            </a:r>
          </a:p>
          <a:p>
            <a:pPr fontAlgn="t">
              <a:buFont typeface="+mj-lt"/>
              <a:buAutoNum type="arabicPeriod" startAt="3"/>
            </a:pPr>
            <a:r>
              <a:rPr lang="en-US" sz="1600" dirty="0"/>
              <a:t>Analysis of economic constraints and impacts of future scenarios</a:t>
            </a:r>
          </a:p>
          <a:p>
            <a:pPr lvl="1" fontAlgn="t"/>
            <a:r>
              <a:rPr lang="en-US" sz="1400" dirty="0"/>
              <a:t>CAPEX vs OPEX</a:t>
            </a:r>
          </a:p>
          <a:p>
            <a:pPr lvl="1" fontAlgn="t"/>
            <a:r>
              <a:rPr lang="en-US" sz="1400" dirty="0"/>
              <a:t>Timeline of asset retirements / stranded assets</a:t>
            </a:r>
          </a:p>
          <a:p>
            <a:pPr fontAlgn="t">
              <a:buFont typeface="+mj-lt"/>
              <a:buAutoNum type="arabicPeriod" startAt="3"/>
            </a:pPr>
            <a:r>
              <a:rPr lang="en-US" sz="1600" dirty="0"/>
              <a:t>Description of how different energy transitions will impact the U.S. energy mix</a:t>
            </a:r>
          </a:p>
          <a:p>
            <a:pPr fontAlgn="t">
              <a:buFont typeface="+mj-lt"/>
              <a:buAutoNum type="arabicPeriod" startAt="3"/>
            </a:pPr>
            <a:r>
              <a:rPr lang="en-US" sz="1600" dirty="0"/>
              <a:t>Interactive tools to allow stakeholders to model future scenarios</a:t>
            </a:r>
          </a:p>
          <a:p>
            <a:pPr lvl="1" fontAlgn="t"/>
            <a:r>
              <a:rPr lang="en-US" sz="1400" dirty="0"/>
              <a:t>Interactive Sankey diagram</a:t>
            </a:r>
          </a:p>
          <a:p>
            <a:pPr lvl="1" fontAlgn="t"/>
            <a:r>
              <a:rPr lang="en-US" sz="1400" dirty="0"/>
              <a:t>Infrastructure “knowledge maps”</a:t>
            </a:r>
            <a:endParaRPr lang="en-US" sz="1600" dirty="0"/>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05400" y="1200150"/>
            <a:ext cx="3886200" cy="2006525"/>
          </a:xfrm>
          <a:prstGeom prst="rect">
            <a:avLst/>
          </a:prstGeom>
        </p:spPr>
      </p:pic>
    </p:spTree>
    <p:extLst>
      <p:ext uri="{BB962C8B-B14F-4D97-AF65-F5344CB8AC3E}">
        <p14:creationId xmlns:p14="http://schemas.microsoft.com/office/powerpoint/2010/main" val="4138632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09739" y="4676671"/>
            <a:ext cx="6324521" cy="415498"/>
          </a:xfrm>
          <a:prstGeom prst="rect">
            <a:avLst/>
          </a:prstGeom>
          <a:noFill/>
        </p:spPr>
        <p:txBody>
          <a:bodyPr wrap="square" rtlCol="0">
            <a:spAutoFit/>
          </a:bodyPr>
          <a:lstStyle/>
          <a:p>
            <a:pPr algn="ctr"/>
            <a:r>
              <a:rPr lang="en-US" sz="2100" b="1" dirty="0">
                <a:solidFill>
                  <a:schemeClr val="tx1">
                    <a:lumMod val="75000"/>
                    <a:lumOff val="25000"/>
                  </a:schemeClr>
                </a:solidFill>
              </a:rPr>
              <a:t>What will the rate and magnitude of change be? </a:t>
            </a:r>
            <a:endParaRPr lang="en-US" sz="2100" dirty="0">
              <a:solidFill>
                <a:schemeClr val="tx1">
                  <a:lumMod val="75000"/>
                  <a:lumOff val="25000"/>
                </a:schemeClr>
              </a:solidFill>
            </a:endParaRPr>
          </a:p>
        </p:txBody>
      </p:sp>
      <p:sp>
        <p:nvSpPr>
          <p:cNvPr id="9" name="TextBox 8"/>
          <p:cNvSpPr txBox="1"/>
          <p:nvPr/>
        </p:nvSpPr>
        <p:spPr>
          <a:xfrm>
            <a:off x="5196840" y="1364945"/>
            <a:ext cx="3441969" cy="646331"/>
          </a:xfrm>
          <a:prstGeom prst="rect">
            <a:avLst/>
          </a:prstGeom>
          <a:noFill/>
        </p:spPr>
        <p:txBody>
          <a:bodyPr wrap="none" rtlCol="0">
            <a:spAutoFit/>
          </a:bodyPr>
          <a:lstStyle/>
          <a:p>
            <a:pPr algn="ctr"/>
            <a:r>
              <a:rPr lang="en-US" sz="1800" dirty="0">
                <a:solidFill>
                  <a:schemeClr val="tx1">
                    <a:lumMod val="75000"/>
                    <a:lumOff val="25000"/>
                  </a:schemeClr>
                </a:solidFill>
              </a:rPr>
              <a:t>Assets might be </a:t>
            </a:r>
            <a:r>
              <a:rPr lang="en-US" sz="1800" b="1" dirty="0">
                <a:solidFill>
                  <a:schemeClr val="accent1"/>
                </a:solidFill>
              </a:rPr>
              <a:t>retired before </a:t>
            </a:r>
          </a:p>
          <a:p>
            <a:pPr algn="ctr"/>
            <a:r>
              <a:rPr lang="en-US" sz="1800" b="1" dirty="0">
                <a:solidFill>
                  <a:schemeClr val="accent1"/>
                </a:solidFill>
              </a:rPr>
              <a:t>the end of their expected life </a:t>
            </a:r>
          </a:p>
        </p:txBody>
      </p:sp>
      <p:grpSp>
        <p:nvGrpSpPr>
          <p:cNvPr id="3" name="Group 2"/>
          <p:cNvGrpSpPr/>
          <p:nvPr/>
        </p:nvGrpSpPr>
        <p:grpSpPr>
          <a:xfrm>
            <a:off x="1219200" y="1364945"/>
            <a:ext cx="2531462" cy="646331"/>
            <a:chOff x="668938" y="1364945"/>
            <a:chExt cx="2531462" cy="646331"/>
          </a:xfrm>
        </p:grpSpPr>
        <p:sp>
          <p:nvSpPr>
            <p:cNvPr id="7" name="TextBox 6"/>
            <p:cNvSpPr txBox="1"/>
            <p:nvPr/>
          </p:nvSpPr>
          <p:spPr>
            <a:xfrm>
              <a:off x="668938" y="1364945"/>
              <a:ext cx="2531462" cy="646331"/>
            </a:xfrm>
            <a:prstGeom prst="rect">
              <a:avLst/>
            </a:prstGeom>
            <a:noFill/>
          </p:spPr>
          <p:txBody>
            <a:bodyPr wrap="none" rtlCol="0">
              <a:spAutoFit/>
            </a:bodyPr>
            <a:lstStyle/>
            <a:p>
              <a:pPr algn="ctr"/>
              <a:r>
                <a:rPr lang="en-US" sz="1800" b="1" dirty="0">
                  <a:solidFill>
                    <a:schemeClr val="accent1"/>
                  </a:solidFill>
                </a:rPr>
                <a:t>CAPEX</a:t>
              </a:r>
              <a:r>
                <a:rPr lang="en-US" sz="1800" dirty="0"/>
                <a:t> </a:t>
              </a:r>
              <a:r>
                <a:rPr lang="en-US" sz="1800" dirty="0">
                  <a:solidFill>
                    <a:schemeClr val="tx1">
                      <a:lumMod val="75000"/>
                      <a:lumOff val="25000"/>
                    </a:schemeClr>
                  </a:solidFill>
                </a:rPr>
                <a:t>could </a:t>
              </a:r>
              <a:r>
                <a:rPr lang="en-US" sz="1800" i="1" dirty="0">
                  <a:solidFill>
                    <a:schemeClr val="tx1">
                      <a:lumMod val="75000"/>
                      <a:lumOff val="25000"/>
                    </a:schemeClr>
                  </a:solidFill>
                </a:rPr>
                <a:t>increase</a:t>
              </a:r>
            </a:p>
            <a:p>
              <a:pPr algn="ctr"/>
              <a:r>
                <a:rPr lang="en-US" sz="1800" b="1" dirty="0">
                  <a:solidFill>
                    <a:srgbClr val="ED7D31"/>
                  </a:solidFill>
                </a:rPr>
                <a:t>OPEX</a:t>
              </a:r>
              <a:r>
                <a:rPr lang="en-US" sz="1800" dirty="0"/>
                <a:t> </a:t>
              </a:r>
              <a:r>
                <a:rPr lang="en-US" sz="1800" dirty="0">
                  <a:solidFill>
                    <a:schemeClr val="tx1">
                      <a:lumMod val="75000"/>
                      <a:lumOff val="25000"/>
                    </a:schemeClr>
                  </a:solidFill>
                </a:rPr>
                <a:t>could </a:t>
              </a:r>
              <a:r>
                <a:rPr lang="en-US" sz="1800" i="1" dirty="0">
                  <a:solidFill>
                    <a:schemeClr val="tx1">
                      <a:lumMod val="75000"/>
                      <a:lumOff val="25000"/>
                    </a:schemeClr>
                  </a:solidFill>
                </a:rPr>
                <a:t>decrease</a:t>
              </a:r>
            </a:p>
          </p:txBody>
        </p:sp>
        <p:cxnSp>
          <p:nvCxnSpPr>
            <p:cNvPr id="12" name="Straight Arrow Connector 11"/>
            <p:cNvCxnSpPr/>
            <p:nvPr/>
          </p:nvCxnSpPr>
          <p:spPr>
            <a:xfrm flipV="1">
              <a:off x="3200400" y="1427924"/>
              <a:ext cx="0" cy="20574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200400" y="1746958"/>
              <a:ext cx="0" cy="205740"/>
            </a:xfrm>
            <a:prstGeom prst="straightConnector1">
              <a:avLst/>
            </a:prstGeom>
            <a:ln w="19050">
              <a:solidFill>
                <a:schemeClr val="tx1"/>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0" name="Title 9"/>
          <p:cNvSpPr>
            <a:spLocks noGrp="1"/>
          </p:cNvSpPr>
          <p:nvPr>
            <p:ph type="title"/>
          </p:nvPr>
        </p:nvSpPr>
        <p:spPr/>
        <p:txBody>
          <a:bodyPr>
            <a:noAutofit/>
          </a:bodyPr>
          <a:lstStyle/>
          <a:p>
            <a:r>
              <a:rPr lang="en-US" sz="2400" dirty="0"/>
              <a:t>Example Results: The financial structure of energy assets will change – but how?</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1851443"/>
            <a:ext cx="3570554" cy="2931722"/>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9200" y="1851444"/>
            <a:ext cx="3573442" cy="2931722"/>
          </a:xfrm>
          <a:prstGeom prst="rect">
            <a:avLst/>
          </a:prstGeom>
        </p:spPr>
      </p:pic>
    </p:spTree>
    <p:extLst>
      <p:ext uri="{BB962C8B-B14F-4D97-AF65-F5344CB8AC3E}">
        <p14:creationId xmlns:p14="http://schemas.microsoft.com/office/powerpoint/2010/main" val="3904160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550"/>
            <a:ext cx="8458200" cy="627655"/>
          </a:xfrm>
        </p:spPr>
        <p:txBody>
          <a:bodyPr>
            <a:normAutofit/>
          </a:bodyPr>
          <a:lstStyle/>
          <a:p>
            <a:pPr marL="0" indent="0">
              <a:buNone/>
            </a:pPr>
            <a:r>
              <a:rPr lang="en-US" sz="1500" dirty="0"/>
              <a:t>An interactive Sankey diagram will provide an effective way to visualize the impact of future scenarios and energy transitions (e.g. how do changes in energy sources impact the delivery of energy services?)</a:t>
            </a:r>
          </a:p>
        </p:txBody>
      </p:sp>
      <p:sp>
        <p:nvSpPr>
          <p:cNvPr id="4" name="Title 3"/>
          <p:cNvSpPr>
            <a:spLocks noGrp="1"/>
          </p:cNvSpPr>
          <p:nvPr>
            <p:ph type="title"/>
          </p:nvPr>
        </p:nvSpPr>
        <p:spPr>
          <a:xfrm>
            <a:off x="457200" y="361950"/>
            <a:ext cx="8229600" cy="857250"/>
          </a:xfrm>
        </p:spPr>
        <p:txBody>
          <a:bodyPr>
            <a:noAutofit/>
          </a:bodyPr>
          <a:lstStyle/>
          <a:p>
            <a:r>
              <a:rPr lang="en-US" sz="2400" dirty="0"/>
              <a:t>Develop Interactive Tools to Model Future Scenarios</a:t>
            </a:r>
          </a:p>
        </p:txBody>
      </p:sp>
      <p:pic>
        <p:nvPicPr>
          <p:cNvPr id="26" name="Content Placeholder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7300" y="1753467"/>
            <a:ext cx="6858000" cy="3378163"/>
          </a:xfrm>
          <a:prstGeom prst="rect">
            <a:avLst/>
          </a:prstGeom>
        </p:spPr>
      </p:pic>
      <p:sp>
        <p:nvSpPr>
          <p:cNvPr id="9" name="TextBox 8"/>
          <p:cNvSpPr txBox="1"/>
          <p:nvPr/>
        </p:nvSpPr>
        <p:spPr>
          <a:xfrm>
            <a:off x="1219200" y="1574884"/>
            <a:ext cx="4666662" cy="253916"/>
          </a:xfrm>
          <a:prstGeom prst="rect">
            <a:avLst/>
          </a:prstGeom>
          <a:noFill/>
        </p:spPr>
        <p:txBody>
          <a:bodyPr wrap="none" rtlCol="0">
            <a:spAutoFit/>
          </a:bodyPr>
          <a:lstStyle/>
          <a:p>
            <a:r>
              <a:rPr lang="en-US" sz="1050" u="sng" dirty="0"/>
              <a:t>Remake of Lawrence Livermore National Laboratory 2015 Sankey diagram</a:t>
            </a:r>
          </a:p>
        </p:txBody>
      </p:sp>
      <p:sp>
        <p:nvSpPr>
          <p:cNvPr id="48" name="TextBox 47"/>
          <p:cNvSpPr txBox="1"/>
          <p:nvPr/>
        </p:nvSpPr>
        <p:spPr>
          <a:xfrm>
            <a:off x="510540" y="1750386"/>
            <a:ext cx="822960" cy="307777"/>
          </a:xfrm>
          <a:prstGeom prst="rect">
            <a:avLst/>
          </a:prstGeom>
          <a:noFill/>
        </p:spPr>
        <p:txBody>
          <a:bodyPr wrap="square" rtlCol="0">
            <a:spAutoFit/>
          </a:bodyPr>
          <a:lstStyle/>
          <a:p>
            <a:pPr algn="r"/>
            <a:r>
              <a:rPr lang="en-US" sz="1400" dirty="0"/>
              <a:t>Nuclear</a:t>
            </a:r>
          </a:p>
        </p:txBody>
      </p:sp>
      <p:sp>
        <p:nvSpPr>
          <p:cNvPr id="49" name="TextBox 48"/>
          <p:cNvSpPr txBox="1"/>
          <p:nvPr/>
        </p:nvSpPr>
        <p:spPr>
          <a:xfrm>
            <a:off x="510540" y="1967737"/>
            <a:ext cx="822960" cy="307777"/>
          </a:xfrm>
          <a:prstGeom prst="rect">
            <a:avLst/>
          </a:prstGeom>
          <a:noFill/>
        </p:spPr>
        <p:txBody>
          <a:bodyPr wrap="square" rtlCol="0">
            <a:spAutoFit/>
          </a:bodyPr>
          <a:lstStyle/>
          <a:p>
            <a:pPr algn="r"/>
            <a:r>
              <a:rPr lang="en-US" sz="1400" dirty="0"/>
              <a:t>Hydro</a:t>
            </a:r>
          </a:p>
        </p:txBody>
      </p:sp>
      <p:sp>
        <p:nvSpPr>
          <p:cNvPr id="50" name="TextBox 49"/>
          <p:cNvSpPr txBox="1"/>
          <p:nvPr/>
        </p:nvSpPr>
        <p:spPr>
          <a:xfrm>
            <a:off x="510540" y="2147158"/>
            <a:ext cx="822960" cy="307777"/>
          </a:xfrm>
          <a:prstGeom prst="rect">
            <a:avLst/>
          </a:prstGeom>
          <a:noFill/>
        </p:spPr>
        <p:txBody>
          <a:bodyPr wrap="square" rtlCol="0">
            <a:spAutoFit/>
          </a:bodyPr>
          <a:lstStyle/>
          <a:p>
            <a:pPr algn="r"/>
            <a:r>
              <a:rPr lang="en-US" sz="1400" dirty="0"/>
              <a:t>Wind</a:t>
            </a:r>
          </a:p>
        </p:txBody>
      </p:sp>
      <p:sp>
        <p:nvSpPr>
          <p:cNvPr id="51" name="TextBox 50"/>
          <p:cNvSpPr txBox="1"/>
          <p:nvPr/>
        </p:nvSpPr>
        <p:spPr>
          <a:xfrm>
            <a:off x="510540" y="2289482"/>
            <a:ext cx="822960" cy="307777"/>
          </a:xfrm>
          <a:prstGeom prst="rect">
            <a:avLst/>
          </a:prstGeom>
          <a:noFill/>
        </p:spPr>
        <p:txBody>
          <a:bodyPr wrap="square" rtlCol="0">
            <a:spAutoFit/>
          </a:bodyPr>
          <a:lstStyle/>
          <a:p>
            <a:pPr algn="r"/>
            <a:r>
              <a:rPr lang="en-US" sz="1400" dirty="0"/>
              <a:t>Solar</a:t>
            </a:r>
          </a:p>
        </p:txBody>
      </p:sp>
      <p:sp>
        <p:nvSpPr>
          <p:cNvPr id="52" name="TextBox 51"/>
          <p:cNvSpPr txBox="1"/>
          <p:nvPr/>
        </p:nvSpPr>
        <p:spPr>
          <a:xfrm>
            <a:off x="510540" y="2730710"/>
            <a:ext cx="822960" cy="307777"/>
          </a:xfrm>
          <a:prstGeom prst="rect">
            <a:avLst/>
          </a:prstGeom>
          <a:noFill/>
        </p:spPr>
        <p:txBody>
          <a:bodyPr wrap="square" rtlCol="0">
            <a:spAutoFit/>
          </a:bodyPr>
          <a:lstStyle/>
          <a:p>
            <a:pPr algn="r"/>
            <a:r>
              <a:rPr lang="en-US" sz="1400" dirty="0"/>
              <a:t>Coal</a:t>
            </a:r>
          </a:p>
        </p:txBody>
      </p:sp>
      <p:sp>
        <p:nvSpPr>
          <p:cNvPr id="53" name="TextBox 52"/>
          <p:cNvSpPr txBox="1"/>
          <p:nvPr/>
        </p:nvSpPr>
        <p:spPr>
          <a:xfrm>
            <a:off x="76200" y="3402069"/>
            <a:ext cx="1257300" cy="307777"/>
          </a:xfrm>
          <a:prstGeom prst="rect">
            <a:avLst/>
          </a:prstGeom>
          <a:noFill/>
        </p:spPr>
        <p:txBody>
          <a:bodyPr wrap="square" rtlCol="0">
            <a:spAutoFit/>
          </a:bodyPr>
          <a:lstStyle/>
          <a:p>
            <a:pPr algn="r"/>
            <a:r>
              <a:rPr lang="en-US" sz="1400" dirty="0"/>
              <a:t>Natural Gas</a:t>
            </a:r>
          </a:p>
        </p:txBody>
      </p:sp>
      <p:sp>
        <p:nvSpPr>
          <p:cNvPr id="54" name="TextBox 53"/>
          <p:cNvSpPr txBox="1"/>
          <p:nvPr/>
        </p:nvSpPr>
        <p:spPr>
          <a:xfrm>
            <a:off x="304800" y="4260632"/>
            <a:ext cx="1028700" cy="307777"/>
          </a:xfrm>
          <a:prstGeom prst="rect">
            <a:avLst/>
          </a:prstGeom>
          <a:noFill/>
        </p:spPr>
        <p:txBody>
          <a:bodyPr wrap="square" rtlCol="0">
            <a:spAutoFit/>
          </a:bodyPr>
          <a:lstStyle/>
          <a:p>
            <a:pPr algn="r"/>
            <a:r>
              <a:rPr lang="en-US" sz="1400" dirty="0"/>
              <a:t>Petroleum</a:t>
            </a:r>
          </a:p>
        </p:txBody>
      </p:sp>
      <p:sp>
        <p:nvSpPr>
          <p:cNvPr id="55" name="TextBox 54"/>
          <p:cNvSpPr txBox="1"/>
          <p:nvPr/>
        </p:nvSpPr>
        <p:spPr>
          <a:xfrm>
            <a:off x="510540" y="2435122"/>
            <a:ext cx="822960" cy="307777"/>
          </a:xfrm>
          <a:prstGeom prst="rect">
            <a:avLst/>
          </a:prstGeom>
          <a:noFill/>
        </p:spPr>
        <p:txBody>
          <a:bodyPr wrap="square" rtlCol="0">
            <a:spAutoFit/>
          </a:bodyPr>
          <a:lstStyle/>
          <a:p>
            <a:pPr algn="r"/>
            <a:r>
              <a:rPr lang="en-US" sz="1400" dirty="0"/>
              <a:t>Geo</a:t>
            </a:r>
          </a:p>
        </p:txBody>
      </p:sp>
      <p:sp>
        <p:nvSpPr>
          <p:cNvPr id="56" name="TextBox 55"/>
          <p:cNvSpPr txBox="1"/>
          <p:nvPr/>
        </p:nvSpPr>
        <p:spPr>
          <a:xfrm>
            <a:off x="381000" y="4850334"/>
            <a:ext cx="952500" cy="307777"/>
          </a:xfrm>
          <a:prstGeom prst="rect">
            <a:avLst/>
          </a:prstGeom>
          <a:noFill/>
        </p:spPr>
        <p:txBody>
          <a:bodyPr wrap="square" rtlCol="0">
            <a:spAutoFit/>
          </a:bodyPr>
          <a:lstStyle/>
          <a:p>
            <a:pPr algn="r"/>
            <a:r>
              <a:rPr lang="en-US" sz="1400" dirty="0"/>
              <a:t>Biomass</a:t>
            </a:r>
          </a:p>
        </p:txBody>
      </p:sp>
      <p:sp>
        <p:nvSpPr>
          <p:cNvPr id="57" name="TextBox 56"/>
          <p:cNvSpPr txBox="1"/>
          <p:nvPr/>
        </p:nvSpPr>
        <p:spPr>
          <a:xfrm>
            <a:off x="3678974" y="1788063"/>
            <a:ext cx="969226" cy="307777"/>
          </a:xfrm>
          <a:prstGeom prst="rect">
            <a:avLst/>
          </a:prstGeom>
          <a:noFill/>
        </p:spPr>
        <p:txBody>
          <a:bodyPr wrap="square" rtlCol="0">
            <a:spAutoFit/>
          </a:bodyPr>
          <a:lstStyle/>
          <a:p>
            <a:r>
              <a:rPr lang="en-US" sz="1400" dirty="0"/>
              <a:t>Electricity</a:t>
            </a:r>
          </a:p>
        </p:txBody>
      </p:sp>
      <p:sp>
        <p:nvSpPr>
          <p:cNvPr id="58" name="TextBox 57"/>
          <p:cNvSpPr txBox="1"/>
          <p:nvPr/>
        </p:nvSpPr>
        <p:spPr>
          <a:xfrm>
            <a:off x="8039100" y="2236370"/>
            <a:ext cx="952500" cy="523220"/>
          </a:xfrm>
          <a:prstGeom prst="rect">
            <a:avLst/>
          </a:prstGeom>
          <a:noFill/>
        </p:spPr>
        <p:txBody>
          <a:bodyPr wrap="square" rtlCol="0">
            <a:spAutoFit/>
          </a:bodyPr>
          <a:lstStyle/>
          <a:p>
            <a:r>
              <a:rPr lang="en-US" sz="1400" dirty="0"/>
              <a:t>Rejected Energy</a:t>
            </a:r>
          </a:p>
        </p:txBody>
      </p:sp>
      <p:sp>
        <p:nvSpPr>
          <p:cNvPr id="59" name="TextBox 58"/>
          <p:cNvSpPr txBox="1"/>
          <p:nvPr/>
        </p:nvSpPr>
        <p:spPr>
          <a:xfrm>
            <a:off x="8039100" y="3557312"/>
            <a:ext cx="952500" cy="307777"/>
          </a:xfrm>
          <a:prstGeom prst="rect">
            <a:avLst/>
          </a:prstGeom>
          <a:noFill/>
        </p:spPr>
        <p:txBody>
          <a:bodyPr wrap="square" rtlCol="0">
            <a:spAutoFit/>
          </a:bodyPr>
          <a:lstStyle/>
          <a:p>
            <a:r>
              <a:rPr lang="en-US" sz="1400" dirty="0"/>
              <a:t>Exports</a:t>
            </a:r>
          </a:p>
        </p:txBody>
      </p:sp>
      <p:sp>
        <p:nvSpPr>
          <p:cNvPr id="60" name="TextBox 59"/>
          <p:cNvSpPr txBox="1"/>
          <p:nvPr/>
        </p:nvSpPr>
        <p:spPr>
          <a:xfrm>
            <a:off x="8039100" y="4368202"/>
            <a:ext cx="952500" cy="523220"/>
          </a:xfrm>
          <a:prstGeom prst="rect">
            <a:avLst/>
          </a:prstGeom>
          <a:noFill/>
        </p:spPr>
        <p:txBody>
          <a:bodyPr wrap="square" rtlCol="0">
            <a:spAutoFit/>
          </a:bodyPr>
          <a:lstStyle/>
          <a:p>
            <a:r>
              <a:rPr lang="en-US" sz="1400" dirty="0"/>
              <a:t>Energy Services</a:t>
            </a:r>
          </a:p>
        </p:txBody>
      </p:sp>
      <p:sp>
        <p:nvSpPr>
          <p:cNvPr id="61" name="TextBox 60"/>
          <p:cNvSpPr txBox="1"/>
          <p:nvPr/>
        </p:nvSpPr>
        <p:spPr>
          <a:xfrm>
            <a:off x="5217572" y="2432112"/>
            <a:ext cx="1164447" cy="307777"/>
          </a:xfrm>
          <a:prstGeom prst="rect">
            <a:avLst/>
          </a:prstGeom>
          <a:noFill/>
        </p:spPr>
        <p:txBody>
          <a:bodyPr wrap="square" rtlCol="0">
            <a:spAutoFit/>
          </a:bodyPr>
          <a:lstStyle/>
          <a:p>
            <a:pPr algn="ctr"/>
            <a:r>
              <a:rPr lang="en-US" sz="1400" dirty="0"/>
              <a:t>Residential</a:t>
            </a:r>
          </a:p>
        </p:txBody>
      </p:sp>
      <p:sp>
        <p:nvSpPr>
          <p:cNvPr id="62" name="TextBox 61"/>
          <p:cNvSpPr txBox="1"/>
          <p:nvPr/>
        </p:nvSpPr>
        <p:spPr>
          <a:xfrm>
            <a:off x="5209952" y="2938912"/>
            <a:ext cx="1164445" cy="307777"/>
          </a:xfrm>
          <a:prstGeom prst="rect">
            <a:avLst/>
          </a:prstGeom>
          <a:noFill/>
        </p:spPr>
        <p:txBody>
          <a:bodyPr wrap="square" rtlCol="0">
            <a:spAutoFit/>
          </a:bodyPr>
          <a:lstStyle/>
          <a:p>
            <a:pPr algn="ctr"/>
            <a:r>
              <a:rPr lang="en-US" sz="1400" dirty="0"/>
              <a:t>Commercial</a:t>
            </a:r>
          </a:p>
        </p:txBody>
      </p:sp>
      <p:sp>
        <p:nvSpPr>
          <p:cNvPr id="63" name="TextBox 62"/>
          <p:cNvSpPr txBox="1"/>
          <p:nvPr/>
        </p:nvSpPr>
        <p:spPr>
          <a:xfrm>
            <a:off x="5263293" y="3362448"/>
            <a:ext cx="1033716" cy="307777"/>
          </a:xfrm>
          <a:prstGeom prst="rect">
            <a:avLst/>
          </a:prstGeom>
          <a:noFill/>
        </p:spPr>
        <p:txBody>
          <a:bodyPr wrap="square" rtlCol="0">
            <a:spAutoFit/>
          </a:bodyPr>
          <a:lstStyle/>
          <a:p>
            <a:pPr algn="ctr"/>
            <a:r>
              <a:rPr lang="en-US" sz="1400" dirty="0"/>
              <a:t>Industrial</a:t>
            </a:r>
          </a:p>
        </p:txBody>
      </p:sp>
      <p:sp>
        <p:nvSpPr>
          <p:cNvPr id="64" name="TextBox 63"/>
          <p:cNvSpPr txBox="1"/>
          <p:nvPr/>
        </p:nvSpPr>
        <p:spPr>
          <a:xfrm>
            <a:off x="5270913" y="4179570"/>
            <a:ext cx="1033716" cy="307777"/>
          </a:xfrm>
          <a:prstGeom prst="rect">
            <a:avLst/>
          </a:prstGeom>
          <a:noFill/>
        </p:spPr>
        <p:txBody>
          <a:bodyPr wrap="square" rtlCol="0">
            <a:spAutoFit/>
          </a:bodyPr>
          <a:lstStyle/>
          <a:p>
            <a:pPr algn="ctr"/>
            <a:r>
              <a:rPr lang="en-US" sz="1400" dirty="0"/>
              <a:t>Transport</a:t>
            </a:r>
          </a:p>
        </p:txBody>
      </p:sp>
      <p:sp>
        <p:nvSpPr>
          <p:cNvPr id="65" name="TextBox 64"/>
          <p:cNvSpPr txBox="1"/>
          <p:nvPr/>
        </p:nvSpPr>
        <p:spPr>
          <a:xfrm>
            <a:off x="3518713" y="2142351"/>
            <a:ext cx="2272487" cy="276999"/>
          </a:xfrm>
          <a:prstGeom prst="rect">
            <a:avLst/>
          </a:prstGeom>
          <a:solidFill>
            <a:schemeClr val="bg1"/>
          </a:solidFill>
          <a:ln>
            <a:solidFill>
              <a:schemeClr val="tx1"/>
            </a:solidFill>
          </a:ln>
        </p:spPr>
        <p:txBody>
          <a:bodyPr wrap="square" lIns="0" tIns="0" rIns="0" bIns="0" rtlCol="0">
            <a:spAutoFit/>
          </a:bodyPr>
          <a:lstStyle/>
          <a:p>
            <a:r>
              <a:rPr lang="en-US" sz="1800" b="1" dirty="0">
                <a:solidFill>
                  <a:srgbClr val="F2B800"/>
                </a:solidFill>
              </a:rPr>
              <a:t>Electricity: </a:t>
            </a:r>
            <a:r>
              <a:rPr lang="en-US" sz="1800" b="1" dirty="0"/>
              <a:t>38 Quads</a:t>
            </a:r>
            <a:endParaRPr lang="en-US" sz="1800" b="1" dirty="0">
              <a:solidFill>
                <a:srgbClr val="F2B800"/>
              </a:solidFill>
            </a:endParaRPr>
          </a:p>
        </p:txBody>
      </p:sp>
      <p:sp>
        <p:nvSpPr>
          <p:cNvPr id="66" name="TextBox 65"/>
          <p:cNvSpPr txBox="1"/>
          <p:nvPr/>
        </p:nvSpPr>
        <p:spPr>
          <a:xfrm>
            <a:off x="1356900" y="3407271"/>
            <a:ext cx="2529300" cy="276999"/>
          </a:xfrm>
          <a:prstGeom prst="rect">
            <a:avLst/>
          </a:prstGeom>
          <a:solidFill>
            <a:schemeClr val="bg1"/>
          </a:solidFill>
          <a:ln>
            <a:solidFill>
              <a:schemeClr val="tx1"/>
            </a:solidFill>
          </a:ln>
        </p:spPr>
        <p:txBody>
          <a:bodyPr wrap="square" lIns="0" tIns="0" rIns="0" bIns="0" rtlCol="0">
            <a:spAutoFit/>
          </a:bodyPr>
          <a:lstStyle/>
          <a:p>
            <a:r>
              <a:rPr lang="en-US" sz="1800" b="1" dirty="0">
                <a:solidFill>
                  <a:srgbClr val="00B0F0"/>
                </a:solidFill>
              </a:rPr>
              <a:t>Natural Gas: </a:t>
            </a:r>
            <a:r>
              <a:rPr lang="en-US" sz="1800" b="1" dirty="0"/>
              <a:t>28 Quads</a:t>
            </a:r>
            <a:endParaRPr lang="en-US" sz="1800" b="1" dirty="0">
              <a:solidFill>
                <a:srgbClr val="00B0F0"/>
              </a:solidFill>
            </a:endParaRPr>
          </a:p>
        </p:txBody>
      </p:sp>
    </p:spTree>
    <p:extLst>
      <p:ext uri="{BB962C8B-B14F-4D97-AF65-F5344CB8AC3E}">
        <p14:creationId xmlns:p14="http://schemas.microsoft.com/office/powerpoint/2010/main" val="4091779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p:cNvPicPr>
          <p:nvPr/>
        </p:nvPicPr>
        <p:blipFill>
          <a:blip r:embed="rId2" cstate="screen">
            <a:extLst>
              <a:ext uri="{28A0092B-C50C-407E-A947-70E740481C1C}">
                <a14:useLocalDpi xmlns:a14="http://schemas.microsoft.com/office/drawing/2010/main"/>
              </a:ext>
            </a:extLst>
          </a:blip>
          <a:stretch>
            <a:fillRect/>
          </a:stretch>
        </p:blipFill>
        <p:spPr>
          <a:xfrm>
            <a:off x="194121" y="2205990"/>
            <a:ext cx="4046220" cy="2194560"/>
          </a:xfrm>
          <a:prstGeom prst="rect">
            <a:avLst/>
          </a:prstGeom>
        </p:spPr>
      </p:pic>
      <p:pic>
        <p:nvPicPr>
          <p:cNvPr id="28" name="Picture 27"/>
          <p:cNvPicPr>
            <a:picLocks/>
          </p:cNvPicPr>
          <p:nvPr/>
        </p:nvPicPr>
        <p:blipFill>
          <a:blip r:embed="rId3" cstate="screen">
            <a:extLst>
              <a:ext uri="{28A0092B-C50C-407E-A947-70E740481C1C}">
                <a14:useLocalDpi xmlns:a14="http://schemas.microsoft.com/office/drawing/2010/main"/>
              </a:ext>
            </a:extLst>
          </a:blip>
          <a:stretch>
            <a:fillRect/>
          </a:stretch>
        </p:blipFill>
        <p:spPr>
          <a:xfrm>
            <a:off x="4885182" y="2223517"/>
            <a:ext cx="4046220" cy="1965960"/>
          </a:xfrm>
          <a:prstGeom prst="rect">
            <a:avLst/>
          </a:prstGeom>
        </p:spPr>
      </p:pic>
      <p:sp>
        <p:nvSpPr>
          <p:cNvPr id="3" name="TextBox 2"/>
          <p:cNvSpPr txBox="1"/>
          <p:nvPr/>
        </p:nvSpPr>
        <p:spPr>
          <a:xfrm>
            <a:off x="4909649" y="3242232"/>
            <a:ext cx="256480" cy="276999"/>
          </a:xfrm>
          <a:prstGeom prst="rect">
            <a:avLst/>
          </a:prstGeom>
          <a:solidFill>
            <a:schemeClr val="bg1"/>
          </a:solidFill>
          <a:ln>
            <a:solidFill>
              <a:schemeClr val="tx1"/>
            </a:solidFill>
          </a:ln>
        </p:spPr>
        <p:txBody>
          <a:bodyPr wrap="none" lIns="0" tIns="0" rIns="0" bIns="0" rtlCol="0">
            <a:spAutoFit/>
          </a:bodyPr>
          <a:lstStyle/>
          <a:p>
            <a:r>
              <a:rPr lang="en-US" sz="1800" b="1" dirty="0">
                <a:solidFill>
                  <a:srgbClr val="00B0F0"/>
                </a:solidFill>
              </a:rPr>
              <a:t>37</a:t>
            </a:r>
          </a:p>
        </p:txBody>
      </p:sp>
      <p:sp>
        <p:nvSpPr>
          <p:cNvPr id="8" name="TextBox 7"/>
          <p:cNvSpPr txBox="1"/>
          <p:nvPr/>
        </p:nvSpPr>
        <p:spPr>
          <a:xfrm>
            <a:off x="6299521" y="2408465"/>
            <a:ext cx="256480" cy="276999"/>
          </a:xfrm>
          <a:prstGeom prst="rect">
            <a:avLst/>
          </a:prstGeom>
          <a:solidFill>
            <a:schemeClr val="bg1"/>
          </a:solidFill>
          <a:ln>
            <a:solidFill>
              <a:schemeClr val="tx1"/>
            </a:solidFill>
          </a:ln>
        </p:spPr>
        <p:txBody>
          <a:bodyPr wrap="none" lIns="0" tIns="0" rIns="0" bIns="0" rtlCol="0">
            <a:spAutoFit/>
          </a:bodyPr>
          <a:lstStyle/>
          <a:p>
            <a:r>
              <a:rPr lang="en-US" sz="1800" b="1" dirty="0">
                <a:solidFill>
                  <a:srgbClr val="F2B800"/>
                </a:solidFill>
              </a:rPr>
              <a:t>47</a:t>
            </a:r>
          </a:p>
        </p:txBody>
      </p:sp>
      <p:sp>
        <p:nvSpPr>
          <p:cNvPr id="9" name="TextBox 8"/>
          <p:cNvSpPr txBox="1"/>
          <p:nvPr/>
        </p:nvSpPr>
        <p:spPr>
          <a:xfrm>
            <a:off x="7607129" y="3901936"/>
            <a:ext cx="256480" cy="276999"/>
          </a:xfrm>
          <a:prstGeom prst="rect">
            <a:avLst/>
          </a:prstGeom>
          <a:solidFill>
            <a:schemeClr val="bg1"/>
          </a:solidFill>
          <a:ln>
            <a:solidFill>
              <a:schemeClr val="tx1"/>
            </a:solidFill>
          </a:ln>
        </p:spPr>
        <p:txBody>
          <a:bodyPr wrap="none" lIns="0" tIns="0" rIns="0" bIns="0" rtlCol="0">
            <a:spAutoFit/>
          </a:bodyPr>
          <a:lstStyle/>
          <a:p>
            <a:r>
              <a:rPr lang="en-US" sz="1800" b="1" dirty="0">
                <a:solidFill>
                  <a:srgbClr val="4DA54E"/>
                </a:solidFill>
              </a:rPr>
              <a:t>17</a:t>
            </a:r>
          </a:p>
        </p:txBody>
      </p:sp>
      <p:sp>
        <p:nvSpPr>
          <p:cNvPr id="10" name="TextBox 9"/>
          <p:cNvSpPr txBox="1"/>
          <p:nvPr/>
        </p:nvSpPr>
        <p:spPr>
          <a:xfrm>
            <a:off x="8673079" y="2477197"/>
            <a:ext cx="256480" cy="276999"/>
          </a:xfrm>
          <a:prstGeom prst="rect">
            <a:avLst/>
          </a:prstGeom>
          <a:solidFill>
            <a:schemeClr val="bg1"/>
          </a:solidFill>
          <a:ln>
            <a:solidFill>
              <a:schemeClr val="tx1"/>
            </a:solidFill>
          </a:ln>
        </p:spPr>
        <p:txBody>
          <a:bodyPr wrap="none" lIns="0" tIns="0" rIns="0" bIns="0" rtlCol="0">
            <a:spAutoFit/>
          </a:bodyPr>
          <a:lstStyle/>
          <a:p>
            <a:r>
              <a:rPr lang="en-US" sz="1800" b="1" dirty="0">
                <a:solidFill>
                  <a:schemeClr val="bg1">
                    <a:lumMod val="50000"/>
                  </a:schemeClr>
                </a:solidFill>
              </a:rPr>
              <a:t>52</a:t>
            </a:r>
          </a:p>
        </p:txBody>
      </p:sp>
      <p:sp>
        <p:nvSpPr>
          <p:cNvPr id="11" name="TextBox 10"/>
          <p:cNvSpPr txBox="1"/>
          <p:nvPr/>
        </p:nvSpPr>
        <p:spPr>
          <a:xfrm>
            <a:off x="218588" y="3207952"/>
            <a:ext cx="1038746" cy="276999"/>
          </a:xfrm>
          <a:prstGeom prst="rect">
            <a:avLst/>
          </a:prstGeom>
          <a:solidFill>
            <a:schemeClr val="bg1"/>
          </a:solidFill>
          <a:ln>
            <a:solidFill>
              <a:schemeClr val="tx1"/>
            </a:solidFill>
          </a:ln>
        </p:spPr>
        <p:txBody>
          <a:bodyPr wrap="none" lIns="0" tIns="0" rIns="0" bIns="0" rtlCol="0">
            <a:spAutoFit/>
          </a:bodyPr>
          <a:lstStyle/>
          <a:p>
            <a:r>
              <a:rPr lang="en-US" sz="1800" b="1" dirty="0">
                <a:solidFill>
                  <a:srgbClr val="00B0F0"/>
                </a:solidFill>
              </a:rPr>
              <a:t>28 </a:t>
            </a:r>
            <a:r>
              <a:rPr lang="en-US" sz="1800" b="1" dirty="0"/>
              <a:t>Quads</a:t>
            </a:r>
          </a:p>
        </p:txBody>
      </p:sp>
      <p:sp>
        <p:nvSpPr>
          <p:cNvPr id="12" name="TextBox 11"/>
          <p:cNvSpPr txBox="1"/>
          <p:nvPr/>
        </p:nvSpPr>
        <p:spPr>
          <a:xfrm>
            <a:off x="1608460" y="2403027"/>
            <a:ext cx="256480" cy="276999"/>
          </a:xfrm>
          <a:prstGeom prst="rect">
            <a:avLst/>
          </a:prstGeom>
          <a:solidFill>
            <a:schemeClr val="bg1"/>
          </a:solidFill>
          <a:ln>
            <a:solidFill>
              <a:schemeClr val="tx1"/>
            </a:solidFill>
          </a:ln>
        </p:spPr>
        <p:txBody>
          <a:bodyPr wrap="none" lIns="0" tIns="0" rIns="0" bIns="0" rtlCol="0">
            <a:spAutoFit/>
          </a:bodyPr>
          <a:lstStyle/>
          <a:p>
            <a:r>
              <a:rPr lang="en-US" sz="1800" b="1" dirty="0">
                <a:solidFill>
                  <a:srgbClr val="F2B800"/>
                </a:solidFill>
              </a:rPr>
              <a:t>38</a:t>
            </a:r>
          </a:p>
        </p:txBody>
      </p:sp>
      <p:sp>
        <p:nvSpPr>
          <p:cNvPr id="13" name="TextBox 12"/>
          <p:cNvSpPr txBox="1"/>
          <p:nvPr/>
        </p:nvSpPr>
        <p:spPr>
          <a:xfrm>
            <a:off x="2905543" y="4010214"/>
            <a:ext cx="256480" cy="276999"/>
          </a:xfrm>
          <a:prstGeom prst="rect">
            <a:avLst/>
          </a:prstGeom>
          <a:solidFill>
            <a:schemeClr val="bg1"/>
          </a:solidFill>
          <a:ln>
            <a:solidFill>
              <a:schemeClr val="tx1"/>
            </a:solidFill>
          </a:ln>
        </p:spPr>
        <p:txBody>
          <a:bodyPr wrap="none" lIns="0" tIns="0" rIns="0" bIns="0" rtlCol="0">
            <a:spAutoFit/>
          </a:bodyPr>
          <a:lstStyle/>
          <a:p>
            <a:r>
              <a:rPr lang="en-US" sz="1800" b="1" dirty="0">
                <a:solidFill>
                  <a:srgbClr val="4DA54E"/>
                </a:solidFill>
              </a:rPr>
              <a:t>28</a:t>
            </a:r>
          </a:p>
        </p:txBody>
      </p:sp>
      <p:sp>
        <p:nvSpPr>
          <p:cNvPr id="14" name="TextBox 13"/>
          <p:cNvSpPr txBox="1"/>
          <p:nvPr/>
        </p:nvSpPr>
        <p:spPr>
          <a:xfrm>
            <a:off x="3982018" y="2480325"/>
            <a:ext cx="256480" cy="276999"/>
          </a:xfrm>
          <a:prstGeom prst="rect">
            <a:avLst/>
          </a:prstGeom>
          <a:solidFill>
            <a:schemeClr val="bg1"/>
          </a:solidFill>
          <a:ln>
            <a:solidFill>
              <a:schemeClr val="tx1"/>
            </a:solidFill>
          </a:ln>
        </p:spPr>
        <p:txBody>
          <a:bodyPr wrap="none" lIns="0" tIns="0" rIns="0" bIns="0" rtlCol="0">
            <a:spAutoFit/>
          </a:bodyPr>
          <a:lstStyle/>
          <a:p>
            <a:r>
              <a:rPr lang="en-US" sz="1800" b="1" dirty="0">
                <a:solidFill>
                  <a:schemeClr val="bg1">
                    <a:lumMod val="50000"/>
                  </a:schemeClr>
                </a:solidFill>
              </a:rPr>
              <a:t>59</a:t>
            </a:r>
          </a:p>
        </p:txBody>
      </p:sp>
      <p:sp>
        <p:nvSpPr>
          <p:cNvPr id="15" name="TextBox 14"/>
          <p:cNvSpPr txBox="1"/>
          <p:nvPr/>
        </p:nvSpPr>
        <p:spPr>
          <a:xfrm>
            <a:off x="202669" y="914221"/>
            <a:ext cx="2526750" cy="923330"/>
          </a:xfrm>
          <a:prstGeom prst="rect">
            <a:avLst/>
          </a:prstGeom>
          <a:noFill/>
        </p:spPr>
        <p:txBody>
          <a:bodyPr wrap="square" rtlCol="0">
            <a:spAutoFit/>
          </a:bodyPr>
          <a:lstStyle/>
          <a:p>
            <a:r>
              <a:rPr lang="en-US" sz="1800" u="sng" dirty="0">
                <a:solidFill>
                  <a:srgbClr val="BF5700"/>
                </a:solidFill>
              </a:rPr>
              <a:t>Scenario 1: Baseline</a:t>
            </a:r>
          </a:p>
          <a:p>
            <a:r>
              <a:rPr lang="en-US" sz="1800" dirty="0">
                <a:solidFill>
                  <a:schemeClr val="tx1">
                    <a:lumMod val="75000"/>
                    <a:lumOff val="25000"/>
                  </a:schemeClr>
                </a:solidFill>
              </a:rPr>
              <a:t>Equivalent to LLNL 2015 Sankey diagram</a:t>
            </a:r>
          </a:p>
        </p:txBody>
      </p:sp>
      <p:sp>
        <p:nvSpPr>
          <p:cNvPr id="16" name="TextBox 15"/>
          <p:cNvSpPr txBox="1"/>
          <p:nvPr/>
        </p:nvSpPr>
        <p:spPr>
          <a:xfrm>
            <a:off x="4885182" y="819150"/>
            <a:ext cx="4025530" cy="1200329"/>
          </a:xfrm>
          <a:prstGeom prst="rect">
            <a:avLst/>
          </a:prstGeom>
          <a:noFill/>
        </p:spPr>
        <p:txBody>
          <a:bodyPr wrap="square" rtlCol="0">
            <a:spAutoFit/>
          </a:bodyPr>
          <a:lstStyle/>
          <a:p>
            <a:r>
              <a:rPr lang="en-US" sz="1800" u="sng" dirty="0">
                <a:solidFill>
                  <a:srgbClr val="BF5700"/>
                </a:solidFill>
              </a:rPr>
              <a:t>Scenario 2: Increased Elec. Vehicles</a:t>
            </a:r>
          </a:p>
          <a:p>
            <a:r>
              <a:rPr lang="en-US" sz="1800" dirty="0">
                <a:solidFill>
                  <a:schemeClr val="tx1">
                    <a:lumMod val="75000"/>
                    <a:lumOff val="25000"/>
                  </a:schemeClr>
                </a:solidFill>
              </a:rPr>
              <a:t>All light-duty vehicles are replaced by EV’s, and increased electricity demand is met by NGCC plants</a:t>
            </a:r>
          </a:p>
        </p:txBody>
      </p:sp>
      <p:sp>
        <p:nvSpPr>
          <p:cNvPr id="7" name="TextBox 6"/>
          <p:cNvSpPr txBox="1"/>
          <p:nvPr/>
        </p:nvSpPr>
        <p:spPr>
          <a:xfrm>
            <a:off x="5257800" y="4271190"/>
            <a:ext cx="3354856" cy="646331"/>
          </a:xfrm>
          <a:prstGeom prst="rect">
            <a:avLst/>
          </a:prstGeom>
          <a:noFill/>
          <a:ln w="22225">
            <a:solidFill>
              <a:srgbClr val="BF5700"/>
            </a:solidFill>
          </a:ln>
        </p:spPr>
        <p:txBody>
          <a:bodyPr wrap="square" lIns="13716" rIns="0" rtlCol="0">
            <a:spAutoFit/>
          </a:bodyPr>
          <a:lstStyle/>
          <a:p>
            <a:pPr marL="214313" indent="-214313">
              <a:buFont typeface="Wingdings" panose="05000000000000000000" pitchFamily="2" charset="2"/>
              <a:buChar char="à"/>
            </a:pPr>
            <a:r>
              <a:rPr lang="en-US" sz="1800" b="1" dirty="0">
                <a:sym typeface="Wingdings" panose="05000000000000000000" pitchFamily="2" charset="2"/>
              </a:rPr>
              <a:t>More efficient transportation</a:t>
            </a:r>
          </a:p>
          <a:p>
            <a:pPr marL="214313" indent="-214313">
              <a:buFont typeface="Wingdings" panose="05000000000000000000" pitchFamily="2" charset="2"/>
              <a:buChar char="à"/>
            </a:pPr>
            <a:r>
              <a:rPr lang="en-US" sz="1800" b="1" dirty="0">
                <a:sym typeface="Wingdings" panose="05000000000000000000" pitchFamily="2" charset="2"/>
              </a:rPr>
              <a:t>12% lower rejected energy</a:t>
            </a:r>
            <a:endParaRPr lang="en-US" sz="1800" b="1" dirty="0"/>
          </a:p>
        </p:txBody>
      </p:sp>
      <p:sp>
        <p:nvSpPr>
          <p:cNvPr id="2" name="TextBox 1"/>
          <p:cNvSpPr txBox="1"/>
          <p:nvPr/>
        </p:nvSpPr>
        <p:spPr>
          <a:xfrm>
            <a:off x="205306" y="590550"/>
            <a:ext cx="3198376" cy="369332"/>
          </a:xfrm>
          <a:prstGeom prst="rect">
            <a:avLst/>
          </a:prstGeom>
          <a:noFill/>
        </p:spPr>
        <p:txBody>
          <a:bodyPr wrap="none" rtlCol="0">
            <a:spAutoFit/>
          </a:bodyPr>
          <a:lstStyle/>
          <a:p>
            <a:r>
              <a:rPr lang="en-US" sz="1800" b="1" dirty="0">
                <a:solidFill>
                  <a:schemeClr val="tx1">
                    <a:lumMod val="75000"/>
                    <a:lumOff val="25000"/>
                  </a:schemeClr>
                </a:solidFill>
              </a:rPr>
              <a:t>Electric Vehicle Case Study</a:t>
            </a:r>
          </a:p>
        </p:txBody>
      </p:sp>
      <p:sp>
        <p:nvSpPr>
          <p:cNvPr id="17" name="TextBox 16"/>
          <p:cNvSpPr txBox="1"/>
          <p:nvPr/>
        </p:nvSpPr>
        <p:spPr>
          <a:xfrm>
            <a:off x="3179785" y="4042898"/>
            <a:ext cx="1145891" cy="215444"/>
          </a:xfrm>
          <a:prstGeom prst="rect">
            <a:avLst/>
          </a:prstGeom>
          <a:solidFill>
            <a:schemeClr val="bg1"/>
          </a:solidFill>
        </p:spPr>
        <p:txBody>
          <a:bodyPr wrap="none" lIns="0" tIns="0" rIns="0" bIns="0" rtlCol="0">
            <a:spAutoFit/>
          </a:bodyPr>
          <a:lstStyle/>
          <a:p>
            <a:r>
              <a:rPr lang="en-US" sz="1400" dirty="0"/>
              <a:t>Transportation</a:t>
            </a:r>
          </a:p>
        </p:txBody>
      </p:sp>
      <p:sp>
        <p:nvSpPr>
          <p:cNvPr id="19" name="TextBox 18"/>
          <p:cNvSpPr txBox="1"/>
          <p:nvPr/>
        </p:nvSpPr>
        <p:spPr>
          <a:xfrm>
            <a:off x="310740" y="3833478"/>
            <a:ext cx="815929" cy="215444"/>
          </a:xfrm>
          <a:prstGeom prst="rect">
            <a:avLst/>
          </a:prstGeom>
          <a:solidFill>
            <a:srgbClr val="4FA44F"/>
          </a:solidFill>
        </p:spPr>
        <p:txBody>
          <a:bodyPr wrap="none" lIns="0" tIns="0" rIns="0" bIns="0" rtlCol="0">
            <a:spAutoFit/>
          </a:bodyPr>
          <a:lstStyle/>
          <a:p>
            <a:r>
              <a:rPr lang="en-US" sz="1400" dirty="0"/>
              <a:t>Petroleum</a:t>
            </a:r>
          </a:p>
        </p:txBody>
      </p:sp>
      <p:sp>
        <p:nvSpPr>
          <p:cNvPr id="20" name="TextBox 19"/>
          <p:cNvSpPr txBox="1"/>
          <p:nvPr/>
        </p:nvSpPr>
        <p:spPr>
          <a:xfrm>
            <a:off x="4997821" y="3798038"/>
            <a:ext cx="815929" cy="215444"/>
          </a:xfrm>
          <a:prstGeom prst="rect">
            <a:avLst/>
          </a:prstGeom>
          <a:solidFill>
            <a:srgbClr val="4FA44F"/>
          </a:solidFill>
        </p:spPr>
        <p:txBody>
          <a:bodyPr wrap="none" lIns="0" tIns="0" rIns="0" bIns="0" rtlCol="0">
            <a:spAutoFit/>
          </a:bodyPr>
          <a:lstStyle/>
          <a:p>
            <a:r>
              <a:rPr lang="en-US" sz="1400" dirty="0"/>
              <a:t>Petroleum</a:t>
            </a:r>
          </a:p>
        </p:txBody>
      </p:sp>
      <p:sp>
        <p:nvSpPr>
          <p:cNvPr id="21" name="TextBox 20"/>
          <p:cNvSpPr txBox="1"/>
          <p:nvPr/>
        </p:nvSpPr>
        <p:spPr>
          <a:xfrm>
            <a:off x="7877274" y="3931292"/>
            <a:ext cx="1145891" cy="215444"/>
          </a:xfrm>
          <a:prstGeom prst="rect">
            <a:avLst/>
          </a:prstGeom>
          <a:solidFill>
            <a:schemeClr val="bg1"/>
          </a:solidFill>
        </p:spPr>
        <p:txBody>
          <a:bodyPr wrap="none" lIns="0" tIns="0" rIns="0" bIns="0" rtlCol="0">
            <a:spAutoFit/>
          </a:bodyPr>
          <a:lstStyle/>
          <a:p>
            <a:r>
              <a:rPr lang="en-US" sz="1400" dirty="0"/>
              <a:t>Transportation</a:t>
            </a:r>
          </a:p>
        </p:txBody>
      </p:sp>
      <p:sp>
        <p:nvSpPr>
          <p:cNvPr id="22" name="TextBox 21"/>
          <p:cNvSpPr txBox="1"/>
          <p:nvPr/>
        </p:nvSpPr>
        <p:spPr>
          <a:xfrm>
            <a:off x="6569253" y="2430733"/>
            <a:ext cx="767839" cy="215444"/>
          </a:xfrm>
          <a:prstGeom prst="rect">
            <a:avLst/>
          </a:prstGeom>
          <a:solidFill>
            <a:schemeClr val="bg1"/>
          </a:solidFill>
        </p:spPr>
        <p:txBody>
          <a:bodyPr wrap="none" lIns="0" tIns="0" rIns="0" bIns="0" rtlCol="0">
            <a:spAutoFit/>
          </a:bodyPr>
          <a:lstStyle/>
          <a:p>
            <a:r>
              <a:rPr lang="en-US" sz="1400" dirty="0"/>
              <a:t>Electricity</a:t>
            </a:r>
          </a:p>
        </p:txBody>
      </p:sp>
      <p:sp>
        <p:nvSpPr>
          <p:cNvPr id="24" name="TextBox 23"/>
          <p:cNvSpPr txBox="1"/>
          <p:nvPr/>
        </p:nvSpPr>
        <p:spPr>
          <a:xfrm>
            <a:off x="1881858" y="2436834"/>
            <a:ext cx="767839" cy="215444"/>
          </a:xfrm>
          <a:prstGeom prst="rect">
            <a:avLst/>
          </a:prstGeom>
          <a:solidFill>
            <a:schemeClr val="bg1"/>
          </a:solidFill>
        </p:spPr>
        <p:txBody>
          <a:bodyPr wrap="none" lIns="0" tIns="0" rIns="0" bIns="0" rtlCol="0">
            <a:spAutoFit/>
          </a:bodyPr>
          <a:lstStyle/>
          <a:p>
            <a:r>
              <a:rPr lang="en-US" sz="1400" dirty="0"/>
              <a:t>Electricity</a:t>
            </a:r>
          </a:p>
        </p:txBody>
      </p:sp>
      <p:sp>
        <p:nvSpPr>
          <p:cNvPr id="25" name="TextBox 24"/>
          <p:cNvSpPr txBox="1"/>
          <p:nvPr/>
        </p:nvSpPr>
        <p:spPr>
          <a:xfrm>
            <a:off x="5184715" y="3300835"/>
            <a:ext cx="955390" cy="215444"/>
          </a:xfrm>
          <a:prstGeom prst="rect">
            <a:avLst/>
          </a:prstGeom>
          <a:solidFill>
            <a:schemeClr val="bg1"/>
          </a:solidFill>
        </p:spPr>
        <p:txBody>
          <a:bodyPr wrap="none" lIns="0" tIns="0" rIns="0" bIns="0" rtlCol="0">
            <a:spAutoFit/>
          </a:bodyPr>
          <a:lstStyle/>
          <a:p>
            <a:r>
              <a:rPr lang="en-US" sz="1400" dirty="0"/>
              <a:t>Natural Gas</a:t>
            </a:r>
          </a:p>
        </p:txBody>
      </p:sp>
      <p:sp>
        <p:nvSpPr>
          <p:cNvPr id="26" name="TextBox 25"/>
          <p:cNvSpPr txBox="1"/>
          <p:nvPr/>
        </p:nvSpPr>
        <p:spPr>
          <a:xfrm>
            <a:off x="7614269" y="2767912"/>
            <a:ext cx="1324080" cy="215444"/>
          </a:xfrm>
          <a:prstGeom prst="rect">
            <a:avLst/>
          </a:prstGeom>
          <a:solidFill>
            <a:schemeClr val="bg1"/>
          </a:solidFill>
        </p:spPr>
        <p:txBody>
          <a:bodyPr wrap="none" lIns="0" tIns="0" rIns="0" bIns="0" rtlCol="0">
            <a:spAutoFit/>
          </a:bodyPr>
          <a:lstStyle/>
          <a:p>
            <a:r>
              <a:rPr lang="en-US" sz="1400" dirty="0"/>
              <a:t>Rejected Energy</a:t>
            </a:r>
          </a:p>
        </p:txBody>
      </p:sp>
      <p:sp>
        <p:nvSpPr>
          <p:cNvPr id="27" name="TextBox 26"/>
          <p:cNvSpPr txBox="1"/>
          <p:nvPr/>
        </p:nvSpPr>
        <p:spPr>
          <a:xfrm>
            <a:off x="2919078" y="2764983"/>
            <a:ext cx="1324080" cy="215444"/>
          </a:xfrm>
          <a:prstGeom prst="rect">
            <a:avLst/>
          </a:prstGeom>
          <a:solidFill>
            <a:schemeClr val="bg1"/>
          </a:solidFill>
        </p:spPr>
        <p:txBody>
          <a:bodyPr wrap="none" lIns="0" tIns="0" rIns="0" bIns="0" rtlCol="0">
            <a:spAutoFit/>
          </a:bodyPr>
          <a:lstStyle/>
          <a:p>
            <a:r>
              <a:rPr lang="en-US" sz="1400" dirty="0"/>
              <a:t>Rejected Energy</a:t>
            </a:r>
          </a:p>
        </p:txBody>
      </p:sp>
      <p:cxnSp>
        <p:nvCxnSpPr>
          <p:cNvPr id="5" name="Straight Connector 4"/>
          <p:cNvCxnSpPr/>
          <p:nvPr/>
        </p:nvCxnSpPr>
        <p:spPr>
          <a:xfrm>
            <a:off x="4572000" y="959882"/>
            <a:ext cx="0" cy="4183618"/>
          </a:xfrm>
          <a:prstGeom prst="line">
            <a:avLst/>
          </a:prstGeom>
          <a:ln>
            <a:solidFill>
              <a:srgbClr val="BF57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3FD9C6EA-2078-0844-B2E8-772DF95C3A28}"/>
              </a:ext>
            </a:extLst>
          </p:cNvPr>
          <p:cNvSpPr txBox="1"/>
          <p:nvPr/>
        </p:nvSpPr>
        <p:spPr>
          <a:xfrm>
            <a:off x="-76200" y="4917521"/>
            <a:ext cx="2919389" cy="261610"/>
          </a:xfrm>
          <a:prstGeom prst="rect">
            <a:avLst/>
          </a:prstGeom>
          <a:noFill/>
        </p:spPr>
        <p:txBody>
          <a:bodyPr wrap="none" rtlCol="0">
            <a:spAutoFit/>
          </a:bodyPr>
          <a:lstStyle/>
          <a:p>
            <a:r>
              <a:rPr lang="en-US" sz="1100" dirty="0"/>
              <a:t>https://dennis1du.shinyapps.io/</a:t>
            </a:r>
            <a:r>
              <a:rPr lang="en-US" sz="1100" dirty="0" err="1"/>
              <a:t>Shiny_State</a:t>
            </a:r>
            <a:r>
              <a:rPr lang="en-US" sz="1100" dirty="0"/>
              <a:t>/</a:t>
            </a:r>
          </a:p>
        </p:txBody>
      </p:sp>
    </p:spTree>
    <p:extLst>
      <p:ext uri="{BB962C8B-B14F-4D97-AF65-F5344CB8AC3E}">
        <p14:creationId xmlns:p14="http://schemas.microsoft.com/office/powerpoint/2010/main" val="13202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1D59-502F-1545-8317-4AFC384FFBD1}"/>
              </a:ext>
            </a:extLst>
          </p:cNvPr>
          <p:cNvSpPr>
            <a:spLocks noGrp="1"/>
          </p:cNvSpPr>
          <p:nvPr>
            <p:ph type="title"/>
          </p:nvPr>
        </p:nvSpPr>
        <p:spPr/>
        <p:txBody>
          <a:bodyPr>
            <a:normAutofit fontScale="90000"/>
          </a:bodyPr>
          <a:lstStyle/>
          <a:p>
            <a:r>
              <a:rPr lang="en-US" dirty="0"/>
              <a:t>When and where we consume that energy will matter</a:t>
            </a:r>
          </a:p>
        </p:txBody>
      </p:sp>
      <p:pic>
        <p:nvPicPr>
          <p:cNvPr id="5" name="Content Placeholder 4">
            <a:extLst>
              <a:ext uri="{FF2B5EF4-FFF2-40B4-BE49-F238E27FC236}">
                <a16:creationId xmlns:a16="http://schemas.microsoft.com/office/drawing/2014/main" id="{9A662A44-606C-824E-AB83-E04F24E8685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703345" y="1526650"/>
            <a:ext cx="7737311" cy="3616850"/>
          </a:xfrm>
        </p:spPr>
      </p:pic>
    </p:spTree>
    <p:extLst>
      <p:ext uri="{BB962C8B-B14F-4D97-AF65-F5344CB8AC3E}">
        <p14:creationId xmlns:p14="http://schemas.microsoft.com/office/powerpoint/2010/main" val="3082463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3929" y="819150"/>
            <a:ext cx="5462071" cy="4324350"/>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264" y="3907997"/>
            <a:ext cx="640136" cy="640136"/>
          </a:xfrm>
          <a:prstGeom prst="rect">
            <a:avLst/>
          </a:prstGeom>
        </p:spPr>
      </p:pic>
      <p:sp>
        <p:nvSpPr>
          <p:cNvPr id="3" name="TextBox 2"/>
          <p:cNvSpPr txBox="1"/>
          <p:nvPr/>
        </p:nvSpPr>
        <p:spPr>
          <a:xfrm>
            <a:off x="2161733" y="1242678"/>
            <a:ext cx="4820534" cy="338554"/>
          </a:xfrm>
          <a:prstGeom prst="rect">
            <a:avLst/>
          </a:prstGeom>
          <a:noFill/>
        </p:spPr>
        <p:txBody>
          <a:bodyPr wrap="square" rtlCol="0">
            <a:spAutoFit/>
          </a:bodyPr>
          <a:lstStyle/>
          <a:p>
            <a:r>
              <a:rPr lang="en-US" sz="1600" u="sng" dirty="0">
                <a:solidFill>
                  <a:srgbClr val="BF5700"/>
                </a:solidFill>
                <a:latin typeface="+mn-lt"/>
              </a:rPr>
              <a:t>Previous Energy Institute Study: “Full Cost of Electricity”</a:t>
            </a:r>
          </a:p>
        </p:txBody>
      </p:sp>
      <p:sp>
        <p:nvSpPr>
          <p:cNvPr id="6" name="TextBox 5"/>
          <p:cNvSpPr txBox="1"/>
          <p:nvPr/>
        </p:nvSpPr>
        <p:spPr>
          <a:xfrm>
            <a:off x="6011346" y="3903213"/>
            <a:ext cx="2940615" cy="523220"/>
          </a:xfrm>
          <a:prstGeom prst="rect">
            <a:avLst/>
          </a:prstGeom>
          <a:noFill/>
          <a:ln>
            <a:solidFill>
              <a:schemeClr val="tx1"/>
            </a:solidFill>
          </a:ln>
        </p:spPr>
        <p:txBody>
          <a:bodyPr wrap="square" lIns="20574" rIns="0" rtlCol="0">
            <a:spAutoFit/>
          </a:bodyPr>
          <a:lstStyle/>
          <a:p>
            <a:r>
              <a:rPr lang="en-US" sz="1400" dirty="0">
                <a:solidFill>
                  <a:srgbClr val="BF5700"/>
                </a:solidFill>
              </a:rPr>
              <a:t>Tools Developed for </a:t>
            </a:r>
            <a:r>
              <a:rPr lang="en-US" sz="1400" dirty="0" err="1">
                <a:solidFill>
                  <a:srgbClr val="BF5700"/>
                </a:solidFill>
              </a:rPr>
              <a:t>FCe</a:t>
            </a:r>
            <a:r>
              <a:rPr lang="en-US" sz="1400" dirty="0">
                <a:solidFill>
                  <a:srgbClr val="BF5700"/>
                </a:solidFill>
              </a:rPr>
              <a:t>- Study:</a:t>
            </a:r>
          </a:p>
          <a:p>
            <a:r>
              <a:rPr lang="en-US" sz="1400" dirty="0">
                <a:solidFill>
                  <a:srgbClr val="BF5700"/>
                </a:solidFill>
                <a:hlinkClick r:id="rId4"/>
              </a:rPr>
              <a:t>http://calculators.energy.utexas.edu/</a:t>
            </a:r>
            <a:r>
              <a:rPr lang="en-US" sz="1400" dirty="0">
                <a:solidFill>
                  <a:srgbClr val="BF5700"/>
                </a:solidFill>
              </a:rPr>
              <a:t> </a:t>
            </a:r>
          </a:p>
        </p:txBody>
      </p:sp>
      <p:sp>
        <p:nvSpPr>
          <p:cNvPr id="9" name="TextBox 8"/>
          <p:cNvSpPr txBox="1"/>
          <p:nvPr/>
        </p:nvSpPr>
        <p:spPr>
          <a:xfrm>
            <a:off x="6437361" y="1817339"/>
            <a:ext cx="2514600" cy="1477328"/>
          </a:xfrm>
          <a:prstGeom prst="rect">
            <a:avLst/>
          </a:prstGeom>
          <a:noFill/>
          <a:ln>
            <a:solidFill>
              <a:schemeClr val="tx1"/>
            </a:solidFill>
          </a:ln>
        </p:spPr>
        <p:txBody>
          <a:bodyPr wrap="square" rIns="0" rtlCol="0">
            <a:spAutoFit/>
          </a:bodyPr>
          <a:lstStyle/>
          <a:p>
            <a:r>
              <a:rPr lang="en-US" sz="1800" dirty="0">
                <a:solidFill>
                  <a:srgbClr val="BF5700"/>
                </a:solidFill>
                <a:latin typeface="+mn-lt"/>
              </a:rPr>
              <a:t>Developed methods and tools to determine the least-cost electricity generation technology in every county of the US.</a:t>
            </a:r>
          </a:p>
        </p:txBody>
      </p:sp>
      <p:sp>
        <p:nvSpPr>
          <p:cNvPr id="2" name="Title 1"/>
          <p:cNvSpPr>
            <a:spLocks noGrp="1"/>
          </p:cNvSpPr>
          <p:nvPr>
            <p:ph type="title"/>
          </p:nvPr>
        </p:nvSpPr>
        <p:spPr/>
        <p:txBody>
          <a:bodyPr>
            <a:normAutofit/>
          </a:bodyPr>
          <a:lstStyle/>
          <a:p>
            <a:pPr algn="l"/>
            <a:r>
              <a:rPr lang="en-US" sz="2400" dirty="0"/>
              <a:t>Develop interactive maps that provide localized knowledge for stakeholders</a:t>
            </a:r>
          </a:p>
        </p:txBody>
      </p:sp>
      <p:sp>
        <p:nvSpPr>
          <p:cNvPr id="8" name="TextBox 7"/>
          <p:cNvSpPr txBox="1"/>
          <p:nvPr/>
        </p:nvSpPr>
        <p:spPr>
          <a:xfrm>
            <a:off x="1219200" y="4410915"/>
            <a:ext cx="1853392" cy="230832"/>
          </a:xfrm>
          <a:prstGeom prst="rect">
            <a:avLst/>
          </a:prstGeom>
          <a:noFill/>
        </p:spPr>
        <p:txBody>
          <a:bodyPr wrap="none" rtlCol="0">
            <a:spAutoFit/>
          </a:bodyPr>
          <a:lstStyle/>
          <a:p>
            <a:r>
              <a:rPr lang="en-US" sz="900" dirty="0"/>
              <a:t>© Joshua D. Rhodes, UT Austin </a:t>
            </a:r>
          </a:p>
        </p:txBody>
      </p:sp>
    </p:spTree>
    <p:extLst>
      <p:ext uri="{BB962C8B-B14F-4D97-AF65-F5344CB8AC3E}">
        <p14:creationId xmlns:p14="http://schemas.microsoft.com/office/powerpoint/2010/main" val="3672889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49"/>
            <a:ext cx="8229600" cy="1125871"/>
          </a:xfrm>
        </p:spPr>
        <p:txBody>
          <a:bodyPr>
            <a:noAutofit/>
          </a:bodyPr>
          <a:lstStyle/>
          <a:p>
            <a:r>
              <a:rPr lang="en-US" sz="2400" dirty="0"/>
              <a:t>Our interactive tool converts user’s future energy mix into economic and environmental indicators</a:t>
            </a:r>
          </a:p>
        </p:txBody>
      </p:sp>
      <p:grpSp>
        <p:nvGrpSpPr>
          <p:cNvPr id="5" name="Group 4"/>
          <p:cNvGrpSpPr/>
          <p:nvPr/>
        </p:nvGrpSpPr>
        <p:grpSpPr>
          <a:xfrm>
            <a:off x="114300" y="1504950"/>
            <a:ext cx="8915400" cy="3407725"/>
            <a:chOff x="76200" y="1750386"/>
            <a:chExt cx="8915400" cy="3407725"/>
          </a:xfrm>
        </p:grpSpPr>
        <p:pic>
          <p:nvPicPr>
            <p:cNvPr id="26"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7300" y="1753467"/>
              <a:ext cx="6858000" cy="3378163"/>
            </a:xfrm>
            <a:prstGeom prst="rect">
              <a:avLst/>
            </a:prstGeom>
          </p:spPr>
        </p:pic>
        <p:sp>
          <p:nvSpPr>
            <p:cNvPr id="48" name="TextBox 47"/>
            <p:cNvSpPr txBox="1"/>
            <p:nvPr/>
          </p:nvSpPr>
          <p:spPr>
            <a:xfrm>
              <a:off x="510540" y="1750386"/>
              <a:ext cx="822960" cy="307777"/>
            </a:xfrm>
            <a:prstGeom prst="rect">
              <a:avLst/>
            </a:prstGeom>
            <a:noFill/>
          </p:spPr>
          <p:txBody>
            <a:bodyPr wrap="square" rtlCol="0">
              <a:spAutoFit/>
            </a:bodyPr>
            <a:lstStyle/>
            <a:p>
              <a:pPr algn="r"/>
              <a:r>
                <a:rPr lang="en-US" sz="1400" dirty="0"/>
                <a:t>Nuclear</a:t>
              </a:r>
            </a:p>
          </p:txBody>
        </p:sp>
        <p:sp>
          <p:nvSpPr>
            <p:cNvPr id="49" name="TextBox 48"/>
            <p:cNvSpPr txBox="1"/>
            <p:nvPr/>
          </p:nvSpPr>
          <p:spPr>
            <a:xfrm>
              <a:off x="510540" y="1967737"/>
              <a:ext cx="822960" cy="307777"/>
            </a:xfrm>
            <a:prstGeom prst="rect">
              <a:avLst/>
            </a:prstGeom>
            <a:noFill/>
          </p:spPr>
          <p:txBody>
            <a:bodyPr wrap="square" rtlCol="0">
              <a:spAutoFit/>
            </a:bodyPr>
            <a:lstStyle/>
            <a:p>
              <a:pPr algn="r"/>
              <a:r>
                <a:rPr lang="en-US" sz="1400" dirty="0"/>
                <a:t>Hydro</a:t>
              </a:r>
            </a:p>
          </p:txBody>
        </p:sp>
        <p:sp>
          <p:nvSpPr>
            <p:cNvPr id="50" name="TextBox 49"/>
            <p:cNvSpPr txBox="1"/>
            <p:nvPr/>
          </p:nvSpPr>
          <p:spPr>
            <a:xfrm>
              <a:off x="510540" y="2147158"/>
              <a:ext cx="822960" cy="307777"/>
            </a:xfrm>
            <a:prstGeom prst="rect">
              <a:avLst/>
            </a:prstGeom>
            <a:noFill/>
          </p:spPr>
          <p:txBody>
            <a:bodyPr wrap="square" rtlCol="0">
              <a:spAutoFit/>
            </a:bodyPr>
            <a:lstStyle/>
            <a:p>
              <a:pPr algn="r"/>
              <a:r>
                <a:rPr lang="en-US" sz="1400" dirty="0"/>
                <a:t>Wind</a:t>
              </a:r>
            </a:p>
          </p:txBody>
        </p:sp>
        <p:sp>
          <p:nvSpPr>
            <p:cNvPr id="51" name="TextBox 50"/>
            <p:cNvSpPr txBox="1"/>
            <p:nvPr/>
          </p:nvSpPr>
          <p:spPr>
            <a:xfrm>
              <a:off x="510540" y="2289482"/>
              <a:ext cx="822960" cy="307777"/>
            </a:xfrm>
            <a:prstGeom prst="rect">
              <a:avLst/>
            </a:prstGeom>
            <a:noFill/>
          </p:spPr>
          <p:txBody>
            <a:bodyPr wrap="square" rtlCol="0">
              <a:spAutoFit/>
            </a:bodyPr>
            <a:lstStyle/>
            <a:p>
              <a:pPr algn="r"/>
              <a:r>
                <a:rPr lang="en-US" sz="1400" dirty="0"/>
                <a:t>Solar</a:t>
              </a:r>
            </a:p>
          </p:txBody>
        </p:sp>
        <p:sp>
          <p:nvSpPr>
            <p:cNvPr id="52" name="TextBox 51"/>
            <p:cNvSpPr txBox="1"/>
            <p:nvPr/>
          </p:nvSpPr>
          <p:spPr>
            <a:xfrm>
              <a:off x="510540" y="2730710"/>
              <a:ext cx="822960" cy="307777"/>
            </a:xfrm>
            <a:prstGeom prst="rect">
              <a:avLst/>
            </a:prstGeom>
            <a:noFill/>
          </p:spPr>
          <p:txBody>
            <a:bodyPr wrap="square" rtlCol="0">
              <a:spAutoFit/>
            </a:bodyPr>
            <a:lstStyle/>
            <a:p>
              <a:pPr algn="r"/>
              <a:r>
                <a:rPr lang="en-US" sz="1400" dirty="0"/>
                <a:t>Coal</a:t>
              </a:r>
            </a:p>
          </p:txBody>
        </p:sp>
        <p:sp>
          <p:nvSpPr>
            <p:cNvPr id="53" name="TextBox 52"/>
            <p:cNvSpPr txBox="1"/>
            <p:nvPr/>
          </p:nvSpPr>
          <p:spPr>
            <a:xfrm>
              <a:off x="76200" y="3402069"/>
              <a:ext cx="1257300" cy="307777"/>
            </a:xfrm>
            <a:prstGeom prst="rect">
              <a:avLst/>
            </a:prstGeom>
            <a:noFill/>
          </p:spPr>
          <p:txBody>
            <a:bodyPr wrap="square" rtlCol="0">
              <a:spAutoFit/>
            </a:bodyPr>
            <a:lstStyle/>
            <a:p>
              <a:pPr algn="r"/>
              <a:r>
                <a:rPr lang="en-US" sz="1400" dirty="0"/>
                <a:t>Natural Gas</a:t>
              </a:r>
            </a:p>
          </p:txBody>
        </p:sp>
        <p:sp>
          <p:nvSpPr>
            <p:cNvPr id="54" name="TextBox 53"/>
            <p:cNvSpPr txBox="1"/>
            <p:nvPr/>
          </p:nvSpPr>
          <p:spPr>
            <a:xfrm>
              <a:off x="304800" y="4260632"/>
              <a:ext cx="1028700" cy="307777"/>
            </a:xfrm>
            <a:prstGeom prst="rect">
              <a:avLst/>
            </a:prstGeom>
            <a:noFill/>
          </p:spPr>
          <p:txBody>
            <a:bodyPr wrap="square" rtlCol="0">
              <a:spAutoFit/>
            </a:bodyPr>
            <a:lstStyle/>
            <a:p>
              <a:pPr algn="r"/>
              <a:r>
                <a:rPr lang="en-US" sz="1400" dirty="0"/>
                <a:t>Petroleum</a:t>
              </a:r>
            </a:p>
          </p:txBody>
        </p:sp>
        <p:sp>
          <p:nvSpPr>
            <p:cNvPr id="55" name="TextBox 54"/>
            <p:cNvSpPr txBox="1"/>
            <p:nvPr/>
          </p:nvSpPr>
          <p:spPr>
            <a:xfrm>
              <a:off x="510540" y="2435122"/>
              <a:ext cx="822960" cy="307777"/>
            </a:xfrm>
            <a:prstGeom prst="rect">
              <a:avLst/>
            </a:prstGeom>
            <a:noFill/>
          </p:spPr>
          <p:txBody>
            <a:bodyPr wrap="square" rtlCol="0">
              <a:spAutoFit/>
            </a:bodyPr>
            <a:lstStyle/>
            <a:p>
              <a:pPr algn="r"/>
              <a:r>
                <a:rPr lang="en-US" sz="1400" dirty="0"/>
                <a:t>Geo</a:t>
              </a:r>
            </a:p>
          </p:txBody>
        </p:sp>
        <p:sp>
          <p:nvSpPr>
            <p:cNvPr id="56" name="TextBox 55"/>
            <p:cNvSpPr txBox="1"/>
            <p:nvPr/>
          </p:nvSpPr>
          <p:spPr>
            <a:xfrm>
              <a:off x="381000" y="4850334"/>
              <a:ext cx="952500" cy="307777"/>
            </a:xfrm>
            <a:prstGeom prst="rect">
              <a:avLst/>
            </a:prstGeom>
            <a:noFill/>
          </p:spPr>
          <p:txBody>
            <a:bodyPr wrap="square" rtlCol="0">
              <a:spAutoFit/>
            </a:bodyPr>
            <a:lstStyle/>
            <a:p>
              <a:pPr algn="r"/>
              <a:r>
                <a:rPr lang="en-US" sz="1400" dirty="0"/>
                <a:t>Biomass</a:t>
              </a:r>
            </a:p>
          </p:txBody>
        </p:sp>
        <p:sp>
          <p:nvSpPr>
            <p:cNvPr id="57" name="TextBox 56"/>
            <p:cNvSpPr txBox="1"/>
            <p:nvPr/>
          </p:nvSpPr>
          <p:spPr>
            <a:xfrm>
              <a:off x="3678974" y="1788063"/>
              <a:ext cx="969226" cy="307777"/>
            </a:xfrm>
            <a:prstGeom prst="rect">
              <a:avLst/>
            </a:prstGeom>
            <a:noFill/>
          </p:spPr>
          <p:txBody>
            <a:bodyPr wrap="square" rtlCol="0">
              <a:spAutoFit/>
            </a:bodyPr>
            <a:lstStyle/>
            <a:p>
              <a:r>
                <a:rPr lang="en-US" sz="1400" dirty="0"/>
                <a:t>Electricity</a:t>
              </a:r>
            </a:p>
          </p:txBody>
        </p:sp>
        <p:sp>
          <p:nvSpPr>
            <p:cNvPr id="58" name="TextBox 57"/>
            <p:cNvSpPr txBox="1"/>
            <p:nvPr/>
          </p:nvSpPr>
          <p:spPr>
            <a:xfrm>
              <a:off x="8039100" y="2236370"/>
              <a:ext cx="952500" cy="523220"/>
            </a:xfrm>
            <a:prstGeom prst="rect">
              <a:avLst/>
            </a:prstGeom>
            <a:noFill/>
          </p:spPr>
          <p:txBody>
            <a:bodyPr wrap="square" rtlCol="0">
              <a:spAutoFit/>
            </a:bodyPr>
            <a:lstStyle/>
            <a:p>
              <a:r>
                <a:rPr lang="en-US" sz="1400" dirty="0"/>
                <a:t>Rejected Energy</a:t>
              </a:r>
            </a:p>
          </p:txBody>
        </p:sp>
        <p:sp>
          <p:nvSpPr>
            <p:cNvPr id="59" name="TextBox 58"/>
            <p:cNvSpPr txBox="1"/>
            <p:nvPr/>
          </p:nvSpPr>
          <p:spPr>
            <a:xfrm>
              <a:off x="8039100" y="3557312"/>
              <a:ext cx="952500" cy="307777"/>
            </a:xfrm>
            <a:prstGeom prst="rect">
              <a:avLst/>
            </a:prstGeom>
            <a:noFill/>
          </p:spPr>
          <p:txBody>
            <a:bodyPr wrap="square" rtlCol="0">
              <a:spAutoFit/>
            </a:bodyPr>
            <a:lstStyle/>
            <a:p>
              <a:r>
                <a:rPr lang="en-US" sz="1400" dirty="0"/>
                <a:t>Exports</a:t>
              </a:r>
            </a:p>
          </p:txBody>
        </p:sp>
        <p:sp>
          <p:nvSpPr>
            <p:cNvPr id="60" name="TextBox 59"/>
            <p:cNvSpPr txBox="1"/>
            <p:nvPr/>
          </p:nvSpPr>
          <p:spPr>
            <a:xfrm>
              <a:off x="8039100" y="4368202"/>
              <a:ext cx="952500" cy="523220"/>
            </a:xfrm>
            <a:prstGeom prst="rect">
              <a:avLst/>
            </a:prstGeom>
            <a:noFill/>
          </p:spPr>
          <p:txBody>
            <a:bodyPr wrap="square" rtlCol="0">
              <a:spAutoFit/>
            </a:bodyPr>
            <a:lstStyle/>
            <a:p>
              <a:r>
                <a:rPr lang="en-US" sz="1400" dirty="0"/>
                <a:t>Energy Services</a:t>
              </a:r>
            </a:p>
          </p:txBody>
        </p:sp>
        <p:sp>
          <p:nvSpPr>
            <p:cNvPr id="61" name="TextBox 60"/>
            <p:cNvSpPr txBox="1"/>
            <p:nvPr/>
          </p:nvSpPr>
          <p:spPr>
            <a:xfrm>
              <a:off x="5217572" y="2432112"/>
              <a:ext cx="1164447" cy="307777"/>
            </a:xfrm>
            <a:prstGeom prst="rect">
              <a:avLst/>
            </a:prstGeom>
            <a:noFill/>
          </p:spPr>
          <p:txBody>
            <a:bodyPr wrap="square" rtlCol="0">
              <a:spAutoFit/>
            </a:bodyPr>
            <a:lstStyle/>
            <a:p>
              <a:pPr algn="ctr"/>
              <a:r>
                <a:rPr lang="en-US" sz="1400" dirty="0"/>
                <a:t>Residential</a:t>
              </a:r>
            </a:p>
          </p:txBody>
        </p:sp>
        <p:sp>
          <p:nvSpPr>
            <p:cNvPr id="62" name="TextBox 61"/>
            <p:cNvSpPr txBox="1"/>
            <p:nvPr/>
          </p:nvSpPr>
          <p:spPr>
            <a:xfrm>
              <a:off x="5209952" y="2938912"/>
              <a:ext cx="1164445" cy="307777"/>
            </a:xfrm>
            <a:prstGeom prst="rect">
              <a:avLst/>
            </a:prstGeom>
            <a:noFill/>
          </p:spPr>
          <p:txBody>
            <a:bodyPr wrap="square" rtlCol="0">
              <a:spAutoFit/>
            </a:bodyPr>
            <a:lstStyle/>
            <a:p>
              <a:pPr algn="ctr"/>
              <a:r>
                <a:rPr lang="en-US" sz="1400" dirty="0"/>
                <a:t>Commercial</a:t>
              </a:r>
            </a:p>
          </p:txBody>
        </p:sp>
        <p:sp>
          <p:nvSpPr>
            <p:cNvPr id="63" name="TextBox 62"/>
            <p:cNvSpPr txBox="1"/>
            <p:nvPr/>
          </p:nvSpPr>
          <p:spPr>
            <a:xfrm>
              <a:off x="5263293" y="3362448"/>
              <a:ext cx="1033716" cy="307777"/>
            </a:xfrm>
            <a:prstGeom prst="rect">
              <a:avLst/>
            </a:prstGeom>
            <a:noFill/>
          </p:spPr>
          <p:txBody>
            <a:bodyPr wrap="square" rtlCol="0">
              <a:spAutoFit/>
            </a:bodyPr>
            <a:lstStyle/>
            <a:p>
              <a:pPr algn="ctr"/>
              <a:r>
                <a:rPr lang="en-US" sz="1400" dirty="0"/>
                <a:t>Industrial</a:t>
              </a:r>
            </a:p>
          </p:txBody>
        </p:sp>
        <p:sp>
          <p:nvSpPr>
            <p:cNvPr id="64" name="TextBox 63"/>
            <p:cNvSpPr txBox="1"/>
            <p:nvPr/>
          </p:nvSpPr>
          <p:spPr>
            <a:xfrm>
              <a:off x="5270913" y="4179570"/>
              <a:ext cx="1033716" cy="307777"/>
            </a:xfrm>
            <a:prstGeom prst="rect">
              <a:avLst/>
            </a:prstGeom>
            <a:noFill/>
          </p:spPr>
          <p:txBody>
            <a:bodyPr wrap="square" rtlCol="0">
              <a:spAutoFit/>
            </a:bodyPr>
            <a:lstStyle/>
            <a:p>
              <a:pPr algn="ctr"/>
              <a:r>
                <a:rPr lang="en-US" sz="1400" dirty="0"/>
                <a:t>Transport</a:t>
              </a:r>
            </a:p>
          </p:txBody>
        </p:sp>
      </p:grpSp>
    </p:spTree>
    <p:extLst>
      <p:ext uri="{BB962C8B-B14F-4D97-AF65-F5344CB8AC3E}">
        <p14:creationId xmlns:p14="http://schemas.microsoft.com/office/powerpoint/2010/main" val="187322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4.5679E-6 L 0 -0.23673 " pathEditMode="relative" rAng="0" ptsTypes="AA">
                                      <p:cBhvr>
                                        <p:cTn id="6" dur="2000" fill="hold"/>
                                        <p:tgtEl>
                                          <p:spTgt spid="5"/>
                                        </p:tgtEl>
                                        <p:attrNameLst>
                                          <p:attrName>ppt_x</p:attrName>
                                          <p:attrName>ppt_y</p:attrName>
                                        </p:attrNameLst>
                                      </p:cBhvr>
                                      <p:rCtr x="0" y="-11852"/>
                                    </p:animMotion>
                                  </p:childTnLst>
                                </p:cTn>
                              </p:par>
                              <p:par>
                                <p:cTn id="7" presetID="6" presetClass="emph" presetSubtype="0" fill="hold" nodeType="withEffect">
                                  <p:stCondLst>
                                    <p:cond delay="0"/>
                                  </p:stCondLst>
                                  <p:childTnLst>
                                    <p:animScale>
                                      <p:cBhvr>
                                        <p:cTn id="8" dur="2000" fill="hold"/>
                                        <p:tgtEl>
                                          <p:spTgt spid="5"/>
                                        </p:tgtEl>
                                      </p:cBhvr>
                                      <p:by x="40000" y="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49"/>
            <a:ext cx="8229600" cy="1125871"/>
          </a:xfrm>
        </p:spPr>
        <p:txBody>
          <a:bodyPr>
            <a:noAutofit/>
          </a:bodyPr>
          <a:lstStyle/>
          <a:p>
            <a:r>
              <a:rPr lang="en-US" sz="2400" dirty="0"/>
              <a:t>User chooses 2050 annual mix of energy and technologies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5855" y="1323703"/>
            <a:ext cx="3608033" cy="1409156"/>
          </a:xfrm>
          <a:prstGeom prst="rect">
            <a:avLst/>
          </a:prstGeom>
        </p:spPr>
      </p:pic>
    </p:spTree>
    <p:extLst>
      <p:ext uri="{BB962C8B-B14F-4D97-AF65-F5344CB8AC3E}">
        <p14:creationId xmlns:p14="http://schemas.microsoft.com/office/powerpoint/2010/main" val="2738288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49"/>
            <a:ext cx="8229600" cy="1125871"/>
          </a:xfrm>
        </p:spPr>
        <p:txBody>
          <a:bodyPr>
            <a:noAutofit/>
          </a:bodyPr>
          <a:lstStyle/>
          <a:p>
            <a:r>
              <a:rPr lang="en-US" sz="2400" dirty="0"/>
              <a:t>User chooses 2050 annual mix of energy and technologies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5855" y="1323703"/>
            <a:ext cx="3608033" cy="1409156"/>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5382" y="3139868"/>
            <a:ext cx="2353732" cy="1905264"/>
          </a:xfrm>
          <a:prstGeom prst="rect">
            <a:avLst/>
          </a:prstGeom>
        </p:spPr>
      </p:pic>
      <p:sp>
        <p:nvSpPr>
          <p:cNvPr id="6" name="Rectangle 5"/>
          <p:cNvSpPr/>
          <p:nvPr/>
        </p:nvSpPr>
        <p:spPr>
          <a:xfrm>
            <a:off x="514945" y="2801314"/>
            <a:ext cx="2074607" cy="338554"/>
          </a:xfrm>
          <a:prstGeom prst="rect">
            <a:avLst/>
          </a:prstGeom>
        </p:spPr>
        <p:txBody>
          <a:bodyPr wrap="none">
            <a:spAutoFit/>
          </a:bodyPr>
          <a:lstStyle/>
          <a:p>
            <a:pPr algn="ctr">
              <a:spcBef>
                <a:spcPts val="0"/>
              </a:spcBef>
            </a:pPr>
            <a:r>
              <a:rPr lang="en-US" sz="1600" dirty="0"/>
              <a:t>Hourly Energy Flows</a:t>
            </a:r>
          </a:p>
        </p:txBody>
      </p:sp>
      <p:sp>
        <p:nvSpPr>
          <p:cNvPr id="7" name="Bent Arrow 6"/>
          <p:cNvSpPr/>
          <p:nvPr/>
        </p:nvSpPr>
        <p:spPr>
          <a:xfrm rot="5400000" flipV="1">
            <a:off x="1354412" y="1785027"/>
            <a:ext cx="927004" cy="962298"/>
          </a:xfrm>
          <a:prstGeom prst="bentArrow">
            <a:avLst/>
          </a:prstGeom>
          <a:solidFill>
            <a:schemeClr val="tx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90415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857250"/>
          </a:xfrm>
        </p:spPr>
        <p:txBody>
          <a:bodyPr/>
          <a:lstStyle/>
          <a:p>
            <a:r>
              <a:rPr lang="en-US" dirty="0"/>
              <a:t>Energy infrastructure is in the news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3211888"/>
            <a:ext cx="6858000" cy="1701071"/>
          </a:xfrm>
          <a:prstGeom prst="rect">
            <a:avLst/>
          </a:prstGeom>
        </p:spPr>
      </p:pic>
      <p:grpSp>
        <p:nvGrpSpPr>
          <p:cNvPr id="12" name="Group 11"/>
          <p:cNvGrpSpPr/>
          <p:nvPr/>
        </p:nvGrpSpPr>
        <p:grpSpPr>
          <a:xfrm>
            <a:off x="447675" y="1425974"/>
            <a:ext cx="5660572" cy="1034100"/>
            <a:chOff x="447675" y="1425974"/>
            <a:chExt cx="5660572" cy="1034100"/>
          </a:xfrm>
        </p:grpSpPr>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7675" y="1425974"/>
              <a:ext cx="5660572" cy="1034100"/>
            </a:xfrm>
            <a:prstGeom prst="rect">
              <a:avLst/>
            </a:prstGeom>
          </p:spPr>
        </p:pic>
        <p:sp>
          <p:nvSpPr>
            <p:cNvPr id="10" name="Rectangle 9"/>
            <p:cNvSpPr/>
            <p:nvPr/>
          </p:nvSpPr>
          <p:spPr>
            <a:xfrm>
              <a:off x="5410200" y="2181582"/>
              <a:ext cx="625872" cy="2784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4038600" y="2266950"/>
            <a:ext cx="4674657" cy="840441"/>
            <a:chOff x="2234735" y="2737037"/>
            <a:chExt cx="6232876" cy="1120588"/>
          </a:xfrm>
        </p:grpSpPr>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34735" y="3230879"/>
              <a:ext cx="2561696" cy="548640"/>
            </a:xfrm>
            <a:prstGeom prst="rect">
              <a:avLst/>
            </a:prstGeom>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57759" y="2737037"/>
              <a:ext cx="3709852" cy="1120588"/>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45746" y="3468557"/>
              <a:ext cx="1255885" cy="317019"/>
            </a:xfrm>
            <a:prstGeom prst="rect">
              <a:avLst/>
            </a:prstGeom>
          </p:spPr>
        </p:pic>
      </p:grpSp>
    </p:spTree>
    <p:extLst>
      <p:ext uri="{BB962C8B-B14F-4D97-AF65-F5344CB8AC3E}">
        <p14:creationId xmlns:p14="http://schemas.microsoft.com/office/powerpoint/2010/main" val="3836135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49"/>
            <a:ext cx="8229600" cy="1125871"/>
          </a:xfrm>
        </p:spPr>
        <p:txBody>
          <a:bodyPr>
            <a:noAutofit/>
          </a:bodyPr>
          <a:lstStyle/>
          <a:p>
            <a:r>
              <a:rPr lang="en-US" sz="2400" dirty="0"/>
              <a:t>User chooses 2050 annual mix of energy and technologies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5855" y="1323703"/>
            <a:ext cx="3608033" cy="1409156"/>
          </a:xfrm>
          <a:prstGeom prst="rect">
            <a:avLst/>
          </a:prstGeom>
        </p:spPr>
      </p:pic>
      <p:sp>
        <p:nvSpPr>
          <p:cNvPr id="6" name="Rectangle 5"/>
          <p:cNvSpPr/>
          <p:nvPr/>
        </p:nvSpPr>
        <p:spPr>
          <a:xfrm>
            <a:off x="514945" y="2801314"/>
            <a:ext cx="2074607" cy="338554"/>
          </a:xfrm>
          <a:prstGeom prst="rect">
            <a:avLst/>
          </a:prstGeom>
        </p:spPr>
        <p:txBody>
          <a:bodyPr wrap="none">
            <a:spAutoFit/>
          </a:bodyPr>
          <a:lstStyle/>
          <a:p>
            <a:pPr algn="ctr">
              <a:spcBef>
                <a:spcPts val="0"/>
              </a:spcBef>
            </a:pPr>
            <a:r>
              <a:rPr lang="en-US" sz="1600" dirty="0"/>
              <a:t>Hourly Energy Flows</a:t>
            </a:r>
          </a:p>
        </p:txBody>
      </p:sp>
      <p:sp>
        <p:nvSpPr>
          <p:cNvPr id="27" name="Rectangle 26"/>
          <p:cNvSpPr/>
          <p:nvPr/>
        </p:nvSpPr>
        <p:spPr>
          <a:xfrm>
            <a:off x="2999149" y="2797388"/>
            <a:ext cx="3161443" cy="338554"/>
          </a:xfrm>
          <a:prstGeom prst="rect">
            <a:avLst/>
          </a:prstGeom>
        </p:spPr>
        <p:txBody>
          <a:bodyPr wrap="none">
            <a:spAutoFit/>
          </a:bodyPr>
          <a:lstStyle/>
          <a:p>
            <a:pPr algn="ctr">
              <a:spcBef>
                <a:spcPts val="0"/>
              </a:spcBef>
            </a:pPr>
            <a:r>
              <a:rPr lang="en-US" sz="1600" dirty="0"/>
              <a:t>Regional Energy &amp; Infrastructure</a:t>
            </a:r>
          </a:p>
        </p:txBody>
      </p:sp>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067507" y="3169917"/>
            <a:ext cx="3003378" cy="1892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Bent Arrow 7"/>
          <p:cNvSpPr/>
          <p:nvPr/>
        </p:nvSpPr>
        <p:spPr>
          <a:xfrm rot="5400000" flipV="1">
            <a:off x="1354412" y="1785027"/>
            <a:ext cx="927004" cy="962298"/>
          </a:xfrm>
          <a:prstGeom prst="bentArrow">
            <a:avLst/>
          </a:prstGeom>
          <a:solidFill>
            <a:schemeClr val="tx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ight Arrow 12"/>
          <p:cNvSpPr/>
          <p:nvPr/>
        </p:nvSpPr>
        <p:spPr>
          <a:xfrm>
            <a:off x="2569031" y="3817733"/>
            <a:ext cx="517136" cy="457240"/>
          </a:xfrm>
          <a:prstGeom prst="rightArrow">
            <a:avLst/>
          </a:prstGeom>
          <a:solidFill>
            <a:schemeClr val="tx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5382" y="3139868"/>
            <a:ext cx="2353732" cy="1905264"/>
          </a:xfrm>
          <a:prstGeom prst="rect">
            <a:avLst/>
          </a:prstGeom>
        </p:spPr>
      </p:pic>
    </p:spTree>
    <p:extLst>
      <p:ext uri="{BB962C8B-B14F-4D97-AF65-F5344CB8AC3E}">
        <p14:creationId xmlns:p14="http://schemas.microsoft.com/office/powerpoint/2010/main" val="1264818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49"/>
            <a:ext cx="8229600" cy="1125871"/>
          </a:xfrm>
        </p:spPr>
        <p:txBody>
          <a:bodyPr>
            <a:noAutofit/>
          </a:bodyPr>
          <a:lstStyle/>
          <a:p>
            <a:r>
              <a:rPr lang="en-US" sz="2400" dirty="0"/>
              <a:t>Users see cost implications of their choices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5855" y="1323703"/>
            <a:ext cx="3608033" cy="1409156"/>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5382" y="3139868"/>
            <a:ext cx="2353732" cy="1905264"/>
          </a:xfrm>
          <a:prstGeom prst="rect">
            <a:avLst/>
          </a:prstGeom>
        </p:spPr>
      </p:pic>
      <p:sp>
        <p:nvSpPr>
          <p:cNvPr id="6" name="Rectangle 5"/>
          <p:cNvSpPr/>
          <p:nvPr/>
        </p:nvSpPr>
        <p:spPr>
          <a:xfrm>
            <a:off x="514945" y="2801314"/>
            <a:ext cx="2074607" cy="338554"/>
          </a:xfrm>
          <a:prstGeom prst="rect">
            <a:avLst/>
          </a:prstGeom>
        </p:spPr>
        <p:txBody>
          <a:bodyPr wrap="none">
            <a:spAutoFit/>
          </a:bodyPr>
          <a:lstStyle/>
          <a:p>
            <a:pPr algn="ctr">
              <a:spcBef>
                <a:spcPts val="0"/>
              </a:spcBef>
            </a:pPr>
            <a:r>
              <a:rPr lang="en-US" sz="1600" dirty="0"/>
              <a:t>Hourly Energy Flows</a:t>
            </a:r>
          </a:p>
        </p:txBody>
      </p:sp>
      <p:sp>
        <p:nvSpPr>
          <p:cNvPr id="27" name="Rectangle 26"/>
          <p:cNvSpPr/>
          <p:nvPr/>
        </p:nvSpPr>
        <p:spPr>
          <a:xfrm>
            <a:off x="2999149" y="2797388"/>
            <a:ext cx="3161443" cy="338554"/>
          </a:xfrm>
          <a:prstGeom prst="rect">
            <a:avLst/>
          </a:prstGeom>
        </p:spPr>
        <p:txBody>
          <a:bodyPr wrap="none">
            <a:spAutoFit/>
          </a:bodyPr>
          <a:lstStyle/>
          <a:p>
            <a:pPr algn="ctr">
              <a:spcBef>
                <a:spcPts val="0"/>
              </a:spcBef>
            </a:pPr>
            <a:r>
              <a:rPr lang="en-US" sz="1600" dirty="0"/>
              <a:t>Regional Energy &amp; Infrastructure</a:t>
            </a:r>
          </a:p>
        </p:txBody>
      </p:sp>
      <p:pic>
        <p:nvPicPr>
          <p:cNvPr id="10"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067507" y="3169917"/>
            <a:ext cx="3003378" cy="1892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13712" y="1487821"/>
            <a:ext cx="6004034" cy="297488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13712" y="1487820"/>
            <a:ext cx="6004034" cy="2974884"/>
          </a:xfrm>
          <a:prstGeom prst="rect">
            <a:avLst/>
          </a:prstGeom>
        </p:spPr>
      </p:pic>
    </p:spTree>
    <p:extLst>
      <p:ext uri="{BB962C8B-B14F-4D97-AF65-F5344CB8AC3E}">
        <p14:creationId xmlns:p14="http://schemas.microsoft.com/office/powerpoint/2010/main" val="2287408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49"/>
            <a:ext cx="8229600" cy="1125871"/>
          </a:xfrm>
        </p:spPr>
        <p:txBody>
          <a:bodyPr>
            <a:noAutofit/>
          </a:bodyPr>
          <a:lstStyle/>
          <a:p>
            <a:r>
              <a:rPr lang="en-US" sz="2400" dirty="0"/>
              <a:t>Users see cost implications of their choices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5855" y="1323703"/>
            <a:ext cx="3608033" cy="1409156"/>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5382" y="3139868"/>
            <a:ext cx="2353732" cy="1905264"/>
          </a:xfrm>
          <a:prstGeom prst="rect">
            <a:avLst/>
          </a:prstGeom>
        </p:spPr>
      </p:pic>
      <p:sp>
        <p:nvSpPr>
          <p:cNvPr id="6" name="Rectangle 5"/>
          <p:cNvSpPr/>
          <p:nvPr/>
        </p:nvSpPr>
        <p:spPr>
          <a:xfrm>
            <a:off x="514945" y="2801314"/>
            <a:ext cx="2074607" cy="338554"/>
          </a:xfrm>
          <a:prstGeom prst="rect">
            <a:avLst/>
          </a:prstGeom>
        </p:spPr>
        <p:txBody>
          <a:bodyPr wrap="none">
            <a:spAutoFit/>
          </a:bodyPr>
          <a:lstStyle/>
          <a:p>
            <a:pPr algn="ctr">
              <a:spcBef>
                <a:spcPts val="0"/>
              </a:spcBef>
            </a:pPr>
            <a:r>
              <a:rPr lang="en-US" sz="1600" dirty="0"/>
              <a:t>Hourly Energy Flows</a:t>
            </a:r>
          </a:p>
        </p:txBody>
      </p:sp>
      <p:sp>
        <p:nvSpPr>
          <p:cNvPr id="27" name="Rectangle 26"/>
          <p:cNvSpPr/>
          <p:nvPr/>
        </p:nvSpPr>
        <p:spPr>
          <a:xfrm>
            <a:off x="2999149" y="2797388"/>
            <a:ext cx="3161443" cy="338554"/>
          </a:xfrm>
          <a:prstGeom prst="rect">
            <a:avLst/>
          </a:prstGeom>
        </p:spPr>
        <p:txBody>
          <a:bodyPr wrap="none">
            <a:spAutoFit/>
          </a:bodyPr>
          <a:lstStyle/>
          <a:p>
            <a:pPr algn="ctr">
              <a:spcBef>
                <a:spcPts val="0"/>
              </a:spcBef>
            </a:pPr>
            <a:r>
              <a:rPr lang="en-US" sz="1600" dirty="0"/>
              <a:t>Regional Energy &amp; Infrastructure</a:t>
            </a:r>
          </a:p>
        </p:txBody>
      </p:sp>
      <p:pic>
        <p:nvPicPr>
          <p:cNvPr id="10"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067507" y="3169917"/>
            <a:ext cx="3003378" cy="1892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13712" y="1487821"/>
            <a:ext cx="6004034" cy="297488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13712" y="1487821"/>
            <a:ext cx="6004034" cy="2974884"/>
          </a:xfrm>
          <a:prstGeom prst="rect">
            <a:avLst/>
          </a:prstGeom>
        </p:spPr>
      </p:pic>
    </p:spTree>
    <p:extLst>
      <p:ext uri="{BB962C8B-B14F-4D97-AF65-F5344CB8AC3E}">
        <p14:creationId xmlns:p14="http://schemas.microsoft.com/office/powerpoint/2010/main" val="1456985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49"/>
            <a:ext cx="8229600" cy="1125871"/>
          </a:xfrm>
        </p:spPr>
        <p:txBody>
          <a:bodyPr>
            <a:noAutofit/>
          </a:bodyPr>
          <a:lstStyle/>
          <a:p>
            <a:r>
              <a:rPr lang="en-US" sz="2400" dirty="0"/>
              <a:t>Users see cost implications of their choices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5855" y="1323703"/>
            <a:ext cx="3608033" cy="1409156"/>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5382" y="3139868"/>
            <a:ext cx="2353732" cy="1905264"/>
          </a:xfrm>
          <a:prstGeom prst="rect">
            <a:avLst/>
          </a:prstGeom>
        </p:spPr>
      </p:pic>
      <p:sp>
        <p:nvSpPr>
          <p:cNvPr id="6" name="Rectangle 5"/>
          <p:cNvSpPr/>
          <p:nvPr/>
        </p:nvSpPr>
        <p:spPr>
          <a:xfrm>
            <a:off x="514945" y="2801314"/>
            <a:ext cx="2074607" cy="338554"/>
          </a:xfrm>
          <a:prstGeom prst="rect">
            <a:avLst/>
          </a:prstGeom>
        </p:spPr>
        <p:txBody>
          <a:bodyPr wrap="none">
            <a:spAutoFit/>
          </a:bodyPr>
          <a:lstStyle/>
          <a:p>
            <a:pPr algn="ctr">
              <a:spcBef>
                <a:spcPts val="0"/>
              </a:spcBef>
            </a:pPr>
            <a:r>
              <a:rPr lang="en-US" sz="1600" dirty="0"/>
              <a:t>Hourly Energy Flows</a:t>
            </a:r>
          </a:p>
        </p:txBody>
      </p:sp>
      <p:sp>
        <p:nvSpPr>
          <p:cNvPr id="27" name="Rectangle 26"/>
          <p:cNvSpPr/>
          <p:nvPr/>
        </p:nvSpPr>
        <p:spPr>
          <a:xfrm>
            <a:off x="2999149" y="2797388"/>
            <a:ext cx="3161443" cy="338554"/>
          </a:xfrm>
          <a:prstGeom prst="rect">
            <a:avLst/>
          </a:prstGeom>
        </p:spPr>
        <p:txBody>
          <a:bodyPr wrap="none">
            <a:spAutoFit/>
          </a:bodyPr>
          <a:lstStyle/>
          <a:p>
            <a:pPr algn="ctr">
              <a:spcBef>
                <a:spcPts val="0"/>
              </a:spcBef>
            </a:pPr>
            <a:r>
              <a:rPr lang="en-US" sz="1600" dirty="0"/>
              <a:t>Regional Energy &amp; Infrastructure</a:t>
            </a:r>
          </a:p>
        </p:txBody>
      </p:sp>
      <p:pic>
        <p:nvPicPr>
          <p:cNvPr id="10"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067507" y="3169917"/>
            <a:ext cx="3003378" cy="1892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13712" y="1487821"/>
            <a:ext cx="6004034" cy="297488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13712" y="1487821"/>
            <a:ext cx="6004034" cy="2974884"/>
          </a:xfrm>
          <a:prstGeom prst="rect">
            <a:avLst/>
          </a:prstGeom>
        </p:spPr>
      </p:pic>
    </p:spTree>
    <p:extLst>
      <p:ext uri="{BB962C8B-B14F-4D97-AF65-F5344CB8AC3E}">
        <p14:creationId xmlns:p14="http://schemas.microsoft.com/office/powerpoint/2010/main" val="1771589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7507" y="3169917"/>
            <a:ext cx="3003378" cy="1892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ight Arrow 15"/>
          <p:cNvSpPr/>
          <p:nvPr/>
        </p:nvSpPr>
        <p:spPr>
          <a:xfrm>
            <a:off x="5805639" y="3813807"/>
            <a:ext cx="475336" cy="457240"/>
          </a:xfrm>
          <a:prstGeom prst="rightArrow">
            <a:avLst/>
          </a:prstGeom>
          <a:solidFill>
            <a:schemeClr val="tx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2569031" y="3817733"/>
            <a:ext cx="517136" cy="457240"/>
          </a:xfrm>
          <a:prstGeom prst="rightArrow">
            <a:avLst/>
          </a:prstGeom>
          <a:solidFill>
            <a:schemeClr val="tx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Bent Arrow 13"/>
          <p:cNvSpPr/>
          <p:nvPr/>
        </p:nvSpPr>
        <p:spPr>
          <a:xfrm rot="5400000" flipV="1">
            <a:off x="1354412" y="1785027"/>
            <a:ext cx="927004" cy="962298"/>
          </a:xfrm>
          <a:prstGeom prst="bentArrow">
            <a:avLst/>
          </a:prstGeom>
          <a:solidFill>
            <a:schemeClr val="tx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75855" y="1323703"/>
            <a:ext cx="3608033" cy="1409156"/>
          </a:xfrm>
          <a:prstGeom prst="rect">
            <a:avLst/>
          </a:prstGeom>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5382" y="3139868"/>
            <a:ext cx="2353732" cy="1905264"/>
          </a:xfrm>
          <a:prstGeom prst="rect">
            <a:avLst/>
          </a:prstGeom>
        </p:spPr>
      </p:pic>
      <p:sp>
        <p:nvSpPr>
          <p:cNvPr id="6" name="Rectangle 5"/>
          <p:cNvSpPr/>
          <p:nvPr/>
        </p:nvSpPr>
        <p:spPr>
          <a:xfrm>
            <a:off x="514945" y="2801314"/>
            <a:ext cx="2074607" cy="338554"/>
          </a:xfrm>
          <a:prstGeom prst="rect">
            <a:avLst/>
          </a:prstGeom>
        </p:spPr>
        <p:txBody>
          <a:bodyPr wrap="none">
            <a:spAutoFit/>
          </a:bodyPr>
          <a:lstStyle/>
          <a:p>
            <a:pPr algn="ctr">
              <a:spcBef>
                <a:spcPts val="0"/>
              </a:spcBef>
            </a:pPr>
            <a:r>
              <a:rPr lang="en-US" sz="1600" dirty="0"/>
              <a:t>Hourly Energy Flows</a:t>
            </a:r>
          </a:p>
        </p:txBody>
      </p:sp>
      <p:sp>
        <p:nvSpPr>
          <p:cNvPr id="27" name="Rectangle 26"/>
          <p:cNvSpPr/>
          <p:nvPr/>
        </p:nvSpPr>
        <p:spPr>
          <a:xfrm>
            <a:off x="2999149" y="2797388"/>
            <a:ext cx="3161443" cy="338554"/>
          </a:xfrm>
          <a:prstGeom prst="rect">
            <a:avLst/>
          </a:prstGeom>
        </p:spPr>
        <p:txBody>
          <a:bodyPr wrap="none">
            <a:spAutoFit/>
          </a:bodyPr>
          <a:lstStyle/>
          <a:p>
            <a:pPr algn="ctr">
              <a:spcBef>
                <a:spcPts val="0"/>
              </a:spcBef>
            </a:pPr>
            <a:r>
              <a:rPr lang="en-US" sz="1600" dirty="0"/>
              <a:t>Regional Energy &amp; Infrastructure</a:t>
            </a:r>
          </a:p>
        </p:txBody>
      </p:sp>
      <p:sp>
        <p:nvSpPr>
          <p:cNvPr id="29" name="Rectangle 28"/>
          <p:cNvSpPr/>
          <p:nvPr/>
        </p:nvSpPr>
        <p:spPr>
          <a:xfrm>
            <a:off x="6383888" y="2801314"/>
            <a:ext cx="2667717" cy="338554"/>
          </a:xfrm>
          <a:prstGeom prst="rect">
            <a:avLst/>
          </a:prstGeom>
        </p:spPr>
        <p:txBody>
          <a:bodyPr wrap="none">
            <a:spAutoFit/>
          </a:bodyPr>
          <a:lstStyle/>
          <a:p>
            <a:pPr algn="ctr">
              <a:spcBef>
                <a:spcPts val="0"/>
              </a:spcBef>
            </a:pPr>
            <a:r>
              <a:rPr lang="en-US" sz="1600" dirty="0"/>
              <a:t>Capital and O&amp;M Spending</a:t>
            </a:r>
          </a:p>
        </p:txBody>
      </p:sp>
      <p:grpSp>
        <p:nvGrpSpPr>
          <p:cNvPr id="7" name="Group 6"/>
          <p:cNvGrpSpPr/>
          <p:nvPr/>
        </p:nvGrpSpPr>
        <p:grpSpPr>
          <a:xfrm>
            <a:off x="1713712" y="1487821"/>
            <a:ext cx="6004034" cy="2974884"/>
            <a:chOff x="1713712" y="1487821"/>
            <a:chExt cx="6004034" cy="2974884"/>
          </a:xfrm>
        </p:grpSpPr>
        <p:sp>
          <p:nvSpPr>
            <p:cNvPr id="5" name="Rectangle 4"/>
            <p:cNvSpPr/>
            <p:nvPr/>
          </p:nvSpPr>
          <p:spPr>
            <a:xfrm>
              <a:off x="1713712" y="1487821"/>
              <a:ext cx="6004034" cy="297488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13712" y="1487821"/>
              <a:ext cx="6004034" cy="2974884"/>
            </a:xfrm>
            <a:prstGeom prst="rect">
              <a:avLst/>
            </a:prstGeom>
          </p:spPr>
        </p:pic>
      </p:grpSp>
      <p:sp>
        <p:nvSpPr>
          <p:cNvPr id="13" name="Title 3"/>
          <p:cNvSpPr>
            <a:spLocks noGrp="1"/>
          </p:cNvSpPr>
          <p:nvPr>
            <p:ph type="title"/>
          </p:nvPr>
        </p:nvSpPr>
        <p:spPr>
          <a:xfrm>
            <a:off x="457200" y="361949"/>
            <a:ext cx="8229600" cy="1125871"/>
          </a:xfrm>
        </p:spPr>
        <p:txBody>
          <a:bodyPr>
            <a:noAutofit/>
          </a:bodyPr>
          <a:lstStyle/>
          <a:p>
            <a:r>
              <a:rPr lang="en-US" sz="2400" dirty="0"/>
              <a:t>Users see cost implications of their choices </a:t>
            </a:r>
          </a:p>
        </p:txBody>
      </p:sp>
      <p:sp>
        <p:nvSpPr>
          <p:cNvPr id="17" name="Bent Arrow 16"/>
          <p:cNvSpPr/>
          <p:nvPr/>
        </p:nvSpPr>
        <p:spPr>
          <a:xfrm rot="10800000" flipV="1">
            <a:off x="6893312" y="1767380"/>
            <a:ext cx="927004" cy="962298"/>
          </a:xfrm>
          <a:prstGeom prst="bentArrow">
            <a:avLst/>
          </a:prstGeom>
          <a:solidFill>
            <a:schemeClr val="tx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6636778" y="1329454"/>
            <a:ext cx="1574469" cy="338554"/>
          </a:xfrm>
          <a:prstGeom prst="rect">
            <a:avLst/>
          </a:prstGeom>
        </p:spPr>
        <p:txBody>
          <a:bodyPr wrap="none">
            <a:spAutoFit/>
          </a:bodyPr>
          <a:lstStyle/>
          <a:p>
            <a:pPr algn="ctr">
              <a:spcBef>
                <a:spcPts val="0"/>
              </a:spcBef>
            </a:pPr>
            <a:r>
              <a:rPr lang="en-US" sz="1600" dirty="0"/>
              <a:t>User Feedback</a:t>
            </a:r>
          </a:p>
        </p:txBody>
      </p:sp>
    </p:spTree>
    <p:extLst>
      <p:ext uri="{BB962C8B-B14F-4D97-AF65-F5344CB8AC3E}">
        <p14:creationId xmlns:p14="http://schemas.microsoft.com/office/powerpoint/2010/main" val="226360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withEffect">
                                  <p:stCondLst>
                                    <p:cond delay="0"/>
                                  </p:stCondLst>
                                  <p:childTnLst>
                                    <p:animMotion origin="layout" path="M 1.38889E-6 4.93827E-6 L 0.3184 0.19351 " pathEditMode="relative" rAng="0" ptsTypes="AA">
                                      <p:cBhvr>
                                        <p:cTn id="6" dur="2000" fill="hold"/>
                                        <p:tgtEl>
                                          <p:spTgt spid="7"/>
                                        </p:tgtEl>
                                        <p:attrNameLst>
                                          <p:attrName>ppt_x</p:attrName>
                                          <p:attrName>ppt_y</p:attrName>
                                        </p:attrNameLst>
                                      </p:cBhvr>
                                      <p:rCtr x="15920" y="9660"/>
                                    </p:animMotion>
                                  </p:childTnLst>
                                </p:cTn>
                              </p:par>
                              <p:par>
                                <p:cTn id="7" presetID="6" presetClass="emph" presetSubtype="0" fill="hold" nodeType="withEffect">
                                  <p:stCondLst>
                                    <p:cond delay="0"/>
                                  </p:stCondLst>
                                  <p:childTnLst>
                                    <p:animScale>
                                      <p:cBhvr>
                                        <p:cTn id="8" dur="2000" fill="hold"/>
                                        <p:tgtEl>
                                          <p:spTgt spid="7"/>
                                        </p:tgtEl>
                                      </p:cBhvr>
                                      <p:by x="45000" y="45000"/>
                                    </p:animScale>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p:bldP spid="17"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a:t>Candidate Scenarios that Could be Studied to Illustrate Different Energy Futures</a:t>
            </a:r>
          </a:p>
        </p:txBody>
      </p:sp>
      <p:sp>
        <p:nvSpPr>
          <p:cNvPr id="3" name="Content Placeholder 2"/>
          <p:cNvSpPr>
            <a:spLocks noGrp="1"/>
          </p:cNvSpPr>
          <p:nvPr>
            <p:ph idx="1"/>
          </p:nvPr>
        </p:nvSpPr>
        <p:spPr>
          <a:xfrm>
            <a:off x="372140" y="1418560"/>
            <a:ext cx="8763000" cy="3702788"/>
          </a:xfrm>
        </p:spPr>
        <p:txBody>
          <a:bodyPr numCol="2">
            <a:noAutofit/>
          </a:bodyPr>
          <a:lstStyle/>
          <a:p>
            <a:pPr marL="0" indent="0">
              <a:buNone/>
            </a:pPr>
            <a:r>
              <a:rPr lang="en-US" sz="1600" b="1" dirty="0"/>
              <a:t>1) High Penetration Natural Gas</a:t>
            </a:r>
          </a:p>
          <a:p>
            <a:pPr lvl="1">
              <a:spcBef>
                <a:spcPts val="0"/>
              </a:spcBef>
            </a:pPr>
            <a:r>
              <a:rPr lang="en-US" sz="1600" dirty="0"/>
              <a:t>Expansion of pipeline infrastructure</a:t>
            </a:r>
          </a:p>
          <a:p>
            <a:pPr lvl="1">
              <a:spcBef>
                <a:spcPts val="0"/>
              </a:spcBef>
            </a:pPr>
            <a:r>
              <a:rPr lang="en-US" sz="1600" dirty="0"/>
              <a:t>Replacement of coal power plants with gas</a:t>
            </a:r>
          </a:p>
          <a:p>
            <a:pPr lvl="1">
              <a:spcBef>
                <a:spcPts val="0"/>
              </a:spcBef>
            </a:pPr>
            <a:r>
              <a:rPr lang="en-US" sz="1600" dirty="0"/>
              <a:t>Use of CNG for transportation</a:t>
            </a:r>
          </a:p>
          <a:p>
            <a:pPr lvl="1">
              <a:spcBef>
                <a:spcPts val="0"/>
              </a:spcBef>
            </a:pPr>
            <a:r>
              <a:rPr lang="en-US" sz="1600" dirty="0"/>
              <a:t>Replacement of heating oil with gas</a:t>
            </a:r>
          </a:p>
          <a:p>
            <a:pPr marL="0" indent="0">
              <a:buNone/>
            </a:pPr>
            <a:r>
              <a:rPr lang="en-US" sz="1600" b="1" dirty="0"/>
              <a:t>2) Nuclear Renaissance</a:t>
            </a:r>
          </a:p>
          <a:p>
            <a:pPr lvl="1">
              <a:spcBef>
                <a:spcPts val="0"/>
              </a:spcBef>
            </a:pPr>
            <a:r>
              <a:rPr lang="en-US" sz="1600" dirty="0"/>
              <a:t>Replacement of coal with nuclear</a:t>
            </a:r>
          </a:p>
          <a:p>
            <a:pPr lvl="1">
              <a:spcBef>
                <a:spcPts val="0"/>
              </a:spcBef>
            </a:pPr>
            <a:r>
              <a:rPr lang="en-US" sz="1600" dirty="0"/>
              <a:t>Electrified transportation</a:t>
            </a:r>
          </a:p>
          <a:p>
            <a:pPr lvl="1">
              <a:spcBef>
                <a:spcPts val="0"/>
              </a:spcBef>
            </a:pPr>
            <a:r>
              <a:rPr lang="en-US" sz="1600" dirty="0"/>
              <a:t>Leverage existing wires and poles</a:t>
            </a:r>
          </a:p>
          <a:p>
            <a:pPr marL="0" indent="0">
              <a:buNone/>
            </a:pPr>
            <a:r>
              <a:rPr lang="en-US" sz="1600" b="1" dirty="0"/>
              <a:t>3) Renewable Expansion</a:t>
            </a:r>
          </a:p>
          <a:p>
            <a:pPr lvl="1">
              <a:spcBef>
                <a:spcPts val="0"/>
              </a:spcBef>
            </a:pPr>
            <a:r>
              <a:rPr lang="en-US" sz="1600" dirty="0"/>
              <a:t>Expansion of wires and poles</a:t>
            </a:r>
          </a:p>
          <a:p>
            <a:pPr lvl="1">
              <a:spcBef>
                <a:spcPts val="0"/>
              </a:spcBef>
            </a:pPr>
            <a:r>
              <a:rPr lang="en-US" sz="1600" dirty="0"/>
              <a:t>Biofuels for transportation</a:t>
            </a:r>
          </a:p>
          <a:p>
            <a:pPr marL="457200" lvl="1" indent="0">
              <a:spcBef>
                <a:spcPts val="0"/>
              </a:spcBef>
              <a:buNone/>
            </a:pPr>
            <a:endParaRPr lang="en-US" sz="1600" dirty="0"/>
          </a:p>
          <a:p>
            <a:pPr marL="457200" lvl="1" indent="0">
              <a:spcBef>
                <a:spcPts val="0"/>
              </a:spcBef>
              <a:buNone/>
            </a:pPr>
            <a:endParaRPr lang="en-US" sz="1600" dirty="0"/>
          </a:p>
          <a:p>
            <a:pPr marL="0" indent="0">
              <a:buNone/>
            </a:pPr>
            <a:r>
              <a:rPr lang="en-US" sz="1600" b="1" dirty="0"/>
              <a:t>4) Hydrogen Economy</a:t>
            </a:r>
          </a:p>
          <a:p>
            <a:pPr lvl="1">
              <a:spcBef>
                <a:spcPts val="0"/>
              </a:spcBef>
            </a:pPr>
            <a:r>
              <a:rPr lang="en-US" sz="1600" dirty="0"/>
              <a:t>Expand wires and poles for electrolysis</a:t>
            </a:r>
          </a:p>
          <a:p>
            <a:pPr lvl="1">
              <a:spcBef>
                <a:spcPts val="0"/>
              </a:spcBef>
            </a:pPr>
            <a:r>
              <a:rPr lang="en-US" sz="1600" dirty="0"/>
              <a:t>Fueling stations for fuel cell vehicles</a:t>
            </a:r>
          </a:p>
          <a:p>
            <a:pPr lvl="1">
              <a:spcBef>
                <a:spcPts val="0"/>
              </a:spcBef>
            </a:pPr>
            <a:r>
              <a:rPr lang="en-US" sz="1600" dirty="0"/>
              <a:t>Increase infrastructure for storage/movement</a:t>
            </a:r>
          </a:p>
          <a:p>
            <a:pPr marL="0" indent="0">
              <a:buNone/>
            </a:pPr>
            <a:endParaRPr lang="en-US" sz="16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8200" y="2704363"/>
            <a:ext cx="3352800" cy="2401479"/>
          </a:xfrm>
          <a:prstGeom prst="rect">
            <a:avLst/>
          </a:prstGeom>
        </p:spPr>
      </p:pic>
    </p:spTree>
    <p:extLst>
      <p:ext uri="{BB962C8B-B14F-4D97-AF65-F5344CB8AC3E}">
        <p14:creationId xmlns:p14="http://schemas.microsoft.com/office/powerpoint/2010/main" val="1063151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0" y="3409950"/>
            <a:ext cx="3353130" cy="1040812"/>
          </a:xfrm>
          <a:prstGeom prst="rect">
            <a:avLst/>
          </a:prstGeom>
        </p:spPr>
      </p:pic>
      <p:sp>
        <p:nvSpPr>
          <p:cNvPr id="5" name="Subtitle 4"/>
          <p:cNvSpPr>
            <a:spLocks noGrp="1"/>
          </p:cNvSpPr>
          <p:nvPr>
            <p:ph type="subTitle" idx="4294967295"/>
          </p:nvPr>
        </p:nvSpPr>
        <p:spPr>
          <a:xfrm>
            <a:off x="762000" y="971550"/>
            <a:ext cx="4724400" cy="2514600"/>
          </a:xfrm>
        </p:spPr>
        <p:txBody>
          <a:bodyPr>
            <a:normAutofit/>
          </a:bodyPr>
          <a:lstStyle/>
          <a:p>
            <a:pPr marL="0" indent="0">
              <a:buNone/>
            </a:pPr>
            <a:r>
              <a:rPr lang="en-US" sz="2800" b="1" dirty="0"/>
              <a:t>Thank you</a:t>
            </a:r>
          </a:p>
          <a:p>
            <a:pPr marL="0" indent="0">
              <a:buNone/>
            </a:pPr>
            <a:endParaRPr lang="en-US" sz="1600" b="1" dirty="0"/>
          </a:p>
          <a:p>
            <a:pPr marL="0" indent="0">
              <a:buNone/>
            </a:pPr>
            <a:endParaRPr lang="en-US" sz="1600" b="1" dirty="0"/>
          </a:p>
          <a:p>
            <a:pPr marL="0" indent="0">
              <a:buNone/>
            </a:pPr>
            <a:r>
              <a:rPr lang="en-US" sz="2800" dirty="0">
                <a:solidFill>
                  <a:srgbClr val="BF5700"/>
                </a:solidFill>
                <a:hlinkClick r:id="rId3"/>
              </a:rPr>
              <a:t>energy.utexas.edu</a:t>
            </a:r>
            <a:r>
              <a:rPr lang="en-US" sz="2800" dirty="0">
                <a:solidFill>
                  <a:srgbClr val="BF5700"/>
                </a:solidFill>
              </a:rPr>
              <a:t> </a:t>
            </a:r>
          </a:p>
          <a:p>
            <a:pPr marL="0" indent="0">
              <a:buNone/>
            </a:pPr>
            <a:endParaRPr lang="en-US" sz="2400" dirty="0">
              <a:solidFill>
                <a:srgbClr val="BF5700"/>
              </a:solidFill>
            </a:endParaRPr>
          </a:p>
          <a:p>
            <a:pPr marL="0" indent="0">
              <a:buNone/>
            </a:pPr>
            <a:endParaRPr lang="en-US" sz="2800" dirty="0">
              <a:solidFill>
                <a:srgbClr val="BF5700"/>
              </a:solidFill>
            </a:endParaRPr>
          </a:p>
          <a:p>
            <a:pPr marL="0" indent="0">
              <a:buNone/>
            </a:pPr>
            <a:endParaRPr lang="en-US" sz="2800" dirty="0">
              <a:solidFill>
                <a:srgbClr val="BF570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57800" y="742950"/>
            <a:ext cx="3200400" cy="4267200"/>
          </a:xfrm>
          <a:prstGeom prst="rect">
            <a:avLst/>
          </a:prstGeom>
          <a:effectLst>
            <a:outerShdw blurRad="50800" dist="38100" dir="18900000" algn="bl" rotWithShape="0">
              <a:prstClr val="black">
                <a:alpha val="40000"/>
              </a:prstClr>
            </a:outerShdw>
            <a:softEdge rad="12700"/>
          </a:effectLst>
        </p:spPr>
      </p:pic>
    </p:spTree>
    <p:extLst>
      <p:ext uri="{BB962C8B-B14F-4D97-AF65-F5344CB8AC3E}">
        <p14:creationId xmlns:p14="http://schemas.microsoft.com/office/powerpoint/2010/main" val="40159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857250"/>
          </a:xfrm>
        </p:spPr>
        <p:txBody>
          <a:bodyPr>
            <a:noAutofit/>
          </a:bodyPr>
          <a:lstStyle/>
          <a:p>
            <a:r>
              <a:rPr lang="en-US" sz="2400" dirty="0"/>
              <a:t>This project will develop an extensive understanding of energy infrastructure requirements and opportunities</a:t>
            </a:r>
          </a:p>
        </p:txBody>
      </p:sp>
      <p:grpSp>
        <p:nvGrpSpPr>
          <p:cNvPr id="4" name="Group 3"/>
          <p:cNvGrpSpPr/>
          <p:nvPr/>
        </p:nvGrpSpPr>
        <p:grpSpPr>
          <a:xfrm>
            <a:off x="457200" y="1428750"/>
            <a:ext cx="8229600" cy="3514726"/>
            <a:chOff x="457200" y="1352550"/>
            <a:chExt cx="8229600" cy="3514726"/>
          </a:xfrm>
        </p:grpSpPr>
        <p:sp>
          <p:nvSpPr>
            <p:cNvPr id="5" name="Content Placeholder 4"/>
            <p:cNvSpPr txBox="1">
              <a:spLocks/>
            </p:cNvSpPr>
            <p:nvPr/>
          </p:nvSpPr>
          <p:spPr>
            <a:xfrm>
              <a:off x="457200" y="1352550"/>
              <a:ext cx="4114800" cy="3514723"/>
            </a:xfrm>
            <a:prstGeom prst="rect">
              <a:avLst/>
            </a:prstGeom>
            <a:solidFill>
              <a:schemeClr val="bg1">
                <a:lumMod val="85000"/>
              </a:schemeClr>
            </a:solidFill>
            <a:ln>
              <a:solidFill>
                <a:schemeClr val="tx1">
                  <a:lumMod val="85000"/>
                  <a:lumOff val="15000"/>
                </a:schemeClr>
              </a:solidFill>
            </a:ln>
          </p:spPr>
          <p:txBody>
            <a:bodyPr rIns="91440"/>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a:t>The Problem</a:t>
              </a:r>
            </a:p>
            <a:p>
              <a:pPr marL="0" indent="0">
                <a:spcBef>
                  <a:spcPts val="400"/>
                </a:spcBef>
                <a:buNone/>
              </a:pPr>
              <a:r>
                <a:rPr lang="en-US" sz="1800" b="1" dirty="0">
                  <a:solidFill>
                    <a:srgbClr val="BF5700"/>
                  </a:solidFill>
                </a:rPr>
                <a:t>Despite imminent changes, society is underprepared to respond to $Trillions in changing energy infrastructure needs </a:t>
              </a:r>
            </a:p>
            <a:p>
              <a:pPr>
                <a:spcBef>
                  <a:spcPts val="400"/>
                </a:spcBef>
              </a:pPr>
              <a:r>
                <a:rPr lang="en-US" sz="1600" dirty="0"/>
                <a:t>Major investments are being made without clear understanding of future market needs</a:t>
              </a:r>
            </a:p>
            <a:p>
              <a:pPr>
                <a:spcBef>
                  <a:spcPts val="400"/>
                </a:spcBef>
              </a:pPr>
              <a:r>
                <a:rPr lang="en-US" sz="1600" dirty="0"/>
                <a:t>Significant policy decisions are being made without anticipation of the impacts on affordability, resiliency, and the environment </a:t>
              </a:r>
            </a:p>
          </p:txBody>
        </p:sp>
        <p:sp>
          <p:nvSpPr>
            <p:cNvPr id="6" name="Content Placeholder 4"/>
            <p:cNvSpPr txBox="1">
              <a:spLocks/>
            </p:cNvSpPr>
            <p:nvPr/>
          </p:nvSpPr>
          <p:spPr>
            <a:xfrm>
              <a:off x="4572000" y="1352550"/>
              <a:ext cx="4114800" cy="3514726"/>
            </a:xfrm>
            <a:prstGeom prst="rect">
              <a:avLst/>
            </a:prstGeom>
            <a:solidFill>
              <a:schemeClr val="bg1">
                <a:lumMod val="85000"/>
              </a:schemeClr>
            </a:solidFill>
            <a:ln>
              <a:solidFill>
                <a:schemeClr val="tx1">
                  <a:lumMod val="85000"/>
                  <a:lumOff val="15000"/>
                </a:schemeClr>
              </a:solidFill>
            </a:ln>
          </p:spPr>
          <p:txBody>
            <a:bodyPr lIns="182880"/>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a:t>The Solution/Goal</a:t>
              </a:r>
            </a:p>
            <a:p>
              <a:pPr marL="0" lvl="1" indent="0">
                <a:buNone/>
              </a:pPr>
              <a:r>
                <a:rPr lang="en-US" sz="1800" b="1" dirty="0">
                  <a:solidFill>
                    <a:srgbClr val="BF5700"/>
                  </a:solidFill>
                </a:rPr>
                <a:t>Develop an extensive understanding of existing infrastructure, and the technical requirements and financial opportunities of future energy scenarios</a:t>
              </a:r>
            </a:p>
            <a:p>
              <a:pPr marL="169863" lvl="1" indent="-111125">
                <a:buFontTx/>
                <a:buChar char="-"/>
              </a:pPr>
              <a:r>
                <a:rPr lang="en-US" sz="1800" dirty="0"/>
                <a:t>to inform </a:t>
              </a:r>
              <a:r>
                <a:rPr lang="en-US" sz="1800" b="1" dirty="0">
                  <a:solidFill>
                    <a:srgbClr val="0070C0"/>
                  </a:solidFill>
                </a:rPr>
                <a:t>stakeholders</a:t>
              </a:r>
              <a:r>
                <a:rPr lang="en-US" sz="1800" dirty="0"/>
                <a:t>, public debate and policy process with </a:t>
              </a:r>
              <a:r>
                <a:rPr lang="en-US" sz="1800" b="1" i="1" dirty="0"/>
                <a:t>quantitative, transparent, comprehensive and objective analysis</a:t>
              </a:r>
            </a:p>
          </p:txBody>
        </p:sp>
        <p:sp>
          <p:nvSpPr>
            <p:cNvPr id="7" name="Content Placeholder 2"/>
            <p:cNvSpPr txBox="1">
              <a:spLocks/>
            </p:cNvSpPr>
            <p:nvPr/>
          </p:nvSpPr>
          <p:spPr>
            <a:xfrm>
              <a:off x="457200" y="3867151"/>
              <a:ext cx="8229600" cy="1000125"/>
            </a:xfrm>
            <a:prstGeom prst="rect">
              <a:avLst/>
            </a:prstGeom>
            <a:solidFill>
              <a:schemeClr val="bg1">
                <a:lumMod val="85000"/>
              </a:schemeClr>
            </a:solidFill>
            <a:ln>
              <a:solidFill>
                <a:schemeClr val="tx1">
                  <a:lumMod val="85000"/>
                  <a:lumOff val="15000"/>
                </a:schemeClr>
              </a:solidFill>
            </a:ln>
          </p:spPr>
          <p:txBody>
            <a:bodyPr vert="horz" lIns="91440" tIns="45720" rIns="91440" bIns="45720" numCol="2"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1600" b="1" dirty="0">
                  <a:solidFill>
                    <a:srgbClr val="0070C0"/>
                  </a:solidFill>
                </a:rPr>
                <a:t>Stakeholders</a:t>
              </a:r>
            </a:p>
            <a:p>
              <a:pPr>
                <a:spcBef>
                  <a:spcPts val="200"/>
                </a:spcBef>
              </a:pPr>
              <a:r>
                <a:rPr lang="en-US" sz="1600" dirty="0"/>
                <a:t>Upstream, Midstream, Downstream</a:t>
              </a:r>
            </a:p>
            <a:p>
              <a:pPr>
                <a:spcBef>
                  <a:spcPts val="200"/>
                </a:spcBef>
              </a:pPr>
              <a:r>
                <a:rPr lang="en-US" sz="1600" dirty="0"/>
                <a:t>Manufacturers</a:t>
              </a:r>
            </a:p>
            <a:p>
              <a:pPr>
                <a:spcBef>
                  <a:spcPts val="200"/>
                </a:spcBef>
              </a:pPr>
              <a:r>
                <a:rPr lang="en-US" sz="1600" dirty="0"/>
                <a:t>Utilities</a:t>
              </a:r>
            </a:p>
            <a:p>
              <a:pPr>
                <a:spcBef>
                  <a:spcPts val="200"/>
                </a:spcBef>
              </a:pPr>
              <a:endParaRPr lang="en-US" sz="1600" dirty="0"/>
            </a:p>
            <a:p>
              <a:pPr>
                <a:spcBef>
                  <a:spcPts val="200"/>
                </a:spcBef>
              </a:pPr>
              <a:r>
                <a:rPr lang="en-US" sz="1600" dirty="0"/>
                <a:t>Financial Institutions</a:t>
              </a:r>
            </a:p>
            <a:p>
              <a:pPr>
                <a:spcBef>
                  <a:spcPts val="200"/>
                </a:spcBef>
              </a:pPr>
              <a:r>
                <a:rPr lang="en-US" sz="1600" dirty="0"/>
                <a:t>Energy Consumers</a:t>
              </a:r>
            </a:p>
            <a:p>
              <a:pPr>
                <a:spcBef>
                  <a:spcPts val="200"/>
                </a:spcBef>
              </a:pPr>
              <a:r>
                <a:rPr lang="en-US" sz="1600" dirty="0"/>
                <a:t>Policymakers</a:t>
              </a:r>
            </a:p>
          </p:txBody>
        </p:sp>
      </p:grpSp>
    </p:spTree>
    <p:extLst>
      <p:ext uri="{BB962C8B-B14F-4D97-AF65-F5344CB8AC3E}">
        <p14:creationId xmlns:p14="http://schemas.microsoft.com/office/powerpoint/2010/main" val="210263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857250"/>
          </a:xfrm>
        </p:spPr>
        <p:txBody>
          <a:bodyPr>
            <a:normAutofit fontScale="90000"/>
          </a:bodyPr>
          <a:lstStyle/>
          <a:p>
            <a:r>
              <a:rPr lang="en-US" dirty="0"/>
              <a:t>The United States is facing significant changes</a:t>
            </a:r>
          </a:p>
        </p:txBody>
      </p:sp>
      <p:sp>
        <p:nvSpPr>
          <p:cNvPr id="4" name="TextBox 3"/>
          <p:cNvSpPr txBox="1"/>
          <p:nvPr/>
        </p:nvSpPr>
        <p:spPr>
          <a:xfrm>
            <a:off x="4876800" y="3758820"/>
            <a:ext cx="3962399" cy="1015663"/>
          </a:xfrm>
          <a:prstGeom prst="rect">
            <a:avLst/>
          </a:prstGeom>
          <a:noFill/>
          <a:ln>
            <a:solidFill>
              <a:srgbClr val="BF5700"/>
            </a:solidFill>
          </a:ln>
        </p:spPr>
        <p:txBody>
          <a:bodyPr wrap="square" lIns="0" rIns="0" rtlCol="0">
            <a:spAutoFit/>
          </a:bodyPr>
          <a:lstStyle/>
          <a:p>
            <a:pPr algn="ctr"/>
            <a:r>
              <a:rPr lang="en-US" sz="2000" b="1" dirty="0">
                <a:solidFill>
                  <a:srgbClr val="BF5700"/>
                </a:solidFill>
                <a:latin typeface="+mn-lt"/>
              </a:rPr>
              <a:t>Trillions of dollars will be spent on energy infrastructure within the next 30 years*.</a:t>
            </a:r>
          </a:p>
        </p:txBody>
      </p:sp>
      <p:sp>
        <p:nvSpPr>
          <p:cNvPr id="5" name="TextBox 4"/>
          <p:cNvSpPr txBox="1"/>
          <p:nvPr/>
        </p:nvSpPr>
        <p:spPr>
          <a:xfrm>
            <a:off x="4833245" y="4781550"/>
            <a:ext cx="4049507" cy="253916"/>
          </a:xfrm>
          <a:prstGeom prst="rect">
            <a:avLst/>
          </a:prstGeom>
          <a:noFill/>
        </p:spPr>
        <p:txBody>
          <a:bodyPr wrap="none" rtlCol="0">
            <a:spAutoFit/>
          </a:bodyPr>
          <a:lstStyle/>
          <a:p>
            <a:r>
              <a:rPr lang="en-US" sz="1050" dirty="0">
                <a:solidFill>
                  <a:schemeClr val="tx1">
                    <a:lumMod val="75000"/>
                    <a:lumOff val="25000"/>
                  </a:schemeClr>
                </a:solidFill>
              </a:rPr>
              <a:t>*Based on initial estimates from the Energy Institute of UT Austin</a:t>
            </a:r>
          </a:p>
        </p:txBody>
      </p:sp>
      <p:sp>
        <p:nvSpPr>
          <p:cNvPr id="6" name="TextBox 5"/>
          <p:cNvSpPr txBox="1"/>
          <p:nvPr/>
        </p:nvSpPr>
        <p:spPr>
          <a:xfrm>
            <a:off x="4876800" y="1512722"/>
            <a:ext cx="3962399" cy="1631216"/>
          </a:xfrm>
          <a:prstGeom prst="rect">
            <a:avLst/>
          </a:prstGeom>
          <a:noFill/>
          <a:ln>
            <a:solidFill>
              <a:schemeClr val="tx1">
                <a:lumMod val="75000"/>
                <a:lumOff val="25000"/>
              </a:schemeClr>
            </a:solidFill>
          </a:ln>
        </p:spPr>
        <p:txBody>
          <a:bodyPr wrap="square" rtlCol="0">
            <a:spAutoFit/>
          </a:bodyPr>
          <a:lstStyle/>
          <a:p>
            <a:pPr algn="ctr"/>
            <a:r>
              <a:rPr lang="en-US" sz="1600" b="1" dirty="0">
                <a:solidFill>
                  <a:schemeClr val="tx1">
                    <a:lumMod val="75000"/>
                    <a:lumOff val="25000"/>
                  </a:schemeClr>
                </a:solidFill>
                <a:latin typeface="+mn-lt"/>
              </a:rPr>
              <a:t>Energy Infrastructure </a:t>
            </a:r>
            <a:r>
              <a:rPr lang="en-US" sz="1400" dirty="0">
                <a:solidFill>
                  <a:schemeClr val="tx1">
                    <a:lumMod val="75000"/>
                    <a:lumOff val="25000"/>
                  </a:schemeClr>
                </a:solidFill>
                <a:latin typeface="+mn-lt"/>
              </a:rPr>
              <a:t>includes all infrastructure associated with extracting and processing of traditional </a:t>
            </a:r>
            <a:r>
              <a:rPr lang="en-US" sz="1400" b="1" dirty="0">
                <a:solidFill>
                  <a:srgbClr val="BF5700"/>
                </a:solidFill>
                <a:latin typeface="+mn-lt"/>
              </a:rPr>
              <a:t>primary fuels </a:t>
            </a:r>
            <a:r>
              <a:rPr lang="en-US" sz="1400" dirty="0">
                <a:solidFill>
                  <a:schemeClr val="tx1">
                    <a:lumMod val="75000"/>
                    <a:lumOff val="25000"/>
                  </a:schemeClr>
                </a:solidFill>
                <a:latin typeface="+mn-lt"/>
              </a:rPr>
              <a:t>(e.g., oil, gas, coal, uranium), </a:t>
            </a:r>
            <a:r>
              <a:rPr lang="en-US" sz="1400" b="1" dirty="0">
                <a:solidFill>
                  <a:srgbClr val="BF5700"/>
                </a:solidFill>
                <a:latin typeface="+mn-lt"/>
              </a:rPr>
              <a:t>primary-to-energy carrier </a:t>
            </a:r>
            <a:r>
              <a:rPr lang="en-US" sz="1400" b="1" dirty="0">
                <a:solidFill>
                  <a:schemeClr val="tx1">
                    <a:lumMod val="75000"/>
                    <a:lumOff val="25000"/>
                  </a:schemeClr>
                </a:solidFill>
                <a:latin typeface="+mn-lt"/>
              </a:rPr>
              <a:t>conversions</a:t>
            </a:r>
            <a:r>
              <a:rPr lang="en-US" sz="1400" dirty="0">
                <a:solidFill>
                  <a:schemeClr val="tx1">
                    <a:lumMod val="75000"/>
                    <a:lumOff val="25000"/>
                  </a:schemeClr>
                </a:solidFill>
                <a:latin typeface="+mn-lt"/>
              </a:rPr>
              <a:t> (e.g., wind turbines, power plants), </a:t>
            </a:r>
            <a:r>
              <a:rPr lang="en-US" sz="1400" b="1" dirty="0">
                <a:solidFill>
                  <a:srgbClr val="BF5700"/>
                </a:solidFill>
                <a:latin typeface="+mn-lt"/>
              </a:rPr>
              <a:t>transmission and distribution</a:t>
            </a:r>
            <a:r>
              <a:rPr lang="en-US" sz="1400" dirty="0">
                <a:solidFill>
                  <a:srgbClr val="BF5700"/>
                </a:solidFill>
                <a:latin typeface="+mn-lt"/>
              </a:rPr>
              <a:t> </a:t>
            </a:r>
            <a:r>
              <a:rPr lang="en-US" sz="1400" dirty="0">
                <a:solidFill>
                  <a:schemeClr val="tx1">
                    <a:lumMod val="75000"/>
                    <a:lumOff val="25000"/>
                  </a:schemeClr>
                </a:solidFill>
                <a:latin typeface="+mn-lt"/>
              </a:rPr>
              <a:t>of energy (e.g., pipelines, electric grid), and </a:t>
            </a:r>
            <a:r>
              <a:rPr lang="en-US" sz="1400" b="1" dirty="0">
                <a:solidFill>
                  <a:srgbClr val="BF5700"/>
                </a:solidFill>
                <a:latin typeface="+mn-lt"/>
              </a:rPr>
              <a:t>end-use devices </a:t>
            </a:r>
            <a:r>
              <a:rPr lang="en-US" sz="1400" dirty="0">
                <a:solidFill>
                  <a:schemeClr val="tx1">
                    <a:lumMod val="75000"/>
                    <a:lumOff val="25000"/>
                  </a:schemeClr>
                </a:solidFill>
                <a:latin typeface="+mn-lt"/>
              </a:rPr>
              <a:t>(e.g., electric vehicles). </a:t>
            </a:r>
          </a:p>
        </p:txBody>
      </p:sp>
      <p:sp>
        <p:nvSpPr>
          <p:cNvPr id="7" name="Content Placeholder 2"/>
          <p:cNvSpPr>
            <a:spLocks noGrp="1"/>
          </p:cNvSpPr>
          <p:nvPr>
            <p:ph idx="1"/>
          </p:nvPr>
        </p:nvSpPr>
        <p:spPr>
          <a:xfrm>
            <a:off x="287125" y="1581150"/>
            <a:ext cx="3980075" cy="3051184"/>
          </a:xfrm>
        </p:spPr>
        <p:txBody>
          <a:bodyPr>
            <a:noAutofit/>
          </a:bodyPr>
          <a:lstStyle/>
          <a:p>
            <a:pPr marL="0" indent="0">
              <a:spcBef>
                <a:spcPts val="0"/>
              </a:spcBef>
              <a:buNone/>
            </a:pPr>
            <a:r>
              <a:rPr lang="en-US" sz="1600" b="1" dirty="0"/>
              <a:t>1) </a:t>
            </a:r>
            <a:r>
              <a:rPr lang="en-US" sz="1600" b="1" dirty="0" err="1"/>
              <a:t>Decarbonization</a:t>
            </a:r>
            <a:endParaRPr lang="en-US" sz="1600" b="1" dirty="0"/>
          </a:p>
          <a:p>
            <a:pPr lvl="1">
              <a:spcBef>
                <a:spcPts val="0"/>
              </a:spcBef>
            </a:pPr>
            <a:r>
              <a:rPr lang="en-US" sz="1400" dirty="0"/>
              <a:t>Nuclear vs Natural gas vs Coal</a:t>
            </a:r>
          </a:p>
          <a:p>
            <a:pPr lvl="1">
              <a:spcBef>
                <a:spcPts val="0"/>
              </a:spcBef>
            </a:pPr>
            <a:r>
              <a:rPr lang="en-US" sz="1400" dirty="0"/>
              <a:t>Renewables with low operating costs</a:t>
            </a:r>
          </a:p>
          <a:p>
            <a:pPr lvl="1">
              <a:spcBef>
                <a:spcPts val="0"/>
              </a:spcBef>
            </a:pPr>
            <a:r>
              <a:rPr lang="en-US" sz="1400" dirty="0"/>
              <a:t>Centralized vs Distributed generation</a:t>
            </a:r>
          </a:p>
          <a:p>
            <a:pPr lvl="1">
              <a:spcBef>
                <a:spcPts val="0"/>
              </a:spcBef>
            </a:pPr>
            <a:r>
              <a:rPr lang="en-US" sz="1400" dirty="0"/>
              <a:t>Energy storage</a:t>
            </a:r>
          </a:p>
          <a:p>
            <a:pPr marL="0" indent="0">
              <a:spcBef>
                <a:spcPts val="0"/>
              </a:spcBef>
              <a:buNone/>
            </a:pPr>
            <a:r>
              <a:rPr lang="en-US" sz="1600" b="1" dirty="0"/>
              <a:t>2) Electrification</a:t>
            </a:r>
            <a:endParaRPr lang="en-US" sz="1400" dirty="0"/>
          </a:p>
          <a:p>
            <a:pPr lvl="1">
              <a:spcBef>
                <a:spcPts val="0"/>
              </a:spcBef>
            </a:pPr>
            <a:r>
              <a:rPr lang="en-US" sz="1400" dirty="0"/>
              <a:t>Electrification of things</a:t>
            </a:r>
          </a:p>
          <a:p>
            <a:pPr lvl="1">
              <a:spcBef>
                <a:spcPts val="0"/>
              </a:spcBef>
            </a:pPr>
            <a:r>
              <a:rPr lang="en-US" sz="1400" dirty="0"/>
              <a:t>Internal combustion vs Electric Vehicles</a:t>
            </a:r>
          </a:p>
          <a:p>
            <a:pPr marL="0" indent="0">
              <a:spcBef>
                <a:spcPts val="0"/>
              </a:spcBef>
              <a:buNone/>
            </a:pPr>
            <a:r>
              <a:rPr lang="en-US" sz="1600" b="1" dirty="0"/>
              <a:t>3) Information Technology &amp; Automation</a:t>
            </a:r>
          </a:p>
          <a:p>
            <a:pPr lvl="1">
              <a:spcBef>
                <a:spcPts val="0"/>
              </a:spcBef>
            </a:pPr>
            <a:r>
              <a:rPr lang="en-US" sz="1400" dirty="0"/>
              <a:t>Demand response &amp; Automated loads</a:t>
            </a:r>
          </a:p>
          <a:p>
            <a:pPr lvl="1">
              <a:spcBef>
                <a:spcPts val="0"/>
              </a:spcBef>
            </a:pPr>
            <a:r>
              <a:rPr lang="en-US" sz="1400" dirty="0"/>
              <a:t>Digitization</a:t>
            </a:r>
          </a:p>
          <a:p>
            <a:pPr lvl="1">
              <a:spcBef>
                <a:spcPts val="0"/>
              </a:spcBef>
            </a:pPr>
            <a:r>
              <a:rPr lang="en-US" sz="1400" dirty="0"/>
              <a:t>Automated vehicles</a:t>
            </a:r>
          </a:p>
          <a:p>
            <a:pPr marL="0" indent="0">
              <a:spcBef>
                <a:spcPts val="0"/>
              </a:spcBef>
              <a:buNone/>
            </a:pPr>
            <a:r>
              <a:rPr lang="en-US" sz="1600" b="1" dirty="0"/>
              <a:t>4) Energy Market Structures</a:t>
            </a:r>
          </a:p>
          <a:p>
            <a:pPr lvl="1">
              <a:spcBef>
                <a:spcPts val="0"/>
              </a:spcBef>
            </a:pPr>
            <a:r>
              <a:rPr lang="en-US" sz="1400" dirty="0"/>
              <a:t>Electricity: Restructuring &amp; Modularity</a:t>
            </a:r>
          </a:p>
          <a:p>
            <a:pPr lvl="1">
              <a:spcBef>
                <a:spcPts val="0"/>
              </a:spcBef>
            </a:pPr>
            <a:r>
              <a:rPr lang="en-US" sz="1400" dirty="0"/>
              <a:t>O&amp;G: Abundant Resources</a:t>
            </a:r>
          </a:p>
        </p:txBody>
      </p:sp>
      <p:sp>
        <p:nvSpPr>
          <p:cNvPr id="8" name="TextBox 7"/>
          <p:cNvSpPr txBox="1"/>
          <p:nvPr/>
        </p:nvSpPr>
        <p:spPr>
          <a:xfrm>
            <a:off x="287125" y="1228920"/>
            <a:ext cx="3358548" cy="369332"/>
          </a:xfrm>
          <a:prstGeom prst="rect">
            <a:avLst/>
          </a:prstGeom>
          <a:noFill/>
        </p:spPr>
        <p:txBody>
          <a:bodyPr wrap="none" rtlCol="0">
            <a:spAutoFit/>
          </a:bodyPr>
          <a:lstStyle/>
          <a:p>
            <a:r>
              <a:rPr lang="en-US" sz="1800" u="sng" dirty="0">
                <a:solidFill>
                  <a:schemeClr val="tx1">
                    <a:lumMod val="75000"/>
                    <a:lumOff val="25000"/>
                  </a:schemeClr>
                </a:solidFill>
                <a:latin typeface="+mn-lt"/>
              </a:rPr>
              <a:t>Energy Transitions Driving Change</a:t>
            </a:r>
          </a:p>
        </p:txBody>
      </p:sp>
    </p:spTree>
    <p:extLst>
      <p:ext uri="{BB962C8B-B14F-4D97-AF65-F5344CB8AC3E}">
        <p14:creationId xmlns:p14="http://schemas.microsoft.com/office/powerpoint/2010/main" val="454881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857250"/>
          </a:xfrm>
        </p:spPr>
        <p:txBody>
          <a:bodyPr>
            <a:normAutofit/>
          </a:bodyPr>
          <a:lstStyle/>
          <a:p>
            <a:pPr algn="l"/>
            <a:r>
              <a:rPr lang="en-US" sz="3000" dirty="0"/>
              <a:t>This project has three objectives</a:t>
            </a:r>
          </a:p>
        </p:txBody>
      </p:sp>
      <p:sp>
        <p:nvSpPr>
          <p:cNvPr id="3" name="Content Placeholder 2"/>
          <p:cNvSpPr>
            <a:spLocks noGrp="1"/>
          </p:cNvSpPr>
          <p:nvPr>
            <p:ph idx="1"/>
          </p:nvPr>
        </p:nvSpPr>
        <p:spPr>
          <a:xfrm>
            <a:off x="533400" y="1229264"/>
            <a:ext cx="8001000" cy="3780885"/>
          </a:xfrm>
        </p:spPr>
        <p:txBody>
          <a:bodyPr>
            <a:normAutofit/>
          </a:bodyPr>
          <a:lstStyle/>
          <a:p>
            <a:pPr marL="385763" indent="-385763">
              <a:buAutoNum type="arabicParenR"/>
            </a:pPr>
            <a:r>
              <a:rPr lang="en-US" sz="1650" b="1" dirty="0"/>
              <a:t>Develop an extensive understanding of existing domestic energy infrastructure</a:t>
            </a:r>
          </a:p>
          <a:p>
            <a:pPr lvl="1">
              <a:spcAft>
                <a:spcPts val="900"/>
              </a:spcAft>
            </a:pPr>
            <a:r>
              <a:rPr lang="en-US" sz="1400" dirty="0"/>
              <a:t>Policy history &amp; Inventory and valuation of infrastructure, including: Asset type, Purpose, Ownership, &amp; Vintage/Depreciated state</a:t>
            </a:r>
            <a:endParaRPr lang="en-US" sz="1400" b="1" dirty="0"/>
          </a:p>
          <a:p>
            <a:pPr marL="385763" indent="-385763">
              <a:buFont typeface="Arial" panose="020B0604020202020204" pitchFamily="34" charset="0"/>
              <a:buAutoNum type="arabicParenR"/>
            </a:pPr>
            <a:r>
              <a:rPr lang="en-US" sz="1650" b="1" dirty="0"/>
              <a:t>Develop methods to model how different energy transitions might impact infrastructure requirements</a:t>
            </a:r>
          </a:p>
          <a:p>
            <a:pPr marL="0" indent="0">
              <a:buNone/>
            </a:pPr>
            <a:r>
              <a:rPr lang="en-US" sz="1650" b="1" dirty="0"/>
              <a:t>   </a:t>
            </a:r>
            <a:r>
              <a:rPr lang="en-US" sz="1275" b="1" u="sng" dirty="0">
                <a:solidFill>
                  <a:srgbClr val="0070C0"/>
                </a:solidFill>
              </a:rPr>
              <a:t>Assessment Criteria</a:t>
            </a:r>
          </a:p>
          <a:p>
            <a:pPr marL="685783" lvl="2" indent="0">
              <a:spcBef>
                <a:spcPts val="300"/>
              </a:spcBef>
              <a:buNone/>
            </a:pPr>
            <a:endParaRPr lang="en-US" sz="1275" b="1" dirty="0"/>
          </a:p>
          <a:p>
            <a:pPr marL="685783" lvl="2" indent="0">
              <a:spcBef>
                <a:spcPts val="300"/>
              </a:spcBef>
              <a:buNone/>
            </a:pPr>
            <a:endParaRPr lang="en-US" sz="1275" b="1" dirty="0"/>
          </a:p>
          <a:p>
            <a:pPr marL="685783" lvl="2" indent="0">
              <a:spcBef>
                <a:spcPts val="300"/>
              </a:spcBef>
              <a:buNone/>
            </a:pPr>
            <a:endParaRPr lang="en-US" sz="1275" b="1" dirty="0"/>
          </a:p>
          <a:p>
            <a:pPr marL="685783" lvl="2" indent="0">
              <a:spcBef>
                <a:spcPts val="300"/>
              </a:spcBef>
              <a:buNone/>
            </a:pPr>
            <a:endParaRPr lang="en-US" sz="1275" b="1" dirty="0"/>
          </a:p>
          <a:p>
            <a:pPr marL="685783" lvl="2" indent="0">
              <a:spcBef>
                <a:spcPts val="300"/>
              </a:spcBef>
              <a:buNone/>
            </a:pPr>
            <a:endParaRPr lang="en-US" sz="1275" b="1" dirty="0"/>
          </a:p>
          <a:p>
            <a:pPr marL="385763" indent="-385763">
              <a:buFont typeface="+mj-lt"/>
              <a:buAutoNum type="arabicParenR" startAt="3"/>
            </a:pPr>
            <a:r>
              <a:rPr lang="en-US" sz="1650" b="1" dirty="0"/>
              <a:t>Create decision support tools that assist policy formulation, investors and planning based on a </a:t>
            </a:r>
            <a:r>
              <a:rPr lang="en-US" sz="1650" b="1" u="sng" dirty="0">
                <a:solidFill>
                  <a:srgbClr val="C6531F"/>
                </a:solidFill>
              </a:rPr>
              <a:t>2050 horizon</a:t>
            </a:r>
          </a:p>
          <a:p>
            <a:pPr marL="0" indent="0">
              <a:buNone/>
            </a:pPr>
            <a:endParaRPr lang="en-US" sz="1650" b="1" dirty="0"/>
          </a:p>
        </p:txBody>
      </p:sp>
      <p:sp>
        <p:nvSpPr>
          <p:cNvPr id="6" name="TextBox 5"/>
          <p:cNvSpPr txBox="1"/>
          <p:nvPr/>
        </p:nvSpPr>
        <p:spPr>
          <a:xfrm>
            <a:off x="685800" y="2930823"/>
            <a:ext cx="4114800" cy="1107996"/>
          </a:xfrm>
          <a:prstGeom prst="rect">
            <a:avLst/>
          </a:prstGeom>
          <a:noFill/>
        </p:spPr>
        <p:txBody>
          <a:bodyPr wrap="square" rtlCol="0">
            <a:spAutoFit/>
          </a:bodyPr>
          <a:lstStyle/>
          <a:p>
            <a:pPr marL="214313" indent="-214313">
              <a:buFont typeface="Arial" panose="020B0604020202020204" pitchFamily="34" charset="0"/>
              <a:buChar char="•"/>
            </a:pPr>
            <a:r>
              <a:rPr lang="en-US" sz="1600" dirty="0">
                <a:solidFill>
                  <a:schemeClr val="tx1">
                    <a:lumMod val="75000"/>
                    <a:lumOff val="25000"/>
                  </a:schemeClr>
                </a:solidFill>
                <a:latin typeface="+mn-lt"/>
              </a:rPr>
              <a:t>Energy Sources</a:t>
            </a:r>
          </a:p>
          <a:p>
            <a:pPr marL="214313" indent="-214313">
              <a:buFont typeface="Arial" panose="020B0604020202020204" pitchFamily="34" charset="0"/>
              <a:buChar char="•"/>
            </a:pPr>
            <a:r>
              <a:rPr lang="en-US" sz="1600" dirty="0">
                <a:solidFill>
                  <a:schemeClr val="tx1">
                    <a:lumMod val="75000"/>
                    <a:lumOff val="25000"/>
                  </a:schemeClr>
                </a:solidFill>
                <a:latin typeface="+mn-lt"/>
              </a:rPr>
              <a:t>Investment Requirements</a:t>
            </a:r>
          </a:p>
          <a:p>
            <a:pPr marL="214313" indent="-214313">
              <a:buFont typeface="Arial" panose="020B0604020202020204" pitchFamily="34" charset="0"/>
              <a:buChar char="•"/>
            </a:pPr>
            <a:r>
              <a:rPr lang="en-US" sz="1600" dirty="0">
                <a:solidFill>
                  <a:schemeClr val="tx1">
                    <a:lumMod val="75000"/>
                    <a:lumOff val="25000"/>
                  </a:schemeClr>
                </a:solidFill>
                <a:latin typeface="+mn-lt"/>
              </a:rPr>
              <a:t>Economics for Customers, Operators, and Public Coffers </a:t>
            </a:r>
            <a:r>
              <a:rPr lang="en-US" sz="1800" dirty="0">
                <a:solidFill>
                  <a:schemeClr val="tx1">
                    <a:lumMod val="75000"/>
                    <a:lumOff val="25000"/>
                  </a:schemeClr>
                </a:solidFill>
                <a:latin typeface="+mn-lt"/>
              </a:rPr>
              <a:t>(</a:t>
            </a:r>
            <a:r>
              <a:rPr lang="en-US" sz="1400" dirty="0">
                <a:solidFill>
                  <a:schemeClr val="tx1">
                    <a:lumMod val="75000"/>
                    <a:lumOff val="25000"/>
                  </a:schemeClr>
                </a:solidFill>
                <a:latin typeface="+mn-lt"/>
              </a:rPr>
              <a:t>both Affordability &amp; Profitability</a:t>
            </a:r>
            <a:r>
              <a:rPr lang="en-US" sz="1800" dirty="0">
                <a:solidFill>
                  <a:schemeClr val="tx1">
                    <a:lumMod val="75000"/>
                    <a:lumOff val="25000"/>
                  </a:schemeClr>
                </a:solidFill>
                <a:latin typeface="+mn-lt"/>
              </a:rPr>
              <a:t>)</a:t>
            </a:r>
          </a:p>
        </p:txBody>
      </p:sp>
      <p:sp>
        <p:nvSpPr>
          <p:cNvPr id="7" name="TextBox 6"/>
          <p:cNvSpPr txBox="1"/>
          <p:nvPr/>
        </p:nvSpPr>
        <p:spPr>
          <a:xfrm>
            <a:off x="4953000" y="2930823"/>
            <a:ext cx="2967922" cy="1077218"/>
          </a:xfrm>
          <a:prstGeom prst="rect">
            <a:avLst/>
          </a:prstGeom>
          <a:noFill/>
        </p:spPr>
        <p:txBody>
          <a:bodyPr wrap="square" rtlCol="0">
            <a:spAutoFit/>
          </a:bodyPr>
          <a:lstStyle/>
          <a:p>
            <a:pPr marL="214313" indent="-214313">
              <a:buFont typeface="Arial" panose="020B0604020202020204" pitchFamily="34" charset="0"/>
              <a:buChar char="•"/>
            </a:pPr>
            <a:r>
              <a:rPr lang="en-US" sz="1600" dirty="0">
                <a:solidFill>
                  <a:schemeClr val="tx1">
                    <a:lumMod val="75000"/>
                    <a:lumOff val="25000"/>
                  </a:schemeClr>
                </a:solidFill>
                <a:latin typeface="+mn-lt"/>
              </a:rPr>
              <a:t>Access</a:t>
            </a:r>
          </a:p>
          <a:p>
            <a:pPr marL="214313" indent="-214313">
              <a:buFont typeface="Arial" panose="020B0604020202020204" pitchFamily="34" charset="0"/>
              <a:buChar char="•"/>
            </a:pPr>
            <a:r>
              <a:rPr lang="en-US" sz="1600" dirty="0">
                <a:solidFill>
                  <a:schemeClr val="tx1">
                    <a:lumMod val="75000"/>
                    <a:lumOff val="25000"/>
                  </a:schemeClr>
                </a:solidFill>
                <a:latin typeface="+mn-lt"/>
              </a:rPr>
              <a:t>Resilience</a:t>
            </a:r>
          </a:p>
          <a:p>
            <a:pPr marL="214313" indent="-214313">
              <a:buFont typeface="Arial" panose="020B0604020202020204" pitchFamily="34" charset="0"/>
              <a:buChar char="•"/>
            </a:pPr>
            <a:r>
              <a:rPr lang="en-US" sz="1600" dirty="0">
                <a:solidFill>
                  <a:schemeClr val="tx1">
                    <a:lumMod val="75000"/>
                    <a:lumOff val="25000"/>
                  </a:schemeClr>
                </a:solidFill>
                <a:latin typeface="+mn-lt"/>
              </a:rPr>
              <a:t>Environmental Stewardship</a:t>
            </a:r>
          </a:p>
          <a:p>
            <a:pPr marL="214313" indent="-214313">
              <a:buFont typeface="Arial" panose="020B0604020202020204" pitchFamily="34" charset="0"/>
              <a:buChar char="•"/>
            </a:pPr>
            <a:r>
              <a:rPr lang="en-US" sz="1600" dirty="0">
                <a:solidFill>
                  <a:schemeClr val="tx1">
                    <a:lumMod val="75000"/>
                    <a:lumOff val="25000"/>
                  </a:schemeClr>
                </a:solidFill>
                <a:latin typeface="+mn-lt"/>
              </a:rPr>
              <a:t>Domestic Energy Resources</a:t>
            </a:r>
          </a:p>
        </p:txBody>
      </p:sp>
    </p:spTree>
    <p:extLst>
      <p:ext uri="{BB962C8B-B14F-4D97-AF65-F5344CB8AC3E}">
        <p14:creationId xmlns:p14="http://schemas.microsoft.com/office/powerpoint/2010/main" val="3627638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9719" y="1348055"/>
            <a:ext cx="3074521" cy="751483"/>
          </a:xfrm>
        </p:spPr>
        <p:txBody>
          <a:bodyPr numCol="1">
            <a:normAutofit fontScale="62500" lnSpcReduction="20000"/>
          </a:bodyPr>
          <a:lstStyle/>
          <a:p>
            <a:r>
              <a:rPr lang="en-US" i="1" dirty="0"/>
              <a:t>Replacement:</a:t>
            </a:r>
            <a:r>
              <a:rPr lang="en-US" dirty="0"/>
              <a:t>  </a:t>
            </a:r>
            <a:r>
              <a:rPr lang="en-US" b="1" dirty="0"/>
              <a:t>$5 trillion</a:t>
            </a:r>
            <a:endParaRPr lang="en-US" sz="1500" b="1" baseline="40000" dirty="0"/>
          </a:p>
          <a:p>
            <a:r>
              <a:rPr lang="en-US" i="1" dirty="0"/>
              <a:t>Depreciated:  </a:t>
            </a:r>
            <a:r>
              <a:rPr lang="en-US" b="1" dirty="0"/>
              <a:t>$2 trillion</a:t>
            </a:r>
            <a:endParaRPr lang="en-US" b="1" baseline="40000" dirty="0"/>
          </a:p>
        </p:txBody>
      </p:sp>
      <p:sp>
        <p:nvSpPr>
          <p:cNvPr id="5" name="TextBox 4"/>
          <p:cNvSpPr txBox="1"/>
          <p:nvPr/>
        </p:nvSpPr>
        <p:spPr>
          <a:xfrm>
            <a:off x="152400" y="4336018"/>
            <a:ext cx="8839200" cy="369332"/>
          </a:xfrm>
          <a:prstGeom prst="rect">
            <a:avLst/>
          </a:prstGeom>
          <a:noFill/>
          <a:ln>
            <a:solidFill>
              <a:srgbClr val="BF5700"/>
            </a:solidFill>
          </a:ln>
        </p:spPr>
        <p:txBody>
          <a:bodyPr wrap="square" lIns="0" rIns="0" rtlCol="0">
            <a:spAutoFit/>
          </a:bodyPr>
          <a:lstStyle/>
          <a:p>
            <a:pPr algn="ctr"/>
            <a:r>
              <a:rPr lang="en-US" sz="1800" b="1" dirty="0">
                <a:solidFill>
                  <a:srgbClr val="BF5700"/>
                </a:solidFill>
              </a:rPr>
              <a:t>The electricity sector alone with require $Trillions in investment within 30 years*.</a:t>
            </a:r>
          </a:p>
        </p:txBody>
      </p:sp>
      <p:sp>
        <p:nvSpPr>
          <p:cNvPr id="6" name="TextBox 5"/>
          <p:cNvSpPr txBox="1"/>
          <p:nvPr/>
        </p:nvSpPr>
        <p:spPr>
          <a:xfrm>
            <a:off x="240119" y="4705350"/>
            <a:ext cx="4222631" cy="261610"/>
          </a:xfrm>
          <a:prstGeom prst="rect">
            <a:avLst/>
          </a:prstGeom>
          <a:noFill/>
        </p:spPr>
        <p:txBody>
          <a:bodyPr wrap="none" rtlCol="0">
            <a:spAutoFit/>
          </a:bodyPr>
          <a:lstStyle/>
          <a:p>
            <a:r>
              <a:rPr lang="en-US" sz="1100" dirty="0">
                <a:solidFill>
                  <a:schemeClr val="tx1">
                    <a:lumMod val="75000"/>
                    <a:lumOff val="25000"/>
                  </a:schemeClr>
                </a:solidFill>
              </a:rPr>
              <a:t>*Based on initial estimates from the Energy Institute of UT Austin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4394" y="1987803"/>
            <a:ext cx="6655211" cy="2316473"/>
          </a:xfrm>
          <a:prstGeom prst="rect">
            <a:avLst/>
          </a:prstGeom>
        </p:spPr>
      </p:pic>
      <p:grpSp>
        <p:nvGrpSpPr>
          <p:cNvPr id="16" name="Group 15"/>
          <p:cNvGrpSpPr/>
          <p:nvPr/>
        </p:nvGrpSpPr>
        <p:grpSpPr>
          <a:xfrm>
            <a:off x="6110785" y="2283362"/>
            <a:ext cx="1454068" cy="784830"/>
            <a:chOff x="5997282" y="2339490"/>
            <a:chExt cx="1454068" cy="784830"/>
          </a:xfrm>
        </p:grpSpPr>
        <p:sp>
          <p:nvSpPr>
            <p:cNvPr id="15" name="Rectangle 14"/>
            <p:cNvSpPr/>
            <p:nvPr/>
          </p:nvSpPr>
          <p:spPr>
            <a:xfrm>
              <a:off x="6106993" y="2511470"/>
              <a:ext cx="1132007" cy="440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p:cNvSpPr txBox="1"/>
            <p:nvPr/>
          </p:nvSpPr>
          <p:spPr>
            <a:xfrm>
              <a:off x="5997282" y="2339490"/>
              <a:ext cx="1454068" cy="784830"/>
            </a:xfrm>
            <a:prstGeom prst="rect">
              <a:avLst/>
            </a:prstGeom>
            <a:noFill/>
          </p:spPr>
          <p:txBody>
            <a:bodyPr wrap="square" rtlCol="0">
              <a:spAutoFit/>
            </a:bodyPr>
            <a:lstStyle/>
            <a:p>
              <a:r>
                <a:rPr lang="en-US" sz="4500" b="1" dirty="0">
                  <a:ln>
                    <a:solidFill>
                      <a:schemeClr val="tx1"/>
                    </a:solidFill>
                  </a:ln>
                  <a:solidFill>
                    <a:srgbClr val="00B050"/>
                  </a:solidFill>
                </a:rPr>
                <a:t>35%</a:t>
              </a:r>
            </a:p>
          </p:txBody>
        </p:sp>
      </p:grpSp>
      <p:grpSp>
        <p:nvGrpSpPr>
          <p:cNvPr id="19" name="Group 18"/>
          <p:cNvGrpSpPr/>
          <p:nvPr/>
        </p:nvGrpSpPr>
        <p:grpSpPr>
          <a:xfrm>
            <a:off x="3752038" y="2283362"/>
            <a:ext cx="1048562" cy="784830"/>
            <a:chOff x="3752038" y="2283362"/>
            <a:chExt cx="1048562" cy="784830"/>
          </a:xfrm>
        </p:grpSpPr>
        <p:sp>
          <p:nvSpPr>
            <p:cNvPr id="14" name="Rectangle 13"/>
            <p:cNvSpPr/>
            <p:nvPr/>
          </p:nvSpPr>
          <p:spPr>
            <a:xfrm>
              <a:off x="3838673" y="2449601"/>
              <a:ext cx="885727" cy="440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p:cNvSpPr txBox="1"/>
            <p:nvPr/>
          </p:nvSpPr>
          <p:spPr>
            <a:xfrm>
              <a:off x="3752038" y="2283362"/>
              <a:ext cx="1048562" cy="784830"/>
            </a:xfrm>
            <a:prstGeom prst="rect">
              <a:avLst/>
            </a:prstGeom>
            <a:noFill/>
          </p:spPr>
          <p:txBody>
            <a:bodyPr wrap="square" rtlCol="0">
              <a:spAutoFit/>
            </a:bodyPr>
            <a:lstStyle/>
            <a:p>
              <a:r>
                <a:rPr lang="en-US" sz="4500" b="1" dirty="0">
                  <a:ln>
                    <a:solidFill>
                      <a:schemeClr val="tx1"/>
                    </a:solidFill>
                  </a:ln>
                  <a:solidFill>
                    <a:srgbClr val="00B050"/>
                  </a:solidFill>
                </a:rPr>
                <a:t>9%</a:t>
              </a:r>
            </a:p>
          </p:txBody>
        </p:sp>
      </p:grpSp>
      <p:grpSp>
        <p:nvGrpSpPr>
          <p:cNvPr id="18" name="Group 17"/>
          <p:cNvGrpSpPr/>
          <p:nvPr/>
        </p:nvGrpSpPr>
        <p:grpSpPr>
          <a:xfrm>
            <a:off x="1565267" y="2283362"/>
            <a:ext cx="1399209" cy="784830"/>
            <a:chOff x="2258391" y="2548920"/>
            <a:chExt cx="1399209" cy="784830"/>
          </a:xfrm>
        </p:grpSpPr>
        <p:sp>
          <p:nvSpPr>
            <p:cNvPr id="13" name="Rectangle 12"/>
            <p:cNvSpPr/>
            <p:nvPr/>
          </p:nvSpPr>
          <p:spPr>
            <a:xfrm>
              <a:off x="2331846" y="2717684"/>
              <a:ext cx="1132007" cy="440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p:cNvSpPr txBox="1"/>
            <p:nvPr/>
          </p:nvSpPr>
          <p:spPr>
            <a:xfrm>
              <a:off x="2258391" y="2548920"/>
              <a:ext cx="1399209" cy="784830"/>
            </a:xfrm>
            <a:prstGeom prst="rect">
              <a:avLst/>
            </a:prstGeom>
            <a:noFill/>
            <a:ln>
              <a:noFill/>
            </a:ln>
          </p:spPr>
          <p:txBody>
            <a:bodyPr wrap="square" rtlCol="0">
              <a:spAutoFit/>
            </a:bodyPr>
            <a:lstStyle/>
            <a:p>
              <a:r>
                <a:rPr lang="en-US" sz="4500" b="1" dirty="0">
                  <a:ln>
                    <a:solidFill>
                      <a:schemeClr val="tx1"/>
                    </a:solidFill>
                  </a:ln>
                  <a:solidFill>
                    <a:srgbClr val="00B050"/>
                  </a:solidFill>
                </a:rPr>
                <a:t>56%</a:t>
              </a:r>
            </a:p>
          </p:txBody>
        </p:sp>
      </p:grpSp>
      <p:sp>
        <p:nvSpPr>
          <p:cNvPr id="8" name="TextBox 7"/>
          <p:cNvSpPr txBox="1"/>
          <p:nvPr/>
        </p:nvSpPr>
        <p:spPr>
          <a:xfrm>
            <a:off x="533400" y="1475646"/>
            <a:ext cx="4126319" cy="738664"/>
          </a:xfrm>
          <a:prstGeom prst="rect">
            <a:avLst/>
          </a:prstGeom>
          <a:noFill/>
        </p:spPr>
        <p:txBody>
          <a:bodyPr wrap="square" rtlCol="0">
            <a:spAutoFit/>
          </a:bodyPr>
          <a:lstStyle/>
          <a:p>
            <a:r>
              <a:rPr lang="en-US" sz="2100" b="1" dirty="0">
                <a:solidFill>
                  <a:schemeClr val="tx1">
                    <a:lumMod val="75000"/>
                    <a:lumOff val="25000"/>
                  </a:schemeClr>
                </a:solidFill>
              </a:rPr>
              <a:t>The Electricity Sector Value*:</a:t>
            </a:r>
            <a:endParaRPr lang="en-US" sz="2100" b="1" baseline="30000" dirty="0">
              <a:solidFill>
                <a:schemeClr val="tx1">
                  <a:lumMod val="75000"/>
                  <a:lumOff val="25000"/>
                </a:schemeClr>
              </a:solidFill>
            </a:endParaRPr>
          </a:p>
          <a:p>
            <a:endParaRPr lang="en-US" sz="2100" dirty="0">
              <a:solidFill>
                <a:schemeClr val="tx1">
                  <a:lumMod val="75000"/>
                  <a:lumOff val="25000"/>
                </a:schemeClr>
              </a:solidFill>
            </a:endParaRPr>
          </a:p>
        </p:txBody>
      </p:sp>
      <p:sp>
        <p:nvSpPr>
          <p:cNvPr id="9" name="Title 8"/>
          <p:cNvSpPr>
            <a:spLocks noGrp="1"/>
          </p:cNvSpPr>
          <p:nvPr>
            <p:ph type="title"/>
          </p:nvPr>
        </p:nvSpPr>
        <p:spPr>
          <a:xfrm>
            <a:off x="457200" y="571500"/>
            <a:ext cx="8229600" cy="857250"/>
          </a:xfrm>
        </p:spPr>
        <p:txBody>
          <a:bodyPr>
            <a:noAutofit/>
          </a:bodyPr>
          <a:lstStyle/>
          <a:p>
            <a:r>
              <a:rPr lang="en-US" sz="2400" dirty="0"/>
              <a:t>We’ve begun cataloging the value of our energy infrastructure</a:t>
            </a:r>
          </a:p>
        </p:txBody>
      </p:sp>
    </p:spTree>
    <p:extLst>
      <p:ext uri="{BB962C8B-B14F-4D97-AF65-F5344CB8AC3E}">
        <p14:creationId xmlns:p14="http://schemas.microsoft.com/office/powerpoint/2010/main" val="630128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8229600" cy="857250"/>
          </a:xfrm>
        </p:spPr>
        <p:txBody>
          <a:bodyPr>
            <a:normAutofit/>
          </a:bodyPr>
          <a:lstStyle/>
          <a:p>
            <a:pPr algn="l"/>
            <a:r>
              <a:rPr lang="en-US" sz="2400" dirty="0"/>
              <a:t>Our current electricity infrastructure has a replacement value of about $5T</a:t>
            </a:r>
          </a:p>
        </p:txBody>
      </p:sp>
      <p:sp>
        <p:nvSpPr>
          <p:cNvPr id="3" name="Rectangle 2"/>
          <p:cNvSpPr/>
          <p:nvPr/>
        </p:nvSpPr>
        <p:spPr>
          <a:xfrm>
            <a:off x="1198822" y="4186570"/>
            <a:ext cx="956930" cy="901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Content Placeholder 18"/>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614488" y="1276350"/>
            <a:ext cx="5915025" cy="3867150"/>
          </a:xfrm>
        </p:spPr>
      </p:pic>
      <p:cxnSp>
        <p:nvCxnSpPr>
          <p:cNvPr id="5" name="Straight Connector 4"/>
          <p:cNvCxnSpPr/>
          <p:nvPr/>
        </p:nvCxnSpPr>
        <p:spPr>
          <a:xfrm>
            <a:off x="2151182" y="4720856"/>
            <a:ext cx="531495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51182" y="4843131"/>
            <a:ext cx="531495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51182" y="4962747"/>
            <a:ext cx="531495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51188" y="4720855"/>
            <a:ext cx="0" cy="2418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56079" y="4720855"/>
            <a:ext cx="0" cy="2418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41641" y="4653074"/>
            <a:ext cx="768159" cy="253916"/>
          </a:xfrm>
          <a:prstGeom prst="rect">
            <a:avLst/>
          </a:prstGeom>
          <a:noFill/>
        </p:spPr>
        <p:txBody>
          <a:bodyPr wrap="none" rtlCol="0">
            <a:spAutoFit/>
          </a:bodyPr>
          <a:lstStyle/>
          <a:p>
            <a:r>
              <a:rPr lang="en-US" sz="1050" b="1" dirty="0">
                <a:solidFill>
                  <a:schemeClr val="tx1">
                    <a:lumMod val="75000"/>
                    <a:lumOff val="25000"/>
                  </a:schemeClr>
                </a:solidFill>
              </a:rPr>
              <a:t>Avg. Age</a:t>
            </a:r>
          </a:p>
        </p:txBody>
      </p:sp>
      <p:sp>
        <p:nvSpPr>
          <p:cNvPr id="17" name="TextBox 16"/>
          <p:cNvSpPr txBox="1"/>
          <p:nvPr/>
        </p:nvSpPr>
        <p:spPr>
          <a:xfrm>
            <a:off x="1444623" y="4783323"/>
            <a:ext cx="747320" cy="253916"/>
          </a:xfrm>
          <a:prstGeom prst="rect">
            <a:avLst/>
          </a:prstGeom>
          <a:noFill/>
        </p:spPr>
        <p:txBody>
          <a:bodyPr wrap="none" rtlCol="0">
            <a:spAutoFit/>
          </a:bodyPr>
          <a:lstStyle/>
          <a:p>
            <a:r>
              <a:rPr lang="en-US" sz="1050" b="1" dirty="0">
                <a:solidFill>
                  <a:schemeClr val="tx1">
                    <a:lumMod val="75000"/>
                    <a:lumOff val="25000"/>
                  </a:schemeClr>
                </a:solidFill>
              </a:rPr>
              <a:t>Capacity</a:t>
            </a:r>
          </a:p>
        </p:txBody>
      </p:sp>
      <p:sp>
        <p:nvSpPr>
          <p:cNvPr id="13" name="TextBox 12"/>
          <p:cNvSpPr txBox="1"/>
          <p:nvPr/>
        </p:nvSpPr>
        <p:spPr>
          <a:xfrm>
            <a:off x="5708922" y="1115728"/>
            <a:ext cx="1853392" cy="230832"/>
          </a:xfrm>
          <a:prstGeom prst="rect">
            <a:avLst/>
          </a:prstGeom>
          <a:noFill/>
        </p:spPr>
        <p:txBody>
          <a:bodyPr wrap="none" rtlCol="0">
            <a:spAutoFit/>
          </a:bodyPr>
          <a:lstStyle/>
          <a:p>
            <a:r>
              <a:rPr lang="en-US" sz="900" dirty="0"/>
              <a:t>© Joshua D. Rhodes, UT Austin </a:t>
            </a:r>
          </a:p>
        </p:txBody>
      </p:sp>
    </p:spTree>
    <p:extLst>
      <p:ext uri="{BB962C8B-B14F-4D97-AF65-F5344CB8AC3E}">
        <p14:creationId xmlns:p14="http://schemas.microsoft.com/office/powerpoint/2010/main" val="723625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33400" y="1244346"/>
            <a:ext cx="6198740" cy="3994404"/>
          </a:xfrm>
          <a:prstGeom prst="rect">
            <a:avLst/>
          </a:prstGeom>
        </p:spPr>
      </p:pic>
      <p:sp>
        <p:nvSpPr>
          <p:cNvPr id="5" name="Rectangle 4"/>
          <p:cNvSpPr/>
          <p:nvPr/>
        </p:nvSpPr>
        <p:spPr>
          <a:xfrm>
            <a:off x="6553200" y="2908139"/>
            <a:ext cx="268899" cy="1927185"/>
          </a:xfrm>
          <a:prstGeom prst="rect">
            <a:avLst/>
          </a:prstGeom>
          <a:gradFill>
            <a:gsLst>
              <a:gs pos="0">
                <a:srgbClr val="FF0000"/>
              </a:gs>
              <a:gs pos="0">
                <a:srgbClr val="FF0000"/>
              </a:gs>
              <a:gs pos="100000">
                <a:srgbClr val="0070C0"/>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p:cNvSpPr txBox="1"/>
          <p:nvPr/>
        </p:nvSpPr>
        <p:spPr>
          <a:xfrm>
            <a:off x="6822099" y="4558325"/>
            <a:ext cx="1980029" cy="369332"/>
          </a:xfrm>
          <a:prstGeom prst="rect">
            <a:avLst/>
          </a:prstGeom>
          <a:noFill/>
        </p:spPr>
        <p:txBody>
          <a:bodyPr wrap="none" rtlCol="0">
            <a:spAutoFit/>
          </a:bodyPr>
          <a:lstStyle/>
          <a:p>
            <a:r>
              <a:rPr lang="en-US" sz="1800" dirty="0">
                <a:solidFill>
                  <a:schemeClr val="tx1">
                    <a:lumMod val="75000"/>
                    <a:lumOff val="25000"/>
                  </a:schemeClr>
                </a:solidFill>
              </a:rPr>
              <a:t>Less Depreciated</a:t>
            </a:r>
          </a:p>
        </p:txBody>
      </p:sp>
      <p:sp>
        <p:nvSpPr>
          <p:cNvPr id="7" name="TextBox 6"/>
          <p:cNvSpPr txBox="1"/>
          <p:nvPr/>
        </p:nvSpPr>
        <p:spPr>
          <a:xfrm>
            <a:off x="6822099" y="2908139"/>
            <a:ext cx="2018501" cy="369332"/>
          </a:xfrm>
          <a:prstGeom prst="rect">
            <a:avLst/>
          </a:prstGeom>
          <a:noFill/>
        </p:spPr>
        <p:txBody>
          <a:bodyPr wrap="none" rtlCol="0">
            <a:spAutoFit/>
          </a:bodyPr>
          <a:lstStyle/>
          <a:p>
            <a:r>
              <a:rPr lang="en-US" sz="1800" dirty="0">
                <a:solidFill>
                  <a:schemeClr val="tx1">
                    <a:lumMod val="75000"/>
                    <a:lumOff val="25000"/>
                  </a:schemeClr>
                </a:solidFill>
              </a:rPr>
              <a:t>More Depreciated</a:t>
            </a:r>
          </a:p>
        </p:txBody>
      </p:sp>
      <p:sp>
        <p:nvSpPr>
          <p:cNvPr id="8" name="Oval 7"/>
          <p:cNvSpPr>
            <a:spLocks noChangeAspect="1"/>
          </p:cNvSpPr>
          <p:nvPr/>
        </p:nvSpPr>
        <p:spPr>
          <a:xfrm>
            <a:off x="7127518" y="2338467"/>
            <a:ext cx="68580" cy="660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a:spLocks noChangeAspect="1"/>
          </p:cNvSpPr>
          <p:nvPr/>
        </p:nvSpPr>
        <p:spPr>
          <a:xfrm>
            <a:off x="7057594" y="1843790"/>
            <a:ext cx="208428" cy="2057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p:cNvSpPr txBox="1"/>
          <p:nvPr/>
        </p:nvSpPr>
        <p:spPr>
          <a:xfrm>
            <a:off x="7290370" y="1808161"/>
            <a:ext cx="1441420" cy="369332"/>
          </a:xfrm>
          <a:prstGeom prst="rect">
            <a:avLst/>
          </a:prstGeom>
          <a:noFill/>
        </p:spPr>
        <p:txBody>
          <a:bodyPr wrap="none" rtlCol="0">
            <a:spAutoFit/>
          </a:bodyPr>
          <a:lstStyle/>
          <a:p>
            <a:r>
              <a:rPr lang="en-US" sz="1800" dirty="0">
                <a:solidFill>
                  <a:schemeClr val="tx1">
                    <a:lumMod val="75000"/>
                    <a:lumOff val="25000"/>
                  </a:schemeClr>
                </a:solidFill>
              </a:rPr>
              <a:t>Larger Plant</a:t>
            </a:r>
          </a:p>
        </p:txBody>
      </p:sp>
      <p:sp>
        <p:nvSpPr>
          <p:cNvPr id="11" name="TextBox 10"/>
          <p:cNvSpPr txBox="1"/>
          <p:nvPr/>
        </p:nvSpPr>
        <p:spPr>
          <a:xfrm>
            <a:off x="7290370" y="2227828"/>
            <a:ext cx="1556836" cy="369332"/>
          </a:xfrm>
          <a:prstGeom prst="rect">
            <a:avLst/>
          </a:prstGeom>
          <a:noFill/>
        </p:spPr>
        <p:txBody>
          <a:bodyPr wrap="none" rtlCol="0">
            <a:spAutoFit/>
          </a:bodyPr>
          <a:lstStyle/>
          <a:p>
            <a:r>
              <a:rPr lang="en-US" sz="1800" dirty="0">
                <a:solidFill>
                  <a:schemeClr val="tx1">
                    <a:lumMod val="75000"/>
                    <a:lumOff val="25000"/>
                  </a:schemeClr>
                </a:solidFill>
              </a:rPr>
              <a:t>Smaller Plant</a:t>
            </a:r>
          </a:p>
        </p:txBody>
      </p:sp>
      <p:sp>
        <p:nvSpPr>
          <p:cNvPr id="3" name="Title 2"/>
          <p:cNvSpPr>
            <a:spLocks noGrp="1"/>
          </p:cNvSpPr>
          <p:nvPr>
            <p:ph type="title"/>
          </p:nvPr>
        </p:nvSpPr>
        <p:spPr>
          <a:xfrm>
            <a:off x="457200" y="491490"/>
            <a:ext cx="8229600" cy="857250"/>
          </a:xfrm>
        </p:spPr>
        <p:txBody>
          <a:bodyPr>
            <a:noAutofit/>
          </a:bodyPr>
          <a:lstStyle/>
          <a:p>
            <a:r>
              <a:rPr lang="en-US" sz="2400" dirty="0"/>
              <a:t>The majority of power plants are in the east and they are also the oldest; new power plants tend to be smaller</a:t>
            </a:r>
          </a:p>
        </p:txBody>
      </p:sp>
      <p:sp>
        <p:nvSpPr>
          <p:cNvPr id="13" name="TextBox 12"/>
          <p:cNvSpPr txBox="1"/>
          <p:nvPr/>
        </p:nvSpPr>
        <p:spPr>
          <a:xfrm>
            <a:off x="763212" y="4171950"/>
            <a:ext cx="1853392" cy="230832"/>
          </a:xfrm>
          <a:prstGeom prst="rect">
            <a:avLst/>
          </a:prstGeom>
          <a:noFill/>
        </p:spPr>
        <p:txBody>
          <a:bodyPr wrap="none" rtlCol="0">
            <a:spAutoFit/>
          </a:bodyPr>
          <a:lstStyle/>
          <a:p>
            <a:r>
              <a:rPr lang="en-US" sz="900" dirty="0"/>
              <a:t>© Joshua D. Rhodes, UT Austin </a:t>
            </a:r>
          </a:p>
        </p:txBody>
      </p:sp>
    </p:spTree>
    <p:extLst>
      <p:ext uri="{BB962C8B-B14F-4D97-AF65-F5344CB8AC3E}">
        <p14:creationId xmlns:p14="http://schemas.microsoft.com/office/powerpoint/2010/main" val="3201974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Our current natural gas infrastructure has a replacement value of about $8T</a:t>
            </a:r>
          </a:p>
        </p:txBody>
      </p:sp>
      <p:sp>
        <p:nvSpPr>
          <p:cNvPr id="5" name="Rectangle 4"/>
          <p:cNvSpPr/>
          <p:nvPr/>
        </p:nvSpPr>
        <p:spPr>
          <a:xfrm>
            <a:off x="1198822" y="4186570"/>
            <a:ext cx="956930" cy="901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3165" r="49195"/>
          <a:stretch/>
        </p:blipFill>
        <p:spPr>
          <a:xfrm>
            <a:off x="4932296" y="1330859"/>
            <a:ext cx="2817891" cy="3812641"/>
          </a:xfrm>
        </p:spPr>
      </p:pic>
      <p:grpSp>
        <p:nvGrpSpPr>
          <p:cNvPr id="21" name="Group 20"/>
          <p:cNvGrpSpPr/>
          <p:nvPr/>
        </p:nvGrpSpPr>
        <p:grpSpPr>
          <a:xfrm>
            <a:off x="1351102" y="1330859"/>
            <a:ext cx="2942936" cy="3812641"/>
            <a:chOff x="277470" y="1600200"/>
            <a:chExt cx="3923914" cy="5257800"/>
          </a:xfrm>
        </p:grpSpPr>
        <p:grpSp>
          <p:nvGrpSpPr>
            <p:cNvPr id="8" name="Group 7"/>
            <p:cNvGrpSpPr/>
            <p:nvPr/>
          </p:nvGrpSpPr>
          <p:grpSpPr>
            <a:xfrm>
              <a:off x="277470" y="1600200"/>
              <a:ext cx="3923914" cy="5257800"/>
              <a:chOff x="404215" y="1600200"/>
              <a:chExt cx="3923914" cy="5257800"/>
            </a:xfrm>
          </p:grpSpPr>
          <p:pic>
            <p:nvPicPr>
              <p:cNvPr id="7" name="Content Placeholder 3"/>
              <p:cNvPicPr>
                <a:picLocks noChangeAspect="1"/>
              </p:cNvPicPr>
              <p:nvPr/>
            </p:nvPicPr>
            <p:blipFill rotWithShape="1">
              <a:blip r:embed="rId2" cstate="screen">
                <a:extLst>
                  <a:ext uri="{28A0092B-C50C-407E-A947-70E740481C1C}">
                    <a14:useLocalDpi xmlns:a14="http://schemas.microsoft.com/office/drawing/2010/main"/>
                  </a:ext>
                </a:extLst>
              </a:blip>
              <a:srcRect l="52774"/>
              <a:stretch/>
            </p:blipFill>
            <p:spPr>
              <a:xfrm>
                <a:off x="603571" y="1600200"/>
                <a:ext cx="3724558" cy="5257800"/>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4215" y="2996729"/>
                <a:ext cx="225572" cy="1341236"/>
              </a:xfrm>
              <a:prstGeom prst="rect">
                <a:avLst/>
              </a:prstGeom>
            </p:spPr>
          </p:pic>
        </p:grpSp>
        <p:sp>
          <p:nvSpPr>
            <p:cNvPr id="6" name="TextBox 5"/>
            <p:cNvSpPr txBox="1"/>
            <p:nvPr/>
          </p:nvSpPr>
          <p:spPr>
            <a:xfrm>
              <a:off x="1446835" y="5474947"/>
              <a:ext cx="381965" cy="738664"/>
            </a:xfrm>
            <a:prstGeom prst="rect">
              <a:avLst/>
            </a:prstGeom>
            <a:noFill/>
          </p:spPr>
          <p:txBody>
            <a:bodyPr wrap="square" rtlCol="0">
              <a:spAutoFit/>
            </a:bodyPr>
            <a:lstStyle/>
            <a:p>
              <a:r>
                <a:rPr lang="en-US" sz="3000" b="1" dirty="0"/>
                <a:t>?</a:t>
              </a:r>
            </a:p>
          </p:txBody>
        </p:sp>
      </p:grpSp>
      <p:grpSp>
        <p:nvGrpSpPr>
          <p:cNvPr id="24" name="Group 23"/>
          <p:cNvGrpSpPr/>
          <p:nvPr/>
        </p:nvGrpSpPr>
        <p:grpSpPr>
          <a:xfrm>
            <a:off x="4239285" y="1428750"/>
            <a:ext cx="754380" cy="3139853"/>
            <a:chOff x="4128380" y="1905000"/>
            <a:chExt cx="1005840" cy="4186471"/>
          </a:xfrm>
        </p:grpSpPr>
        <p:grpSp>
          <p:nvGrpSpPr>
            <p:cNvPr id="22" name="Group 21"/>
            <p:cNvGrpSpPr/>
            <p:nvPr/>
          </p:nvGrpSpPr>
          <p:grpSpPr>
            <a:xfrm>
              <a:off x="4128380" y="1905000"/>
              <a:ext cx="1005840" cy="4025017"/>
              <a:chOff x="4128380" y="1905000"/>
              <a:chExt cx="1005840" cy="4025017"/>
            </a:xfrm>
          </p:grpSpPr>
          <p:cxnSp>
            <p:nvCxnSpPr>
              <p:cNvPr id="11" name="Straight Connector 10"/>
              <p:cNvCxnSpPr/>
              <p:nvPr/>
            </p:nvCxnSpPr>
            <p:spPr>
              <a:xfrm>
                <a:off x="4128380" y="5920965"/>
                <a:ext cx="182880" cy="0"/>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302207" y="1905000"/>
                <a:ext cx="832013" cy="4025017"/>
              </a:xfrm>
              <a:prstGeom prst="line">
                <a:avLst/>
              </a:prstGeom>
              <a:ln w="25400">
                <a:solidFill>
                  <a:schemeClr val="tx1"/>
                </a:solidFill>
                <a:prstDash val="dash"/>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128380" y="6091471"/>
              <a:ext cx="1005840" cy="0"/>
              <a:chOff x="4128380" y="6091471"/>
              <a:chExt cx="1005840" cy="0"/>
            </a:xfrm>
          </p:grpSpPr>
          <p:cxnSp>
            <p:nvCxnSpPr>
              <p:cNvPr id="12" name="Straight Connector 11"/>
              <p:cNvCxnSpPr/>
              <p:nvPr/>
            </p:nvCxnSpPr>
            <p:spPr>
              <a:xfrm>
                <a:off x="4128380" y="6091471"/>
                <a:ext cx="182880" cy="0"/>
              </a:xfrm>
              <a:prstGeom prst="line">
                <a:avLst/>
              </a:prstGeom>
              <a:ln w="25400">
                <a:solidFill>
                  <a:schemeClr val="tx1"/>
                </a:solidFill>
                <a:head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11260" y="6091471"/>
                <a:ext cx="822960" cy="0"/>
              </a:xfrm>
              <a:prstGeom prst="line">
                <a:avLst/>
              </a:prstGeom>
              <a:ln w="25400">
                <a:solidFill>
                  <a:schemeClr val="tx1"/>
                </a:solidFill>
                <a:prstDash val="dash"/>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17" name="TextBox 16"/>
          <p:cNvSpPr txBox="1"/>
          <p:nvPr/>
        </p:nvSpPr>
        <p:spPr>
          <a:xfrm>
            <a:off x="5896795" y="1200048"/>
            <a:ext cx="1853392" cy="230832"/>
          </a:xfrm>
          <a:prstGeom prst="rect">
            <a:avLst/>
          </a:prstGeom>
          <a:noFill/>
        </p:spPr>
        <p:txBody>
          <a:bodyPr wrap="none" rtlCol="0">
            <a:spAutoFit/>
          </a:bodyPr>
          <a:lstStyle/>
          <a:p>
            <a:r>
              <a:rPr lang="en-US" sz="900" dirty="0"/>
              <a:t>© Joshua D. Rhodes, UT Austin </a:t>
            </a:r>
          </a:p>
        </p:txBody>
      </p:sp>
    </p:spTree>
    <p:extLst>
      <p:ext uri="{BB962C8B-B14F-4D97-AF65-F5344CB8AC3E}">
        <p14:creationId xmlns:p14="http://schemas.microsoft.com/office/powerpoint/2010/main" val="3519953202"/>
      </p:ext>
    </p:extLst>
  </p:cSld>
  <p:clrMapOvr>
    <a:masterClrMapping/>
  </p:clrMapOvr>
</p:sld>
</file>

<file path=ppt/theme/theme1.xml><?xml version="1.0" encoding="utf-8"?>
<a:theme xmlns:a="http://schemas.openxmlformats.org/drawingml/2006/main" name="16-9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54E3D94-CEE3-426A-9D91-A5C9362D9FEE}" vid="{AC0F2D59-D074-41A1-93BE-DE79B2347069}"/>
    </a:ext>
  </a:extLst>
</a:theme>
</file>

<file path=ppt/theme/theme2.xml><?xml version="1.0" encoding="utf-8"?>
<a:theme xmlns:a="http://schemas.openxmlformats.org/drawingml/2006/main" name="16-9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54E3D94-CEE3-426A-9D91-A5C9362D9FEE}" vid="{80DA2C8C-7D8A-4665-B31F-264D8C66CCE8}"/>
    </a:ext>
  </a:extLst>
</a:theme>
</file>

<file path=ppt/theme/theme3.xml><?xml version="1.0" encoding="utf-8"?>
<a:theme xmlns:a="http://schemas.openxmlformats.org/drawingml/2006/main" name="1_16-9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54E3D94-CEE3-426A-9D91-A5C9362D9FEE}" vid="{6BB224ED-833F-4DAD-A252-34D50B04913C}"/>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EI_PPT_template_2017</Template>
  <TotalTime>642</TotalTime>
  <Words>1553</Words>
  <Application>Microsoft Macintosh PowerPoint</Application>
  <PresentationFormat>On-screen Show (16:9)</PresentationFormat>
  <Paragraphs>256</Paragraphs>
  <Slides>26</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26</vt:i4>
      </vt:variant>
    </vt:vector>
  </HeadingPairs>
  <TitlesOfParts>
    <vt:vector size="33" baseType="lpstr">
      <vt:lpstr>Arial</vt:lpstr>
      <vt:lpstr>Arial Black</vt:lpstr>
      <vt:lpstr>Calibri</vt:lpstr>
      <vt:lpstr>Wingdings</vt:lpstr>
      <vt:lpstr>16-9 Light Background</vt:lpstr>
      <vt:lpstr>16-9 White Backgroud</vt:lpstr>
      <vt:lpstr>1_16-9 White Backgroud</vt:lpstr>
      <vt:lpstr>PowerPoint Presentation</vt:lpstr>
      <vt:lpstr>Energy infrastructure is in the news</vt:lpstr>
      <vt:lpstr>This project will develop an extensive understanding of energy infrastructure requirements and opportunities</vt:lpstr>
      <vt:lpstr>The United States is facing significant changes</vt:lpstr>
      <vt:lpstr>This project has three objectives</vt:lpstr>
      <vt:lpstr>We’ve begun cataloging the value of our energy infrastructure</vt:lpstr>
      <vt:lpstr>Our current electricity infrastructure has a replacement value of about $5T</vt:lpstr>
      <vt:lpstr>The majority of power plants are in the east and they are also the oldest; new power plants tend to be smaller</vt:lpstr>
      <vt:lpstr>Our current natural gas infrastructure has a replacement value of about $8T</vt:lpstr>
      <vt:lpstr>Significant investments will need  to be made in the face  of uncertainty</vt:lpstr>
      <vt:lpstr>The project deliverables will help answer critical questions</vt:lpstr>
      <vt:lpstr>Example Results: The financial structure of energy assets will change – but how?</vt:lpstr>
      <vt:lpstr>Develop Interactive Tools to Model Future Scenarios</vt:lpstr>
      <vt:lpstr>PowerPoint Presentation</vt:lpstr>
      <vt:lpstr>When and where we consume that energy will matter</vt:lpstr>
      <vt:lpstr>Develop interactive maps that provide localized knowledge for stakeholders</vt:lpstr>
      <vt:lpstr>Our interactive tool converts user’s future energy mix into economic and environmental indicators</vt:lpstr>
      <vt:lpstr>User chooses 2050 annual mix of energy and technologies </vt:lpstr>
      <vt:lpstr>User chooses 2050 annual mix of energy and technologies </vt:lpstr>
      <vt:lpstr>User chooses 2050 annual mix of energy and technologies </vt:lpstr>
      <vt:lpstr>Users see cost implications of their choices </vt:lpstr>
      <vt:lpstr>Users see cost implications of their choices </vt:lpstr>
      <vt:lpstr>Users see cost implications of their choices </vt:lpstr>
      <vt:lpstr>Users see cost implications of their choices </vt:lpstr>
      <vt:lpstr>Candidate Scenarios that Could be Studied to Illustrate Different Energy Futures</vt:lpstr>
      <vt:lpstr>PowerPoint Presentation</vt:lpstr>
    </vt:vector>
  </TitlesOfParts>
  <Manager/>
  <Company>The University of Texas at Austin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Davidson, Frederick T</dc:creator>
  <cp:keywords/>
  <dc:description/>
  <cp:lastModifiedBy>Microsoft Office User</cp:lastModifiedBy>
  <cp:revision>56</cp:revision>
  <cp:lastPrinted>2011-01-24T02:49:42Z</cp:lastPrinted>
  <dcterms:created xsi:type="dcterms:W3CDTF">2017-09-19T16:12:13Z</dcterms:created>
  <dcterms:modified xsi:type="dcterms:W3CDTF">2019-07-18T15:03:14Z</dcterms:modified>
  <cp:category/>
</cp:coreProperties>
</file>