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666"/>
  </p:normalViewPr>
  <p:slideViewPr>
    <p:cSldViewPr snapToGrid="0" snapToObjects="1">
      <p:cViewPr varScale="1">
        <p:scale>
          <a:sx n="72" d="100"/>
          <a:sy n="72" d="100"/>
        </p:scale>
        <p:origin x="13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29606" y="-12700"/>
            <a:ext cx="16551777" cy="1103451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647700" y="508000"/>
            <a:ext cx="12369801" cy="614253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451058" y="-138499"/>
            <a:ext cx="13525502" cy="901700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473575" y="2032000"/>
            <a:ext cx="10287000" cy="6858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426200" y="4965700"/>
            <a:ext cx="5886450" cy="39243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37350" y="639233"/>
            <a:ext cx="5880100" cy="3920067"/>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400425" y="-127000"/>
            <a:ext cx="13525500" cy="90170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bruce@tnms.org" TargetMode="Externa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Maintainer_care.png" descr="Maintainer_care.png"/>
          <p:cNvPicPr>
            <a:picLocks noChangeAspect="1"/>
          </p:cNvPicPr>
          <p:nvPr/>
        </p:nvPicPr>
        <p:blipFill>
          <a:blip r:embed="rId2">
            <a:extLst/>
          </a:blip>
          <a:stretch>
            <a:fillRect/>
          </a:stretch>
        </p:blipFill>
        <p:spPr>
          <a:xfrm>
            <a:off x="635000" y="304800"/>
            <a:ext cx="6197600" cy="8051800"/>
          </a:xfrm>
          <a:prstGeom prst="rect">
            <a:avLst/>
          </a:prstGeom>
          <a:ln w="12700">
            <a:miter lim="400000"/>
          </a:ln>
        </p:spPr>
      </p:pic>
      <p:sp>
        <p:nvSpPr>
          <p:cNvPr id="120" name="The Maintainers, 2019"/>
          <p:cNvSpPr txBox="1"/>
          <p:nvPr/>
        </p:nvSpPr>
        <p:spPr>
          <a:xfrm>
            <a:off x="2225192" y="8869680"/>
            <a:ext cx="3017216" cy="4089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Myriad Pro Semibold"/>
                <a:ea typeface="Myriad Pro Semibold"/>
                <a:cs typeface="Myriad Pro Semibold"/>
                <a:sym typeface="Myriad Pro Semibold"/>
              </a:defRPr>
            </a:lvl1pPr>
          </a:lstStyle>
          <a:p>
            <a:r>
              <a:t>The Maintainers, 2019</a:t>
            </a:r>
          </a:p>
        </p:txBody>
      </p:sp>
      <p:pic>
        <p:nvPicPr>
          <p:cNvPr id="121" name="Sloan-Foundation.jpeg" descr="Sloan-Foundation.jpeg"/>
          <p:cNvPicPr>
            <a:picLocks noChangeAspect="1"/>
          </p:cNvPicPr>
          <p:nvPr/>
        </p:nvPicPr>
        <p:blipFill>
          <a:blip r:embed="rId3">
            <a:extLst/>
          </a:blip>
          <a:stretch>
            <a:fillRect/>
          </a:stretch>
        </p:blipFill>
        <p:spPr>
          <a:xfrm>
            <a:off x="11228202" y="7912100"/>
            <a:ext cx="1267196" cy="1379180"/>
          </a:xfrm>
          <a:prstGeom prst="rect">
            <a:avLst/>
          </a:prstGeom>
          <a:ln w="12700">
            <a:miter lim="400000"/>
          </a:ln>
        </p:spPr>
      </p:pic>
      <p:sp>
        <p:nvSpPr>
          <p:cNvPr id="122" name="thanks for…"/>
          <p:cNvSpPr txBox="1"/>
          <p:nvPr/>
        </p:nvSpPr>
        <p:spPr>
          <a:xfrm>
            <a:off x="10359745" y="5579720"/>
            <a:ext cx="2089710" cy="23025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r>
              <a:t>thanks for</a:t>
            </a:r>
          </a:p>
          <a:p>
            <a:pPr algn="r"/>
            <a:endParaRPr/>
          </a:p>
          <a:p>
            <a:pPr algn="r"/>
            <a:r>
              <a:t>support from</a:t>
            </a:r>
          </a:p>
          <a:p>
            <a:pPr algn="r"/>
            <a:endParaRPr/>
          </a:p>
          <a:p>
            <a:pPr algn="r"/>
            <a:r>
              <a:t>the:</a:t>
            </a:r>
          </a:p>
        </p:txBody>
      </p:sp>
      <p:sp>
        <p:nvSpPr>
          <p:cNvPr id="123" name="Culture, Kindness, and Care:…"/>
          <p:cNvSpPr txBox="1"/>
          <p:nvPr/>
        </p:nvSpPr>
        <p:spPr>
          <a:xfrm>
            <a:off x="7727950" y="459739"/>
            <a:ext cx="4554042" cy="1163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355600">
              <a:defRPr sz="2800" b="0">
                <a:latin typeface="Myriad Pro Semibold"/>
                <a:ea typeface="Myriad Pro Semibold"/>
                <a:cs typeface="Myriad Pro Semibold"/>
                <a:sym typeface="Myriad Pro Semibold"/>
              </a:defRPr>
            </a:pPr>
            <a:r>
              <a:t>Culture, Kindness, and Care: </a:t>
            </a:r>
          </a:p>
          <a:p>
            <a:pPr algn="l" defTabSz="355600">
              <a:defRPr sz="2200" b="0" i="1">
                <a:latin typeface="Myriad Pro Semibold"/>
                <a:ea typeface="Myriad Pro Semibold"/>
                <a:cs typeface="Myriad Pro Semibold"/>
                <a:sym typeface="Myriad Pro Semibold"/>
              </a:defRPr>
            </a:pPr>
            <a:r>
              <a:t>Commoning for Earth Knowledge Sustainability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I have learnt silence from the talkative,…"/>
          <p:cNvSpPr txBox="1"/>
          <p:nvPr/>
        </p:nvSpPr>
        <p:spPr>
          <a:xfrm>
            <a:off x="495279" y="1464056"/>
            <a:ext cx="11609746" cy="68254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algn="l" defTabSz="12700">
              <a:lnSpc>
                <a:spcPct val="110000"/>
              </a:lnSpc>
              <a:spcBef>
                <a:spcPts val="1200"/>
              </a:spcBef>
              <a:tabLst>
                <a:tab pos="457200" algn="l"/>
                <a:tab pos="685800" algn="l"/>
                <a:tab pos="914400" algn="l"/>
              </a:tabLst>
              <a:defRPr sz="5300" b="0">
                <a:latin typeface="Myriad Pro Semibold"/>
                <a:ea typeface="Myriad Pro Semibold"/>
                <a:cs typeface="Myriad Pro Semibold"/>
                <a:sym typeface="Myriad Pro Semibold"/>
              </a:defRPr>
            </a:pPr>
            <a:r>
              <a:t>I have learnt silence from the talkative, </a:t>
            </a:r>
          </a:p>
          <a:p>
            <a:pPr marL="457200" algn="l" defTabSz="12700">
              <a:lnSpc>
                <a:spcPct val="110000"/>
              </a:lnSpc>
              <a:spcBef>
                <a:spcPts val="1200"/>
              </a:spcBef>
              <a:tabLst>
                <a:tab pos="457200" algn="l"/>
                <a:tab pos="685800" algn="l"/>
                <a:tab pos="914400" algn="l"/>
              </a:tabLst>
              <a:defRPr sz="5300" b="0">
                <a:latin typeface="Myriad Pro Semibold"/>
                <a:ea typeface="Myriad Pro Semibold"/>
                <a:cs typeface="Myriad Pro Semibold"/>
                <a:sym typeface="Myriad Pro Semibold"/>
              </a:defRPr>
            </a:pPr>
            <a:r>
              <a:t>tolerance from the intolerant </a:t>
            </a:r>
          </a:p>
          <a:p>
            <a:pPr marL="457200" algn="l" defTabSz="12700">
              <a:lnSpc>
                <a:spcPct val="110000"/>
              </a:lnSpc>
              <a:spcBef>
                <a:spcPts val="1200"/>
              </a:spcBef>
              <a:tabLst>
                <a:tab pos="457200" algn="l"/>
                <a:tab pos="685800" algn="l"/>
                <a:tab pos="914400" algn="l"/>
              </a:tabLst>
              <a:defRPr sz="5300" b="0">
                <a:latin typeface="Myriad Pro Semibold"/>
                <a:ea typeface="Myriad Pro Semibold"/>
                <a:cs typeface="Myriad Pro Semibold"/>
                <a:sym typeface="Myriad Pro Semibold"/>
              </a:defRPr>
            </a:pPr>
            <a:r>
              <a:t>and kindness from the unkind.</a:t>
            </a:r>
          </a:p>
          <a:p>
            <a:pPr marL="457200" algn="l" defTabSz="12700">
              <a:lnSpc>
                <a:spcPct val="110000"/>
              </a:lnSpc>
              <a:spcBef>
                <a:spcPts val="1200"/>
              </a:spcBef>
              <a:tabLst>
                <a:tab pos="457200" algn="l"/>
                <a:tab pos="685800" algn="l"/>
                <a:tab pos="914400" algn="l"/>
              </a:tabLst>
              <a:defRPr sz="5300" b="0">
                <a:latin typeface="Myriad Pro Semibold"/>
                <a:ea typeface="Myriad Pro Semibold"/>
                <a:cs typeface="Myriad Pro Semibold"/>
                <a:sym typeface="Myriad Pro Semibold"/>
              </a:defRPr>
            </a:pPr>
            <a:endParaRPr/>
          </a:p>
          <a:p>
            <a:pPr marL="457200" algn="l" defTabSz="12700">
              <a:lnSpc>
                <a:spcPct val="110000"/>
              </a:lnSpc>
              <a:spcBef>
                <a:spcPts val="1200"/>
              </a:spcBef>
              <a:tabLst>
                <a:tab pos="457200" algn="l"/>
                <a:tab pos="685800" algn="l"/>
                <a:tab pos="914400" algn="l"/>
              </a:tabLst>
              <a:defRPr sz="5300" b="0">
                <a:latin typeface="Myriad Pro Semibold"/>
                <a:ea typeface="Myriad Pro Semibold"/>
                <a:cs typeface="Myriad Pro Semibold"/>
                <a:sym typeface="Myriad Pro Semibold"/>
              </a:defRPr>
            </a:pPr>
            <a:endParaRPr/>
          </a:p>
          <a:p>
            <a:pPr marL="457200" algn="l" defTabSz="12700">
              <a:lnSpc>
                <a:spcPct val="110000"/>
              </a:lnSpc>
              <a:spcBef>
                <a:spcPts val="1200"/>
              </a:spcBef>
              <a:tabLst>
                <a:tab pos="457200" algn="l"/>
                <a:tab pos="685800" algn="l"/>
                <a:tab pos="914400" algn="l"/>
              </a:tabLst>
              <a:defRPr sz="5300" b="0">
                <a:latin typeface="Myriad Pro Semibold"/>
                <a:ea typeface="Myriad Pro Semibold"/>
                <a:cs typeface="Myriad Pro Semibold"/>
                <a:sym typeface="Myriad Pro Semibold"/>
              </a:defRPr>
            </a:pPr>
            <a:r>
              <a:t>Khalil Ghibran, </a:t>
            </a:r>
            <a:r>
              <a:rPr i="1"/>
              <a:t>Sand and Foam</a:t>
            </a:r>
            <a:r>
              <a:t>.</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As he was dying, someone asked…"/>
          <p:cNvSpPr txBox="1"/>
          <p:nvPr/>
        </p:nvSpPr>
        <p:spPr>
          <a:xfrm>
            <a:off x="329136" y="1123950"/>
            <a:ext cx="12187480" cy="7505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5500" b="0">
                <a:latin typeface="Myriad Pro Semibold"/>
                <a:ea typeface="Myriad Pro Semibold"/>
                <a:cs typeface="Myriad Pro Semibold"/>
                <a:sym typeface="Myriad Pro Semibold"/>
              </a:defRPr>
            </a:pPr>
            <a:r>
              <a:t>As he was dying, someone asked </a:t>
            </a:r>
          </a:p>
          <a:p>
            <a:pPr algn="l" defTabSz="457200">
              <a:defRPr sz="5500" b="0">
                <a:latin typeface="Myriad Pro Semibold"/>
                <a:ea typeface="Myriad Pro Semibold"/>
                <a:cs typeface="Myriad Pro Semibold"/>
                <a:sym typeface="Myriad Pro Semibold"/>
              </a:defRPr>
            </a:pPr>
            <a:r>
              <a:t>Aldous Huxley if he could say </a:t>
            </a:r>
          </a:p>
          <a:p>
            <a:pPr algn="l" defTabSz="457200">
              <a:defRPr sz="5500" b="0">
                <a:latin typeface="Myriad Pro Semibold"/>
                <a:ea typeface="Myriad Pro Semibold"/>
                <a:cs typeface="Myriad Pro Semibold"/>
                <a:sym typeface="Myriad Pro Semibold"/>
              </a:defRPr>
            </a:pPr>
            <a:r>
              <a:t>what he had learned … on his own spiritual journey. </a:t>
            </a:r>
          </a:p>
          <a:p>
            <a:pPr algn="l" defTabSz="457200">
              <a:defRPr sz="5500" b="0">
                <a:latin typeface="Myriad Pro Semibold"/>
                <a:ea typeface="Myriad Pro Semibold"/>
                <a:cs typeface="Myriad Pro Semibold"/>
                <a:sym typeface="Myriad Pro Semibold"/>
              </a:defRPr>
            </a:pPr>
            <a:r>
              <a:t>Huxley’s answer was, </a:t>
            </a:r>
          </a:p>
          <a:p>
            <a:pPr algn="l" defTabSz="457200">
              <a:defRPr sz="5500" b="0">
                <a:latin typeface="Myriad Pro Semibold"/>
                <a:ea typeface="Myriad Pro Semibold"/>
                <a:cs typeface="Myriad Pro Semibold"/>
                <a:sym typeface="Myriad Pro Semibold"/>
              </a:defRPr>
            </a:pPr>
            <a:endParaRPr/>
          </a:p>
          <a:p>
            <a:pPr algn="l" defTabSz="457200">
              <a:defRPr sz="5500" b="0">
                <a:latin typeface="Myriad Pro Semibold"/>
                <a:ea typeface="Myriad Pro Semibold"/>
                <a:cs typeface="Myriad Pro Semibold"/>
                <a:sym typeface="Myriad Pro Semibold"/>
              </a:defRPr>
            </a:pPr>
            <a:r>
              <a:t>“It is embarrassing to tell you this, but it seems to come down mostly to just learning to be kind.”</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ESIP is….…"/>
          <p:cNvSpPr txBox="1"/>
          <p:nvPr/>
        </p:nvSpPr>
        <p:spPr>
          <a:xfrm>
            <a:off x="4997411" y="1064260"/>
            <a:ext cx="3009978" cy="15925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300">
                <a:latin typeface="Myriad Pro"/>
                <a:ea typeface="Myriad Pro"/>
                <a:cs typeface="Myriad Pro"/>
                <a:sym typeface="Myriad Pro"/>
              </a:defRPr>
            </a:pPr>
            <a:r>
              <a:t>ESIP is….</a:t>
            </a:r>
          </a:p>
          <a:p>
            <a:pPr>
              <a:defRPr sz="5300">
                <a:latin typeface="Myriad Pro"/>
                <a:ea typeface="Myriad Pro"/>
                <a:cs typeface="Myriad Pro"/>
                <a:sym typeface="Myriad Pro"/>
              </a:defRPr>
            </a:pPr>
            <a:r>
              <a:t>Too Nice</a:t>
            </a:r>
          </a:p>
        </p:txBody>
      </p:sp>
      <p:sp>
        <p:nvSpPr>
          <p:cNvPr id="152" name="response to post-meeting survey…"/>
          <p:cNvSpPr txBox="1"/>
          <p:nvPr/>
        </p:nvSpPr>
        <p:spPr>
          <a:xfrm>
            <a:off x="686987" y="3211830"/>
            <a:ext cx="5845417" cy="472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900">
                <a:solidFill>
                  <a:schemeClr val="accent4">
                    <a:hueOff val="468000"/>
                    <a:satOff val="-4761"/>
                    <a:lumOff val="10196"/>
                  </a:schemeClr>
                </a:solidFill>
                <a:latin typeface="Myriad Pro"/>
                <a:ea typeface="Myriad Pro"/>
                <a:cs typeface="Myriad Pro"/>
                <a:sym typeface="Myriad Pro"/>
              </a:defRPr>
            </a:lvl1pPr>
          </a:lstStyle>
          <a:p>
            <a:r>
              <a:t>response to post-meeting survey…</a:t>
            </a:r>
          </a:p>
        </p:txBody>
      </p:sp>
      <p:sp>
        <p:nvSpPr>
          <p:cNvPr id="153" name="Tough… that’s how we like it…"/>
          <p:cNvSpPr txBox="1"/>
          <p:nvPr/>
        </p:nvSpPr>
        <p:spPr>
          <a:xfrm>
            <a:off x="3925525" y="4205275"/>
            <a:ext cx="5153750" cy="472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latin typeface="Myriad Pro"/>
                <a:ea typeface="Myriad Pro"/>
                <a:cs typeface="Myriad Pro"/>
                <a:sym typeface="Myriad Pro"/>
              </a:defRPr>
            </a:lvl1pPr>
          </a:lstStyle>
          <a:p>
            <a:r>
              <a:t>Tough… that’s how we like it…</a:t>
            </a:r>
          </a:p>
        </p:txBody>
      </p:sp>
      <p:sp>
        <p:nvSpPr>
          <p:cNvPr id="154" name="bruce caron    bruce@tnms.org"/>
          <p:cNvSpPr txBox="1"/>
          <p:nvPr/>
        </p:nvSpPr>
        <p:spPr>
          <a:xfrm>
            <a:off x="355600" y="5198720"/>
            <a:ext cx="457779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bruce caron    </a:t>
            </a:r>
            <a:r>
              <a:rPr u="sng">
                <a:hlinkClick r:id="rId2"/>
              </a:rPr>
              <a:t>bruce@tnms.org</a:t>
            </a:r>
          </a:p>
        </p:txBody>
      </p:sp>
      <p:pic>
        <p:nvPicPr>
          <p:cNvPr id="155" name="FUNfri17-19.png" descr="FUNfri17-19.png"/>
          <p:cNvPicPr>
            <a:picLocks noChangeAspect="1"/>
          </p:cNvPicPr>
          <p:nvPr/>
        </p:nvPicPr>
        <p:blipFill>
          <a:blip r:embed="rId3">
            <a:alphaModFix amt="35554"/>
            <a:extLst/>
          </a:blip>
          <a:stretch>
            <a:fillRect/>
          </a:stretch>
        </p:blipFill>
        <p:spPr>
          <a:xfrm>
            <a:off x="0" y="5921429"/>
            <a:ext cx="13004800" cy="395594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Windows_NT_BSOD_at_GVA_baggage_claim,_1999-10-03.jpg" descr="Windows_NT_BSOD_at_GVA_baggage_claim,_1999-10-03.jpg"/>
          <p:cNvPicPr>
            <a:picLocks noChangeAspect="1"/>
          </p:cNvPicPr>
          <p:nvPr/>
        </p:nvPicPr>
        <p:blipFill>
          <a:blip r:embed="rId2">
            <a:extLst/>
          </a:blip>
          <a:stretch>
            <a:fillRect/>
          </a:stretch>
        </p:blipFill>
        <p:spPr>
          <a:xfrm>
            <a:off x="0" y="-269365"/>
            <a:ext cx="13004800" cy="8666730"/>
          </a:xfrm>
          <a:prstGeom prst="rect">
            <a:avLst/>
          </a:prstGeom>
          <a:ln w="12700">
            <a:miter lim="400000"/>
          </a:ln>
        </p:spPr>
      </p:pic>
      <p:sp>
        <p:nvSpPr>
          <p:cNvPr id="126" name="By Jeh - I took this photo while waiting for my bags in the baggage claim area of GVA. The subject was in public view., CC BY-SA 3.0, https://en.wikipedia.org/w/index.php?curid=42004999"/>
          <p:cNvSpPr txBox="1"/>
          <p:nvPr/>
        </p:nvSpPr>
        <p:spPr>
          <a:xfrm>
            <a:off x="30200" y="8930233"/>
            <a:ext cx="12944400" cy="2751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355600">
              <a:defRPr sz="1200" b="0"/>
            </a:lvl1pPr>
          </a:lstStyle>
          <a:p>
            <a:r>
              <a:t>By Jeh - I took this photo while waiting for my bags in the baggage claim area of GVA. The subject was in public view., CC BY-SA 3.0, https://en.wikipedia.org/w/index.php?curid=42004999</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We care for our communities by working to facilitate the cohesion and sustained engagement of their members. We believe the communities …will be most successful if they combine the perspectives, experiences, and resources of their members in a thoughtful and caring way.……"/>
          <p:cNvSpPr txBox="1"/>
          <p:nvPr/>
        </p:nvSpPr>
        <p:spPr>
          <a:xfrm>
            <a:off x="1671042" y="820420"/>
            <a:ext cx="9662716" cy="81127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algn="l" defTabSz="12700">
              <a:lnSpc>
                <a:spcPct val="110000"/>
              </a:lnSpc>
              <a:spcBef>
                <a:spcPts val="1200"/>
              </a:spcBef>
              <a:tabLst>
                <a:tab pos="457200" algn="l"/>
                <a:tab pos="685800" algn="l"/>
                <a:tab pos="914400" algn="l"/>
              </a:tabLst>
              <a:defRPr sz="4300" b="0">
                <a:latin typeface="Myriad Pro Semibold"/>
                <a:ea typeface="Myriad Pro Semibold"/>
                <a:cs typeface="Myriad Pro Semibold"/>
                <a:sym typeface="Myriad Pro Semibold"/>
              </a:defRPr>
            </a:pPr>
            <a:r>
              <a:t>We care for our communities by working to facilitate the cohesion and sustained engagement of their members. We believe the communities …will be most successful if they combine the perspectives, experiences, and resources of their members in a thoughtful and caring way.…</a:t>
            </a:r>
          </a:p>
          <a:p>
            <a:pPr marL="457200" algn="l" defTabSz="12700">
              <a:lnSpc>
                <a:spcPct val="110000"/>
              </a:lnSpc>
              <a:spcBef>
                <a:spcPts val="1200"/>
              </a:spcBef>
              <a:tabLst>
                <a:tab pos="457200" algn="l"/>
                <a:tab pos="685800" algn="l"/>
                <a:tab pos="914400" algn="l"/>
              </a:tabLst>
              <a:defRPr sz="4300" b="0">
                <a:latin typeface="Myriad Pro Semibold"/>
                <a:ea typeface="Myriad Pro Semibold"/>
                <a:cs typeface="Myriad Pro Semibold"/>
                <a:sym typeface="Myriad Pro Semibold"/>
              </a:defRPr>
            </a:pPr>
            <a:endParaRPr/>
          </a:p>
          <a:p>
            <a:pPr marL="457200" algn="l" defTabSz="12700">
              <a:lnSpc>
                <a:spcPct val="110000"/>
              </a:lnSpc>
              <a:spcBef>
                <a:spcPts val="1200"/>
              </a:spcBef>
              <a:tabLst>
                <a:tab pos="457200" algn="l"/>
                <a:tab pos="685800" algn="l"/>
                <a:tab pos="914400" algn="l"/>
              </a:tabLst>
              <a:defRPr sz="4300" b="0">
                <a:latin typeface="Myriad Pro Semibold"/>
                <a:ea typeface="Myriad Pro Semibold"/>
                <a:cs typeface="Myriad Pro Semibold"/>
                <a:sym typeface="Myriad Pro Semibold"/>
              </a:defRPr>
            </a:pPr>
            <a:r>
              <a:t>The Maintainers, et al, 2019</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o it’s kind of like if your house catches on fire.…"/>
          <p:cNvSpPr txBox="1"/>
          <p:nvPr/>
        </p:nvSpPr>
        <p:spPr>
          <a:xfrm>
            <a:off x="535457" y="1403350"/>
            <a:ext cx="11753267" cy="694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355600">
              <a:defRPr sz="3500" b="0">
                <a:latin typeface="Myriad Pro Semibold"/>
                <a:ea typeface="Myriad Pro Semibold"/>
                <a:cs typeface="Myriad Pro Semibold"/>
                <a:sym typeface="Myriad Pro Semibold"/>
              </a:defRPr>
            </a:pPr>
            <a:r>
              <a:t>So it’s kind of like if your house catches on fire. </a:t>
            </a:r>
          </a:p>
          <a:p>
            <a:pPr algn="l" defTabSz="355600">
              <a:defRPr sz="3500" b="0">
                <a:latin typeface="Myriad Pro Semibold"/>
                <a:ea typeface="Myriad Pro Semibold"/>
                <a:cs typeface="Myriad Pro Semibold"/>
                <a:sym typeface="Myriad Pro Semibold"/>
              </a:defRPr>
            </a:pPr>
            <a:endParaRPr/>
          </a:p>
          <a:p>
            <a:pPr algn="l" defTabSz="355600">
              <a:defRPr sz="3500" b="0">
                <a:latin typeface="Myriad Pro Semibold"/>
                <a:ea typeface="Myriad Pro Semibold"/>
                <a:cs typeface="Myriad Pro Semibold"/>
                <a:sym typeface="Myriad Pro Semibold"/>
              </a:defRPr>
            </a:pPr>
            <a:r>
              <a:t>The bad news is there is no fire brigade. </a:t>
            </a:r>
          </a:p>
          <a:p>
            <a:pPr algn="l" defTabSz="355600">
              <a:defRPr sz="3500" b="0">
                <a:latin typeface="Myriad Pro Semibold"/>
                <a:ea typeface="Myriad Pro Semibold"/>
                <a:cs typeface="Myriad Pro Semibold"/>
                <a:sym typeface="Myriad Pro Semibold"/>
              </a:defRPr>
            </a:pPr>
            <a:endParaRPr/>
          </a:p>
          <a:p>
            <a:pPr algn="l" defTabSz="355600">
              <a:defRPr sz="3500" b="0">
                <a:latin typeface="Myriad Pro Semibold"/>
                <a:ea typeface="Myriad Pro Semibold"/>
                <a:cs typeface="Myriad Pro Semibold"/>
                <a:sym typeface="Myriad Pro Semibold"/>
              </a:defRPr>
            </a:pPr>
            <a:r>
              <a:t>The good news is random people apparate from nowhere, </a:t>
            </a:r>
          </a:p>
          <a:p>
            <a:pPr algn="l" defTabSz="355600">
              <a:defRPr sz="3500" b="0">
                <a:latin typeface="Myriad Pro Semibold"/>
                <a:ea typeface="Myriad Pro Semibold"/>
                <a:cs typeface="Myriad Pro Semibold"/>
                <a:sym typeface="Myriad Pro Semibold"/>
              </a:defRPr>
            </a:pPr>
            <a:r>
              <a:t>put out the fire and leave without expecting payment or praise. …</a:t>
            </a:r>
          </a:p>
          <a:p>
            <a:pPr algn="l" defTabSz="355600">
              <a:defRPr sz="3500" b="0">
                <a:latin typeface="Myriad Pro Semibold"/>
                <a:ea typeface="Myriad Pro Semibold"/>
                <a:cs typeface="Myriad Pro Semibold"/>
                <a:sym typeface="Myriad Pro Semibold"/>
              </a:defRPr>
            </a:pPr>
            <a:endParaRPr/>
          </a:p>
          <a:p>
            <a:pPr algn="l" defTabSz="355600">
              <a:defRPr sz="3500" b="0">
                <a:latin typeface="Myriad Pro Semibold"/>
                <a:ea typeface="Myriad Pro Semibold"/>
                <a:cs typeface="Myriad Pro Semibold"/>
                <a:sym typeface="Myriad Pro Semibold"/>
              </a:defRPr>
            </a:pPr>
            <a:r>
              <a:t>And it turns out this model is everywhere, </a:t>
            </a:r>
          </a:p>
          <a:p>
            <a:pPr algn="l" defTabSz="355600">
              <a:defRPr sz="3500" b="0">
                <a:latin typeface="Myriad Pro Semibold"/>
                <a:ea typeface="Myriad Pro Semibold"/>
                <a:cs typeface="Myriad Pro Semibold"/>
                <a:sym typeface="Myriad Pro Semibold"/>
              </a:defRPr>
            </a:pPr>
            <a:r>
              <a:t>once you start looking for it. </a:t>
            </a:r>
          </a:p>
          <a:p>
            <a:pPr algn="l" defTabSz="355600">
              <a:defRPr sz="3500" b="0">
                <a:latin typeface="Myriad Pro Semibold"/>
                <a:ea typeface="Myriad Pro Semibold"/>
                <a:cs typeface="Myriad Pro Semibold"/>
                <a:sym typeface="Myriad Pro Semibold"/>
              </a:defRPr>
            </a:pPr>
            <a:endParaRPr/>
          </a:p>
          <a:p>
            <a:pPr algn="l" defTabSz="355600">
              <a:defRPr sz="3500" b="0">
                <a:latin typeface="Myriad Pro Semibold"/>
                <a:ea typeface="Myriad Pro Semibold"/>
                <a:cs typeface="Myriad Pro Semibold"/>
                <a:sym typeface="Myriad Pro Semibold"/>
              </a:defRPr>
            </a:pPr>
            <a:endParaRPr/>
          </a:p>
          <a:p>
            <a:pPr algn="l" defTabSz="355600">
              <a:defRPr sz="3500" b="0">
                <a:latin typeface="Myriad Pro Semibold"/>
                <a:ea typeface="Myriad Pro Semibold"/>
                <a:cs typeface="Myriad Pro Semibold"/>
                <a:sym typeface="Myriad Pro Semibold"/>
              </a:defRPr>
            </a:pPr>
            <a:r>
              <a:t>Jonathan Zittrain</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cq5dam.web.1200.675.jpeg" descr="cq5dam.web.1200.675.jpeg"/>
          <p:cNvPicPr>
            <a:picLocks noChangeAspect="1"/>
          </p:cNvPicPr>
          <p:nvPr/>
        </p:nvPicPr>
        <p:blipFill>
          <a:blip r:embed="rId2">
            <a:extLst/>
          </a:blip>
          <a:stretch>
            <a:fillRect/>
          </a:stretch>
        </p:blipFill>
        <p:spPr>
          <a:xfrm>
            <a:off x="-508000" y="1606550"/>
            <a:ext cx="13004800" cy="7315200"/>
          </a:xfrm>
          <a:prstGeom prst="rect">
            <a:avLst/>
          </a:prstGeom>
          <a:ln w="12700">
            <a:miter lim="400000"/>
          </a:ln>
        </p:spPr>
      </p:pic>
      <p:pic>
        <p:nvPicPr>
          <p:cNvPr id="133" name="331px-Aristotle.png" descr="331px-Aristotle.png"/>
          <p:cNvPicPr>
            <a:picLocks noChangeAspect="1"/>
          </p:cNvPicPr>
          <p:nvPr/>
        </p:nvPicPr>
        <p:blipFill>
          <a:blip r:embed="rId3">
            <a:extLst/>
          </a:blip>
          <a:stretch>
            <a:fillRect/>
          </a:stretch>
        </p:blipFill>
        <p:spPr>
          <a:xfrm>
            <a:off x="4147149" y="4337370"/>
            <a:ext cx="3510558" cy="4590730"/>
          </a:xfrm>
          <a:prstGeom prst="rect">
            <a:avLst/>
          </a:prstGeom>
          <a:ln w="12700">
            <a:miter lim="400000"/>
          </a:ln>
        </p:spPr>
      </p:pic>
      <p:sp>
        <p:nvSpPr>
          <p:cNvPr id="134" name="Aristotle’s practical wisdom … Game of Phrones?"/>
          <p:cNvSpPr txBox="1"/>
          <p:nvPr/>
        </p:nvSpPr>
        <p:spPr>
          <a:xfrm>
            <a:off x="2758568" y="9136380"/>
            <a:ext cx="6287720" cy="4089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a:latin typeface="Myriad Pro Semibold"/>
                <a:ea typeface="Myriad Pro Semibold"/>
                <a:cs typeface="Myriad Pro Semibold"/>
                <a:sym typeface="Myriad Pro Semibold"/>
              </a:defRPr>
            </a:lvl1pPr>
          </a:lstStyle>
          <a:p>
            <a:r>
              <a:t>Aristotle’s practical wisdom … Game of Phrones?</a:t>
            </a:r>
          </a:p>
        </p:txBody>
      </p:sp>
      <p:sp>
        <p:nvSpPr>
          <p:cNvPr id="135" name="Maintainers use Phronesis to shepherd resources"/>
          <p:cNvSpPr txBox="1"/>
          <p:nvPr/>
        </p:nvSpPr>
        <p:spPr>
          <a:xfrm>
            <a:off x="770527" y="792480"/>
            <a:ext cx="10447745" cy="599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900" b="0">
                <a:latin typeface="Myriad Pro Semibold"/>
                <a:ea typeface="Myriad Pro Semibold"/>
                <a:cs typeface="Myriad Pro Semibold"/>
                <a:sym typeface="Myriad Pro Semibold"/>
              </a:defRPr>
            </a:pPr>
            <a:r>
              <a:t>Maintainers use </a:t>
            </a:r>
            <a:r>
              <a:rPr b="1" i="1">
                <a:latin typeface="Myriad Pro"/>
                <a:ea typeface="Myriad Pro"/>
                <a:cs typeface="Myriad Pro"/>
                <a:sym typeface="Myriad Pro"/>
              </a:rPr>
              <a:t>Phronesis</a:t>
            </a:r>
            <a:r>
              <a:t> to shepherd resources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In our view, the work of information maintenance is future-oriented, with the goal of making the systems in and on which it is performed open themselves up to community-driven brands of creativity, adaptation, and transformation that are respectful…"/>
          <p:cNvSpPr txBox="1"/>
          <p:nvPr/>
        </p:nvSpPr>
        <p:spPr>
          <a:xfrm>
            <a:off x="1869430" y="670560"/>
            <a:ext cx="9265940" cy="84124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algn="l" defTabSz="12700">
              <a:lnSpc>
                <a:spcPct val="110000"/>
              </a:lnSpc>
              <a:spcBef>
                <a:spcPts val="1200"/>
              </a:spcBef>
              <a:tabLst>
                <a:tab pos="457200" algn="l"/>
                <a:tab pos="685800" algn="l"/>
                <a:tab pos="914400" algn="l"/>
              </a:tabLst>
              <a:defRPr sz="4400" b="0">
                <a:latin typeface="Myriad Pro Semibold"/>
                <a:ea typeface="Myriad Pro Semibold"/>
                <a:cs typeface="Myriad Pro Semibold"/>
                <a:sym typeface="Myriad Pro Semibold"/>
              </a:defRPr>
            </a:pPr>
            <a:r>
              <a:t>In our view, the work of information maintenance is future-oriented, with the goal of making the systems in and on which it is performed open themselves up to community-driven brands of creativity, adaptation, and transformation that are respectful</a:t>
            </a:r>
          </a:p>
          <a:p>
            <a:pPr marL="457200" algn="l" defTabSz="12700">
              <a:lnSpc>
                <a:spcPct val="110000"/>
              </a:lnSpc>
              <a:spcBef>
                <a:spcPts val="1200"/>
              </a:spcBef>
              <a:tabLst>
                <a:tab pos="457200" algn="l"/>
                <a:tab pos="685800" algn="l"/>
                <a:tab pos="914400" algn="l"/>
              </a:tabLst>
              <a:defRPr sz="4400" b="0">
                <a:latin typeface="Myriad Pro Semibold"/>
                <a:ea typeface="Myriad Pro Semibold"/>
                <a:cs typeface="Myriad Pro Semibold"/>
                <a:sym typeface="Myriad Pro Semibold"/>
              </a:defRPr>
            </a:pPr>
            <a:r>
              <a:t> and deeply rooted in care. </a:t>
            </a:r>
          </a:p>
          <a:p>
            <a:pPr marL="457200" algn="l" defTabSz="12700">
              <a:lnSpc>
                <a:spcPct val="110000"/>
              </a:lnSpc>
              <a:spcBef>
                <a:spcPts val="1200"/>
              </a:spcBef>
              <a:tabLst>
                <a:tab pos="457200" algn="l"/>
                <a:tab pos="685800" algn="l"/>
                <a:tab pos="914400" algn="l"/>
              </a:tabLst>
              <a:defRPr sz="4400" b="0">
                <a:latin typeface="Myriad Pro Semibold"/>
                <a:ea typeface="Myriad Pro Semibold"/>
                <a:cs typeface="Myriad Pro Semibold"/>
                <a:sym typeface="Myriad Pro Semibold"/>
              </a:defRPr>
            </a:pPr>
            <a:endParaRPr/>
          </a:p>
          <a:p>
            <a:pPr marL="457200" algn="l" defTabSz="12700">
              <a:lnSpc>
                <a:spcPct val="110000"/>
              </a:lnSpc>
              <a:spcBef>
                <a:spcPts val="1200"/>
              </a:spcBef>
              <a:tabLst>
                <a:tab pos="457200" algn="l"/>
                <a:tab pos="685800" algn="l"/>
                <a:tab pos="914400" algn="l"/>
              </a:tabLst>
              <a:defRPr sz="4400" b="0">
                <a:latin typeface="Myriad Pro Semibold"/>
                <a:ea typeface="Myriad Pro Semibold"/>
                <a:cs typeface="Myriad Pro Semibold"/>
                <a:sym typeface="Myriad Pro Semibold"/>
              </a:defRPr>
            </a:pPr>
            <a:r>
              <a:t>The Maintainers, et al, 2019</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kitten_johnny.jpg" descr="kitten_johnny.jpg"/>
          <p:cNvPicPr>
            <a:picLocks noChangeAspect="1"/>
          </p:cNvPicPr>
          <p:nvPr/>
        </p:nvPicPr>
        <p:blipFill>
          <a:blip r:embed="rId2">
            <a:extLst/>
          </a:blip>
          <a:stretch>
            <a:fillRect/>
          </a:stretch>
        </p:blipFill>
        <p:spPr>
          <a:xfrm>
            <a:off x="-133349" y="-1357446"/>
            <a:ext cx="13271498" cy="16693707"/>
          </a:xfrm>
          <a:prstGeom prst="rect">
            <a:avLst/>
          </a:prstGeom>
          <a:ln w="12700">
            <a:miter lim="400000"/>
          </a:ln>
        </p:spPr>
      </p:pic>
      <p:sp>
        <p:nvSpPr>
          <p:cNvPr id="140" name="Obligatory Kitten Slide"/>
          <p:cNvSpPr txBox="1"/>
          <p:nvPr/>
        </p:nvSpPr>
        <p:spPr>
          <a:xfrm>
            <a:off x="3246462" y="8765307"/>
            <a:ext cx="6511876" cy="808186"/>
          </a:xfrm>
          <a:prstGeom prst="rect">
            <a:avLst/>
          </a:prstGeom>
          <a:ln w="12700">
            <a:miter lim="400000"/>
          </a:ln>
          <a:effectLst>
            <a:outerShdw blurRad="50800" dist="237591" dir="2151197" rotWithShape="0">
              <a:srgbClr val="434343">
                <a:alpha val="74754"/>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700"/>
            </a:lvl1pPr>
          </a:lstStyle>
          <a:p>
            <a:r>
              <a:t>Obligatory Kitten Slide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3000"/>
                                  </p:stCondLst>
                                  <p:iterate>
                                    <p:tmAbs val="0"/>
                                  </p:iterate>
                                  <p:childTnLst>
                                    <p:set>
                                      <p:cBhvr>
                                        <p:cTn id="6" fill="hold"/>
                                        <p:tgtEl>
                                          <p:spTgt spid="140"/>
                                        </p:tgtEl>
                                        <p:attrNameLst>
                                          <p:attrName>style.visibility</p:attrName>
                                        </p:attrNameLst>
                                      </p:cBhvr>
                                      <p:to>
                                        <p:strVal val="visible"/>
                                      </p:to>
                                    </p:set>
                                  </p:childTnLst>
                                </p:cTn>
                              </p:par>
                            </p:childTnLst>
                          </p:cTn>
                        </p:par>
                        <p:par>
                          <p:cTn id="7" fill="hold">
                            <p:stCondLst>
                              <p:cond delay="3000"/>
                            </p:stCondLst>
                            <p:childTnLst>
                              <p:par>
                                <p:cTn id="8" presetID="1" presetClass="exit" presetSubtype="0" fill="hold" grpId="2" nodeType="afterEffect">
                                  <p:stCondLst>
                                    <p:cond delay="5000"/>
                                  </p:stCondLst>
                                  <p:iterate>
                                    <p:tmAbs val="0"/>
                                  </p:iterate>
                                  <p:childTnLst>
                                    <p:set>
                                      <p:cBhvr>
                                        <p:cTn id="9" fill="hold">
                                          <p:stCondLst>
                                            <p:cond delay="0"/>
                                          </p:stCondLst>
                                        </p:cTn>
                                        <p:tgtEl>
                                          <p:spTgt spid="1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animBg="1" advAuto="0"/>
      <p:bldP spid="140"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utting the…"/>
          <p:cNvSpPr txBox="1"/>
          <p:nvPr/>
        </p:nvSpPr>
        <p:spPr>
          <a:xfrm>
            <a:off x="4733613" y="2168025"/>
            <a:ext cx="3537574" cy="54175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900"/>
            </a:pPr>
            <a:r>
              <a:t>Putting the</a:t>
            </a:r>
          </a:p>
          <a:p>
            <a:pPr algn="l">
              <a:defRPr sz="4900">
                <a:solidFill>
                  <a:srgbClr val="73FDEA"/>
                </a:solidFill>
              </a:defRPr>
            </a:pPr>
            <a:endParaRPr/>
          </a:p>
          <a:p>
            <a:pPr algn="l">
              <a:defRPr sz="4900">
                <a:solidFill>
                  <a:srgbClr val="73FDEA"/>
                </a:solidFill>
              </a:defRPr>
            </a:pPr>
            <a:endParaRPr/>
          </a:p>
          <a:p>
            <a:pPr algn="l">
              <a:defRPr sz="4900">
                <a:solidFill>
                  <a:srgbClr val="73FDEA"/>
                </a:solidFill>
              </a:defRPr>
            </a:pPr>
            <a:endParaRPr/>
          </a:p>
          <a:p>
            <a:pPr algn="l">
              <a:defRPr sz="4900">
                <a:solidFill>
                  <a:srgbClr val="73FDEA"/>
                </a:solidFill>
              </a:defRPr>
            </a:pPr>
            <a:r>
              <a:t>CARE</a:t>
            </a:r>
          </a:p>
          <a:p>
            <a:pPr algn="l">
              <a:defRPr sz="4900">
                <a:solidFill>
                  <a:srgbClr val="73FDEA"/>
                </a:solidFill>
              </a:defRPr>
            </a:pPr>
            <a:endParaRPr/>
          </a:p>
          <a:p>
            <a:pPr algn="l">
              <a:defRPr sz="4900"/>
            </a:pPr>
            <a:r>
              <a:t>back</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in your…"/>
          <p:cNvSpPr txBox="1"/>
          <p:nvPr/>
        </p:nvSpPr>
        <p:spPr>
          <a:xfrm>
            <a:off x="4655425" y="1791508"/>
            <a:ext cx="2304175" cy="54175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900">
                <a:solidFill>
                  <a:srgbClr val="73FDEA"/>
                </a:solidFill>
              </a:defRPr>
            </a:pPr>
            <a:endParaRPr/>
          </a:p>
          <a:p>
            <a:pPr algn="l">
              <a:defRPr sz="4900">
                <a:solidFill>
                  <a:srgbClr val="73FDEA"/>
                </a:solidFill>
              </a:defRPr>
            </a:pPr>
            <a:endParaRPr/>
          </a:p>
          <a:p>
            <a:pPr algn="l">
              <a:defRPr sz="4900">
                <a:solidFill>
                  <a:srgbClr val="73FDEA"/>
                </a:solidFill>
              </a:defRPr>
            </a:pPr>
            <a:endParaRPr/>
          </a:p>
          <a:p>
            <a:pPr algn="l">
              <a:defRPr sz="4900"/>
            </a:pPr>
            <a:r>
              <a:t>in your</a:t>
            </a:r>
          </a:p>
          <a:p>
            <a:pPr algn="l">
              <a:defRPr sz="4900">
                <a:solidFill>
                  <a:srgbClr val="73FDEA"/>
                </a:solidFill>
              </a:defRPr>
            </a:pPr>
            <a:r>
              <a:t>CARE</a:t>
            </a:r>
          </a:p>
          <a:p>
            <a:pPr algn="l">
              <a:defRPr sz="4900">
                <a:solidFill>
                  <a:srgbClr val="73FDEA"/>
                </a:solidFill>
              </a:defRPr>
            </a:pPr>
            <a:endParaRPr/>
          </a:p>
        </p:txBody>
      </p:sp>
      <p:sp>
        <p:nvSpPr>
          <p:cNvPr id="145" name="ER"/>
          <p:cNvSpPr txBox="1"/>
          <p:nvPr/>
        </p:nvSpPr>
        <p:spPr>
          <a:xfrm>
            <a:off x="6440316" y="5198096"/>
            <a:ext cx="966852" cy="8455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solidFill>
                  <a:srgbClr val="73FDEA"/>
                </a:solidFill>
              </a:defRPr>
            </a:lvl1pPr>
          </a:lstStyle>
          <a:p>
            <a:r>
              <a:rPr dirty="0"/>
              <a:t>ER</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300</Words>
  <Application>Microsoft Macintosh PowerPoint</Application>
  <PresentationFormat>Custom</PresentationFormat>
  <Paragraphs>61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Helvetica Neue</vt:lpstr>
      <vt:lpstr>Helvetica Neue Light</vt:lpstr>
      <vt:lpstr>Helvetica Neue Medium</vt:lpstr>
      <vt:lpstr>Myriad Pro</vt:lpstr>
      <vt:lpstr>Myriad Pro Semibold</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Bruce Caron</cp:lastModifiedBy>
  <cp:revision>1</cp:revision>
  <dcterms:modified xsi:type="dcterms:W3CDTF">2019-07-17T15:43:07Z</dcterms:modified>
</cp:coreProperties>
</file>