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69" r:id="rId3"/>
    <p:sldId id="345" r:id="rId4"/>
    <p:sldId id="265" r:id="rId5"/>
    <p:sldId id="355" r:id="rId6"/>
    <p:sldId id="346" r:id="rId7"/>
    <p:sldId id="393" r:id="rId8"/>
    <p:sldId id="366" r:id="rId9"/>
    <p:sldId id="395" r:id="rId10"/>
    <p:sldId id="400" r:id="rId11"/>
    <p:sldId id="358" r:id="rId12"/>
    <p:sldId id="399" r:id="rId13"/>
    <p:sldId id="398" r:id="rId14"/>
    <p:sldId id="360" r:id="rId15"/>
    <p:sldId id="397" r:id="rId16"/>
    <p:sldId id="388" r:id="rId17"/>
    <p:sldId id="385" r:id="rId18"/>
    <p:sldId id="391" r:id="rId19"/>
    <p:sldId id="403" r:id="rId20"/>
    <p:sldId id="402" r:id="rId21"/>
    <p:sldId id="378" r:id="rId22"/>
    <p:sldId id="401" r:id="rId23"/>
    <p:sldId id="371" r:id="rId24"/>
    <p:sldId id="404" r:id="rId25"/>
    <p:sldId id="364" r:id="rId26"/>
    <p:sldId id="405" r:id="rId27"/>
    <p:sldId id="327" r:id="rId28"/>
    <p:sldId id="323" r:id="rId29"/>
    <p:sldId id="32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680" userDrawn="1">
          <p15:clr>
            <a:srgbClr val="A4A3A4"/>
          </p15:clr>
        </p15:guide>
        <p15:guide id="4" orient="horz" pos="4320" userDrawn="1">
          <p15:clr>
            <a:srgbClr val="A4A3A4"/>
          </p15:clr>
        </p15:guide>
        <p15:guide id="5" orient="horz" userDrawn="1">
          <p15:clr>
            <a:srgbClr val="A4A3A4"/>
          </p15:clr>
        </p15:guide>
        <p15:guide id="6" pos="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979"/>
    <a:srgbClr val="008D98"/>
    <a:srgbClr val="FFFFFF"/>
    <a:srgbClr val="B9D5E5"/>
    <a:srgbClr val="FFD6CF"/>
    <a:srgbClr val="A6A6A6"/>
    <a:srgbClr val="E97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0590" autoAdjust="0"/>
  </p:normalViewPr>
  <p:slideViewPr>
    <p:cSldViewPr snapToGrid="0">
      <p:cViewPr varScale="1">
        <p:scale>
          <a:sx n="112" d="100"/>
          <a:sy n="112" d="100"/>
        </p:scale>
        <p:origin x="368" y="176"/>
      </p:cViewPr>
      <p:guideLst>
        <p:guide orient="horz" pos="2160"/>
        <p:guide pos="3840"/>
        <p:guide pos="7680"/>
        <p:guide orient="horz" pos="4320"/>
        <p:guide orient="horz"/>
        <p:guide pos="24"/>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14DA7-8334-4FD0-985C-B034A8C3B70D}" type="datetimeFigureOut">
              <a:rPr lang="en-US" smtClean="0"/>
              <a:t>7/19/19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5A23F-2105-49C6-8DB3-26A16A7CE575}" type="slidenum">
              <a:rPr lang="en-US" smtClean="0"/>
              <a:t>‹#›</a:t>
            </a:fld>
            <a:endParaRPr lang="en-US"/>
          </a:p>
        </p:txBody>
      </p:sp>
    </p:spTree>
    <p:extLst>
      <p:ext uri="{BB962C8B-B14F-4D97-AF65-F5344CB8AC3E}">
        <p14:creationId xmlns:p14="http://schemas.microsoft.com/office/powerpoint/2010/main" val="43445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5A23F-2105-49C6-8DB3-26A16A7CE575}" type="slidenum">
              <a:rPr lang="en-US" smtClean="0"/>
              <a:t>1</a:t>
            </a:fld>
            <a:endParaRPr lang="en-US"/>
          </a:p>
        </p:txBody>
      </p:sp>
    </p:spTree>
    <p:extLst>
      <p:ext uri="{BB962C8B-B14F-4D97-AF65-F5344CB8AC3E}">
        <p14:creationId xmlns:p14="http://schemas.microsoft.com/office/powerpoint/2010/main" val="383403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5A23F-2105-49C6-8DB3-26A16A7CE575}" type="slidenum">
              <a:rPr lang="en-US" smtClean="0"/>
              <a:t>19</a:t>
            </a:fld>
            <a:endParaRPr lang="en-US"/>
          </a:p>
        </p:txBody>
      </p:sp>
    </p:spTree>
    <p:extLst>
      <p:ext uri="{BB962C8B-B14F-4D97-AF65-F5344CB8AC3E}">
        <p14:creationId xmlns:p14="http://schemas.microsoft.com/office/powerpoint/2010/main" val="134401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9pPr>
          </a:lstStyle>
          <a:p>
            <a:pPr eaLnBrk="1"/>
            <a:fld id="{8F621EFD-9035-458E-A340-BC7F7CEA3F8C}" type="slidenum">
              <a:rPr lang="en-US" altLang="x-none">
                <a:solidFill>
                  <a:srgbClr val="000000"/>
                </a:solidFill>
                <a:latin typeface="Times New Roman" pitchFamily="16" charset="0"/>
                <a:cs typeface="DejaVu Sans" charset="0"/>
              </a:rPr>
              <a:pPr eaLnBrk="1"/>
              <a:t>27</a:t>
            </a:fld>
            <a:endParaRPr lang="en-US" altLang="x-none">
              <a:solidFill>
                <a:srgbClr val="000000"/>
              </a:solidFill>
              <a:latin typeface="Times New Roman" pitchFamily="16" charset="0"/>
              <a:cs typeface="DejaVu Sans" charset="0"/>
            </a:endParaRPr>
          </a:p>
        </p:txBody>
      </p:sp>
      <p:sp>
        <p:nvSpPr>
          <p:cNvPr id="4915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r" eaLnBrk="1">
              <a:buClrTx/>
              <a:buFontTx/>
              <a:buNone/>
            </a:pPr>
            <a:fld id="{F558FFEF-A318-435B-BC33-37C890A5F929}" type="slidenum">
              <a:rPr lang="en-US" altLang="x-none" sz="1300">
                <a:solidFill>
                  <a:srgbClr val="000000"/>
                </a:solidFill>
                <a:latin typeface="Times New Roman" pitchFamily="16" charset="0"/>
                <a:cs typeface="DejaVu Sans" charset="0"/>
              </a:rPr>
              <a:pPr algn="r" eaLnBrk="1">
                <a:buClrTx/>
                <a:buFontTx/>
                <a:buNone/>
              </a:pPr>
              <a:t>27</a:t>
            </a:fld>
            <a:endParaRPr lang="en-US" altLang="x-none" sz="1300">
              <a:solidFill>
                <a:srgbClr val="000000"/>
              </a:solidFill>
              <a:latin typeface="Times New Roman" pitchFamily="16" charset="0"/>
              <a:cs typeface="DejaVu Sans" charset="0"/>
            </a:endParaRPr>
          </a:p>
        </p:txBody>
      </p:sp>
      <p:sp>
        <p:nvSpPr>
          <p:cNvPr id="49156" name="Rectangle 2"/>
          <p:cNvSpPr txBox="1">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x-none"/>
          </a:p>
        </p:txBody>
      </p:sp>
      <p:sp>
        <p:nvSpPr>
          <p:cNvPr id="2" name="Notes Placeholder 1"/>
          <p:cNvSpPr>
            <a:spLocks noGrp="1"/>
          </p:cNvSpPr>
          <p:nvPr>
            <p:ph type="body" idx="1"/>
          </p:nvPr>
        </p:nvSpPr>
        <p:spPr/>
        <p:txBody>
          <a:bodyPr/>
          <a:lstStyle/>
          <a:p>
            <a:r>
              <a:rPr lang="en-US" dirty="0"/>
              <a:t>*note this applies</a:t>
            </a:r>
            <a:r>
              <a:rPr lang="en-US" baseline="0" dirty="0"/>
              <a:t> only for</a:t>
            </a:r>
            <a:r>
              <a:rPr lang="en-US" dirty="0"/>
              <a:t> marine</a:t>
            </a:r>
            <a:r>
              <a:rPr lang="en-US" baseline="0" dirty="0"/>
              <a:t> benthic biomes for which we have examples present in the </a:t>
            </a:r>
            <a:r>
              <a:rPr lang="en-US" baseline="0" dirty="0" err="1"/>
              <a:t>dataholdings</a:t>
            </a:r>
            <a:r>
              <a:rPr lang="en-US" baseline="0" dirty="0"/>
              <a:t> </a:t>
            </a:r>
            <a:endParaRPr lang="en-US" dirty="0"/>
          </a:p>
        </p:txBody>
      </p:sp>
    </p:spTree>
    <p:extLst>
      <p:ext uri="{BB962C8B-B14F-4D97-AF65-F5344CB8AC3E}">
        <p14:creationId xmlns:p14="http://schemas.microsoft.com/office/powerpoint/2010/main" val="663508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9pPr>
          </a:lstStyle>
          <a:p>
            <a:pPr eaLnBrk="1"/>
            <a:fld id="{8F621EFD-9035-458E-A340-BC7F7CEA3F8C}" type="slidenum">
              <a:rPr lang="en-US" altLang="x-none">
                <a:solidFill>
                  <a:srgbClr val="000000"/>
                </a:solidFill>
                <a:latin typeface="Times New Roman" pitchFamily="16" charset="0"/>
                <a:cs typeface="DejaVu Sans" charset="0"/>
              </a:rPr>
              <a:pPr eaLnBrk="1"/>
              <a:t>28</a:t>
            </a:fld>
            <a:endParaRPr lang="en-US" altLang="x-none">
              <a:solidFill>
                <a:srgbClr val="000000"/>
              </a:solidFill>
              <a:latin typeface="Times New Roman" pitchFamily="16" charset="0"/>
              <a:cs typeface="DejaVu Sans" charset="0"/>
            </a:endParaRPr>
          </a:p>
        </p:txBody>
      </p:sp>
      <p:sp>
        <p:nvSpPr>
          <p:cNvPr id="4915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r" eaLnBrk="1">
              <a:buClrTx/>
              <a:buFontTx/>
              <a:buNone/>
            </a:pPr>
            <a:fld id="{F558FFEF-A318-435B-BC33-37C890A5F929}" type="slidenum">
              <a:rPr lang="en-US" altLang="x-none" sz="1300">
                <a:solidFill>
                  <a:srgbClr val="000000"/>
                </a:solidFill>
                <a:latin typeface="Times New Roman" pitchFamily="16" charset="0"/>
                <a:cs typeface="DejaVu Sans" charset="0"/>
              </a:rPr>
              <a:pPr algn="r" eaLnBrk="1">
                <a:buClrTx/>
                <a:buFontTx/>
                <a:buNone/>
              </a:pPr>
              <a:t>28</a:t>
            </a:fld>
            <a:endParaRPr lang="en-US" altLang="x-none" sz="1300">
              <a:solidFill>
                <a:srgbClr val="000000"/>
              </a:solidFill>
              <a:latin typeface="Times New Roman" pitchFamily="16" charset="0"/>
              <a:cs typeface="DejaVu Sans" charset="0"/>
            </a:endParaRPr>
          </a:p>
        </p:txBody>
      </p:sp>
      <p:sp>
        <p:nvSpPr>
          <p:cNvPr id="49156" name="Rectangle 2"/>
          <p:cNvSpPr txBox="1">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x-none"/>
          </a:p>
        </p:txBody>
      </p:sp>
    </p:spTree>
    <p:extLst>
      <p:ext uri="{BB962C8B-B14F-4D97-AF65-F5344CB8AC3E}">
        <p14:creationId xmlns:p14="http://schemas.microsoft.com/office/powerpoint/2010/main" val="76098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9pPr>
          </a:lstStyle>
          <a:p>
            <a:pPr eaLnBrk="1"/>
            <a:fld id="{8F621EFD-9035-458E-A340-BC7F7CEA3F8C}" type="slidenum">
              <a:rPr lang="en-US" altLang="x-none">
                <a:solidFill>
                  <a:srgbClr val="000000"/>
                </a:solidFill>
                <a:latin typeface="Times New Roman" pitchFamily="16" charset="0"/>
                <a:cs typeface="DejaVu Sans" charset="0"/>
              </a:rPr>
              <a:pPr eaLnBrk="1"/>
              <a:t>29</a:t>
            </a:fld>
            <a:endParaRPr lang="en-US" altLang="x-none">
              <a:solidFill>
                <a:srgbClr val="000000"/>
              </a:solidFill>
              <a:latin typeface="Times New Roman" pitchFamily="16" charset="0"/>
              <a:cs typeface="DejaVu Sans" charset="0"/>
            </a:endParaRPr>
          </a:p>
        </p:txBody>
      </p:sp>
      <p:sp>
        <p:nvSpPr>
          <p:cNvPr id="4915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r" eaLnBrk="1">
              <a:buClrTx/>
              <a:buFontTx/>
              <a:buNone/>
            </a:pPr>
            <a:fld id="{F558FFEF-A318-435B-BC33-37C890A5F929}" type="slidenum">
              <a:rPr lang="en-US" altLang="x-none" sz="1300">
                <a:solidFill>
                  <a:srgbClr val="000000"/>
                </a:solidFill>
                <a:latin typeface="Times New Roman" pitchFamily="16" charset="0"/>
                <a:cs typeface="DejaVu Sans" charset="0"/>
              </a:rPr>
              <a:pPr algn="r" eaLnBrk="1">
                <a:buClrTx/>
                <a:buFontTx/>
                <a:buNone/>
              </a:pPr>
              <a:t>29</a:t>
            </a:fld>
            <a:endParaRPr lang="en-US" altLang="x-none" sz="1300">
              <a:solidFill>
                <a:srgbClr val="000000"/>
              </a:solidFill>
              <a:latin typeface="Times New Roman" pitchFamily="16" charset="0"/>
              <a:cs typeface="DejaVu Sans" charset="0"/>
            </a:endParaRPr>
          </a:p>
        </p:txBody>
      </p:sp>
      <p:sp>
        <p:nvSpPr>
          <p:cNvPr id="49156" name="Rectangle 2"/>
          <p:cNvSpPr txBox="1">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x-none"/>
          </a:p>
        </p:txBody>
      </p:sp>
    </p:spTree>
    <p:extLst>
      <p:ext uri="{BB962C8B-B14F-4D97-AF65-F5344CB8AC3E}">
        <p14:creationId xmlns:p14="http://schemas.microsoft.com/office/powerpoint/2010/main" val="335899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9pPr>
          </a:lstStyle>
          <a:p>
            <a:pPr eaLnBrk="1"/>
            <a:fld id="{8F621EFD-9035-458E-A340-BC7F7CEA3F8C}" type="slidenum">
              <a:rPr lang="en-US" altLang="x-none">
                <a:solidFill>
                  <a:srgbClr val="000000"/>
                </a:solidFill>
                <a:latin typeface="Times New Roman" pitchFamily="16" charset="0"/>
                <a:cs typeface="DejaVu Sans" charset="0"/>
              </a:rPr>
              <a:pPr eaLnBrk="1"/>
              <a:t>4</a:t>
            </a:fld>
            <a:endParaRPr lang="en-US" altLang="x-none">
              <a:solidFill>
                <a:srgbClr val="000000"/>
              </a:solidFill>
              <a:latin typeface="Times New Roman" pitchFamily="16" charset="0"/>
              <a:cs typeface="DejaVu Sans" charset="0"/>
            </a:endParaRPr>
          </a:p>
        </p:txBody>
      </p:sp>
      <p:sp>
        <p:nvSpPr>
          <p:cNvPr id="4915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r" eaLnBrk="1">
              <a:buClrTx/>
              <a:buFontTx/>
              <a:buNone/>
            </a:pPr>
            <a:fld id="{F558FFEF-A318-435B-BC33-37C890A5F929}" type="slidenum">
              <a:rPr lang="en-US" altLang="x-none" sz="1300">
                <a:solidFill>
                  <a:srgbClr val="000000"/>
                </a:solidFill>
                <a:latin typeface="Times New Roman" pitchFamily="16" charset="0"/>
                <a:cs typeface="DejaVu Sans" charset="0"/>
              </a:rPr>
              <a:pPr algn="r" eaLnBrk="1">
                <a:buClrTx/>
                <a:buFontTx/>
                <a:buNone/>
              </a:pPr>
              <a:t>4</a:t>
            </a:fld>
            <a:endParaRPr lang="en-US" altLang="x-none" sz="1300">
              <a:solidFill>
                <a:srgbClr val="000000"/>
              </a:solidFill>
              <a:latin typeface="Times New Roman" pitchFamily="16" charset="0"/>
              <a:cs typeface="DejaVu Sans" charset="0"/>
            </a:endParaRPr>
          </a:p>
        </p:txBody>
      </p:sp>
      <p:sp>
        <p:nvSpPr>
          <p:cNvPr id="49156" name="Rectangle 2"/>
          <p:cNvSpPr txBox="1">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x-none"/>
          </a:p>
        </p:txBody>
      </p:sp>
      <p:sp>
        <p:nvSpPr>
          <p:cNvPr id="2" name="Notes Placeholder 1"/>
          <p:cNvSpPr>
            <a:spLocks noGrp="1"/>
          </p:cNvSpPr>
          <p:nvPr>
            <p:ph type="body" idx="1"/>
          </p:nvPr>
        </p:nvSpPr>
        <p:spPr/>
        <p:txBody>
          <a:bodyPr/>
          <a:lstStyle/>
          <a:p>
            <a:r>
              <a:rPr lang="en-US" sz="1200" dirty="0"/>
              <a:t>Knowledge</a:t>
            </a:r>
            <a:r>
              <a:rPr lang="en-US" sz="1200" baseline="0" dirty="0"/>
              <a:t> graphs aren’t just picture, engineered with controlled axioms, controlled by another ontology RO -&gt; bring in AI angle, there are AI agents </a:t>
            </a:r>
            <a:r>
              <a:rPr lang="en-US" sz="1200" baseline="0" dirty="0" err="1"/>
              <a:t>reasoners</a:t>
            </a:r>
            <a:r>
              <a:rPr lang="en-US" sz="1200" baseline="0" dirty="0"/>
              <a:t> which check graphs, RO thoroughly checked by logicians, </a:t>
            </a:r>
          </a:p>
          <a:p>
            <a:endParaRPr lang="en-US" sz="1200" baseline="0" dirty="0"/>
          </a:p>
          <a:p>
            <a:r>
              <a:rPr lang="en-US" sz="1200" dirty="0"/>
              <a:t>Take</a:t>
            </a:r>
            <a:r>
              <a:rPr lang="en-US" sz="1200" baseline="0" dirty="0"/>
              <a:t> opportunity to show the guts of these to engineer this knowledge have a view diagram (simple first), then simple diagram, then zoom out diagram more complexities, -&gt; semantic science  research seeing if our captures of human knowledge withstand AI checks, run test see if </a:t>
            </a:r>
          </a:p>
          <a:p>
            <a:endParaRPr lang="en-US" sz="1200" baseline="0" dirty="0"/>
          </a:p>
          <a:p>
            <a:r>
              <a:rPr lang="en-US" sz="1200" baseline="0" dirty="0"/>
              <a:t>After 3 versions repeat the </a:t>
            </a:r>
            <a:r>
              <a:rPr lang="en-US" sz="1200" baseline="0" dirty="0" err="1"/>
              <a:t>envo</a:t>
            </a:r>
            <a:r>
              <a:rPr lang="en-US" sz="1200" baseline="0" dirty="0"/>
              <a:t>/go /data slide, take a step back we talked about the first two , now we’ll talk about the 3</a:t>
            </a:r>
            <a:r>
              <a:rPr lang="en-US" sz="1200" baseline="30000" dirty="0"/>
              <a:t>rd</a:t>
            </a:r>
            <a:r>
              <a:rPr lang="en-US" sz="1200" baseline="0" dirty="0"/>
              <a:t> part the data that’s been linked. </a:t>
            </a:r>
            <a:endParaRPr lang="en-US" sz="1200" dirty="0"/>
          </a:p>
        </p:txBody>
      </p:sp>
    </p:spTree>
    <p:extLst>
      <p:ext uri="{BB962C8B-B14F-4D97-AF65-F5344CB8AC3E}">
        <p14:creationId xmlns:p14="http://schemas.microsoft.com/office/powerpoint/2010/main" val="420726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9pPr>
          </a:lstStyle>
          <a:p>
            <a:pPr eaLnBrk="1"/>
            <a:fld id="{8F621EFD-9035-458E-A340-BC7F7CEA3F8C}" type="slidenum">
              <a:rPr lang="en-US" altLang="x-none">
                <a:solidFill>
                  <a:srgbClr val="000000"/>
                </a:solidFill>
                <a:latin typeface="Times New Roman" pitchFamily="16" charset="0"/>
                <a:cs typeface="DejaVu Sans" charset="0"/>
              </a:rPr>
              <a:pPr eaLnBrk="1"/>
              <a:t>5</a:t>
            </a:fld>
            <a:endParaRPr lang="en-US" altLang="x-none">
              <a:solidFill>
                <a:srgbClr val="000000"/>
              </a:solidFill>
              <a:latin typeface="Times New Roman" pitchFamily="16" charset="0"/>
              <a:cs typeface="DejaVu Sans" charset="0"/>
            </a:endParaRPr>
          </a:p>
        </p:txBody>
      </p:sp>
      <p:sp>
        <p:nvSpPr>
          <p:cNvPr id="4915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r" eaLnBrk="1">
              <a:buClrTx/>
              <a:buFontTx/>
              <a:buNone/>
            </a:pPr>
            <a:fld id="{F558FFEF-A318-435B-BC33-37C890A5F929}" type="slidenum">
              <a:rPr lang="en-US" altLang="x-none" sz="1300">
                <a:solidFill>
                  <a:srgbClr val="000000"/>
                </a:solidFill>
                <a:latin typeface="Times New Roman" pitchFamily="16" charset="0"/>
                <a:cs typeface="DejaVu Sans" charset="0"/>
              </a:rPr>
              <a:pPr algn="r" eaLnBrk="1">
                <a:buClrTx/>
                <a:buFontTx/>
                <a:buNone/>
              </a:pPr>
              <a:t>5</a:t>
            </a:fld>
            <a:endParaRPr lang="en-US" altLang="x-none" sz="1300">
              <a:solidFill>
                <a:srgbClr val="000000"/>
              </a:solidFill>
              <a:latin typeface="Times New Roman" pitchFamily="16" charset="0"/>
              <a:cs typeface="DejaVu Sans" charset="0"/>
            </a:endParaRPr>
          </a:p>
        </p:txBody>
      </p:sp>
      <p:sp>
        <p:nvSpPr>
          <p:cNvPr id="49156" name="Rectangle 2"/>
          <p:cNvSpPr txBox="1">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x-none"/>
          </a:p>
        </p:txBody>
      </p:sp>
      <p:sp>
        <p:nvSpPr>
          <p:cNvPr id="2" name="Notes Placeholder 1"/>
          <p:cNvSpPr>
            <a:spLocks noGrp="1"/>
          </p:cNvSpPr>
          <p:nvPr>
            <p:ph type="body" idx="1"/>
          </p:nvPr>
        </p:nvSpPr>
        <p:spPr/>
        <p:txBody>
          <a:bodyPr/>
          <a:lstStyle/>
          <a:p>
            <a:r>
              <a:rPr lang="en-US" dirty="0"/>
              <a:t>Knowledge</a:t>
            </a:r>
            <a:r>
              <a:rPr lang="en-US" baseline="0" dirty="0"/>
              <a:t> graphs aren’t just picture, engineered with controlled axioms, controlled by another ontology RO -&gt; bring in AI angle, there are AI agents </a:t>
            </a:r>
            <a:r>
              <a:rPr lang="en-US" baseline="0" dirty="0" err="1"/>
              <a:t>reasoners</a:t>
            </a:r>
            <a:r>
              <a:rPr lang="en-US" baseline="0" dirty="0"/>
              <a:t> which check graphs, RO thoroughly checked by logicians, </a:t>
            </a:r>
          </a:p>
          <a:p>
            <a:endParaRPr lang="en-US" baseline="0" dirty="0"/>
          </a:p>
          <a:p>
            <a:r>
              <a:rPr lang="en-US" dirty="0"/>
              <a:t>Take</a:t>
            </a:r>
            <a:r>
              <a:rPr lang="en-US" baseline="0" dirty="0"/>
              <a:t> opportunity to show the guts of these to engineer this knowledge have a view diagram (simple first), then simple diagram, then zoom out diagram more complexities, -&gt; semantic science  research seeing if our captures of human knowledge withstand AI checks, run test see if </a:t>
            </a:r>
          </a:p>
          <a:p>
            <a:endParaRPr lang="en-US" baseline="0" dirty="0"/>
          </a:p>
          <a:p>
            <a:r>
              <a:rPr lang="en-US" baseline="0" dirty="0"/>
              <a:t>After 3 versions repeat the </a:t>
            </a:r>
            <a:r>
              <a:rPr lang="en-US" baseline="0" dirty="0" err="1"/>
              <a:t>envo</a:t>
            </a:r>
            <a:r>
              <a:rPr lang="en-US" baseline="0" dirty="0"/>
              <a:t>/go /data slide, take a step back we talked about the first two , now we’ll talk about the 3</a:t>
            </a:r>
            <a:r>
              <a:rPr lang="en-US" baseline="30000" dirty="0"/>
              <a:t>rd</a:t>
            </a:r>
            <a:r>
              <a:rPr lang="en-US" baseline="0" dirty="0"/>
              <a:t> part the data that’s been linked. </a:t>
            </a:r>
            <a:endParaRPr lang="en-US" dirty="0"/>
          </a:p>
        </p:txBody>
      </p:sp>
    </p:spTree>
    <p:extLst>
      <p:ext uri="{BB962C8B-B14F-4D97-AF65-F5344CB8AC3E}">
        <p14:creationId xmlns:p14="http://schemas.microsoft.com/office/powerpoint/2010/main" val="253551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5A23F-2105-49C6-8DB3-26A16A7CE575}" type="slidenum">
              <a:rPr lang="en-US" smtClean="0"/>
              <a:t>7</a:t>
            </a:fld>
            <a:endParaRPr lang="en-US"/>
          </a:p>
        </p:txBody>
      </p:sp>
    </p:spTree>
    <p:extLst>
      <p:ext uri="{BB962C8B-B14F-4D97-AF65-F5344CB8AC3E}">
        <p14:creationId xmlns:p14="http://schemas.microsoft.com/office/powerpoint/2010/main" val="183817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9pPr>
          </a:lstStyle>
          <a:p>
            <a:pPr eaLnBrk="1"/>
            <a:fld id="{8F621EFD-9035-458E-A340-BC7F7CEA3F8C}" type="slidenum">
              <a:rPr lang="en-US" altLang="x-none">
                <a:solidFill>
                  <a:srgbClr val="000000"/>
                </a:solidFill>
                <a:latin typeface="Times New Roman" pitchFamily="16" charset="0"/>
                <a:cs typeface="DejaVu Sans" charset="0"/>
              </a:rPr>
              <a:pPr eaLnBrk="1"/>
              <a:t>8</a:t>
            </a:fld>
            <a:endParaRPr lang="en-US" altLang="x-none">
              <a:solidFill>
                <a:srgbClr val="000000"/>
              </a:solidFill>
              <a:latin typeface="Times New Roman" pitchFamily="16" charset="0"/>
              <a:cs typeface="DejaVu Sans" charset="0"/>
            </a:endParaRPr>
          </a:p>
        </p:txBody>
      </p:sp>
      <p:sp>
        <p:nvSpPr>
          <p:cNvPr id="4915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r" eaLnBrk="1">
              <a:buClrTx/>
              <a:buFontTx/>
              <a:buNone/>
            </a:pPr>
            <a:fld id="{F558FFEF-A318-435B-BC33-37C890A5F929}" type="slidenum">
              <a:rPr lang="en-US" altLang="x-none" sz="1300">
                <a:solidFill>
                  <a:srgbClr val="000000"/>
                </a:solidFill>
                <a:latin typeface="Times New Roman" pitchFamily="16" charset="0"/>
                <a:cs typeface="DejaVu Sans" charset="0"/>
              </a:rPr>
              <a:pPr algn="r" eaLnBrk="1">
                <a:buClrTx/>
                <a:buFontTx/>
                <a:buNone/>
              </a:pPr>
              <a:t>8</a:t>
            </a:fld>
            <a:endParaRPr lang="en-US" altLang="x-none" sz="1300">
              <a:solidFill>
                <a:srgbClr val="000000"/>
              </a:solidFill>
              <a:latin typeface="Times New Roman" pitchFamily="16" charset="0"/>
              <a:cs typeface="DejaVu Sans" charset="0"/>
            </a:endParaRPr>
          </a:p>
        </p:txBody>
      </p:sp>
      <p:sp>
        <p:nvSpPr>
          <p:cNvPr id="49156" name="Rectangle 2"/>
          <p:cNvSpPr txBox="1">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x-none"/>
          </a:p>
        </p:txBody>
      </p:sp>
      <p:sp>
        <p:nvSpPr>
          <p:cNvPr id="2" name="Notes Placeholder 1"/>
          <p:cNvSpPr>
            <a:spLocks noGrp="1"/>
          </p:cNvSpPr>
          <p:nvPr>
            <p:ph type="body" idx="1"/>
          </p:nvPr>
        </p:nvSpPr>
        <p:spPr/>
        <p:txBody>
          <a:bodyPr/>
          <a:lstStyle/>
          <a:p>
            <a:r>
              <a:rPr lang="en-US" dirty="0"/>
              <a:t>Knowledge</a:t>
            </a:r>
            <a:r>
              <a:rPr lang="en-US" baseline="0" dirty="0"/>
              <a:t> graphs aren’t just picture, engineered with controlled axioms, controlled by another ontology RO -&gt; bring in AI angle, there are AI agents </a:t>
            </a:r>
            <a:r>
              <a:rPr lang="en-US" baseline="0" dirty="0" err="1"/>
              <a:t>reasoners</a:t>
            </a:r>
            <a:r>
              <a:rPr lang="en-US" baseline="0" dirty="0"/>
              <a:t> which check graphs, RO thoroughly checked by logicians, </a:t>
            </a:r>
          </a:p>
          <a:p>
            <a:endParaRPr lang="en-US" baseline="0" dirty="0"/>
          </a:p>
          <a:p>
            <a:r>
              <a:rPr lang="en-US" dirty="0"/>
              <a:t>Take</a:t>
            </a:r>
            <a:r>
              <a:rPr lang="en-US" baseline="0" dirty="0"/>
              <a:t> opportunity to show the guts of these to engineer this knowledge have a view diagram (simple first), then simple diagram, then zoom out diagram more complexities, -&gt; semantic science  research seeing if our captures of human knowledge withstand AI checks, run test see if </a:t>
            </a:r>
          </a:p>
          <a:p>
            <a:endParaRPr lang="en-US" baseline="0" dirty="0"/>
          </a:p>
          <a:p>
            <a:r>
              <a:rPr lang="en-US" baseline="0" dirty="0"/>
              <a:t>After 3 versions repeat the </a:t>
            </a:r>
            <a:r>
              <a:rPr lang="en-US" baseline="0" dirty="0" err="1"/>
              <a:t>envo</a:t>
            </a:r>
            <a:r>
              <a:rPr lang="en-US" baseline="0" dirty="0"/>
              <a:t>/go /data slide, take a step back we talked about the first two , now we’ll talk about the 3</a:t>
            </a:r>
            <a:r>
              <a:rPr lang="en-US" baseline="30000" dirty="0"/>
              <a:t>rd</a:t>
            </a:r>
            <a:r>
              <a:rPr lang="en-US" baseline="0" dirty="0"/>
              <a:t> part the data that’s been linked. </a:t>
            </a:r>
            <a:endParaRPr lang="en-US" dirty="0"/>
          </a:p>
        </p:txBody>
      </p:sp>
    </p:spTree>
    <p:extLst>
      <p:ext uri="{BB962C8B-B14F-4D97-AF65-F5344CB8AC3E}">
        <p14:creationId xmlns:p14="http://schemas.microsoft.com/office/powerpoint/2010/main" val="91536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Noto Sans CJK SC Regular" charset="0"/>
                <a:cs typeface="Noto Sans CJK SC Regular" charset="0"/>
              </a:defRPr>
            </a:lvl9pPr>
          </a:lstStyle>
          <a:p>
            <a:pPr eaLnBrk="1"/>
            <a:fld id="{8F621EFD-9035-458E-A340-BC7F7CEA3F8C}" type="slidenum">
              <a:rPr lang="en-US" altLang="x-none">
                <a:solidFill>
                  <a:srgbClr val="000000"/>
                </a:solidFill>
                <a:latin typeface="Times New Roman" pitchFamily="16" charset="0"/>
                <a:cs typeface="DejaVu Sans" charset="0"/>
              </a:rPr>
              <a:pPr eaLnBrk="1"/>
              <a:t>9</a:t>
            </a:fld>
            <a:endParaRPr lang="en-US" altLang="x-none">
              <a:solidFill>
                <a:srgbClr val="000000"/>
              </a:solidFill>
              <a:latin typeface="Times New Roman" pitchFamily="16" charset="0"/>
              <a:cs typeface="DejaVu Sans" charset="0"/>
            </a:endParaRPr>
          </a:p>
        </p:txBody>
      </p:sp>
      <p:sp>
        <p:nvSpPr>
          <p:cNvPr id="4915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r" eaLnBrk="1">
              <a:buClrTx/>
              <a:buFontTx/>
              <a:buNone/>
            </a:pPr>
            <a:fld id="{F558FFEF-A318-435B-BC33-37C890A5F929}" type="slidenum">
              <a:rPr lang="en-US" altLang="x-none" sz="1300">
                <a:solidFill>
                  <a:srgbClr val="000000"/>
                </a:solidFill>
                <a:latin typeface="Times New Roman" pitchFamily="16" charset="0"/>
                <a:cs typeface="DejaVu Sans" charset="0"/>
              </a:rPr>
              <a:pPr algn="r" eaLnBrk="1">
                <a:buClrTx/>
                <a:buFontTx/>
                <a:buNone/>
              </a:pPr>
              <a:t>9</a:t>
            </a:fld>
            <a:endParaRPr lang="en-US" altLang="x-none" sz="1300">
              <a:solidFill>
                <a:srgbClr val="000000"/>
              </a:solidFill>
              <a:latin typeface="Times New Roman" pitchFamily="16" charset="0"/>
              <a:cs typeface="DejaVu Sans" charset="0"/>
            </a:endParaRPr>
          </a:p>
        </p:txBody>
      </p:sp>
      <p:sp>
        <p:nvSpPr>
          <p:cNvPr id="49156" name="Rectangle 2"/>
          <p:cNvSpPr txBox="1">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x-none"/>
          </a:p>
        </p:txBody>
      </p:sp>
      <p:sp>
        <p:nvSpPr>
          <p:cNvPr id="2" name="Notes Placeholder 1"/>
          <p:cNvSpPr>
            <a:spLocks noGrp="1"/>
          </p:cNvSpPr>
          <p:nvPr>
            <p:ph type="body" idx="1"/>
          </p:nvPr>
        </p:nvSpPr>
        <p:spPr/>
        <p:txBody>
          <a:bodyPr/>
          <a:lstStyle/>
          <a:p>
            <a:r>
              <a:rPr lang="en-US" dirty="0"/>
              <a:t>Knowledge</a:t>
            </a:r>
            <a:r>
              <a:rPr lang="en-US" baseline="0" dirty="0"/>
              <a:t> graphs aren’t just picture, engineered with controlled axioms, controlled by another ontology RO -&gt; bring in AI angle, there are AI agents </a:t>
            </a:r>
            <a:r>
              <a:rPr lang="en-US" baseline="0" dirty="0" err="1"/>
              <a:t>reasoners</a:t>
            </a:r>
            <a:r>
              <a:rPr lang="en-US" baseline="0" dirty="0"/>
              <a:t> which check graphs, RO thoroughly checked by logicians, </a:t>
            </a:r>
          </a:p>
          <a:p>
            <a:endParaRPr lang="en-US" baseline="0" dirty="0"/>
          </a:p>
          <a:p>
            <a:r>
              <a:rPr lang="en-US" dirty="0"/>
              <a:t>Take</a:t>
            </a:r>
            <a:r>
              <a:rPr lang="en-US" baseline="0" dirty="0"/>
              <a:t> opportunity to show the guts of these to engineer this knowledge have a view diagram (simple first), then simple diagram, then zoom out diagram more complexities, -&gt; semantic science  research seeing if our captures of human knowledge withstand AI checks, run test see if </a:t>
            </a:r>
          </a:p>
          <a:p>
            <a:endParaRPr lang="en-US" baseline="0" dirty="0"/>
          </a:p>
          <a:p>
            <a:r>
              <a:rPr lang="en-US" baseline="0" dirty="0"/>
              <a:t>After 3 versions repeat the </a:t>
            </a:r>
            <a:r>
              <a:rPr lang="en-US" baseline="0" dirty="0" err="1"/>
              <a:t>envo</a:t>
            </a:r>
            <a:r>
              <a:rPr lang="en-US" baseline="0" dirty="0"/>
              <a:t>/go /data slide, take a step back we talked about the first two , now we’ll talk about the 3</a:t>
            </a:r>
            <a:r>
              <a:rPr lang="en-US" baseline="30000" dirty="0"/>
              <a:t>rd</a:t>
            </a:r>
            <a:r>
              <a:rPr lang="en-US" baseline="0" dirty="0"/>
              <a:t> part the data that’s been linked. </a:t>
            </a:r>
            <a:endParaRPr lang="en-US" dirty="0"/>
          </a:p>
        </p:txBody>
      </p:sp>
    </p:spTree>
    <p:extLst>
      <p:ext uri="{BB962C8B-B14F-4D97-AF65-F5344CB8AC3E}">
        <p14:creationId xmlns:p14="http://schemas.microsoft.com/office/powerpoint/2010/main" val="157530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5A23F-2105-49C6-8DB3-26A16A7CE575}" type="slidenum">
              <a:rPr lang="en-US" smtClean="0"/>
              <a:t>16</a:t>
            </a:fld>
            <a:endParaRPr lang="en-US"/>
          </a:p>
        </p:txBody>
      </p:sp>
    </p:spTree>
    <p:extLst>
      <p:ext uri="{BB962C8B-B14F-4D97-AF65-F5344CB8AC3E}">
        <p14:creationId xmlns:p14="http://schemas.microsoft.com/office/powerpoint/2010/main" val="363177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5A23F-2105-49C6-8DB3-26A16A7CE575}" type="slidenum">
              <a:rPr lang="en-US" smtClean="0"/>
              <a:t>17</a:t>
            </a:fld>
            <a:endParaRPr lang="en-US"/>
          </a:p>
        </p:txBody>
      </p:sp>
    </p:spTree>
    <p:extLst>
      <p:ext uri="{BB962C8B-B14F-4D97-AF65-F5344CB8AC3E}">
        <p14:creationId xmlns:p14="http://schemas.microsoft.com/office/powerpoint/2010/main" val="41556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5A23F-2105-49C6-8DB3-26A16A7CE575}" type="slidenum">
              <a:rPr lang="en-US" smtClean="0"/>
              <a:t>18</a:t>
            </a:fld>
            <a:endParaRPr lang="en-US"/>
          </a:p>
        </p:txBody>
      </p:sp>
    </p:spTree>
    <p:extLst>
      <p:ext uri="{BB962C8B-B14F-4D97-AF65-F5344CB8AC3E}">
        <p14:creationId xmlns:p14="http://schemas.microsoft.com/office/powerpoint/2010/main" val="378592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8C55-DB8B-459E-B1AC-FED5E6E3C0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080AA3-A0A9-4EE6-9A34-3F1E7A01EB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8EFB87-5944-473E-8AD2-E1CCDA139786}"/>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5" name="Footer Placeholder 4">
            <a:extLst>
              <a:ext uri="{FF2B5EF4-FFF2-40B4-BE49-F238E27FC236}">
                <a16:creationId xmlns:a16="http://schemas.microsoft.com/office/drawing/2014/main" id="{1EF911B1-8B16-4F88-A1D0-2F2CE1266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86AD4-448C-4AE5-AAC9-D57B61042A52}"/>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116201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A2A7-C8C2-4F53-9012-9818C0476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31A05A-EC4C-445A-A627-90527ADC46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F28B4-6B39-4F91-AE32-3F25286D1FE3}"/>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5" name="Footer Placeholder 4">
            <a:extLst>
              <a:ext uri="{FF2B5EF4-FFF2-40B4-BE49-F238E27FC236}">
                <a16:creationId xmlns:a16="http://schemas.microsoft.com/office/drawing/2014/main" id="{E0E9F584-8D6A-4ADB-9D04-C7E5CCA41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6F18-38CE-422E-9FBE-74DD969E4F8D}"/>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78632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1B33D-2AE9-452A-94B1-ACFB18673E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5DB994-AC55-4A52-840F-0FCF6C95EF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4C5AB-E01B-41C1-833D-A23B6B98C7A8}"/>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5" name="Footer Placeholder 4">
            <a:extLst>
              <a:ext uri="{FF2B5EF4-FFF2-40B4-BE49-F238E27FC236}">
                <a16:creationId xmlns:a16="http://schemas.microsoft.com/office/drawing/2014/main" id="{8ECC3FDF-3B67-43EC-B87C-6B5BE2BE1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5E072-E403-4D39-8A57-23D79CFC0A1F}"/>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330870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3827-81C9-4AD2-BCEC-EC0976B4C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004C1-57B0-4378-8D80-2AF9DD49BE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C1A18-4F5D-4441-A900-AE2CE7A73E6E}"/>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5" name="Footer Placeholder 4">
            <a:extLst>
              <a:ext uri="{FF2B5EF4-FFF2-40B4-BE49-F238E27FC236}">
                <a16:creationId xmlns:a16="http://schemas.microsoft.com/office/drawing/2014/main" id="{5B0AB16D-3033-4291-B2BD-11F6321A3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DA30A-85C5-4CC2-B0E5-516F13F51584}"/>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229501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60FC-0D09-43CD-94EC-D163AA0373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671D65-C04E-4A42-AB3A-0302AA629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5745FE-1A83-4B2C-B76D-C1CF92AAE0DE}"/>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5" name="Footer Placeholder 4">
            <a:extLst>
              <a:ext uri="{FF2B5EF4-FFF2-40B4-BE49-F238E27FC236}">
                <a16:creationId xmlns:a16="http://schemas.microsoft.com/office/drawing/2014/main" id="{DF9CA13C-2DC2-4871-91EB-72359636B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46DCC-F23C-447F-8773-E39BF07AE398}"/>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236924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146-9D6B-4AE8-A467-7BB0F2D1DD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CC47C-9E9B-4DA8-8BEE-56D260057F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A2FEB1-1A92-4CD1-9A7D-561604B40F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05778-5B5C-4870-BDE7-5FB9B7991905}"/>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6" name="Footer Placeholder 5">
            <a:extLst>
              <a:ext uri="{FF2B5EF4-FFF2-40B4-BE49-F238E27FC236}">
                <a16:creationId xmlns:a16="http://schemas.microsoft.com/office/drawing/2014/main" id="{975657F1-B812-4473-BD73-D74A5CF1E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BC262-770C-401F-A634-8E6B145D6DE3}"/>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304973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68C1-1BE0-4A53-85A4-BF4DCF235A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B722A5-BF10-4206-964C-6F29232A06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1382FD-7E9C-4623-B161-ACA910E775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BA43A9-A519-4C91-A0E4-3706B42D7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954739-FA97-470C-A426-7087B0ADB1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C48091-E894-4CAE-92C9-A44981DD0DFC}"/>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8" name="Footer Placeholder 7">
            <a:extLst>
              <a:ext uri="{FF2B5EF4-FFF2-40B4-BE49-F238E27FC236}">
                <a16:creationId xmlns:a16="http://schemas.microsoft.com/office/drawing/2014/main" id="{4212928D-C3B3-4ACF-844A-248DFFDD92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0082F-50AE-4A4F-ACBB-86540BF62171}"/>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294582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5C26-8808-4826-A84E-FD5EF59056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C61CCD-05D8-4C5D-BF03-6C87D372C975}"/>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4" name="Footer Placeholder 3">
            <a:extLst>
              <a:ext uri="{FF2B5EF4-FFF2-40B4-BE49-F238E27FC236}">
                <a16:creationId xmlns:a16="http://schemas.microsoft.com/office/drawing/2014/main" id="{B2B44005-B6CD-41E4-BE5B-6B1C21FA64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48935-DA2D-49C5-8EDB-87488CB471EC}"/>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200411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1C7FA-C367-4FE4-BFA5-0100CD2412E0}"/>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3" name="Footer Placeholder 2">
            <a:extLst>
              <a:ext uri="{FF2B5EF4-FFF2-40B4-BE49-F238E27FC236}">
                <a16:creationId xmlns:a16="http://schemas.microsoft.com/office/drawing/2014/main" id="{897C7A3B-E221-4A16-9A8A-CC033C53E1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659D04-0BCA-4C33-ACE8-C2C69FF32DB4}"/>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289404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6C71-6C8B-4B84-9EF3-D64246A12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3110B2-2FA2-4EBB-846E-9E0EA91A5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BF9BDD-FD29-4DDC-8E36-8B1A98B94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EEA405-A584-4E2E-808F-D6F949589005}"/>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6" name="Footer Placeholder 5">
            <a:extLst>
              <a:ext uri="{FF2B5EF4-FFF2-40B4-BE49-F238E27FC236}">
                <a16:creationId xmlns:a16="http://schemas.microsoft.com/office/drawing/2014/main" id="{A6B22721-45EC-4571-90EC-4F784FD4A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881E5-092C-4569-A787-4778CB92796E}"/>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78326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73B7-7C86-4C35-8119-7F2111905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426B45-AA73-42F3-90A3-0FBC11CD1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8FFDC2-FD83-4B1F-B629-AD0BD3979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43AD52-18A4-4D52-9072-194F282569E1}"/>
              </a:ext>
            </a:extLst>
          </p:cNvPr>
          <p:cNvSpPr>
            <a:spLocks noGrp="1"/>
          </p:cNvSpPr>
          <p:nvPr>
            <p:ph type="dt" sz="half" idx="10"/>
          </p:nvPr>
        </p:nvSpPr>
        <p:spPr/>
        <p:txBody>
          <a:bodyPr/>
          <a:lstStyle/>
          <a:p>
            <a:fld id="{271C9538-B119-43EE-B270-919D44A1280B}" type="datetimeFigureOut">
              <a:rPr lang="en-US" smtClean="0"/>
              <a:t>7/19/19</a:t>
            </a:fld>
            <a:endParaRPr lang="en-US"/>
          </a:p>
        </p:txBody>
      </p:sp>
      <p:sp>
        <p:nvSpPr>
          <p:cNvPr id="6" name="Footer Placeholder 5">
            <a:extLst>
              <a:ext uri="{FF2B5EF4-FFF2-40B4-BE49-F238E27FC236}">
                <a16:creationId xmlns:a16="http://schemas.microsoft.com/office/drawing/2014/main" id="{8300A507-4B6E-4F72-A667-7BA895D31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1953B-591A-494D-A853-8F6CEC1C6A32}"/>
              </a:ext>
            </a:extLst>
          </p:cNvPr>
          <p:cNvSpPr>
            <a:spLocks noGrp="1"/>
          </p:cNvSpPr>
          <p:nvPr>
            <p:ph type="sldNum" sz="quarter" idx="12"/>
          </p:nvPr>
        </p:nvSpPr>
        <p:spPr/>
        <p:txBody>
          <a:bodyPr/>
          <a:lstStyle/>
          <a:p>
            <a:fld id="{1FE2FA7B-C79D-4C71-B6C3-56869AFFF221}" type="slidenum">
              <a:rPr lang="en-US" smtClean="0"/>
              <a:t>‹#›</a:t>
            </a:fld>
            <a:endParaRPr lang="en-US"/>
          </a:p>
        </p:txBody>
      </p:sp>
    </p:spTree>
    <p:extLst>
      <p:ext uri="{BB962C8B-B14F-4D97-AF65-F5344CB8AC3E}">
        <p14:creationId xmlns:p14="http://schemas.microsoft.com/office/powerpoint/2010/main" val="18366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B82F9-020A-47F6-A2C5-B9621DDCEA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AC6EBB-E804-4109-9DC7-BC3F8AB64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629ED-1E60-45BB-813A-83F6020AB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C9538-B119-43EE-B270-919D44A1280B}" type="datetimeFigureOut">
              <a:rPr lang="en-US" smtClean="0"/>
              <a:t>7/19/19</a:t>
            </a:fld>
            <a:endParaRPr lang="en-US"/>
          </a:p>
        </p:txBody>
      </p:sp>
      <p:sp>
        <p:nvSpPr>
          <p:cNvPr id="5" name="Footer Placeholder 4">
            <a:extLst>
              <a:ext uri="{FF2B5EF4-FFF2-40B4-BE49-F238E27FC236}">
                <a16:creationId xmlns:a16="http://schemas.microsoft.com/office/drawing/2014/main" id="{FAD704EB-CA27-4C30-B856-A26C347C6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0FBADA-AF81-4137-877B-C7FB56561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2FA7B-C79D-4C71-B6C3-56869AFFF221}" type="slidenum">
              <a:rPr lang="en-US" smtClean="0"/>
              <a:t>‹#›</a:t>
            </a:fld>
            <a:endParaRPr lang="en-US"/>
          </a:p>
        </p:txBody>
      </p:sp>
    </p:spTree>
    <p:extLst>
      <p:ext uri="{BB962C8B-B14F-4D97-AF65-F5344CB8AC3E}">
        <p14:creationId xmlns:p14="http://schemas.microsoft.com/office/powerpoint/2010/main" val="2026063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tiff"/><Relationship Id="rId5" Type="http://schemas.openxmlformats.org/officeDocument/2006/relationships/image" Target="../media/image3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hyperlink" Target="http://purl.obolibrary.org/obo/PATO_000003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5.png"/><Relationship Id="rId2" Type="http://schemas.openxmlformats.org/officeDocument/2006/relationships/notesSlide" Target="../notesSlides/notesSlide7.xml"/><Relationship Id="rId16" Type="http://schemas.openxmlformats.org/officeDocument/2006/relationships/image" Target="../media/image1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3.png"/><Relationship Id="rId15" Type="http://schemas.openxmlformats.org/officeDocument/2006/relationships/image" Target="../media/image25.png"/><Relationship Id="rId10" Type="http://schemas.openxmlformats.org/officeDocument/2006/relationships/image" Target="../media/image21.png"/><Relationship Id="rId19"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3.png"/><Relationship Id="rId15" Type="http://schemas.openxmlformats.org/officeDocument/2006/relationships/image" Target="../media/image25.png"/><Relationship Id="rId10" Type="http://schemas.openxmlformats.org/officeDocument/2006/relationships/image" Target="../media/image21.png"/><Relationship Id="rId19"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18" Type="http://schemas.openxmlformats.org/officeDocument/2006/relationships/image" Target="../media/image5.png"/><Relationship Id="rId3" Type="http://schemas.openxmlformats.org/officeDocument/2006/relationships/image" Target="../media/image46.png"/><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14.png"/><Relationship Id="rId2" Type="http://schemas.openxmlformats.org/officeDocument/2006/relationships/notesSlide" Target="../notesSlides/notesSlide9.xml"/><Relationship Id="rId16" Type="http://schemas.openxmlformats.org/officeDocument/2006/relationships/image" Target="../media/image2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15.png"/><Relationship Id="rId23" Type="http://schemas.openxmlformats.org/officeDocument/2006/relationships/image" Target="../media/image44.png"/><Relationship Id="rId10" Type="http://schemas.openxmlformats.org/officeDocument/2006/relationships/image" Target="../media/image20.png"/><Relationship Id="rId19"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9.png"/><Relationship Id="rId14" Type="http://schemas.openxmlformats.org/officeDocument/2006/relationships/image" Target="../media/image24.png"/><Relationship Id="rId22"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18" Type="http://schemas.openxmlformats.org/officeDocument/2006/relationships/image" Target="../media/image5.png"/><Relationship Id="rId3" Type="http://schemas.openxmlformats.org/officeDocument/2006/relationships/image" Target="../media/image46.png"/><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14.png"/><Relationship Id="rId2" Type="http://schemas.openxmlformats.org/officeDocument/2006/relationships/notesSlide" Target="../notesSlides/notesSlide10.xml"/><Relationship Id="rId16" Type="http://schemas.openxmlformats.org/officeDocument/2006/relationships/image" Target="../media/image2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15.png"/><Relationship Id="rId23" Type="http://schemas.openxmlformats.org/officeDocument/2006/relationships/image" Target="../media/image44.png"/><Relationship Id="rId10" Type="http://schemas.openxmlformats.org/officeDocument/2006/relationships/image" Target="../media/image20.png"/><Relationship Id="rId19"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9.png"/><Relationship Id="rId14" Type="http://schemas.openxmlformats.org/officeDocument/2006/relationships/image" Target="../media/image24.png"/><Relationship Id="rId22"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7.png"/><Relationship Id="rId7" Type="http://schemas.openxmlformats.org/officeDocument/2006/relationships/hyperlink" Target="https://www.ebi.ac.uk/metagenomics/api/v1/biomes/root:Environmental:Aquatic:Freshwater:Ice:Glacier"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png"/><Relationship Id="rId5" Type="http://schemas.openxmlformats.org/officeDocument/2006/relationships/image" Target="../media/image59.png"/><Relationship Id="rId10" Type="http://schemas.openxmlformats.org/officeDocument/2006/relationships/image" Target="../media/image60.png"/><Relationship Id="rId4" Type="http://schemas.openxmlformats.org/officeDocument/2006/relationships/image" Target="../media/image5.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4.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18" Type="http://schemas.openxmlformats.org/officeDocument/2006/relationships/image" Target="../media/image4.png"/><Relationship Id="rId3" Type="http://schemas.openxmlformats.org/officeDocument/2006/relationships/image" Target="../media/image63.png"/><Relationship Id="rId7" Type="http://schemas.openxmlformats.org/officeDocument/2006/relationships/image" Target="../media/image7.png"/><Relationship Id="rId12" Type="http://schemas.openxmlformats.org/officeDocument/2006/relationships/image" Target="../media/image64.png"/><Relationship Id="rId17" Type="http://schemas.openxmlformats.org/officeDocument/2006/relationships/hyperlink" Target="https://www.ebi.ac.uk/metagenomics/api/v1/biomes/root:Environmental:Aquatic:Freshwater:Ice:Glacier" TargetMode="External"/><Relationship Id="rId2" Type="http://schemas.openxmlformats.org/officeDocument/2006/relationships/image" Target="../media/image62.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67.png"/><Relationship Id="rId4" Type="http://schemas.openxmlformats.org/officeDocument/2006/relationships/image" Target="../media/image10.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9.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9.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reativecommons.org/licenses/by/2.0/legalcode"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CB701E3-B3B3-4051-95C0-7304B994B146}"/>
              </a:ext>
            </a:extLst>
          </p:cNvPr>
          <p:cNvGrpSpPr/>
          <p:nvPr/>
        </p:nvGrpSpPr>
        <p:grpSpPr>
          <a:xfrm>
            <a:off x="0" y="6503362"/>
            <a:ext cx="12183560" cy="386144"/>
            <a:chOff x="0" y="6503362"/>
            <a:chExt cx="12183560" cy="386144"/>
          </a:xfrm>
        </p:grpSpPr>
        <p:grpSp>
          <p:nvGrpSpPr>
            <p:cNvPr id="28" name="Group 27">
              <a:extLst>
                <a:ext uri="{FF2B5EF4-FFF2-40B4-BE49-F238E27FC236}">
                  <a16:creationId xmlns:a16="http://schemas.microsoft.com/office/drawing/2014/main" id="{4AA80D6B-B04E-485F-85DE-4F273123FBB5}"/>
                </a:ext>
              </a:extLst>
            </p:cNvPr>
            <p:cNvGrpSpPr/>
            <p:nvPr/>
          </p:nvGrpSpPr>
          <p:grpSpPr>
            <a:xfrm>
              <a:off x="0" y="6503362"/>
              <a:ext cx="8343900" cy="385804"/>
              <a:chOff x="0" y="6482829"/>
              <a:chExt cx="8343900" cy="385804"/>
            </a:xfrm>
          </p:grpSpPr>
          <p:pic>
            <p:nvPicPr>
              <p:cNvPr id="30" name="Picture 29">
                <a:extLst>
                  <a:ext uri="{FF2B5EF4-FFF2-40B4-BE49-F238E27FC236}">
                    <a16:creationId xmlns:a16="http://schemas.microsoft.com/office/drawing/2014/main" id="{487EF695-C779-4A2D-AADC-C13F78C80888}"/>
                  </a:ext>
                </a:extLst>
              </p:cNvPr>
              <p:cNvPicPr>
                <a:picLocks noChangeAspect="1"/>
              </p:cNvPicPr>
              <p:nvPr/>
            </p:nvPicPr>
            <p:blipFill rotWithShape="1">
              <a:blip r:embed="rId3"/>
              <a:srcRect l="20019" r="66302"/>
              <a:stretch/>
            </p:blipFill>
            <p:spPr>
              <a:xfrm>
                <a:off x="0" y="6482871"/>
                <a:ext cx="2085975" cy="385762"/>
              </a:xfrm>
              <a:prstGeom prst="rect">
                <a:avLst/>
              </a:prstGeom>
            </p:spPr>
          </p:pic>
          <p:pic>
            <p:nvPicPr>
              <p:cNvPr id="31" name="Picture 30">
                <a:extLst>
                  <a:ext uri="{FF2B5EF4-FFF2-40B4-BE49-F238E27FC236}">
                    <a16:creationId xmlns:a16="http://schemas.microsoft.com/office/drawing/2014/main" id="{BE5A5D7C-D3D9-4437-9FC6-21566688F8A1}"/>
                  </a:ext>
                </a:extLst>
              </p:cNvPr>
              <p:cNvPicPr>
                <a:picLocks noChangeAspect="1"/>
              </p:cNvPicPr>
              <p:nvPr/>
            </p:nvPicPr>
            <p:blipFill rotWithShape="1">
              <a:blip r:embed="rId3"/>
              <a:srcRect l="20019" r="66302"/>
              <a:stretch/>
            </p:blipFill>
            <p:spPr>
              <a:xfrm>
                <a:off x="2085975" y="6482871"/>
                <a:ext cx="2085975" cy="385762"/>
              </a:xfrm>
              <a:prstGeom prst="rect">
                <a:avLst/>
              </a:prstGeom>
            </p:spPr>
          </p:pic>
          <p:pic>
            <p:nvPicPr>
              <p:cNvPr id="32" name="Picture 31">
                <a:extLst>
                  <a:ext uri="{FF2B5EF4-FFF2-40B4-BE49-F238E27FC236}">
                    <a16:creationId xmlns:a16="http://schemas.microsoft.com/office/drawing/2014/main" id="{E9AAECD3-2CE5-4994-B890-3CAC9ADAD2CC}"/>
                  </a:ext>
                </a:extLst>
              </p:cNvPr>
              <p:cNvPicPr>
                <a:picLocks noChangeAspect="1"/>
              </p:cNvPicPr>
              <p:nvPr/>
            </p:nvPicPr>
            <p:blipFill rotWithShape="1">
              <a:blip r:embed="rId3"/>
              <a:srcRect l="20019" r="66302"/>
              <a:stretch/>
            </p:blipFill>
            <p:spPr>
              <a:xfrm>
                <a:off x="4171950" y="6482871"/>
                <a:ext cx="2085975" cy="385762"/>
              </a:xfrm>
              <a:prstGeom prst="rect">
                <a:avLst/>
              </a:prstGeom>
            </p:spPr>
          </p:pic>
          <p:pic>
            <p:nvPicPr>
              <p:cNvPr id="33" name="Picture 32">
                <a:extLst>
                  <a:ext uri="{FF2B5EF4-FFF2-40B4-BE49-F238E27FC236}">
                    <a16:creationId xmlns:a16="http://schemas.microsoft.com/office/drawing/2014/main" id="{C60602AF-0BDE-4961-A29A-11F39764C2E5}"/>
                  </a:ext>
                </a:extLst>
              </p:cNvPr>
              <p:cNvPicPr>
                <a:picLocks noChangeAspect="1"/>
              </p:cNvPicPr>
              <p:nvPr/>
            </p:nvPicPr>
            <p:blipFill rotWithShape="1">
              <a:blip r:embed="rId3"/>
              <a:srcRect l="20019" r="66302"/>
              <a:stretch/>
            </p:blipFill>
            <p:spPr>
              <a:xfrm>
                <a:off x="6257925" y="6482829"/>
                <a:ext cx="2085975" cy="385762"/>
              </a:xfrm>
              <a:prstGeom prst="rect">
                <a:avLst/>
              </a:prstGeom>
            </p:spPr>
          </p:pic>
        </p:grpSp>
        <p:pic>
          <p:nvPicPr>
            <p:cNvPr id="42" name="Picture 41">
              <a:extLst>
                <a:ext uri="{FF2B5EF4-FFF2-40B4-BE49-F238E27FC236}">
                  <a16:creationId xmlns:a16="http://schemas.microsoft.com/office/drawing/2014/main" id="{B0250A7B-3D86-46E1-ADE1-0083FBFE2C23}"/>
                </a:ext>
              </a:extLst>
            </p:cNvPr>
            <p:cNvPicPr>
              <a:picLocks noChangeAspect="1"/>
            </p:cNvPicPr>
            <p:nvPr/>
          </p:nvPicPr>
          <p:blipFill rotWithShape="1">
            <a:blip r:embed="rId3"/>
            <a:srcRect l="20019" r="66302"/>
            <a:stretch/>
          </p:blipFill>
          <p:spPr>
            <a:xfrm>
              <a:off x="8331721" y="6503702"/>
              <a:ext cx="2085975" cy="385762"/>
            </a:xfrm>
            <a:prstGeom prst="rect">
              <a:avLst/>
            </a:prstGeom>
          </p:spPr>
        </p:pic>
        <p:pic>
          <p:nvPicPr>
            <p:cNvPr id="43" name="Picture 42">
              <a:extLst>
                <a:ext uri="{FF2B5EF4-FFF2-40B4-BE49-F238E27FC236}">
                  <a16:creationId xmlns:a16="http://schemas.microsoft.com/office/drawing/2014/main" id="{C6DDB0B8-B423-4D90-9CC9-4C9C928BDCEE}"/>
                </a:ext>
              </a:extLst>
            </p:cNvPr>
            <p:cNvPicPr>
              <a:picLocks noChangeAspect="1"/>
            </p:cNvPicPr>
            <p:nvPr/>
          </p:nvPicPr>
          <p:blipFill rotWithShape="1">
            <a:blip r:embed="rId3"/>
            <a:srcRect l="20019" r="66302"/>
            <a:stretch/>
          </p:blipFill>
          <p:spPr>
            <a:xfrm>
              <a:off x="10097585" y="6503744"/>
              <a:ext cx="2085975" cy="385762"/>
            </a:xfrm>
            <a:prstGeom prst="rect">
              <a:avLst/>
            </a:prstGeom>
          </p:spPr>
        </p:pic>
      </p:grpSp>
      <p:grpSp>
        <p:nvGrpSpPr>
          <p:cNvPr id="21" name="Group 20">
            <a:extLst>
              <a:ext uri="{FF2B5EF4-FFF2-40B4-BE49-F238E27FC236}">
                <a16:creationId xmlns:a16="http://schemas.microsoft.com/office/drawing/2014/main" id="{08292D7F-5549-43AD-BB7A-7C680C1FFD65}"/>
              </a:ext>
            </a:extLst>
          </p:cNvPr>
          <p:cNvGrpSpPr/>
          <p:nvPr/>
        </p:nvGrpSpPr>
        <p:grpSpPr>
          <a:xfrm>
            <a:off x="0" y="-184349"/>
            <a:ext cx="12192000" cy="485776"/>
            <a:chOff x="0" y="-1"/>
            <a:chExt cx="9144000" cy="485776"/>
          </a:xfrm>
        </p:grpSpPr>
        <p:pic>
          <p:nvPicPr>
            <p:cNvPr id="25" name="Picture 24">
              <a:extLst>
                <a:ext uri="{FF2B5EF4-FFF2-40B4-BE49-F238E27FC236}">
                  <a16:creationId xmlns:a16="http://schemas.microsoft.com/office/drawing/2014/main" id="{E1FEB3BA-E90C-4FF2-9E6C-B28A3D613ED1}"/>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26" name="Picture 25">
              <a:extLst>
                <a:ext uri="{FF2B5EF4-FFF2-40B4-BE49-F238E27FC236}">
                  <a16:creationId xmlns:a16="http://schemas.microsoft.com/office/drawing/2014/main" id="{C9816C1A-6708-4369-8C93-E6242B6CB158}"/>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
        <p:nvSpPr>
          <p:cNvPr id="2" name="Title 1">
            <a:extLst>
              <a:ext uri="{FF2B5EF4-FFF2-40B4-BE49-F238E27FC236}">
                <a16:creationId xmlns:a16="http://schemas.microsoft.com/office/drawing/2014/main" id="{B382BCEB-3D9B-A447-938A-7015A868B8F8}"/>
              </a:ext>
            </a:extLst>
          </p:cNvPr>
          <p:cNvSpPr>
            <a:spLocks noGrp="1"/>
          </p:cNvSpPr>
          <p:nvPr>
            <p:ph type="ctrTitle"/>
          </p:nvPr>
        </p:nvSpPr>
        <p:spPr>
          <a:xfrm>
            <a:off x="2506625" y="631604"/>
            <a:ext cx="7158371" cy="2056679"/>
          </a:xfrm>
        </p:spPr>
        <p:txBody>
          <a:bodyPr>
            <a:noAutofit/>
          </a:bodyPr>
          <a:lstStyle/>
          <a:p>
            <a:r>
              <a:rPr lang="en-US" altLang="x-none" sz="4800" b="1" dirty="0">
                <a:latin typeface="Ubuntu" panose="020B0504030602030204" pitchFamily="34" charset="0"/>
                <a:cs typeface="Arial" panose="020B0604020202020204" pitchFamily="34" charset="0"/>
              </a:rPr>
              <a:t>Toward </a:t>
            </a:r>
            <a:r>
              <a:rPr lang="en-GB" sz="4800" b="1" cap="all" dirty="0">
                <a:solidFill>
                  <a:srgbClr val="0070C0"/>
                </a:solidFill>
                <a:latin typeface="Ubuntu" panose="020B0504030602030204" pitchFamily="34" charset="0"/>
                <a:cs typeface="Times New Roman" panose="02020603050405020304" pitchFamily="18" charset="0"/>
              </a:rPr>
              <a:t>I</a:t>
            </a:r>
            <a:r>
              <a:rPr lang="en-US" altLang="x-none" sz="4800" b="1" dirty="0" err="1">
                <a:solidFill>
                  <a:srgbClr val="0070C0"/>
                </a:solidFill>
                <a:latin typeface="Ubuntu" panose="020B0504030602030204" pitchFamily="34" charset="0"/>
                <a:cs typeface="Arial" panose="020B0604020202020204" pitchFamily="34" charset="0"/>
              </a:rPr>
              <a:t>nteroperable</a:t>
            </a:r>
            <a:r>
              <a:rPr lang="en-US" altLang="x-none" sz="4800" b="1" dirty="0">
                <a:solidFill>
                  <a:srgbClr val="0070C0"/>
                </a:solidFill>
                <a:latin typeface="Ubuntu" panose="020B0504030602030204" pitchFamily="34" charset="0"/>
                <a:cs typeface="Arial" panose="020B0604020202020204" pitchFamily="34" charset="0"/>
              </a:rPr>
              <a:t> </a:t>
            </a:r>
            <a:r>
              <a:rPr lang="en-US" altLang="x-none" sz="4800" b="1" dirty="0">
                <a:latin typeface="Ubuntu" panose="020B0504030602030204" pitchFamily="34" charset="0"/>
                <a:cs typeface="Arial" panose="020B0604020202020204" pitchFamily="34" charset="0"/>
              </a:rPr>
              <a:t>Microbiome Data</a:t>
            </a:r>
            <a:endParaRPr lang="en-US" sz="4800" b="1" dirty="0">
              <a:latin typeface="Ubuntu" panose="020B0504030602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A4F287D-EEDE-8848-B4EB-63B85B1E56F4}"/>
              </a:ext>
            </a:extLst>
          </p:cNvPr>
          <p:cNvSpPr>
            <a:spLocks noGrp="1"/>
          </p:cNvSpPr>
          <p:nvPr>
            <p:ph type="subTitle" idx="1"/>
          </p:nvPr>
        </p:nvSpPr>
        <p:spPr>
          <a:xfrm>
            <a:off x="1730432" y="2952436"/>
            <a:ext cx="8859583" cy="1183523"/>
          </a:xfrm>
        </p:spPr>
        <p:txBody>
          <a:bodyPr>
            <a:noAutofit/>
          </a:bodyPr>
          <a:lstStyle/>
          <a:p>
            <a:r>
              <a:rPr lang="en-US" altLang="x-none" sz="3200" b="1" dirty="0">
                <a:latin typeface="Ubuntu" panose="020B0504030602030204" pitchFamily="34" charset="0"/>
                <a:cs typeface="Times New Roman" pitchFamily="16" charset="0"/>
              </a:rPr>
              <a:t>Bridging Earth-Systems and Life-Science Semantics</a:t>
            </a:r>
            <a:br>
              <a:rPr lang="en-US" altLang="x-none" sz="3200" b="1" dirty="0">
                <a:latin typeface="Ubuntu" panose="020B0504030602030204" pitchFamily="34" charset="0"/>
                <a:cs typeface="Times New Roman" pitchFamily="16" charset="0"/>
              </a:rPr>
            </a:br>
            <a:endParaRPr lang="en-US" sz="3200" dirty="0">
              <a:latin typeface="Ubuntu" panose="020B0504030602030204" pitchFamily="34" charset="0"/>
            </a:endParaRPr>
          </a:p>
        </p:txBody>
      </p:sp>
      <p:pic>
        <p:nvPicPr>
          <p:cNvPr id="22" name="Picture 21">
            <a:extLst>
              <a:ext uri="{FF2B5EF4-FFF2-40B4-BE49-F238E27FC236}">
                <a16:creationId xmlns:a16="http://schemas.microsoft.com/office/drawing/2014/main" id="{5BB081BD-FFBC-E043-B678-D6463DDD36DD}"/>
              </a:ext>
            </a:extLst>
          </p:cNvPr>
          <p:cNvPicPr>
            <a:picLocks noChangeAspect="1"/>
          </p:cNvPicPr>
          <p:nvPr/>
        </p:nvPicPr>
        <p:blipFill>
          <a:blip r:embed="rId4"/>
          <a:stretch>
            <a:fillRect/>
          </a:stretch>
        </p:blipFill>
        <p:spPr>
          <a:xfrm>
            <a:off x="785422" y="5372610"/>
            <a:ext cx="812478" cy="751542"/>
          </a:xfrm>
          <a:prstGeom prst="rect">
            <a:avLst/>
          </a:prstGeom>
        </p:spPr>
      </p:pic>
      <p:sp>
        <p:nvSpPr>
          <p:cNvPr id="4" name="Slide Number Placeholder 3">
            <a:extLst>
              <a:ext uri="{FF2B5EF4-FFF2-40B4-BE49-F238E27FC236}">
                <a16:creationId xmlns:a16="http://schemas.microsoft.com/office/drawing/2014/main" id="{E450F54A-7F1D-AE42-8E9F-979D90587CDC}"/>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1</a:t>
            </a:fld>
            <a:endParaRPr lang="en-US" sz="1400" dirty="0">
              <a:solidFill>
                <a:schemeClr val="tx1"/>
              </a:solidFill>
            </a:endParaRPr>
          </a:p>
        </p:txBody>
      </p:sp>
      <p:sp>
        <p:nvSpPr>
          <p:cNvPr id="23" name="Title 16">
            <a:extLst>
              <a:ext uri="{FF2B5EF4-FFF2-40B4-BE49-F238E27FC236}">
                <a16:creationId xmlns:a16="http://schemas.microsoft.com/office/drawing/2014/main" id="{5FEE931F-4F69-E64A-8AAE-0E52FAE5C15B}"/>
              </a:ext>
            </a:extLst>
          </p:cNvPr>
          <p:cNvSpPr txBox="1">
            <a:spLocks/>
          </p:cNvSpPr>
          <p:nvPr/>
        </p:nvSpPr>
        <p:spPr>
          <a:xfrm>
            <a:off x="2794168" y="4153843"/>
            <a:ext cx="9030494" cy="7002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Ubuntu" panose="020B0504030602030204" pitchFamily="34" charset="0"/>
                <a:cs typeface="Times New Roman" panose="02020603050405020304" pitchFamily="18" charset="0"/>
              </a:rPr>
              <a:t>Kai Blumberg, Chris </a:t>
            </a:r>
            <a:r>
              <a:rPr lang="en-US" sz="1800" dirty="0" err="1">
                <a:latin typeface="Ubuntu" panose="020B0504030602030204" pitchFamily="34" charset="0"/>
                <a:cs typeface="Times New Roman" panose="02020603050405020304" pitchFamily="18" charset="0"/>
              </a:rPr>
              <a:t>Mungall</a:t>
            </a:r>
            <a:r>
              <a:rPr lang="en-US" sz="1800" dirty="0">
                <a:latin typeface="Ubuntu" panose="020B0504030602030204" pitchFamily="34" charset="0"/>
                <a:cs typeface="Times New Roman" panose="02020603050405020304" pitchFamily="18" charset="0"/>
              </a:rPr>
              <a:t>, Bonnie Hurwitz, Pier Luigi Buttigieg</a:t>
            </a:r>
            <a:endParaRPr lang="en-US" sz="1800" dirty="0">
              <a:latin typeface="Ubuntu" panose="020B0504030602030204" pitchFamily="34" charset="0"/>
            </a:endParaRPr>
          </a:p>
        </p:txBody>
      </p:sp>
      <p:sp>
        <p:nvSpPr>
          <p:cNvPr id="5" name="Rectangle 4">
            <a:extLst>
              <a:ext uri="{FF2B5EF4-FFF2-40B4-BE49-F238E27FC236}">
                <a16:creationId xmlns:a16="http://schemas.microsoft.com/office/drawing/2014/main" id="{1F6ECD21-F35C-C24C-A0C2-4F0A2DAD25C2}"/>
              </a:ext>
            </a:extLst>
          </p:cNvPr>
          <p:cNvSpPr/>
          <p:nvPr/>
        </p:nvSpPr>
        <p:spPr>
          <a:xfrm>
            <a:off x="6176507" y="539871"/>
            <a:ext cx="5114285" cy="400110"/>
          </a:xfrm>
          <a:prstGeom prst="rect">
            <a:avLst/>
          </a:prstGeom>
        </p:spPr>
        <p:txBody>
          <a:bodyPr wrap="none">
            <a:spAutoFit/>
          </a:bodyPr>
          <a:lstStyle/>
          <a:p>
            <a:r>
              <a:rPr lang="en-US" sz="2000" dirty="0">
                <a:solidFill>
                  <a:srgbClr val="148D97"/>
                </a:solidFill>
                <a:latin typeface="Ubuntu" panose="020B0504030602030204" pitchFamily="34" charset="0"/>
              </a:rPr>
              <a:t>https://</a:t>
            </a:r>
            <a:r>
              <a:rPr lang="en-US" sz="2000" dirty="0" err="1">
                <a:solidFill>
                  <a:srgbClr val="148D97"/>
                </a:solidFill>
                <a:latin typeface="Ubuntu" panose="020B0504030602030204" pitchFamily="34" charset="0"/>
              </a:rPr>
              <a:t>github.com</a:t>
            </a:r>
            <a:r>
              <a:rPr lang="en-US" sz="2000" dirty="0">
                <a:solidFill>
                  <a:srgbClr val="148D97"/>
                </a:solidFill>
                <a:latin typeface="Ubuntu" panose="020B0504030602030204" pitchFamily="34" charset="0"/>
              </a:rPr>
              <a:t>/</a:t>
            </a:r>
            <a:r>
              <a:rPr lang="en-US" sz="2000" dirty="0" err="1">
                <a:solidFill>
                  <a:srgbClr val="148D97"/>
                </a:solidFill>
                <a:latin typeface="Ubuntu" panose="020B0504030602030204" pitchFamily="34" charset="0"/>
              </a:rPr>
              <a:t>environmentontology</a:t>
            </a:r>
            <a:r>
              <a:rPr lang="en-US" sz="2000" dirty="0">
                <a:solidFill>
                  <a:srgbClr val="148D97"/>
                </a:solidFill>
                <a:latin typeface="Ubuntu" panose="020B0504030602030204" pitchFamily="34" charset="0"/>
              </a:rPr>
              <a:t>/</a:t>
            </a:r>
            <a:r>
              <a:rPr lang="en-US" sz="2000" dirty="0" err="1">
                <a:solidFill>
                  <a:srgbClr val="148D97"/>
                </a:solidFill>
                <a:latin typeface="Ubuntu" panose="020B0504030602030204" pitchFamily="34" charset="0"/>
              </a:rPr>
              <a:t>envo</a:t>
            </a:r>
            <a:endParaRPr lang="en-US" sz="2000" dirty="0">
              <a:solidFill>
                <a:srgbClr val="148D97"/>
              </a:solidFill>
              <a:latin typeface="Ubuntu" panose="020B0504030602030204" pitchFamily="34" charset="0"/>
            </a:endParaRPr>
          </a:p>
        </p:txBody>
      </p:sp>
      <p:pic>
        <p:nvPicPr>
          <p:cNvPr id="8" name="Picture 7" descr="A picture containing clipart&#10;&#10;Description automatically generated">
            <a:extLst>
              <a:ext uri="{FF2B5EF4-FFF2-40B4-BE49-F238E27FC236}">
                <a16:creationId xmlns:a16="http://schemas.microsoft.com/office/drawing/2014/main" id="{C0529D51-853B-4711-8555-4431DAB20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241" y="5461146"/>
            <a:ext cx="3149629" cy="605698"/>
          </a:xfrm>
          <a:prstGeom prst="rect">
            <a:avLst/>
          </a:prstGeom>
        </p:spPr>
      </p:pic>
      <p:pic>
        <p:nvPicPr>
          <p:cNvPr id="10" name="Picture 9">
            <a:extLst>
              <a:ext uri="{FF2B5EF4-FFF2-40B4-BE49-F238E27FC236}">
                <a16:creationId xmlns:a16="http://schemas.microsoft.com/office/drawing/2014/main" id="{C786D877-6F2D-E545-8AA2-00D995935CB9}"/>
              </a:ext>
            </a:extLst>
          </p:cNvPr>
          <p:cNvPicPr>
            <a:picLocks noChangeAspect="1"/>
          </p:cNvPicPr>
          <p:nvPr/>
        </p:nvPicPr>
        <p:blipFill>
          <a:blip r:embed="rId6"/>
          <a:stretch>
            <a:fillRect/>
          </a:stretch>
        </p:blipFill>
        <p:spPr>
          <a:xfrm>
            <a:off x="10114361" y="5246538"/>
            <a:ext cx="1653328" cy="921320"/>
          </a:xfrm>
          <a:prstGeom prst="rect">
            <a:avLst/>
          </a:prstGeom>
        </p:spPr>
      </p:pic>
      <p:pic>
        <p:nvPicPr>
          <p:cNvPr id="1026"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793B7556-9FB6-8240-9F84-6C38BA20A5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168" y="5270711"/>
            <a:ext cx="1845362" cy="9433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634C2719-946F-BF45-BF01-72F4BC7A95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704" y="527239"/>
            <a:ext cx="697441" cy="3565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DACF44AC-16F8-2C4A-9702-D4D3080BF581}"/>
              </a:ext>
            </a:extLst>
          </p:cNvPr>
          <p:cNvPicPr>
            <a:picLocks noChangeAspect="1"/>
          </p:cNvPicPr>
          <p:nvPr/>
        </p:nvPicPr>
        <p:blipFill>
          <a:blip r:embed="rId6"/>
          <a:stretch>
            <a:fillRect/>
          </a:stretch>
        </p:blipFill>
        <p:spPr>
          <a:xfrm>
            <a:off x="11129142" y="539063"/>
            <a:ext cx="761927" cy="424585"/>
          </a:xfrm>
          <a:prstGeom prst="rect">
            <a:avLst/>
          </a:prstGeom>
        </p:spPr>
      </p:pic>
    </p:spTree>
    <p:extLst>
      <p:ext uri="{BB962C8B-B14F-4D97-AF65-F5344CB8AC3E}">
        <p14:creationId xmlns:p14="http://schemas.microsoft.com/office/powerpoint/2010/main" val="217329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E2848A-3DD9-2B46-88C8-1471DC66322A}"/>
              </a:ext>
            </a:extLst>
          </p:cNvPr>
          <p:cNvPicPr>
            <a:picLocks noChangeAspect="1"/>
          </p:cNvPicPr>
          <p:nvPr/>
        </p:nvPicPr>
        <p:blipFill>
          <a:blip r:embed="rId2"/>
          <a:stretch>
            <a:fillRect/>
          </a:stretch>
        </p:blipFill>
        <p:spPr>
          <a:xfrm>
            <a:off x="6600925" y="4057486"/>
            <a:ext cx="2131595" cy="1711576"/>
          </a:xfrm>
          <a:prstGeom prst="rect">
            <a:avLst/>
          </a:prstGeom>
        </p:spPr>
      </p:pic>
      <p:grpSp>
        <p:nvGrpSpPr>
          <p:cNvPr id="46" name="Group 45">
            <a:extLst>
              <a:ext uri="{FF2B5EF4-FFF2-40B4-BE49-F238E27FC236}">
                <a16:creationId xmlns:a16="http://schemas.microsoft.com/office/drawing/2014/main" id="{D6836D0C-3473-414B-816C-3ABC66614D15}"/>
              </a:ext>
            </a:extLst>
          </p:cNvPr>
          <p:cNvGrpSpPr/>
          <p:nvPr/>
        </p:nvGrpSpPr>
        <p:grpSpPr>
          <a:xfrm>
            <a:off x="0" y="6503362"/>
            <a:ext cx="12183560" cy="386144"/>
            <a:chOff x="0" y="6503362"/>
            <a:chExt cx="12183560" cy="386144"/>
          </a:xfrm>
        </p:grpSpPr>
        <p:grpSp>
          <p:nvGrpSpPr>
            <p:cNvPr id="47" name="Group 46">
              <a:extLst>
                <a:ext uri="{FF2B5EF4-FFF2-40B4-BE49-F238E27FC236}">
                  <a16:creationId xmlns:a16="http://schemas.microsoft.com/office/drawing/2014/main" id="{5BB05678-FCF3-44CD-9600-5F94E716A2F8}"/>
                </a:ext>
              </a:extLst>
            </p:cNvPr>
            <p:cNvGrpSpPr/>
            <p:nvPr/>
          </p:nvGrpSpPr>
          <p:grpSpPr>
            <a:xfrm>
              <a:off x="0" y="6503362"/>
              <a:ext cx="8343900" cy="385804"/>
              <a:chOff x="0" y="6482829"/>
              <a:chExt cx="8343900" cy="385804"/>
            </a:xfrm>
          </p:grpSpPr>
          <p:pic>
            <p:nvPicPr>
              <p:cNvPr id="50" name="Picture 49">
                <a:extLst>
                  <a:ext uri="{FF2B5EF4-FFF2-40B4-BE49-F238E27FC236}">
                    <a16:creationId xmlns:a16="http://schemas.microsoft.com/office/drawing/2014/main" id="{F14888B6-AE1E-404C-9B58-E51686B24A5E}"/>
                  </a:ext>
                </a:extLst>
              </p:cNvPr>
              <p:cNvPicPr>
                <a:picLocks noChangeAspect="1"/>
              </p:cNvPicPr>
              <p:nvPr/>
            </p:nvPicPr>
            <p:blipFill rotWithShape="1">
              <a:blip r:embed="rId3"/>
              <a:srcRect l="20019" r="66302"/>
              <a:stretch/>
            </p:blipFill>
            <p:spPr>
              <a:xfrm>
                <a:off x="0" y="6482871"/>
                <a:ext cx="2085975" cy="385762"/>
              </a:xfrm>
              <a:prstGeom prst="rect">
                <a:avLst/>
              </a:prstGeom>
            </p:spPr>
          </p:pic>
          <p:pic>
            <p:nvPicPr>
              <p:cNvPr id="51" name="Picture 50">
                <a:extLst>
                  <a:ext uri="{FF2B5EF4-FFF2-40B4-BE49-F238E27FC236}">
                    <a16:creationId xmlns:a16="http://schemas.microsoft.com/office/drawing/2014/main" id="{29B888E3-8D94-40EA-9BC6-16D51A5F6F77}"/>
                  </a:ext>
                </a:extLst>
              </p:cNvPr>
              <p:cNvPicPr>
                <a:picLocks noChangeAspect="1"/>
              </p:cNvPicPr>
              <p:nvPr/>
            </p:nvPicPr>
            <p:blipFill rotWithShape="1">
              <a:blip r:embed="rId3"/>
              <a:srcRect l="20019" r="66302"/>
              <a:stretch/>
            </p:blipFill>
            <p:spPr>
              <a:xfrm>
                <a:off x="2085975" y="6482871"/>
                <a:ext cx="2085975" cy="385762"/>
              </a:xfrm>
              <a:prstGeom prst="rect">
                <a:avLst/>
              </a:prstGeom>
            </p:spPr>
          </p:pic>
          <p:pic>
            <p:nvPicPr>
              <p:cNvPr id="52" name="Picture 51">
                <a:extLst>
                  <a:ext uri="{FF2B5EF4-FFF2-40B4-BE49-F238E27FC236}">
                    <a16:creationId xmlns:a16="http://schemas.microsoft.com/office/drawing/2014/main" id="{DC10E69A-CD0A-4494-BE12-93C535A91928}"/>
                  </a:ext>
                </a:extLst>
              </p:cNvPr>
              <p:cNvPicPr>
                <a:picLocks noChangeAspect="1"/>
              </p:cNvPicPr>
              <p:nvPr/>
            </p:nvPicPr>
            <p:blipFill rotWithShape="1">
              <a:blip r:embed="rId3"/>
              <a:srcRect l="20019" r="66302"/>
              <a:stretch/>
            </p:blipFill>
            <p:spPr>
              <a:xfrm>
                <a:off x="4171950" y="6482871"/>
                <a:ext cx="2085975" cy="385762"/>
              </a:xfrm>
              <a:prstGeom prst="rect">
                <a:avLst/>
              </a:prstGeom>
            </p:spPr>
          </p:pic>
          <p:pic>
            <p:nvPicPr>
              <p:cNvPr id="53" name="Picture 52">
                <a:extLst>
                  <a:ext uri="{FF2B5EF4-FFF2-40B4-BE49-F238E27FC236}">
                    <a16:creationId xmlns:a16="http://schemas.microsoft.com/office/drawing/2014/main" id="{698E9070-2CC0-4F59-AE62-AB3595FEA510}"/>
                  </a:ext>
                </a:extLst>
              </p:cNvPr>
              <p:cNvPicPr>
                <a:picLocks noChangeAspect="1"/>
              </p:cNvPicPr>
              <p:nvPr/>
            </p:nvPicPr>
            <p:blipFill rotWithShape="1">
              <a:blip r:embed="rId3"/>
              <a:srcRect l="20019" r="66302"/>
              <a:stretch/>
            </p:blipFill>
            <p:spPr>
              <a:xfrm>
                <a:off x="6257925" y="6482829"/>
                <a:ext cx="2085975" cy="385762"/>
              </a:xfrm>
              <a:prstGeom prst="rect">
                <a:avLst/>
              </a:prstGeom>
            </p:spPr>
          </p:pic>
        </p:grpSp>
        <p:pic>
          <p:nvPicPr>
            <p:cNvPr id="48" name="Picture 47">
              <a:extLst>
                <a:ext uri="{FF2B5EF4-FFF2-40B4-BE49-F238E27FC236}">
                  <a16:creationId xmlns:a16="http://schemas.microsoft.com/office/drawing/2014/main" id="{EF5D1208-5DAB-4A6C-9121-418E11362F1E}"/>
                </a:ext>
              </a:extLst>
            </p:cNvPr>
            <p:cNvPicPr>
              <a:picLocks noChangeAspect="1"/>
            </p:cNvPicPr>
            <p:nvPr/>
          </p:nvPicPr>
          <p:blipFill rotWithShape="1">
            <a:blip r:embed="rId3"/>
            <a:srcRect l="20019" r="66302"/>
            <a:stretch/>
          </p:blipFill>
          <p:spPr>
            <a:xfrm>
              <a:off x="8331721" y="6503702"/>
              <a:ext cx="2085975" cy="385762"/>
            </a:xfrm>
            <a:prstGeom prst="rect">
              <a:avLst/>
            </a:prstGeom>
          </p:spPr>
        </p:pic>
        <p:pic>
          <p:nvPicPr>
            <p:cNvPr id="49" name="Picture 48">
              <a:extLst>
                <a:ext uri="{FF2B5EF4-FFF2-40B4-BE49-F238E27FC236}">
                  <a16:creationId xmlns:a16="http://schemas.microsoft.com/office/drawing/2014/main" id="{00988E31-B249-4812-B0A9-62DEC3DDAC86}"/>
                </a:ext>
              </a:extLst>
            </p:cNvPr>
            <p:cNvPicPr>
              <a:picLocks noChangeAspect="1"/>
            </p:cNvPicPr>
            <p:nvPr/>
          </p:nvPicPr>
          <p:blipFill rotWithShape="1">
            <a:blip r:embed="rId3"/>
            <a:srcRect l="20019" r="66302"/>
            <a:stretch/>
          </p:blipFill>
          <p:spPr>
            <a:xfrm>
              <a:off x="10097585" y="6503744"/>
              <a:ext cx="2085975" cy="385762"/>
            </a:xfrm>
            <a:prstGeom prst="rect">
              <a:avLst/>
            </a:prstGeom>
          </p:spPr>
        </p:pic>
      </p:grpSp>
      <p:grpSp>
        <p:nvGrpSpPr>
          <p:cNvPr id="18" name="Group 17">
            <a:extLst>
              <a:ext uri="{FF2B5EF4-FFF2-40B4-BE49-F238E27FC236}">
                <a16:creationId xmlns:a16="http://schemas.microsoft.com/office/drawing/2014/main" id="{0EF9C684-8869-4601-BD7D-B888249E2BEC}"/>
              </a:ext>
            </a:extLst>
          </p:cNvPr>
          <p:cNvGrpSpPr/>
          <p:nvPr/>
        </p:nvGrpSpPr>
        <p:grpSpPr>
          <a:xfrm>
            <a:off x="0" y="-1"/>
            <a:ext cx="12192000" cy="485776"/>
            <a:chOff x="0" y="-1"/>
            <a:chExt cx="9144000" cy="485776"/>
          </a:xfrm>
        </p:grpSpPr>
        <p:pic>
          <p:nvPicPr>
            <p:cNvPr id="19" name="Picture 18">
              <a:extLst>
                <a:ext uri="{FF2B5EF4-FFF2-40B4-BE49-F238E27FC236}">
                  <a16:creationId xmlns:a16="http://schemas.microsoft.com/office/drawing/2014/main" id="{1665A116-9B4C-45B5-832B-41284AEB2DB6}"/>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20" name="Picture 19">
              <a:extLst>
                <a:ext uri="{FF2B5EF4-FFF2-40B4-BE49-F238E27FC236}">
                  <a16:creationId xmlns:a16="http://schemas.microsoft.com/office/drawing/2014/main" id="{38B822FD-9EA7-4AFD-A974-33C11A580324}"/>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a:xfrm>
            <a:off x="1356416" y="842031"/>
            <a:ext cx="4957762" cy="709344"/>
          </a:xfrm>
        </p:spPr>
        <p:txBody>
          <a:bodyPr>
            <a:normAutofit/>
          </a:bodyPr>
          <a:lstStyle/>
          <a:p>
            <a:r>
              <a:rPr lang="en-US" altLang="x-none" dirty="0">
                <a:solidFill>
                  <a:srgbClr val="000000"/>
                </a:solidFill>
                <a:latin typeface="Ubuntu" panose="020B0504030602030204" pitchFamily="34" charset="0"/>
                <a:cs typeface="Times New Roman" pitchFamily="16" charset="0"/>
              </a:rPr>
              <a:t>Metagenomics</a:t>
            </a:r>
            <a:endParaRPr lang="en-US" dirty="0">
              <a:latin typeface="Ubuntu" panose="020B0504030602030204" pitchFamily="34" charset="0"/>
            </a:endParaRPr>
          </a:p>
        </p:txBody>
      </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10</a:t>
            </a:fld>
            <a:endParaRPr lang="en-US" sz="1400" dirty="0">
              <a:solidFill>
                <a:schemeClr val="tx1"/>
              </a:solidFill>
            </a:endParaRPr>
          </a:p>
        </p:txBody>
      </p:sp>
      <p:pic>
        <p:nvPicPr>
          <p:cNvPr id="2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A267F420-9BC8-704D-9373-3AC4AAEEE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FEB038A8-2085-8342-A4ED-A8AEB3B94ECF}"/>
              </a:ext>
            </a:extLst>
          </p:cNvPr>
          <p:cNvGrpSpPr/>
          <p:nvPr/>
        </p:nvGrpSpPr>
        <p:grpSpPr>
          <a:xfrm>
            <a:off x="0" y="9961"/>
            <a:ext cx="12192000" cy="485776"/>
            <a:chOff x="0" y="-1"/>
            <a:chExt cx="9144000" cy="485776"/>
          </a:xfrm>
        </p:grpSpPr>
        <p:pic>
          <p:nvPicPr>
            <p:cNvPr id="25" name="Picture 24">
              <a:extLst>
                <a:ext uri="{FF2B5EF4-FFF2-40B4-BE49-F238E27FC236}">
                  <a16:creationId xmlns:a16="http://schemas.microsoft.com/office/drawing/2014/main" id="{B214B5DB-458F-E14F-9F42-AC822DF427CF}"/>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26" name="Picture 25">
              <a:extLst>
                <a:ext uri="{FF2B5EF4-FFF2-40B4-BE49-F238E27FC236}">
                  <a16:creationId xmlns:a16="http://schemas.microsoft.com/office/drawing/2014/main" id="{9DE5B041-B179-3A4D-9FB2-4FDFE66F2F37}"/>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
        <p:nvSpPr>
          <p:cNvPr id="21" name="Rectangle 20">
            <a:extLst>
              <a:ext uri="{FF2B5EF4-FFF2-40B4-BE49-F238E27FC236}">
                <a16:creationId xmlns:a16="http://schemas.microsoft.com/office/drawing/2014/main" id="{45B0B6A0-2C08-4E49-832B-00C8D45AEEBA}"/>
              </a:ext>
            </a:extLst>
          </p:cNvPr>
          <p:cNvSpPr/>
          <p:nvPr/>
        </p:nvSpPr>
        <p:spPr>
          <a:xfrm>
            <a:off x="8319135" y="6579296"/>
            <a:ext cx="6096000" cy="261610"/>
          </a:xfrm>
          <a:prstGeom prst="rect">
            <a:avLst/>
          </a:prstGeom>
        </p:spPr>
        <p:txBody>
          <a:bodyPr>
            <a:spAutoFit/>
          </a:bodyPr>
          <a:lstStyle/>
          <a:p>
            <a:r>
              <a:rPr lang="en-US" sz="1100" dirty="0"/>
              <a:t>https://</a:t>
            </a:r>
            <a:r>
              <a:rPr lang="en-US" sz="1100" dirty="0" err="1"/>
              <a:t>yokoent.com</a:t>
            </a:r>
            <a:r>
              <a:rPr lang="en-US" sz="1100" dirty="0"/>
              <a:t>/images/dna-png-transparent-6.png</a:t>
            </a:r>
          </a:p>
        </p:txBody>
      </p:sp>
      <p:pic>
        <p:nvPicPr>
          <p:cNvPr id="22" name="Picture 21">
            <a:extLst>
              <a:ext uri="{FF2B5EF4-FFF2-40B4-BE49-F238E27FC236}">
                <a16:creationId xmlns:a16="http://schemas.microsoft.com/office/drawing/2014/main" id="{01A72182-E825-FC4A-8420-938FF6F5C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88192">
            <a:off x="6539209" y="-4132"/>
            <a:ext cx="4425551" cy="2489372"/>
          </a:xfrm>
          <a:prstGeom prst="rect">
            <a:avLst/>
          </a:prstGeom>
        </p:spPr>
      </p:pic>
      <p:sp>
        <p:nvSpPr>
          <p:cNvPr id="28" name="Rectangle 27">
            <a:extLst>
              <a:ext uri="{FF2B5EF4-FFF2-40B4-BE49-F238E27FC236}">
                <a16:creationId xmlns:a16="http://schemas.microsoft.com/office/drawing/2014/main" id="{7F4839CD-E6A7-E149-A0CE-73F63734984E}"/>
              </a:ext>
            </a:extLst>
          </p:cNvPr>
          <p:cNvSpPr/>
          <p:nvPr/>
        </p:nvSpPr>
        <p:spPr>
          <a:xfrm>
            <a:off x="625256" y="4592635"/>
            <a:ext cx="5154110" cy="1426768"/>
          </a:xfrm>
          <a:prstGeom prst="rect">
            <a:avLst/>
          </a:prstGeom>
          <a:solidFill>
            <a:schemeClr val="bg1"/>
          </a:solidFill>
          <a:ln>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de-DE" sz="2800" dirty="0">
                <a:solidFill>
                  <a:schemeClr val="tx1"/>
                </a:solidFill>
                <a:latin typeface="Ubuntu" panose="020B0504030602030204" pitchFamily="34" charset="0"/>
                <a:cs typeface="Times New Roman" pitchFamily="18" charset="0"/>
              </a:rPr>
              <a:t>Cultivation-independent genome-level characterization of microbial communities. </a:t>
            </a:r>
          </a:p>
        </p:txBody>
      </p:sp>
      <p:sp>
        <p:nvSpPr>
          <p:cNvPr id="29" name="Title 16">
            <a:extLst>
              <a:ext uri="{FF2B5EF4-FFF2-40B4-BE49-F238E27FC236}">
                <a16:creationId xmlns:a16="http://schemas.microsoft.com/office/drawing/2014/main" id="{C282AC6D-F51F-B84D-B4A9-0AECF21C0A77}"/>
              </a:ext>
            </a:extLst>
          </p:cNvPr>
          <p:cNvSpPr txBox="1">
            <a:spLocks/>
          </p:cNvSpPr>
          <p:nvPr/>
        </p:nvSpPr>
        <p:spPr>
          <a:xfrm>
            <a:off x="6477056" y="5821449"/>
            <a:ext cx="3394864" cy="5884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i="1" dirty="0">
                <a:latin typeface="Ubuntu" panose="020B0504030602030204" pitchFamily="34" charset="0"/>
                <a:cs typeface="Times New Roman" panose="02020603050405020304" pitchFamily="18" charset="0"/>
              </a:rPr>
              <a:t>Gilbert et al. </a:t>
            </a:r>
            <a:r>
              <a:rPr lang="en-US" sz="1400" dirty="0">
                <a:latin typeface="Ubuntu" panose="020B0504030602030204" pitchFamily="34" charset="0"/>
                <a:cs typeface="Times New Roman" panose="02020603050405020304" pitchFamily="18" charset="0"/>
              </a:rPr>
              <a:t>2010  Standards in Genomic Sciences</a:t>
            </a:r>
            <a:endParaRPr lang="en-US" sz="1400" dirty="0">
              <a:latin typeface="Ubuntu" panose="020B0504030602030204" pitchFamily="34" charset="0"/>
            </a:endParaRPr>
          </a:p>
        </p:txBody>
      </p:sp>
      <p:pic>
        <p:nvPicPr>
          <p:cNvPr id="8" name="Picture 7">
            <a:extLst>
              <a:ext uri="{FF2B5EF4-FFF2-40B4-BE49-F238E27FC236}">
                <a16:creationId xmlns:a16="http://schemas.microsoft.com/office/drawing/2014/main" id="{50F6AB31-8D72-794B-B65A-203A0F0D5838}"/>
              </a:ext>
            </a:extLst>
          </p:cNvPr>
          <p:cNvPicPr>
            <a:picLocks noChangeAspect="1"/>
          </p:cNvPicPr>
          <p:nvPr/>
        </p:nvPicPr>
        <p:blipFill>
          <a:blip r:embed="rId6"/>
          <a:stretch>
            <a:fillRect/>
          </a:stretch>
        </p:blipFill>
        <p:spPr>
          <a:xfrm>
            <a:off x="9692123" y="4508173"/>
            <a:ext cx="2032000" cy="1308100"/>
          </a:xfrm>
          <a:prstGeom prst="rect">
            <a:avLst/>
          </a:prstGeom>
        </p:spPr>
      </p:pic>
      <p:sp>
        <p:nvSpPr>
          <p:cNvPr id="31" name="Title 16">
            <a:extLst>
              <a:ext uri="{FF2B5EF4-FFF2-40B4-BE49-F238E27FC236}">
                <a16:creationId xmlns:a16="http://schemas.microsoft.com/office/drawing/2014/main" id="{80E72F19-CE7A-1440-B91A-07D625246C00}"/>
              </a:ext>
            </a:extLst>
          </p:cNvPr>
          <p:cNvSpPr txBox="1">
            <a:spLocks/>
          </p:cNvSpPr>
          <p:nvPr/>
        </p:nvSpPr>
        <p:spPr>
          <a:xfrm>
            <a:off x="9532572" y="5840126"/>
            <a:ext cx="2653846" cy="3857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i="1" dirty="0" err="1">
                <a:latin typeface="Ubuntu" panose="020B0504030602030204" pitchFamily="34" charset="0"/>
                <a:cs typeface="Times New Roman" panose="02020603050405020304" pitchFamily="18" charset="0"/>
              </a:rPr>
              <a:t>Turnbaugh</a:t>
            </a:r>
            <a:r>
              <a:rPr lang="en-US" sz="1400" i="1" dirty="0">
                <a:latin typeface="Ubuntu" panose="020B0504030602030204" pitchFamily="34" charset="0"/>
                <a:cs typeface="Times New Roman" panose="02020603050405020304" pitchFamily="18" charset="0"/>
              </a:rPr>
              <a:t> et al. </a:t>
            </a:r>
            <a:r>
              <a:rPr lang="en-US" sz="1400" dirty="0">
                <a:latin typeface="Ubuntu" panose="020B0504030602030204" pitchFamily="34" charset="0"/>
                <a:cs typeface="Times New Roman" panose="02020603050405020304" pitchFamily="18" charset="0"/>
              </a:rPr>
              <a:t>2017 Nature</a:t>
            </a:r>
            <a:endParaRPr lang="en-US" sz="1400" dirty="0">
              <a:latin typeface="Ubuntu" panose="020B0504030602030204" pitchFamily="34" charset="0"/>
            </a:endParaRPr>
          </a:p>
        </p:txBody>
      </p:sp>
      <p:grpSp>
        <p:nvGrpSpPr>
          <p:cNvPr id="10" name="Group 9">
            <a:extLst>
              <a:ext uri="{FF2B5EF4-FFF2-40B4-BE49-F238E27FC236}">
                <a16:creationId xmlns:a16="http://schemas.microsoft.com/office/drawing/2014/main" id="{2CC8BB5E-85E9-284D-9EE3-F334DF17087B}"/>
              </a:ext>
            </a:extLst>
          </p:cNvPr>
          <p:cNvGrpSpPr/>
          <p:nvPr/>
        </p:nvGrpSpPr>
        <p:grpSpPr>
          <a:xfrm>
            <a:off x="11430" y="1948639"/>
            <a:ext cx="6922541" cy="2257601"/>
            <a:chOff x="11430" y="1948639"/>
            <a:chExt cx="6922541" cy="2257601"/>
          </a:xfrm>
        </p:grpSpPr>
        <p:pic>
          <p:nvPicPr>
            <p:cNvPr id="4" name="Picture 3">
              <a:extLst>
                <a:ext uri="{FF2B5EF4-FFF2-40B4-BE49-F238E27FC236}">
                  <a16:creationId xmlns:a16="http://schemas.microsoft.com/office/drawing/2014/main" id="{13BF8B66-A8E9-7846-8137-BDEBCF8ED0E5}"/>
                </a:ext>
              </a:extLst>
            </p:cNvPr>
            <p:cNvPicPr>
              <a:picLocks noChangeAspect="1"/>
            </p:cNvPicPr>
            <p:nvPr/>
          </p:nvPicPr>
          <p:blipFill>
            <a:blip r:embed="rId7"/>
            <a:stretch>
              <a:fillRect/>
            </a:stretch>
          </p:blipFill>
          <p:spPr>
            <a:xfrm>
              <a:off x="11430" y="1948639"/>
              <a:ext cx="6922541" cy="2257601"/>
            </a:xfrm>
            <a:prstGeom prst="rect">
              <a:avLst/>
            </a:prstGeom>
          </p:spPr>
        </p:pic>
        <p:pic>
          <p:nvPicPr>
            <p:cNvPr id="9" name="Picture 8">
              <a:extLst>
                <a:ext uri="{FF2B5EF4-FFF2-40B4-BE49-F238E27FC236}">
                  <a16:creationId xmlns:a16="http://schemas.microsoft.com/office/drawing/2014/main" id="{D4D32E75-FCF8-954F-BB03-FF95AFA3949F}"/>
                </a:ext>
              </a:extLst>
            </p:cNvPr>
            <p:cNvPicPr>
              <a:picLocks noChangeAspect="1"/>
            </p:cNvPicPr>
            <p:nvPr/>
          </p:nvPicPr>
          <p:blipFill>
            <a:blip r:embed="rId8"/>
            <a:stretch>
              <a:fillRect/>
            </a:stretch>
          </p:blipFill>
          <p:spPr>
            <a:xfrm>
              <a:off x="3781424" y="2879993"/>
              <a:ext cx="2927985" cy="520700"/>
            </a:xfrm>
            <a:prstGeom prst="rect">
              <a:avLst/>
            </a:prstGeom>
          </p:spPr>
        </p:pic>
      </p:grpSp>
      <p:sp>
        <p:nvSpPr>
          <p:cNvPr id="32" name="Title 16">
            <a:extLst>
              <a:ext uri="{FF2B5EF4-FFF2-40B4-BE49-F238E27FC236}">
                <a16:creationId xmlns:a16="http://schemas.microsoft.com/office/drawing/2014/main" id="{DC13F220-D7F2-5E43-84A7-1B864085E719}"/>
              </a:ext>
            </a:extLst>
          </p:cNvPr>
          <p:cNvSpPr txBox="1">
            <a:spLocks/>
          </p:cNvSpPr>
          <p:nvPr/>
        </p:nvSpPr>
        <p:spPr>
          <a:xfrm>
            <a:off x="6207919" y="2988955"/>
            <a:ext cx="4957762" cy="7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x-none" sz="3200" dirty="0">
                <a:solidFill>
                  <a:srgbClr val="000000"/>
                </a:solidFill>
                <a:latin typeface="Ubuntu" panose="020B0504030602030204" pitchFamily="34" charset="0"/>
                <a:cs typeface="Times New Roman" pitchFamily="16" charset="0"/>
              </a:rPr>
              <a:t>Microbiome</a:t>
            </a:r>
            <a:endParaRPr lang="en-US" sz="3600" dirty="0">
              <a:latin typeface="Ubuntu" panose="020B0504030602030204" pitchFamily="34" charset="0"/>
            </a:endParaRPr>
          </a:p>
        </p:txBody>
      </p:sp>
    </p:spTree>
    <p:extLst>
      <p:ext uri="{BB962C8B-B14F-4D97-AF65-F5344CB8AC3E}">
        <p14:creationId xmlns:p14="http://schemas.microsoft.com/office/powerpoint/2010/main" val="88454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6B8945-56C7-1A45-A4E9-ABD93CCFB1D5}"/>
              </a:ext>
            </a:extLst>
          </p:cNvPr>
          <p:cNvSpPr/>
          <p:nvPr/>
        </p:nvSpPr>
        <p:spPr>
          <a:xfrm>
            <a:off x="13953" y="6486054"/>
            <a:ext cx="12178047" cy="385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4264B46-EBC0-A44A-B242-356249012643}"/>
              </a:ext>
            </a:extLst>
          </p:cNvPr>
          <p:cNvPicPr>
            <a:picLocks noChangeAspect="1"/>
          </p:cNvPicPr>
          <p:nvPr/>
        </p:nvPicPr>
        <p:blipFill rotWithShape="1">
          <a:blip r:embed="rId2"/>
          <a:srcRect t="19044" b="42955"/>
          <a:stretch/>
        </p:blipFill>
        <p:spPr>
          <a:xfrm>
            <a:off x="13707" y="0"/>
            <a:ext cx="12219629" cy="860092"/>
          </a:xfrm>
          <a:prstGeom prst="rect">
            <a:avLst/>
          </a:prstGeom>
        </p:spPr>
      </p:pic>
      <p:pic>
        <p:nvPicPr>
          <p:cNvPr id="5" name="Picture 4">
            <a:extLst>
              <a:ext uri="{FF2B5EF4-FFF2-40B4-BE49-F238E27FC236}">
                <a16:creationId xmlns:a16="http://schemas.microsoft.com/office/drawing/2014/main" id="{F42F33BD-E5DB-4F2F-A65D-2D7644172D77}"/>
              </a:ext>
            </a:extLst>
          </p:cNvPr>
          <p:cNvPicPr>
            <a:picLocks noChangeAspect="1"/>
          </p:cNvPicPr>
          <p:nvPr/>
        </p:nvPicPr>
        <p:blipFill rotWithShape="1">
          <a:blip r:embed="rId3"/>
          <a:srcRect l="2591"/>
          <a:stretch/>
        </p:blipFill>
        <p:spPr>
          <a:xfrm>
            <a:off x="406630" y="2705435"/>
            <a:ext cx="5804157" cy="3530449"/>
          </a:xfrm>
          <a:prstGeom prst="rect">
            <a:avLst/>
          </a:prstGeom>
        </p:spPr>
      </p:pic>
      <p:sp>
        <p:nvSpPr>
          <p:cNvPr id="35" name="Rectangle 34">
            <a:extLst>
              <a:ext uri="{FF2B5EF4-FFF2-40B4-BE49-F238E27FC236}">
                <a16:creationId xmlns:a16="http://schemas.microsoft.com/office/drawing/2014/main" id="{ABF8C400-760A-49C9-A15A-68DA57DA5136}"/>
              </a:ext>
            </a:extLst>
          </p:cNvPr>
          <p:cNvSpPr>
            <a:spLocks noChangeArrowheads="1"/>
          </p:cNvSpPr>
          <p:nvPr/>
        </p:nvSpPr>
        <p:spPr bwMode="auto">
          <a:xfrm>
            <a:off x="227156" y="2033388"/>
            <a:ext cx="44383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de-DE" sz="1400" b="1" dirty="0">
                <a:solidFill>
                  <a:srgbClr val="148D97"/>
                </a:solidFill>
                <a:latin typeface="Ubuntu" panose="020B0504030602030204" pitchFamily="34" charset="0"/>
                <a:cs typeface="Times New Roman" pitchFamily="18" charset="0"/>
              </a:rPr>
              <a:t>European Molecular Biology Laboratory </a:t>
            </a:r>
          </a:p>
          <a:p>
            <a:r>
              <a:rPr lang="en-GB" altLang="de-DE" sz="1400" b="1" dirty="0">
                <a:solidFill>
                  <a:srgbClr val="148D97"/>
                </a:solidFill>
                <a:latin typeface="Ubuntu" panose="020B0504030602030204" pitchFamily="34" charset="0"/>
                <a:cs typeface="Times New Roman" pitchFamily="18" charset="0"/>
              </a:rPr>
              <a:t>European Bioinformatics Institute</a:t>
            </a:r>
          </a:p>
        </p:txBody>
      </p:sp>
      <p:pic>
        <p:nvPicPr>
          <p:cNvPr id="43" name="Picture 42">
            <a:extLst>
              <a:ext uri="{FF2B5EF4-FFF2-40B4-BE49-F238E27FC236}">
                <a16:creationId xmlns:a16="http://schemas.microsoft.com/office/drawing/2014/main" id="{02DCB830-D263-45A5-A4B1-31BFBCEBD019}"/>
              </a:ext>
            </a:extLst>
          </p:cNvPr>
          <p:cNvPicPr>
            <a:picLocks noChangeAspect="1"/>
          </p:cNvPicPr>
          <p:nvPr/>
        </p:nvPicPr>
        <p:blipFill>
          <a:blip r:embed="rId4"/>
          <a:stretch>
            <a:fillRect/>
          </a:stretch>
        </p:blipFill>
        <p:spPr>
          <a:xfrm>
            <a:off x="350749" y="1245384"/>
            <a:ext cx="1748172" cy="551506"/>
          </a:xfrm>
          <a:prstGeom prst="rect">
            <a:avLst/>
          </a:prstGeom>
        </p:spPr>
      </p:pic>
      <p:sp>
        <p:nvSpPr>
          <p:cNvPr id="65" name="Slide Number Placeholder 3">
            <a:extLst>
              <a:ext uri="{FF2B5EF4-FFF2-40B4-BE49-F238E27FC236}">
                <a16:creationId xmlns:a16="http://schemas.microsoft.com/office/drawing/2014/main" id="{C1E06706-7CDC-4985-B9A1-9C3B478BF440}"/>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11</a:t>
            </a:fld>
            <a:endParaRPr lang="en-US" sz="1400" dirty="0">
              <a:solidFill>
                <a:schemeClr val="tx1"/>
              </a:solidFill>
            </a:endParaRPr>
          </a:p>
        </p:txBody>
      </p:sp>
      <p:sp>
        <p:nvSpPr>
          <p:cNvPr id="30" name="Slide Number Placeholder 3">
            <a:extLst>
              <a:ext uri="{FF2B5EF4-FFF2-40B4-BE49-F238E27FC236}">
                <a16:creationId xmlns:a16="http://schemas.microsoft.com/office/drawing/2014/main" id="{6E91D318-FFCB-0549-90C0-3096EE40ABD6}"/>
              </a:ext>
            </a:extLst>
          </p:cNvPr>
          <p:cNvSpPr txBox="1">
            <a:spLocks/>
          </p:cNvSpPr>
          <p:nvPr/>
        </p:nvSpPr>
        <p:spPr>
          <a:xfrm>
            <a:off x="10122124" y="651621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23F0-0EA4-8F43-AB03-42295784AA74}" type="slidenum">
              <a:rPr lang="en-US" sz="1400" smtClean="0">
                <a:solidFill>
                  <a:schemeClr val="tx1"/>
                </a:solidFill>
              </a:rPr>
              <a:pPr/>
              <a:t>11</a:t>
            </a:fld>
            <a:endParaRPr lang="en-US" sz="1400" dirty="0">
              <a:solidFill>
                <a:schemeClr val="tx1"/>
              </a:solidFill>
            </a:endParaRPr>
          </a:p>
        </p:txBody>
      </p:sp>
      <p:grpSp>
        <p:nvGrpSpPr>
          <p:cNvPr id="4" name="Group 3">
            <a:extLst>
              <a:ext uri="{FF2B5EF4-FFF2-40B4-BE49-F238E27FC236}">
                <a16:creationId xmlns:a16="http://schemas.microsoft.com/office/drawing/2014/main" id="{2817D6FE-6A4C-D64D-925E-C8F7E81854C2}"/>
              </a:ext>
            </a:extLst>
          </p:cNvPr>
          <p:cNvGrpSpPr/>
          <p:nvPr/>
        </p:nvGrpSpPr>
        <p:grpSpPr>
          <a:xfrm>
            <a:off x="6117263" y="-27640"/>
            <a:ext cx="6089026" cy="6908500"/>
            <a:chOff x="6117263" y="-27640"/>
            <a:chExt cx="6089026" cy="6908500"/>
          </a:xfrm>
        </p:grpSpPr>
        <p:grpSp>
          <p:nvGrpSpPr>
            <p:cNvPr id="13" name="Group 12">
              <a:extLst>
                <a:ext uri="{FF2B5EF4-FFF2-40B4-BE49-F238E27FC236}">
                  <a16:creationId xmlns:a16="http://schemas.microsoft.com/office/drawing/2014/main" id="{E0F82AE1-42D0-3B49-B956-6FBE61E8E9B7}"/>
                </a:ext>
              </a:extLst>
            </p:cNvPr>
            <p:cNvGrpSpPr/>
            <p:nvPr/>
          </p:nvGrpSpPr>
          <p:grpSpPr>
            <a:xfrm>
              <a:off x="6117264" y="-27640"/>
              <a:ext cx="6089025" cy="6908500"/>
              <a:chOff x="6102976" y="-27640"/>
              <a:chExt cx="6089025" cy="6908500"/>
            </a:xfrm>
          </p:grpSpPr>
          <p:sp>
            <p:nvSpPr>
              <p:cNvPr id="12" name="Rectangle 11">
                <a:extLst>
                  <a:ext uri="{FF2B5EF4-FFF2-40B4-BE49-F238E27FC236}">
                    <a16:creationId xmlns:a16="http://schemas.microsoft.com/office/drawing/2014/main" id="{D7C23525-A14E-9B4F-97EB-11EAF6F59918}"/>
                  </a:ext>
                </a:extLst>
              </p:cNvPr>
              <p:cNvSpPr/>
              <p:nvPr/>
            </p:nvSpPr>
            <p:spPr>
              <a:xfrm>
                <a:off x="6102977" y="777240"/>
                <a:ext cx="6089024" cy="6094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832CAFC-6227-3248-911E-6FB536F94F3D}"/>
                  </a:ext>
                </a:extLst>
              </p:cNvPr>
              <p:cNvPicPr>
                <a:picLocks noChangeAspect="1"/>
              </p:cNvPicPr>
              <p:nvPr/>
            </p:nvPicPr>
            <p:blipFill rotWithShape="1">
              <a:blip r:embed="rId5"/>
              <a:srcRect b="25890"/>
              <a:stretch/>
            </p:blipFill>
            <p:spPr>
              <a:xfrm>
                <a:off x="6102976" y="6355080"/>
                <a:ext cx="6089024" cy="525780"/>
              </a:xfrm>
              <a:prstGeom prst="rect">
                <a:avLst/>
              </a:prstGeom>
            </p:spPr>
          </p:pic>
          <p:pic>
            <p:nvPicPr>
              <p:cNvPr id="7" name="Picture 6">
                <a:extLst>
                  <a:ext uri="{FF2B5EF4-FFF2-40B4-BE49-F238E27FC236}">
                    <a16:creationId xmlns:a16="http://schemas.microsoft.com/office/drawing/2014/main" id="{3EF31236-DE4A-5549-A578-AE9A946DB695}"/>
                  </a:ext>
                </a:extLst>
              </p:cNvPr>
              <p:cNvPicPr>
                <a:picLocks noChangeAspect="1"/>
              </p:cNvPicPr>
              <p:nvPr/>
            </p:nvPicPr>
            <p:blipFill rotWithShape="1">
              <a:blip r:embed="rId6"/>
              <a:srcRect r="29154"/>
              <a:stretch/>
            </p:blipFill>
            <p:spPr>
              <a:xfrm>
                <a:off x="6102976" y="-27640"/>
                <a:ext cx="6082293" cy="1257300"/>
              </a:xfrm>
              <a:prstGeom prst="rect">
                <a:avLst/>
              </a:prstGeom>
            </p:spPr>
          </p:pic>
          <p:pic>
            <p:nvPicPr>
              <p:cNvPr id="10" name="Picture 9">
                <a:extLst>
                  <a:ext uri="{FF2B5EF4-FFF2-40B4-BE49-F238E27FC236}">
                    <a16:creationId xmlns:a16="http://schemas.microsoft.com/office/drawing/2014/main" id="{DEEFE5DC-9C3C-CA4D-9EE7-4FC8F703F85A}"/>
                  </a:ext>
                </a:extLst>
              </p:cNvPr>
              <p:cNvPicPr>
                <a:picLocks noChangeAspect="1"/>
              </p:cNvPicPr>
              <p:nvPr/>
            </p:nvPicPr>
            <p:blipFill>
              <a:blip r:embed="rId7"/>
              <a:stretch>
                <a:fillRect/>
              </a:stretch>
            </p:blipFill>
            <p:spPr>
              <a:xfrm>
                <a:off x="6404466" y="2938115"/>
                <a:ext cx="4211168" cy="3357155"/>
              </a:xfrm>
              <a:prstGeom prst="rect">
                <a:avLst/>
              </a:prstGeom>
            </p:spPr>
          </p:pic>
          <p:pic>
            <p:nvPicPr>
              <p:cNvPr id="1026" name="Picture 2" descr="lbnl logo">
                <a:extLst>
                  <a:ext uri="{FF2B5EF4-FFF2-40B4-BE49-F238E27FC236}">
                    <a16:creationId xmlns:a16="http://schemas.microsoft.com/office/drawing/2014/main" id="{03E7DA3E-7122-4644-8972-8878D505E1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1179" y="1818480"/>
                <a:ext cx="1299085" cy="101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E logo">
                <a:extLst>
                  <a:ext uri="{FF2B5EF4-FFF2-40B4-BE49-F238E27FC236}">
                    <a16:creationId xmlns:a16="http://schemas.microsoft.com/office/drawing/2014/main" id="{D9BAA581-EFAC-D747-8F48-5DCEB8A203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4446" y="1991184"/>
                <a:ext cx="2590800" cy="4953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BFBC5231-5C9E-394F-990F-09B50F3A518F}"/>
                </a:ext>
              </a:extLst>
            </p:cNvPr>
            <p:cNvPicPr>
              <a:picLocks noChangeAspect="1"/>
            </p:cNvPicPr>
            <p:nvPr/>
          </p:nvPicPr>
          <p:blipFill>
            <a:blip r:embed="rId10"/>
            <a:stretch>
              <a:fillRect/>
            </a:stretch>
          </p:blipFill>
          <p:spPr>
            <a:xfrm>
              <a:off x="6117263" y="1160638"/>
              <a:ext cx="3657600" cy="546100"/>
            </a:xfrm>
            <a:prstGeom prst="rect">
              <a:avLst/>
            </a:prstGeom>
          </p:spPr>
        </p:pic>
      </p:grpSp>
      <p:pic>
        <p:nvPicPr>
          <p:cNvPr id="6" name="Picture 2" descr="File:EMBL logo.svg">
            <a:extLst>
              <a:ext uri="{FF2B5EF4-FFF2-40B4-BE49-F238E27FC236}">
                <a16:creationId xmlns:a16="http://schemas.microsoft.com/office/drawing/2014/main" id="{1A878C4D-0521-084D-BE6E-B97768E4CE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944" y="938995"/>
            <a:ext cx="2568386" cy="110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31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5BFC5B-5F42-2841-9413-9BBE45A7266B}"/>
              </a:ext>
            </a:extLst>
          </p:cNvPr>
          <p:cNvSpPr/>
          <p:nvPr/>
        </p:nvSpPr>
        <p:spPr>
          <a:xfrm>
            <a:off x="13953" y="6486054"/>
            <a:ext cx="12178047" cy="385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900E7C-D59A-D843-A84D-1E3C56C7470D}"/>
              </a:ext>
            </a:extLst>
          </p:cNvPr>
          <p:cNvPicPr>
            <a:picLocks noChangeAspect="1"/>
          </p:cNvPicPr>
          <p:nvPr/>
        </p:nvPicPr>
        <p:blipFill rotWithShape="1">
          <a:blip r:embed="rId2"/>
          <a:srcRect t="19044" b="42955"/>
          <a:stretch/>
        </p:blipFill>
        <p:spPr>
          <a:xfrm>
            <a:off x="13707" y="0"/>
            <a:ext cx="12219629" cy="860092"/>
          </a:xfrm>
          <a:prstGeom prst="rect">
            <a:avLst/>
          </a:prstGeom>
        </p:spPr>
      </p:pic>
      <p:pic>
        <p:nvPicPr>
          <p:cNvPr id="9" name="Picture 8">
            <a:extLst>
              <a:ext uri="{FF2B5EF4-FFF2-40B4-BE49-F238E27FC236}">
                <a16:creationId xmlns:a16="http://schemas.microsoft.com/office/drawing/2014/main" id="{94A2B8F5-3FBE-3C42-A947-B3145AFB4EED}"/>
              </a:ext>
            </a:extLst>
          </p:cNvPr>
          <p:cNvPicPr>
            <a:picLocks noChangeAspect="1"/>
          </p:cNvPicPr>
          <p:nvPr/>
        </p:nvPicPr>
        <p:blipFill rotWithShape="1">
          <a:blip r:embed="rId3"/>
          <a:srcRect b="25890"/>
          <a:stretch/>
        </p:blipFill>
        <p:spPr>
          <a:xfrm>
            <a:off x="6117264" y="6355080"/>
            <a:ext cx="6089024" cy="525780"/>
          </a:xfrm>
          <a:prstGeom prst="rect">
            <a:avLst/>
          </a:prstGeom>
        </p:spPr>
      </p:pic>
      <p:pic>
        <p:nvPicPr>
          <p:cNvPr id="10" name="Picture 9">
            <a:extLst>
              <a:ext uri="{FF2B5EF4-FFF2-40B4-BE49-F238E27FC236}">
                <a16:creationId xmlns:a16="http://schemas.microsoft.com/office/drawing/2014/main" id="{54D89B20-F161-294B-BF17-74F67A378942}"/>
              </a:ext>
            </a:extLst>
          </p:cNvPr>
          <p:cNvPicPr>
            <a:picLocks noChangeAspect="1"/>
          </p:cNvPicPr>
          <p:nvPr/>
        </p:nvPicPr>
        <p:blipFill rotWithShape="1">
          <a:blip r:embed="rId4"/>
          <a:srcRect r="29154"/>
          <a:stretch/>
        </p:blipFill>
        <p:spPr>
          <a:xfrm>
            <a:off x="6117264" y="-27640"/>
            <a:ext cx="6082293" cy="1257300"/>
          </a:xfrm>
          <a:prstGeom prst="rect">
            <a:avLst/>
          </a:prstGeom>
        </p:spPr>
      </p:pic>
      <p:sp>
        <p:nvSpPr>
          <p:cNvPr id="16" name="Slide Number Placeholder 3">
            <a:extLst>
              <a:ext uri="{FF2B5EF4-FFF2-40B4-BE49-F238E27FC236}">
                <a16:creationId xmlns:a16="http://schemas.microsoft.com/office/drawing/2014/main" id="{20C3EC1B-E002-4C40-89A0-FC9DB9376977}"/>
              </a:ext>
            </a:extLst>
          </p:cNvPr>
          <p:cNvSpPr txBox="1">
            <a:spLocks/>
          </p:cNvSpPr>
          <p:nvPr/>
        </p:nvSpPr>
        <p:spPr>
          <a:xfrm>
            <a:off x="10122124" y="651621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23F0-0EA4-8F43-AB03-42295784AA74}" type="slidenum">
              <a:rPr lang="en-US" sz="1400" smtClean="0">
                <a:solidFill>
                  <a:schemeClr val="tx1"/>
                </a:solidFill>
              </a:rPr>
              <a:pPr/>
              <a:t>12</a:t>
            </a:fld>
            <a:endParaRPr lang="en-US" sz="1400" dirty="0">
              <a:solidFill>
                <a:schemeClr val="tx1"/>
              </a:solidFill>
            </a:endParaRPr>
          </a:p>
        </p:txBody>
      </p:sp>
      <p:grpSp>
        <p:nvGrpSpPr>
          <p:cNvPr id="18" name="Group 17">
            <a:extLst>
              <a:ext uri="{FF2B5EF4-FFF2-40B4-BE49-F238E27FC236}">
                <a16:creationId xmlns:a16="http://schemas.microsoft.com/office/drawing/2014/main" id="{DB85568A-0A9F-734D-BEC9-9CA2602A4FA6}"/>
              </a:ext>
            </a:extLst>
          </p:cNvPr>
          <p:cNvGrpSpPr/>
          <p:nvPr/>
        </p:nvGrpSpPr>
        <p:grpSpPr>
          <a:xfrm>
            <a:off x="1342452" y="1231895"/>
            <a:ext cx="7984342" cy="5053813"/>
            <a:chOff x="105592" y="1340012"/>
            <a:chExt cx="9318088" cy="5912192"/>
          </a:xfrm>
        </p:grpSpPr>
        <p:pic>
          <p:nvPicPr>
            <p:cNvPr id="4" name="Picture 3">
              <a:extLst>
                <a:ext uri="{FF2B5EF4-FFF2-40B4-BE49-F238E27FC236}">
                  <a16:creationId xmlns:a16="http://schemas.microsoft.com/office/drawing/2014/main" id="{82807336-1B21-F64D-9EAB-30308A9F81DB}"/>
                </a:ext>
              </a:extLst>
            </p:cNvPr>
            <p:cNvPicPr>
              <a:picLocks noChangeAspect="1"/>
            </p:cNvPicPr>
            <p:nvPr/>
          </p:nvPicPr>
          <p:blipFill>
            <a:blip r:embed="rId5"/>
            <a:stretch>
              <a:fillRect/>
            </a:stretch>
          </p:blipFill>
          <p:spPr>
            <a:xfrm>
              <a:off x="166446" y="1340012"/>
              <a:ext cx="9257234" cy="3239209"/>
            </a:xfrm>
            <a:prstGeom prst="rect">
              <a:avLst/>
            </a:prstGeom>
          </p:spPr>
        </p:pic>
        <p:pic>
          <p:nvPicPr>
            <p:cNvPr id="5" name="Picture 4">
              <a:extLst>
                <a:ext uri="{FF2B5EF4-FFF2-40B4-BE49-F238E27FC236}">
                  <a16:creationId xmlns:a16="http://schemas.microsoft.com/office/drawing/2014/main" id="{C446DF51-C893-374B-ACDF-212FB1E61FA8}"/>
                </a:ext>
              </a:extLst>
            </p:cNvPr>
            <p:cNvPicPr>
              <a:picLocks noChangeAspect="1"/>
            </p:cNvPicPr>
            <p:nvPr/>
          </p:nvPicPr>
          <p:blipFill>
            <a:blip r:embed="rId6"/>
            <a:stretch>
              <a:fillRect/>
            </a:stretch>
          </p:blipFill>
          <p:spPr>
            <a:xfrm>
              <a:off x="105592" y="4448023"/>
              <a:ext cx="4691282" cy="1243081"/>
            </a:xfrm>
            <a:prstGeom prst="rect">
              <a:avLst/>
            </a:prstGeom>
          </p:spPr>
        </p:pic>
        <p:pic>
          <p:nvPicPr>
            <p:cNvPr id="17" name="Picture 16">
              <a:extLst>
                <a:ext uri="{FF2B5EF4-FFF2-40B4-BE49-F238E27FC236}">
                  <a16:creationId xmlns:a16="http://schemas.microsoft.com/office/drawing/2014/main" id="{6DE8779C-BD55-9445-A8FF-5F03F91CAAC8}"/>
                </a:ext>
              </a:extLst>
            </p:cNvPr>
            <p:cNvPicPr>
              <a:picLocks noChangeAspect="1"/>
            </p:cNvPicPr>
            <p:nvPr/>
          </p:nvPicPr>
          <p:blipFill>
            <a:blip r:embed="rId7"/>
            <a:stretch>
              <a:fillRect/>
            </a:stretch>
          </p:blipFill>
          <p:spPr>
            <a:xfrm>
              <a:off x="166446" y="5829018"/>
              <a:ext cx="3780786" cy="1423186"/>
            </a:xfrm>
            <a:prstGeom prst="rect">
              <a:avLst/>
            </a:prstGeom>
          </p:spPr>
        </p:pic>
      </p:grpSp>
      <p:sp>
        <p:nvSpPr>
          <p:cNvPr id="19" name="Rectangle 18">
            <a:extLst>
              <a:ext uri="{FF2B5EF4-FFF2-40B4-BE49-F238E27FC236}">
                <a16:creationId xmlns:a16="http://schemas.microsoft.com/office/drawing/2014/main" id="{B129CB1C-2E38-6743-B32D-55D56FD4F85B}"/>
              </a:ext>
            </a:extLst>
          </p:cNvPr>
          <p:cNvSpPr/>
          <p:nvPr/>
        </p:nvSpPr>
        <p:spPr>
          <a:xfrm>
            <a:off x="7306362" y="2604961"/>
            <a:ext cx="4480826" cy="2986739"/>
          </a:xfrm>
          <a:prstGeom prst="rect">
            <a:avLst/>
          </a:prstGeom>
          <a:solidFill>
            <a:schemeClr val="bg1"/>
          </a:solidFill>
          <a:ln w="76200">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de-DE" sz="2400" dirty="0">
                <a:solidFill>
                  <a:schemeClr val="tx1"/>
                </a:solidFill>
                <a:latin typeface="Ubuntu" panose="020B0504030602030204" pitchFamily="34" charset="0"/>
                <a:cs typeface="Times New Roman" pitchFamily="18" charset="0"/>
              </a:rPr>
              <a:t>Created a five-tiered schema:</a:t>
            </a:r>
          </a:p>
          <a:p>
            <a:endParaRPr lang="en-US" altLang="de-DE" sz="2400" dirty="0">
              <a:solidFill>
                <a:schemeClr val="tx1"/>
              </a:solidFill>
              <a:latin typeface="Ubuntu" panose="020B0504030602030204" pitchFamily="34" charset="0"/>
              <a:cs typeface="Times New Roman" pitchFamily="18" charset="0"/>
            </a:endParaRPr>
          </a:p>
          <a:p>
            <a:r>
              <a:rPr lang="en-US" sz="2400" dirty="0">
                <a:solidFill>
                  <a:schemeClr val="tx1"/>
                </a:solidFill>
              </a:rPr>
              <a:t>Ecosystem</a:t>
            </a:r>
          </a:p>
          <a:p>
            <a:r>
              <a:rPr lang="en-US" sz="2400" dirty="0">
                <a:solidFill>
                  <a:schemeClr val="tx1"/>
                </a:solidFill>
              </a:rPr>
              <a:t>   &gt; Ecosystem category</a:t>
            </a:r>
          </a:p>
          <a:p>
            <a:r>
              <a:rPr lang="en-US" sz="2400" dirty="0">
                <a:solidFill>
                  <a:schemeClr val="tx1"/>
                </a:solidFill>
              </a:rPr>
              <a:t>      &gt; Ecosystem type </a:t>
            </a:r>
          </a:p>
          <a:p>
            <a:r>
              <a:rPr lang="en-US" sz="2400" dirty="0">
                <a:solidFill>
                  <a:schemeClr val="tx1"/>
                </a:solidFill>
              </a:rPr>
              <a:t>         &gt; Ecosystem subtype </a:t>
            </a:r>
          </a:p>
          <a:p>
            <a:r>
              <a:rPr lang="en-US" sz="2400" dirty="0">
                <a:solidFill>
                  <a:schemeClr val="tx1"/>
                </a:solidFill>
              </a:rPr>
              <a:t>            &gt; Specific ecosystem</a:t>
            </a:r>
          </a:p>
        </p:txBody>
      </p:sp>
      <p:sp>
        <p:nvSpPr>
          <p:cNvPr id="21" name="Title 16">
            <a:extLst>
              <a:ext uri="{FF2B5EF4-FFF2-40B4-BE49-F238E27FC236}">
                <a16:creationId xmlns:a16="http://schemas.microsoft.com/office/drawing/2014/main" id="{8B2F11A8-0EB7-C941-AE69-4CBF6AF9A681}"/>
              </a:ext>
            </a:extLst>
          </p:cNvPr>
          <p:cNvSpPr txBox="1">
            <a:spLocks/>
          </p:cNvSpPr>
          <p:nvPr/>
        </p:nvSpPr>
        <p:spPr>
          <a:xfrm>
            <a:off x="3607700" y="1149791"/>
            <a:ext cx="4934073" cy="8753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i="1" dirty="0">
                <a:latin typeface="Ubuntu" panose="020B0504030602030204" pitchFamily="34" charset="0"/>
                <a:cs typeface="Times New Roman" panose="02020603050405020304" pitchFamily="18" charset="0"/>
              </a:rPr>
              <a:t>Ivanova et al. </a:t>
            </a:r>
            <a:r>
              <a:rPr lang="en-US" sz="1400" dirty="0">
                <a:latin typeface="Ubuntu" panose="020B0504030602030204" pitchFamily="34" charset="0"/>
                <a:cs typeface="Times New Roman" panose="02020603050405020304" pitchFamily="18" charset="0"/>
              </a:rPr>
              <a:t>2010 Environmental microbiology</a:t>
            </a:r>
            <a:endParaRPr lang="en-US" sz="1400" dirty="0">
              <a:latin typeface="Ubuntu" panose="020B0504030602030204" pitchFamily="34" charset="0"/>
            </a:endParaRPr>
          </a:p>
        </p:txBody>
      </p:sp>
    </p:spTree>
    <p:extLst>
      <p:ext uri="{BB962C8B-B14F-4D97-AF65-F5344CB8AC3E}">
        <p14:creationId xmlns:p14="http://schemas.microsoft.com/office/powerpoint/2010/main" val="8399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76DB50-DB0D-5943-B92E-180BC68171B1}"/>
              </a:ext>
            </a:extLst>
          </p:cNvPr>
          <p:cNvGrpSpPr/>
          <p:nvPr/>
        </p:nvGrpSpPr>
        <p:grpSpPr>
          <a:xfrm>
            <a:off x="6429698" y="4808837"/>
            <a:ext cx="3897624" cy="1135077"/>
            <a:chOff x="7416624" y="4860447"/>
            <a:chExt cx="3897624" cy="1135077"/>
          </a:xfrm>
        </p:grpSpPr>
        <p:pic>
          <p:nvPicPr>
            <p:cNvPr id="34" name="Picture 1">
              <a:extLst>
                <a:ext uri="{FF2B5EF4-FFF2-40B4-BE49-F238E27FC236}">
                  <a16:creationId xmlns:a16="http://schemas.microsoft.com/office/drawing/2014/main" id="{19C053AA-97B6-42A7-BDDB-32A49894D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23494"/>
            <a:stretch>
              <a:fillRect/>
            </a:stretch>
          </p:blipFill>
          <p:spPr bwMode="auto">
            <a:xfrm>
              <a:off x="7935897" y="5219850"/>
              <a:ext cx="1232231" cy="76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a:extLst>
                <a:ext uri="{FF2B5EF4-FFF2-40B4-BE49-F238E27FC236}">
                  <a16:creationId xmlns:a16="http://schemas.microsoft.com/office/drawing/2014/main" id="{EDD278EB-4818-2843-BF5D-551F40AF2191}"/>
                </a:ext>
              </a:extLst>
            </p:cNvPr>
            <p:cNvSpPr txBox="1">
              <a:spLocks/>
            </p:cNvSpPr>
            <p:nvPr/>
          </p:nvSpPr>
          <p:spPr>
            <a:xfrm>
              <a:off x="7416624" y="4860447"/>
              <a:ext cx="3897624" cy="1135077"/>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i="1" dirty="0">
                  <a:solidFill>
                    <a:srgbClr val="00B050"/>
                  </a:solidFill>
                  <a:latin typeface="Ubuntu" panose="020B0504030602030204" pitchFamily="34" charset="0"/>
                  <a:cs typeface="Times New Roman" panose="02020603050405020304" pitchFamily="18" charset="0"/>
                </a:rPr>
                <a:t>'glacial ecosystem’                      </a:t>
              </a:r>
              <a:r>
                <a:rPr lang="en-US" dirty="0">
                  <a:solidFill>
                    <a:srgbClr val="00B050"/>
                  </a:solidFill>
                  <a:latin typeface="Ubuntu" panose="020B0504030602030204" pitchFamily="34" charset="0"/>
                  <a:cs typeface="Times New Roman" panose="02020603050405020304" pitchFamily="18" charset="0"/>
                </a:rPr>
                <a:t>[              _</a:t>
              </a:r>
              <a:r>
                <a:rPr lang="en-US" dirty="0">
                  <a:solidFill>
                    <a:srgbClr val="00B050"/>
                  </a:solidFill>
                  <a:latin typeface="Ubuntu" panose="020B0504030602030204" pitchFamily="34" charset="0"/>
                </a:rPr>
                <a:t>3300104</a:t>
              </a:r>
              <a:r>
                <a:rPr lang="en-US" dirty="0">
                  <a:solidFill>
                    <a:srgbClr val="00B050"/>
                  </a:solidFill>
                  <a:latin typeface="Ubuntu" panose="020B0504030602030204" pitchFamily="34" charset="0"/>
                  <a:cs typeface="Times New Roman" panose="02020603050405020304" pitchFamily="18" charset="0"/>
                </a:rPr>
                <a:t>]</a:t>
              </a:r>
              <a:endParaRPr lang="en-US" sz="3600" dirty="0">
                <a:solidFill>
                  <a:srgbClr val="00B050"/>
                </a:solidFill>
                <a:latin typeface="Ubuntu" panose="020B0504030602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42F33BD-E5DB-4F2F-A65D-2D7644172D77}"/>
              </a:ext>
            </a:extLst>
          </p:cNvPr>
          <p:cNvPicPr>
            <a:picLocks noChangeAspect="1"/>
          </p:cNvPicPr>
          <p:nvPr/>
        </p:nvPicPr>
        <p:blipFill rotWithShape="1">
          <a:blip r:embed="rId3"/>
          <a:srcRect l="2591"/>
          <a:stretch/>
        </p:blipFill>
        <p:spPr>
          <a:xfrm>
            <a:off x="181977" y="2014782"/>
            <a:ext cx="5545390" cy="3373051"/>
          </a:xfrm>
          <a:prstGeom prst="rect">
            <a:avLst/>
          </a:prstGeom>
        </p:spPr>
      </p:pic>
      <p:cxnSp>
        <p:nvCxnSpPr>
          <p:cNvPr id="40" name="Straight Arrow Connector 39">
            <a:extLst>
              <a:ext uri="{FF2B5EF4-FFF2-40B4-BE49-F238E27FC236}">
                <a16:creationId xmlns:a16="http://schemas.microsoft.com/office/drawing/2014/main" id="{E123106D-0DE0-43E3-91F5-298539340994}"/>
              </a:ext>
            </a:extLst>
          </p:cNvPr>
          <p:cNvCxnSpPr>
            <a:cxnSpLocks/>
          </p:cNvCxnSpPr>
          <p:nvPr/>
        </p:nvCxnSpPr>
        <p:spPr>
          <a:xfrm>
            <a:off x="7533781" y="3701307"/>
            <a:ext cx="0" cy="101009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5" name="Slide Number Placeholder 3">
            <a:extLst>
              <a:ext uri="{FF2B5EF4-FFF2-40B4-BE49-F238E27FC236}">
                <a16:creationId xmlns:a16="http://schemas.microsoft.com/office/drawing/2014/main" id="{C1E06706-7CDC-4985-B9A1-9C3B478BF440}"/>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bg1"/>
                </a:solidFill>
              </a:rPr>
              <a:t>13</a:t>
            </a:fld>
            <a:endParaRPr lang="en-US" sz="1400" dirty="0">
              <a:solidFill>
                <a:schemeClr val="bg1"/>
              </a:solidFill>
            </a:endParaRPr>
          </a:p>
        </p:txBody>
      </p:sp>
      <p:grpSp>
        <p:nvGrpSpPr>
          <p:cNvPr id="4" name="Group 3">
            <a:extLst>
              <a:ext uri="{FF2B5EF4-FFF2-40B4-BE49-F238E27FC236}">
                <a16:creationId xmlns:a16="http://schemas.microsoft.com/office/drawing/2014/main" id="{C70325FE-D332-764C-AB79-8FF8D69B609A}"/>
              </a:ext>
            </a:extLst>
          </p:cNvPr>
          <p:cNvGrpSpPr/>
          <p:nvPr/>
        </p:nvGrpSpPr>
        <p:grpSpPr>
          <a:xfrm>
            <a:off x="5569273" y="1323230"/>
            <a:ext cx="6098854" cy="2309872"/>
            <a:chOff x="5605466" y="1546009"/>
            <a:chExt cx="6098854" cy="2309872"/>
          </a:xfrm>
        </p:grpSpPr>
        <p:sp>
          <p:nvSpPr>
            <p:cNvPr id="37" name="Callout: Line 36">
              <a:extLst>
                <a:ext uri="{FF2B5EF4-FFF2-40B4-BE49-F238E27FC236}">
                  <a16:creationId xmlns:a16="http://schemas.microsoft.com/office/drawing/2014/main" id="{34E146F7-0E2C-49CF-AE6F-F8D0CD90EF58}"/>
                </a:ext>
              </a:extLst>
            </p:cNvPr>
            <p:cNvSpPr/>
            <p:nvPr/>
          </p:nvSpPr>
          <p:spPr>
            <a:xfrm>
              <a:off x="5605466" y="1546009"/>
              <a:ext cx="6098854" cy="2309872"/>
            </a:xfrm>
            <a:prstGeom prst="borderCallout1">
              <a:avLst>
                <a:gd name="adj1" fmla="val 24509"/>
                <a:gd name="adj2" fmla="val -96"/>
                <a:gd name="adj3" fmla="val 49308"/>
                <a:gd name="adj4" fmla="val -47238"/>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C254FCD-7A5F-D043-BACF-9C99A78E981B}"/>
                </a:ext>
              </a:extLst>
            </p:cNvPr>
            <p:cNvPicPr>
              <a:picLocks noChangeAspect="1"/>
            </p:cNvPicPr>
            <p:nvPr/>
          </p:nvPicPr>
          <p:blipFill>
            <a:blip r:embed="rId4"/>
            <a:stretch>
              <a:fillRect/>
            </a:stretch>
          </p:blipFill>
          <p:spPr>
            <a:xfrm>
              <a:off x="5695734" y="1592737"/>
              <a:ext cx="5941177" cy="2196614"/>
            </a:xfrm>
            <a:prstGeom prst="rect">
              <a:avLst/>
            </a:prstGeom>
          </p:spPr>
        </p:pic>
      </p:grpSp>
      <p:sp>
        <p:nvSpPr>
          <p:cNvPr id="15" name="Rectangle 14">
            <a:extLst>
              <a:ext uri="{FF2B5EF4-FFF2-40B4-BE49-F238E27FC236}">
                <a16:creationId xmlns:a16="http://schemas.microsoft.com/office/drawing/2014/main" id="{BE90285A-4116-2D4B-BB24-6B57828F2221}"/>
              </a:ext>
            </a:extLst>
          </p:cNvPr>
          <p:cNvSpPr/>
          <p:nvPr/>
        </p:nvSpPr>
        <p:spPr>
          <a:xfrm>
            <a:off x="13953" y="6486054"/>
            <a:ext cx="12178047" cy="385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A1982C-9139-D94D-8280-05E171586862}"/>
              </a:ext>
            </a:extLst>
          </p:cNvPr>
          <p:cNvPicPr>
            <a:picLocks noChangeAspect="1"/>
          </p:cNvPicPr>
          <p:nvPr/>
        </p:nvPicPr>
        <p:blipFill rotWithShape="1">
          <a:blip r:embed="rId5"/>
          <a:srcRect t="19044" b="42955"/>
          <a:stretch/>
        </p:blipFill>
        <p:spPr>
          <a:xfrm>
            <a:off x="13707" y="0"/>
            <a:ext cx="12219629" cy="860092"/>
          </a:xfrm>
          <a:prstGeom prst="rect">
            <a:avLst/>
          </a:prstGeom>
        </p:spPr>
      </p:pic>
      <p:pic>
        <p:nvPicPr>
          <p:cNvPr id="17" name="Picture 16">
            <a:extLst>
              <a:ext uri="{FF2B5EF4-FFF2-40B4-BE49-F238E27FC236}">
                <a16:creationId xmlns:a16="http://schemas.microsoft.com/office/drawing/2014/main" id="{A716A562-EDF0-A84F-906D-D04AB958AD24}"/>
              </a:ext>
            </a:extLst>
          </p:cNvPr>
          <p:cNvPicPr>
            <a:picLocks noChangeAspect="1"/>
          </p:cNvPicPr>
          <p:nvPr/>
        </p:nvPicPr>
        <p:blipFill rotWithShape="1">
          <a:blip r:embed="rId6"/>
          <a:srcRect b="25890"/>
          <a:stretch/>
        </p:blipFill>
        <p:spPr>
          <a:xfrm>
            <a:off x="6117264" y="6355080"/>
            <a:ext cx="6089024" cy="525780"/>
          </a:xfrm>
          <a:prstGeom prst="rect">
            <a:avLst/>
          </a:prstGeom>
        </p:spPr>
      </p:pic>
      <p:sp>
        <p:nvSpPr>
          <p:cNvPr id="18" name="Slide Number Placeholder 3">
            <a:extLst>
              <a:ext uri="{FF2B5EF4-FFF2-40B4-BE49-F238E27FC236}">
                <a16:creationId xmlns:a16="http://schemas.microsoft.com/office/drawing/2014/main" id="{B67779D0-81F7-874A-95EA-6CAA1B1081D1}"/>
              </a:ext>
            </a:extLst>
          </p:cNvPr>
          <p:cNvSpPr txBox="1">
            <a:spLocks/>
          </p:cNvSpPr>
          <p:nvPr/>
        </p:nvSpPr>
        <p:spPr>
          <a:xfrm>
            <a:off x="10122124" y="651621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23F0-0EA4-8F43-AB03-42295784AA74}" type="slidenum">
              <a:rPr lang="en-US" sz="1400" smtClean="0">
                <a:solidFill>
                  <a:schemeClr val="tx1"/>
                </a:solidFill>
              </a:rPr>
              <a:pPr/>
              <a:t>13</a:t>
            </a:fld>
            <a:endParaRPr lang="en-US" sz="1400" dirty="0">
              <a:solidFill>
                <a:schemeClr val="tx1"/>
              </a:solidFill>
            </a:endParaRPr>
          </a:p>
        </p:txBody>
      </p:sp>
      <p:pic>
        <p:nvPicPr>
          <p:cNvPr id="19" name="Picture 18">
            <a:extLst>
              <a:ext uri="{FF2B5EF4-FFF2-40B4-BE49-F238E27FC236}">
                <a16:creationId xmlns:a16="http://schemas.microsoft.com/office/drawing/2014/main" id="{B49B6AB7-95F0-2E45-9F13-5126CF453696}"/>
              </a:ext>
            </a:extLst>
          </p:cNvPr>
          <p:cNvPicPr>
            <a:picLocks noChangeAspect="1"/>
          </p:cNvPicPr>
          <p:nvPr/>
        </p:nvPicPr>
        <p:blipFill rotWithShape="1">
          <a:blip r:embed="rId7"/>
          <a:srcRect r="29154"/>
          <a:stretch/>
        </p:blipFill>
        <p:spPr>
          <a:xfrm>
            <a:off x="6117264" y="-27640"/>
            <a:ext cx="6082293" cy="1257300"/>
          </a:xfrm>
          <a:prstGeom prst="rect">
            <a:avLst/>
          </a:prstGeom>
        </p:spPr>
      </p:pic>
    </p:spTree>
    <p:extLst>
      <p:ext uri="{BB962C8B-B14F-4D97-AF65-F5344CB8AC3E}">
        <p14:creationId xmlns:p14="http://schemas.microsoft.com/office/powerpoint/2010/main" val="389393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79E7CE-5EB0-EE46-8FF3-6B72CBA5CA43}"/>
              </a:ext>
            </a:extLst>
          </p:cNvPr>
          <p:cNvPicPr>
            <a:picLocks noChangeAspect="1"/>
          </p:cNvPicPr>
          <p:nvPr/>
        </p:nvPicPr>
        <p:blipFill>
          <a:blip r:embed="rId2"/>
          <a:stretch>
            <a:fillRect/>
          </a:stretch>
        </p:blipFill>
        <p:spPr>
          <a:xfrm>
            <a:off x="410283" y="2274007"/>
            <a:ext cx="3162700" cy="991160"/>
          </a:xfrm>
          <a:prstGeom prst="rect">
            <a:avLst/>
          </a:prstGeom>
        </p:spPr>
      </p:pic>
      <p:pic>
        <p:nvPicPr>
          <p:cNvPr id="6" name="Picture 5">
            <a:extLst>
              <a:ext uri="{FF2B5EF4-FFF2-40B4-BE49-F238E27FC236}">
                <a16:creationId xmlns:a16="http://schemas.microsoft.com/office/drawing/2014/main" id="{38E1C87F-D5BE-EF4B-A131-71A0546A5C16}"/>
              </a:ext>
            </a:extLst>
          </p:cNvPr>
          <p:cNvPicPr>
            <a:picLocks noChangeAspect="1"/>
          </p:cNvPicPr>
          <p:nvPr/>
        </p:nvPicPr>
        <p:blipFill>
          <a:blip r:embed="rId3"/>
          <a:stretch>
            <a:fillRect/>
          </a:stretch>
        </p:blipFill>
        <p:spPr>
          <a:xfrm>
            <a:off x="410283" y="878013"/>
            <a:ext cx="7880346" cy="1057625"/>
          </a:xfrm>
          <a:prstGeom prst="rect">
            <a:avLst/>
          </a:prstGeom>
        </p:spPr>
      </p:pic>
      <p:sp>
        <p:nvSpPr>
          <p:cNvPr id="75" name="Slide Number Placeholder 3">
            <a:extLst>
              <a:ext uri="{FF2B5EF4-FFF2-40B4-BE49-F238E27FC236}">
                <a16:creationId xmlns:a16="http://schemas.microsoft.com/office/drawing/2014/main" id="{9AD0D295-7E31-4CD3-AC76-709CE442928E}"/>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bg1"/>
                </a:solidFill>
              </a:rPr>
              <a:t>14</a:t>
            </a:fld>
            <a:endParaRPr lang="en-US" sz="1400" dirty="0">
              <a:solidFill>
                <a:schemeClr val="bg1"/>
              </a:solidFill>
            </a:endParaRPr>
          </a:p>
        </p:txBody>
      </p:sp>
      <p:sp>
        <p:nvSpPr>
          <p:cNvPr id="48" name="Rectangle 47">
            <a:extLst>
              <a:ext uri="{FF2B5EF4-FFF2-40B4-BE49-F238E27FC236}">
                <a16:creationId xmlns:a16="http://schemas.microsoft.com/office/drawing/2014/main" id="{45F9F09E-8762-F943-AA5E-97DBB5C5D640}"/>
              </a:ext>
            </a:extLst>
          </p:cNvPr>
          <p:cNvSpPr/>
          <p:nvPr/>
        </p:nvSpPr>
        <p:spPr>
          <a:xfrm>
            <a:off x="421713" y="3485715"/>
            <a:ext cx="6596307" cy="521035"/>
          </a:xfrm>
          <a:prstGeom prst="rect">
            <a:avLst/>
          </a:prstGeom>
          <a:solidFill>
            <a:schemeClr val="bg1"/>
          </a:solidFill>
          <a:ln w="76200">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de-DE" sz="2400" dirty="0">
                <a:solidFill>
                  <a:schemeClr val="tx1"/>
                </a:solidFill>
                <a:latin typeface="Ubuntu" panose="020B0504030602030204" pitchFamily="34" charset="0"/>
                <a:cs typeface="Times New Roman" pitchFamily="18" charset="0"/>
              </a:rPr>
              <a:t>Definition: </a:t>
            </a:r>
            <a:r>
              <a:rPr lang="en-US" altLang="de-DE" dirty="0">
                <a:solidFill>
                  <a:schemeClr val="tx1"/>
                </a:solidFill>
                <a:latin typeface="Ubuntu" panose="020B0504030602030204" pitchFamily="34" charset="0"/>
                <a:cs typeface="Times New Roman" pitchFamily="18" charset="0"/>
              </a:rPr>
              <a:t>An ecosystem which is determined by a glacier. </a:t>
            </a:r>
            <a:endParaRPr lang="en-US" dirty="0">
              <a:solidFill>
                <a:schemeClr val="tx1"/>
              </a:solidFill>
            </a:endParaRPr>
          </a:p>
        </p:txBody>
      </p:sp>
      <p:cxnSp>
        <p:nvCxnSpPr>
          <p:cNvPr id="40" name="Straight Arrow Connector 39">
            <a:extLst>
              <a:ext uri="{FF2B5EF4-FFF2-40B4-BE49-F238E27FC236}">
                <a16:creationId xmlns:a16="http://schemas.microsoft.com/office/drawing/2014/main" id="{E123106D-0DE0-43E3-91F5-298539340994}"/>
              </a:ext>
            </a:extLst>
          </p:cNvPr>
          <p:cNvCxnSpPr>
            <a:cxnSpLocks/>
          </p:cNvCxnSpPr>
          <p:nvPr/>
        </p:nvCxnSpPr>
        <p:spPr>
          <a:xfrm>
            <a:off x="2112826" y="1712002"/>
            <a:ext cx="0" cy="54771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F2C48E4-97D5-8148-9B80-9DA8E4C45618}"/>
              </a:ext>
            </a:extLst>
          </p:cNvPr>
          <p:cNvGrpSpPr/>
          <p:nvPr/>
        </p:nvGrpSpPr>
        <p:grpSpPr>
          <a:xfrm>
            <a:off x="381707" y="3715356"/>
            <a:ext cx="8383115" cy="3037898"/>
            <a:chOff x="367419" y="3515324"/>
            <a:chExt cx="8383115" cy="3037898"/>
          </a:xfrm>
        </p:grpSpPr>
        <p:sp>
          <p:nvSpPr>
            <p:cNvPr id="33" name="Content Placeholder 2">
              <a:extLst>
                <a:ext uri="{FF2B5EF4-FFF2-40B4-BE49-F238E27FC236}">
                  <a16:creationId xmlns:a16="http://schemas.microsoft.com/office/drawing/2014/main" id="{10AD7314-7879-4152-B47D-22EA7C8FC26D}"/>
                </a:ext>
              </a:extLst>
            </p:cNvPr>
            <p:cNvSpPr txBox="1">
              <a:spLocks/>
            </p:cNvSpPr>
            <p:nvPr/>
          </p:nvSpPr>
          <p:spPr>
            <a:xfrm>
              <a:off x="367419" y="3515324"/>
              <a:ext cx="6916349" cy="3037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latin typeface="Ubuntu" panose="020B0504030602030204" pitchFamily="34" charset="0"/>
                <a:cs typeface="Times New Roman" panose="02020603050405020304" pitchFamily="18" charset="0"/>
                <a:hlinkClick r:id="rId4"/>
              </a:endParaRPr>
            </a:p>
            <a:p>
              <a:pPr marL="0" indent="0">
                <a:buNone/>
              </a:pPr>
              <a:r>
                <a:rPr lang="en-US" sz="2400" dirty="0">
                  <a:latin typeface="Ubuntu" panose="020B0504030602030204" pitchFamily="34" charset="0"/>
                  <a:cs typeface="Times New Roman" panose="02020603050405020304" pitchFamily="18" charset="0"/>
                </a:rPr>
                <a:t>Axioms:</a:t>
              </a:r>
              <a:endParaRPr lang="en-US" sz="2400" dirty="0">
                <a:latin typeface="Ubuntu" panose="020B0504030602030204" pitchFamily="34" charset="0"/>
                <a:cs typeface="Times New Roman" panose="02020603050405020304" pitchFamily="18" charset="0"/>
                <a:hlinkClick r:id="rId4"/>
              </a:endParaRPr>
            </a:p>
            <a:p>
              <a:pPr marL="0" indent="0">
                <a:buNone/>
              </a:pPr>
              <a:r>
                <a:rPr lang="en-US" dirty="0">
                  <a:latin typeface="Ubuntu" panose="020B0504030602030204" pitchFamily="34" charset="0"/>
                  <a:cs typeface="Times New Roman" panose="02020603050405020304" pitchFamily="18" charset="0"/>
                </a:rPr>
                <a:t>   ‘</a:t>
              </a:r>
              <a:r>
                <a:rPr lang="en-US" u="sng" dirty="0">
                  <a:solidFill>
                    <a:srgbClr val="0070C0"/>
                  </a:solidFill>
                  <a:latin typeface="Ubuntu" panose="020B0504030602030204" pitchFamily="34" charset="0"/>
                  <a:cs typeface="Times New Roman" panose="02020603050405020304" pitchFamily="18" charset="0"/>
                </a:rPr>
                <a:t>ecosystem</a:t>
              </a:r>
              <a:r>
                <a:rPr lang="en-US" dirty="0">
                  <a:latin typeface="Ubuntu" panose="020B0504030602030204" pitchFamily="34" charset="0"/>
                  <a:cs typeface="Times New Roman" panose="02020603050405020304" pitchFamily="18" charset="0"/>
                </a:rPr>
                <a:t>’</a:t>
              </a:r>
            </a:p>
            <a:p>
              <a:pPr marL="0" indent="0">
                <a:buNone/>
              </a:pPr>
              <a:r>
                <a:rPr lang="en-US" dirty="0">
                  <a:latin typeface="Ubuntu" panose="020B0504030602030204" pitchFamily="34" charset="0"/>
                  <a:cs typeface="Times New Roman" panose="02020603050405020304" pitchFamily="18" charset="0"/>
                </a:rPr>
                <a:t>   ‘</a:t>
              </a:r>
              <a:r>
                <a:rPr lang="en-US" u="sng" dirty="0">
                  <a:solidFill>
                    <a:srgbClr val="0070C0"/>
                  </a:solidFill>
                  <a:latin typeface="Ubuntu" panose="020B0504030602030204" pitchFamily="34" charset="0"/>
                  <a:cs typeface="Times New Roman" panose="02020603050405020304" pitchFamily="18" charset="0"/>
                </a:rPr>
                <a:t>determined by</a:t>
              </a:r>
              <a:r>
                <a:rPr lang="en-US" dirty="0">
                  <a:latin typeface="Ubuntu" panose="020B0504030602030204" pitchFamily="34" charset="0"/>
                  <a:cs typeface="Times New Roman" panose="02020603050405020304" pitchFamily="18" charset="0"/>
                </a:rPr>
                <a:t>’ some</a:t>
              </a:r>
            </a:p>
            <a:p>
              <a:pPr marL="0" indent="0">
                <a:buNone/>
              </a:pPr>
              <a:r>
                <a:rPr lang="en-US" dirty="0">
                  <a:latin typeface="Ubuntu" panose="020B0504030602030204" pitchFamily="34" charset="0"/>
                  <a:cs typeface="Times New Roman" panose="02020603050405020304" pitchFamily="18" charset="0"/>
                </a:rPr>
                <a:t>   ‘</a:t>
              </a:r>
              <a:r>
                <a:rPr lang="en-US" u="sng" dirty="0">
                  <a:solidFill>
                    <a:srgbClr val="0070C0"/>
                  </a:solidFill>
                  <a:latin typeface="Ubuntu" panose="020B0504030602030204" pitchFamily="34" charset="0"/>
                  <a:cs typeface="Times New Roman" panose="02020603050405020304" pitchFamily="18" charset="0"/>
                </a:rPr>
                <a:t>determined by</a:t>
              </a:r>
              <a:r>
                <a:rPr lang="en-US" dirty="0">
                  <a:latin typeface="Ubuntu" panose="020B0504030602030204" pitchFamily="34" charset="0"/>
                  <a:cs typeface="Times New Roman" panose="02020603050405020304" pitchFamily="18" charset="0"/>
                </a:rPr>
                <a:t>’ some</a:t>
              </a:r>
            </a:p>
          </p:txBody>
        </p:sp>
        <p:sp>
          <p:nvSpPr>
            <p:cNvPr id="49" name="Content Placeholder 2">
              <a:extLst>
                <a:ext uri="{FF2B5EF4-FFF2-40B4-BE49-F238E27FC236}">
                  <a16:creationId xmlns:a16="http://schemas.microsoft.com/office/drawing/2014/main" id="{ED29E7A3-77DC-A74E-9486-2924E4D91A62}"/>
                </a:ext>
              </a:extLst>
            </p:cNvPr>
            <p:cNvSpPr txBox="1">
              <a:spLocks/>
            </p:cNvSpPr>
            <p:nvPr/>
          </p:nvSpPr>
          <p:spPr>
            <a:xfrm>
              <a:off x="4133265" y="5489891"/>
              <a:ext cx="4617269" cy="484308"/>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u="sng" dirty="0">
                  <a:solidFill>
                    <a:srgbClr val="00B050"/>
                  </a:solidFill>
                  <a:latin typeface="Ubuntu" panose="020B0504030602030204" pitchFamily="34" charset="0"/>
                  <a:cs typeface="Times New Roman" panose="02020603050405020304" pitchFamily="18" charset="0"/>
                </a:rPr>
                <a:t>'glacial feature</a:t>
              </a:r>
              <a:r>
                <a:rPr lang="en-US" i="1" dirty="0">
                  <a:solidFill>
                    <a:srgbClr val="00B050"/>
                  </a:solidFill>
                  <a:latin typeface="Ubuntu" panose="020B0504030602030204" pitchFamily="34" charset="0"/>
                  <a:cs typeface="Times New Roman" panose="02020603050405020304" pitchFamily="18" charset="0"/>
                </a:rPr>
                <a:t>’ </a:t>
              </a:r>
              <a:r>
                <a:rPr lang="en-US" sz="1800" dirty="0">
                  <a:solidFill>
                    <a:srgbClr val="00B050"/>
                  </a:solidFill>
                  <a:latin typeface="Ubuntu" panose="020B0504030602030204" pitchFamily="34" charset="0"/>
                  <a:cs typeface="Times New Roman" panose="02020603050405020304" pitchFamily="18" charset="0"/>
                </a:rPr>
                <a:t>[ENVO_</a:t>
              </a:r>
              <a:r>
                <a:rPr lang="en-US" sz="1800" dirty="0">
                  <a:solidFill>
                    <a:srgbClr val="00B050"/>
                  </a:solidFill>
                  <a:latin typeface="Ubuntu" panose="020B0504030602030204" pitchFamily="34" charset="0"/>
                </a:rPr>
                <a:t>00000131</a:t>
              </a:r>
              <a:r>
                <a:rPr lang="en-US" sz="1800" dirty="0">
                  <a:solidFill>
                    <a:srgbClr val="00B050"/>
                  </a:solidFill>
                  <a:latin typeface="Ubuntu" panose="020B0504030602030204" pitchFamily="34" charset="0"/>
                  <a:cs typeface="Times New Roman" panose="02020603050405020304" pitchFamily="18" charset="0"/>
                </a:rPr>
                <a:t>]</a:t>
              </a:r>
              <a:endParaRPr lang="en-US" dirty="0">
                <a:solidFill>
                  <a:srgbClr val="00B050"/>
                </a:solidFill>
                <a:latin typeface="Ubuntu" panose="020B0504030602030204" pitchFamily="34" charset="0"/>
                <a:cs typeface="Times New Roman" panose="02020603050405020304" pitchFamily="18" charset="0"/>
              </a:endParaRPr>
            </a:p>
          </p:txBody>
        </p:sp>
        <p:sp>
          <p:nvSpPr>
            <p:cNvPr id="53" name="Content Placeholder 2">
              <a:extLst>
                <a:ext uri="{FF2B5EF4-FFF2-40B4-BE49-F238E27FC236}">
                  <a16:creationId xmlns:a16="http://schemas.microsoft.com/office/drawing/2014/main" id="{4850C096-2E36-6F43-B20C-4AEB928F6149}"/>
                </a:ext>
              </a:extLst>
            </p:cNvPr>
            <p:cNvSpPr txBox="1">
              <a:spLocks/>
            </p:cNvSpPr>
            <p:nvPr/>
          </p:nvSpPr>
          <p:spPr>
            <a:xfrm>
              <a:off x="4133264" y="4920213"/>
              <a:ext cx="3399106" cy="521036"/>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u="sng" dirty="0">
                  <a:solidFill>
                    <a:srgbClr val="00B050"/>
                  </a:solidFill>
                  <a:latin typeface="Ubuntu" panose="020B0504030602030204" pitchFamily="34" charset="0"/>
                  <a:cs typeface="Times New Roman" panose="02020603050405020304" pitchFamily="18" charset="0"/>
                </a:rPr>
                <a:t>'glacier</a:t>
              </a:r>
              <a:r>
                <a:rPr lang="en-US" i="1" dirty="0">
                  <a:solidFill>
                    <a:srgbClr val="00B050"/>
                  </a:solidFill>
                  <a:latin typeface="Ubuntu" panose="020B0504030602030204" pitchFamily="34" charset="0"/>
                  <a:cs typeface="Times New Roman" panose="02020603050405020304" pitchFamily="18" charset="0"/>
                </a:rPr>
                <a:t>’ </a:t>
              </a:r>
              <a:r>
                <a:rPr lang="en-US" sz="1800" dirty="0">
                  <a:solidFill>
                    <a:srgbClr val="00B050"/>
                  </a:solidFill>
                  <a:latin typeface="Ubuntu" panose="020B0504030602030204" pitchFamily="34" charset="0"/>
                  <a:cs typeface="Times New Roman" panose="02020603050405020304" pitchFamily="18" charset="0"/>
                </a:rPr>
                <a:t>[ENVO_</a:t>
              </a:r>
              <a:r>
                <a:rPr lang="en-US" sz="1800" dirty="0">
                  <a:solidFill>
                    <a:srgbClr val="00B050"/>
                  </a:solidFill>
                  <a:latin typeface="Ubuntu" panose="020B0504030602030204" pitchFamily="34" charset="0"/>
                </a:rPr>
                <a:t>00000133</a:t>
              </a:r>
              <a:r>
                <a:rPr lang="en-US" sz="1800" dirty="0">
                  <a:solidFill>
                    <a:srgbClr val="00B050"/>
                  </a:solidFill>
                  <a:latin typeface="Ubuntu" panose="020B0504030602030204" pitchFamily="34" charset="0"/>
                  <a:cs typeface="Times New Roman" panose="02020603050405020304" pitchFamily="18" charset="0"/>
                </a:rPr>
                <a:t>]</a:t>
              </a:r>
              <a:endParaRPr lang="en-US" dirty="0">
                <a:solidFill>
                  <a:srgbClr val="00B050"/>
                </a:solidFill>
                <a:latin typeface="Ubuntu" panose="020B0504030602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0CA40E24-C67B-6F4F-9EA6-DEA84E925CD7}"/>
              </a:ext>
            </a:extLst>
          </p:cNvPr>
          <p:cNvGrpSpPr/>
          <p:nvPr/>
        </p:nvGrpSpPr>
        <p:grpSpPr>
          <a:xfrm>
            <a:off x="7665810" y="2575003"/>
            <a:ext cx="5042597" cy="2434733"/>
            <a:chOff x="7532370" y="2435316"/>
            <a:chExt cx="5042597" cy="2434733"/>
          </a:xfrm>
        </p:grpSpPr>
        <p:sp>
          <p:nvSpPr>
            <p:cNvPr id="5" name="Snip Diagonal Corner Rectangle 4">
              <a:extLst>
                <a:ext uri="{FF2B5EF4-FFF2-40B4-BE49-F238E27FC236}">
                  <a16:creationId xmlns:a16="http://schemas.microsoft.com/office/drawing/2014/main" id="{E4789EE7-346F-E344-840B-2B6CADD871E6}"/>
                </a:ext>
              </a:extLst>
            </p:cNvPr>
            <p:cNvSpPr/>
            <p:nvPr/>
          </p:nvSpPr>
          <p:spPr>
            <a:xfrm>
              <a:off x="7997746" y="2435316"/>
              <a:ext cx="3356054" cy="2381441"/>
            </a:xfrm>
            <a:prstGeom prst="snip2DiagRect">
              <a:avLst>
                <a:gd name="adj1" fmla="val 0"/>
                <a:gd name="adj2" fmla="val 35865"/>
              </a:avLst>
            </a:prstGeom>
            <a:solidFill>
              <a:schemeClr val="bg1">
                <a:lumMod val="95000"/>
              </a:schemeClr>
            </a:solidFill>
            <a:ln w="76200">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C4C5E15-4CC8-CE42-B64F-54901ED2597B}"/>
                </a:ext>
              </a:extLst>
            </p:cNvPr>
            <p:cNvGrpSpPr/>
            <p:nvPr/>
          </p:nvGrpSpPr>
          <p:grpSpPr>
            <a:xfrm>
              <a:off x="7532370" y="2435316"/>
              <a:ext cx="5042597" cy="2434733"/>
              <a:chOff x="6595360" y="3148353"/>
              <a:chExt cx="6321133" cy="2434733"/>
            </a:xfrm>
          </p:grpSpPr>
          <p:sp>
            <p:nvSpPr>
              <p:cNvPr id="52" name="Content Placeholder 2">
                <a:extLst>
                  <a:ext uri="{FF2B5EF4-FFF2-40B4-BE49-F238E27FC236}">
                    <a16:creationId xmlns:a16="http://schemas.microsoft.com/office/drawing/2014/main" id="{F7FFC4F9-6FC7-2C4F-8431-D8264416999E}"/>
                  </a:ext>
                </a:extLst>
              </p:cNvPr>
              <p:cNvSpPr txBox="1">
                <a:spLocks/>
              </p:cNvSpPr>
              <p:nvPr/>
            </p:nvSpPr>
            <p:spPr>
              <a:xfrm>
                <a:off x="6595360" y="3148353"/>
                <a:ext cx="3824976" cy="42805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u="sng" dirty="0">
                    <a:solidFill>
                      <a:srgbClr val="00B050"/>
                    </a:solidFill>
                    <a:latin typeface="Ubuntu" panose="020B0504030602030204" pitchFamily="34" charset="0"/>
                    <a:cs typeface="Times New Roman" panose="02020603050405020304" pitchFamily="18" charset="0"/>
                  </a:rPr>
                  <a:t>glacial feature</a:t>
                </a:r>
              </a:p>
            </p:txBody>
          </p:sp>
          <p:sp>
            <p:nvSpPr>
              <p:cNvPr id="54" name="Content Placeholder 2">
                <a:extLst>
                  <a:ext uri="{FF2B5EF4-FFF2-40B4-BE49-F238E27FC236}">
                    <a16:creationId xmlns:a16="http://schemas.microsoft.com/office/drawing/2014/main" id="{005621A9-3D73-AE46-9FED-48499F9F0C0B}"/>
                  </a:ext>
                </a:extLst>
              </p:cNvPr>
              <p:cNvSpPr txBox="1">
                <a:spLocks/>
              </p:cNvSpPr>
              <p:nvPr/>
            </p:nvSpPr>
            <p:spPr>
              <a:xfrm>
                <a:off x="7843825" y="3930733"/>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frazil ice*</a:t>
                </a:r>
              </a:p>
            </p:txBody>
          </p:sp>
          <p:sp>
            <p:nvSpPr>
              <p:cNvPr id="55" name="Content Placeholder 2">
                <a:extLst>
                  <a:ext uri="{FF2B5EF4-FFF2-40B4-BE49-F238E27FC236}">
                    <a16:creationId xmlns:a16="http://schemas.microsoft.com/office/drawing/2014/main" id="{D53A020C-99CA-534C-913E-43407388869A}"/>
                  </a:ext>
                </a:extLst>
              </p:cNvPr>
              <p:cNvSpPr txBox="1">
                <a:spLocks/>
              </p:cNvSpPr>
              <p:nvPr/>
            </p:nvSpPr>
            <p:spPr>
              <a:xfrm>
                <a:off x="7823493" y="3539112"/>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brine channel*</a:t>
                </a:r>
              </a:p>
            </p:txBody>
          </p:sp>
          <p:sp>
            <p:nvSpPr>
              <p:cNvPr id="56" name="Content Placeholder 2">
                <a:extLst>
                  <a:ext uri="{FF2B5EF4-FFF2-40B4-BE49-F238E27FC236}">
                    <a16:creationId xmlns:a16="http://schemas.microsoft.com/office/drawing/2014/main" id="{C960452B-9C65-554C-8BFE-E0D66309718E}"/>
                  </a:ext>
                </a:extLst>
              </p:cNvPr>
              <p:cNvSpPr txBox="1">
                <a:spLocks/>
              </p:cNvSpPr>
              <p:nvPr/>
            </p:nvSpPr>
            <p:spPr>
              <a:xfrm>
                <a:off x="7823493" y="4331716"/>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water ice layer</a:t>
                </a:r>
              </a:p>
            </p:txBody>
          </p:sp>
          <p:sp>
            <p:nvSpPr>
              <p:cNvPr id="57" name="Content Placeholder 2">
                <a:extLst>
                  <a:ext uri="{FF2B5EF4-FFF2-40B4-BE49-F238E27FC236}">
                    <a16:creationId xmlns:a16="http://schemas.microsoft.com/office/drawing/2014/main" id="{C7939A3C-04F5-914D-A637-93D8D8172DB3}"/>
                  </a:ext>
                </a:extLst>
              </p:cNvPr>
              <p:cNvSpPr txBox="1">
                <a:spLocks/>
              </p:cNvSpPr>
              <p:nvPr/>
            </p:nvSpPr>
            <p:spPr>
              <a:xfrm>
                <a:off x="8333081" y="4715243"/>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slush ice layer*</a:t>
                </a:r>
              </a:p>
            </p:txBody>
          </p:sp>
          <p:sp>
            <p:nvSpPr>
              <p:cNvPr id="58" name="Content Placeholder 2">
                <a:extLst>
                  <a:ext uri="{FF2B5EF4-FFF2-40B4-BE49-F238E27FC236}">
                    <a16:creationId xmlns:a16="http://schemas.microsoft.com/office/drawing/2014/main" id="{B8EA5523-72F3-AB4C-BF49-266092EB7D35}"/>
                  </a:ext>
                </a:extLst>
              </p:cNvPr>
              <p:cNvSpPr txBox="1">
                <a:spLocks/>
              </p:cNvSpPr>
              <p:nvPr/>
            </p:nvSpPr>
            <p:spPr>
              <a:xfrm>
                <a:off x="8310727" y="5098779"/>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grease ice layer*</a:t>
                </a:r>
              </a:p>
            </p:txBody>
          </p:sp>
        </p:grpSp>
      </p:grpSp>
      <p:sp>
        <p:nvSpPr>
          <p:cNvPr id="60" name="Content Placeholder 2">
            <a:extLst>
              <a:ext uri="{FF2B5EF4-FFF2-40B4-BE49-F238E27FC236}">
                <a16:creationId xmlns:a16="http://schemas.microsoft.com/office/drawing/2014/main" id="{4E67FD85-7DC5-D64C-95B8-BB6C1F647203}"/>
              </a:ext>
            </a:extLst>
          </p:cNvPr>
          <p:cNvSpPr txBox="1">
            <a:spLocks/>
          </p:cNvSpPr>
          <p:nvPr/>
        </p:nvSpPr>
        <p:spPr>
          <a:xfrm>
            <a:off x="9386796" y="6074963"/>
            <a:ext cx="3656354"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Ubuntu" panose="020B0504030602030204" pitchFamily="34" charset="0"/>
                <a:cs typeface="Times New Roman" panose="02020603050405020304" pitchFamily="18" charset="0"/>
              </a:rPr>
              <a:t>*</a:t>
            </a:r>
            <a:r>
              <a:rPr lang="en-US" sz="1800" dirty="0" err="1">
                <a:latin typeface="Ubuntu" panose="020B0504030602030204" pitchFamily="34" charset="0"/>
                <a:cs typeface="Times New Roman" panose="02020603050405020304" pitchFamily="18" charset="0"/>
              </a:rPr>
              <a:t>envoPolar</a:t>
            </a:r>
            <a:r>
              <a:rPr lang="en-US" sz="1800" dirty="0">
                <a:latin typeface="Ubuntu" panose="020B0504030602030204" pitchFamily="34" charset="0"/>
                <a:cs typeface="Times New Roman" panose="02020603050405020304" pitchFamily="18" charset="0"/>
              </a:rPr>
              <a:t> contributions</a:t>
            </a:r>
          </a:p>
        </p:txBody>
      </p:sp>
      <p:sp>
        <p:nvSpPr>
          <p:cNvPr id="34" name="Rectangle 33">
            <a:extLst>
              <a:ext uri="{FF2B5EF4-FFF2-40B4-BE49-F238E27FC236}">
                <a16:creationId xmlns:a16="http://schemas.microsoft.com/office/drawing/2014/main" id="{AE189B1B-A12F-1D48-95CC-C368F11DD5CC}"/>
              </a:ext>
            </a:extLst>
          </p:cNvPr>
          <p:cNvSpPr/>
          <p:nvPr/>
        </p:nvSpPr>
        <p:spPr>
          <a:xfrm>
            <a:off x="13953" y="6486054"/>
            <a:ext cx="12178047" cy="385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673E27F-23C3-0E4B-8D6F-E6C9E75E1CCD}"/>
              </a:ext>
            </a:extLst>
          </p:cNvPr>
          <p:cNvPicPr>
            <a:picLocks noChangeAspect="1"/>
          </p:cNvPicPr>
          <p:nvPr/>
        </p:nvPicPr>
        <p:blipFill rotWithShape="1">
          <a:blip r:embed="rId5"/>
          <a:srcRect t="19044" b="42955"/>
          <a:stretch/>
        </p:blipFill>
        <p:spPr>
          <a:xfrm>
            <a:off x="13707" y="0"/>
            <a:ext cx="12219629" cy="860092"/>
          </a:xfrm>
          <a:prstGeom prst="rect">
            <a:avLst/>
          </a:prstGeom>
        </p:spPr>
      </p:pic>
      <p:pic>
        <p:nvPicPr>
          <p:cNvPr id="37" name="Picture 36">
            <a:extLst>
              <a:ext uri="{FF2B5EF4-FFF2-40B4-BE49-F238E27FC236}">
                <a16:creationId xmlns:a16="http://schemas.microsoft.com/office/drawing/2014/main" id="{093CD9F8-8E8A-CF48-A62F-0D09E1278615}"/>
              </a:ext>
            </a:extLst>
          </p:cNvPr>
          <p:cNvPicPr>
            <a:picLocks noChangeAspect="1"/>
          </p:cNvPicPr>
          <p:nvPr/>
        </p:nvPicPr>
        <p:blipFill rotWithShape="1">
          <a:blip r:embed="rId6"/>
          <a:srcRect b="25890"/>
          <a:stretch/>
        </p:blipFill>
        <p:spPr>
          <a:xfrm>
            <a:off x="6117264" y="6355080"/>
            <a:ext cx="6089024" cy="525780"/>
          </a:xfrm>
          <a:prstGeom prst="rect">
            <a:avLst/>
          </a:prstGeom>
        </p:spPr>
      </p:pic>
      <p:sp>
        <p:nvSpPr>
          <p:cNvPr id="38" name="Slide Number Placeholder 3">
            <a:extLst>
              <a:ext uri="{FF2B5EF4-FFF2-40B4-BE49-F238E27FC236}">
                <a16:creationId xmlns:a16="http://schemas.microsoft.com/office/drawing/2014/main" id="{3357F9FC-7B71-F14F-A3ED-F34434FB2503}"/>
              </a:ext>
            </a:extLst>
          </p:cNvPr>
          <p:cNvSpPr txBox="1">
            <a:spLocks/>
          </p:cNvSpPr>
          <p:nvPr/>
        </p:nvSpPr>
        <p:spPr>
          <a:xfrm>
            <a:off x="10122124" y="651621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23F0-0EA4-8F43-AB03-42295784AA74}" type="slidenum">
              <a:rPr lang="en-US" sz="1400" smtClean="0">
                <a:solidFill>
                  <a:schemeClr val="tx1"/>
                </a:solidFill>
              </a:rPr>
              <a:pPr/>
              <a:t>14</a:t>
            </a:fld>
            <a:endParaRPr lang="en-US" sz="1400" dirty="0">
              <a:solidFill>
                <a:schemeClr val="tx1"/>
              </a:solidFill>
            </a:endParaRPr>
          </a:p>
        </p:txBody>
      </p:sp>
      <p:pic>
        <p:nvPicPr>
          <p:cNvPr id="39" name="Picture 38">
            <a:extLst>
              <a:ext uri="{FF2B5EF4-FFF2-40B4-BE49-F238E27FC236}">
                <a16:creationId xmlns:a16="http://schemas.microsoft.com/office/drawing/2014/main" id="{53510211-D8B2-BC47-9549-A82C5F571031}"/>
              </a:ext>
            </a:extLst>
          </p:cNvPr>
          <p:cNvPicPr>
            <a:picLocks noChangeAspect="1"/>
          </p:cNvPicPr>
          <p:nvPr/>
        </p:nvPicPr>
        <p:blipFill rotWithShape="1">
          <a:blip r:embed="rId7"/>
          <a:srcRect r="29154"/>
          <a:stretch/>
        </p:blipFill>
        <p:spPr>
          <a:xfrm>
            <a:off x="6117264" y="-27640"/>
            <a:ext cx="6082293" cy="1257300"/>
          </a:xfrm>
          <a:prstGeom prst="rect">
            <a:avLst/>
          </a:prstGeom>
        </p:spPr>
      </p:pic>
      <p:sp>
        <p:nvSpPr>
          <p:cNvPr id="41" name="Line 97">
            <a:extLst>
              <a:ext uri="{FF2B5EF4-FFF2-40B4-BE49-F238E27FC236}">
                <a16:creationId xmlns:a16="http://schemas.microsoft.com/office/drawing/2014/main" id="{2D6418C2-FA93-1D4F-AE82-068C8D9099C3}"/>
              </a:ext>
            </a:extLst>
          </p:cNvPr>
          <p:cNvSpPr>
            <a:spLocks noChangeShapeType="1"/>
          </p:cNvSpPr>
          <p:nvPr/>
        </p:nvSpPr>
        <p:spPr bwMode="auto">
          <a:xfrm flipV="1">
            <a:off x="7848719" y="4525429"/>
            <a:ext cx="618806" cy="1126874"/>
          </a:xfrm>
          <a:prstGeom prst="line">
            <a:avLst/>
          </a:prstGeom>
          <a:noFill/>
          <a:ln w="5715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1811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dissolve">
                                      <p:cBhvr>
                                        <p:cTn id="25" dur="500"/>
                                        <p:tgtEl>
                                          <p:spTgt spid="41"/>
                                        </p:tgtEl>
                                      </p:cBhvr>
                                    </p:animEffec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dissolve">
                                      <p:cBhvr>
                                        <p:cTn id="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783AD-ECFC-4117-92E2-4B12D92C2C9B}"/>
              </a:ext>
            </a:extLst>
          </p:cNvPr>
          <p:cNvSpPr>
            <a:spLocks noGrp="1"/>
          </p:cNvSpPr>
          <p:nvPr>
            <p:ph idx="1"/>
          </p:nvPr>
        </p:nvSpPr>
        <p:spPr>
          <a:xfrm>
            <a:off x="834800" y="1782293"/>
            <a:ext cx="10515600" cy="4351338"/>
          </a:xfrm>
        </p:spPr>
        <p:txBody>
          <a:bodyPr/>
          <a:lstStyle/>
          <a:p>
            <a:pPr marL="0" indent="0">
              <a:buNone/>
            </a:pPr>
            <a:r>
              <a:rPr lang="en-US" altLang="x-none" dirty="0">
                <a:solidFill>
                  <a:srgbClr val="000000"/>
                </a:solidFill>
                <a:latin typeface="Ubuntu" panose="020B0504030602030204" pitchFamily="34" charset="0"/>
                <a:cs typeface="Times New Roman" pitchFamily="16" charset="0"/>
              </a:rPr>
              <a:t>ROBOT Template</a:t>
            </a:r>
          </a:p>
          <a:p>
            <a:pPr lvl="1"/>
            <a:r>
              <a:rPr lang="en-US" altLang="x-none" dirty="0">
                <a:solidFill>
                  <a:srgbClr val="000000"/>
                </a:solidFill>
                <a:latin typeface="Ubuntu" panose="020B0504030602030204" pitchFamily="34" charset="0"/>
                <a:cs typeface="Times New Roman" pitchFamily="16" charset="0"/>
              </a:rPr>
              <a:t>generate ontology terms from csv files</a:t>
            </a:r>
            <a:endParaRPr lang="en-US" dirty="0">
              <a:latin typeface="Ubuntu" panose="020B0504030602030204" pitchFamily="34" charset="0"/>
            </a:endParaRPr>
          </a:p>
        </p:txBody>
      </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15</a:t>
            </a:fld>
            <a:endParaRPr lang="en-US" sz="1400" dirty="0">
              <a:solidFill>
                <a:schemeClr val="tx1"/>
              </a:solidFill>
            </a:endParaRPr>
          </a:p>
        </p:txBody>
      </p:sp>
      <p:sp>
        <p:nvSpPr>
          <p:cNvPr id="23" name="Rectangle 2">
            <a:extLst>
              <a:ext uri="{FF2B5EF4-FFF2-40B4-BE49-F238E27FC236}">
                <a16:creationId xmlns:a16="http://schemas.microsoft.com/office/drawing/2014/main" id="{D5AB87FE-BB69-4459-BFA8-03A3FC81AEE0}"/>
              </a:ext>
            </a:extLst>
          </p:cNvPr>
          <p:cNvSpPr txBox="1">
            <a:spLocks noChangeArrowheads="1"/>
          </p:cNvSpPr>
          <p:nvPr/>
        </p:nvSpPr>
        <p:spPr>
          <a:xfrm>
            <a:off x="7292751" y="2049796"/>
            <a:ext cx="2064807" cy="8472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latin typeface="Ubuntu" panose="020B0504030602030204" pitchFamily="34" charset="0"/>
              </a:rPr>
              <a:t>.owl</a:t>
            </a:r>
          </a:p>
        </p:txBody>
      </p:sp>
      <p:sp>
        <p:nvSpPr>
          <p:cNvPr id="25" name="Rectangle 2">
            <a:extLst>
              <a:ext uri="{FF2B5EF4-FFF2-40B4-BE49-F238E27FC236}">
                <a16:creationId xmlns:a16="http://schemas.microsoft.com/office/drawing/2014/main" id="{EB3480CA-4F4E-4DCE-B195-0EB58E39CDE3}"/>
              </a:ext>
            </a:extLst>
          </p:cNvPr>
          <p:cNvSpPr txBox="1">
            <a:spLocks noChangeArrowheads="1"/>
          </p:cNvSpPr>
          <p:nvPr/>
        </p:nvSpPr>
        <p:spPr>
          <a:xfrm>
            <a:off x="933972" y="5230689"/>
            <a:ext cx="5197404" cy="12527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err="1">
                <a:latin typeface="Ubuntu" panose="020B0504030602030204" pitchFamily="34" charset="0"/>
              </a:rPr>
              <a:t>MIxS</a:t>
            </a:r>
            <a:r>
              <a:rPr lang="en-GB" altLang="de-DE" sz="2800" b="1" dirty="0">
                <a:latin typeface="Ubuntu" panose="020B0504030602030204" pitchFamily="34" charset="0"/>
              </a:rPr>
              <a:t>: </a:t>
            </a:r>
            <a:r>
              <a:rPr lang="en-GB" altLang="de-DE" sz="2800" dirty="0">
                <a:latin typeface="Ubuntu" panose="020B0504030602030204" pitchFamily="34" charset="0"/>
              </a:rPr>
              <a:t>Minimum information about any X Sequence</a:t>
            </a:r>
          </a:p>
          <a:p>
            <a:pPr algn="l"/>
            <a:r>
              <a:rPr lang="en-GB" altLang="de-DE" sz="2000" dirty="0">
                <a:latin typeface="Ubuntu" panose="020B0504030602030204" pitchFamily="34" charset="0"/>
              </a:rPr>
              <a:t>annotation triplet: feature, material, biome</a:t>
            </a:r>
            <a:endParaRPr lang="en-GB" altLang="de-DE" sz="2000" b="1" dirty="0">
              <a:latin typeface="Ubuntu" panose="020B0504030602030204" pitchFamily="34" charset="0"/>
            </a:endParaRPr>
          </a:p>
        </p:txBody>
      </p:sp>
      <p:grpSp>
        <p:nvGrpSpPr>
          <p:cNvPr id="9" name="Group 8">
            <a:extLst>
              <a:ext uri="{FF2B5EF4-FFF2-40B4-BE49-F238E27FC236}">
                <a16:creationId xmlns:a16="http://schemas.microsoft.com/office/drawing/2014/main" id="{E738FB4B-0D9F-6349-9EE3-22ADF8F6B421}"/>
              </a:ext>
            </a:extLst>
          </p:cNvPr>
          <p:cNvGrpSpPr/>
          <p:nvPr/>
        </p:nvGrpSpPr>
        <p:grpSpPr>
          <a:xfrm>
            <a:off x="7063759" y="2831404"/>
            <a:ext cx="6916349" cy="3560564"/>
            <a:chOff x="7075189" y="2922844"/>
            <a:chExt cx="6916349" cy="3560564"/>
          </a:xfrm>
        </p:grpSpPr>
        <p:sp>
          <p:nvSpPr>
            <p:cNvPr id="8" name="Snip Diagonal Corner Rectangle 7">
              <a:extLst>
                <a:ext uri="{FF2B5EF4-FFF2-40B4-BE49-F238E27FC236}">
                  <a16:creationId xmlns:a16="http://schemas.microsoft.com/office/drawing/2014/main" id="{86D3B4A9-FEA0-0C4F-9846-61A05AF6627A}"/>
                </a:ext>
              </a:extLst>
            </p:cNvPr>
            <p:cNvSpPr/>
            <p:nvPr/>
          </p:nvSpPr>
          <p:spPr>
            <a:xfrm>
              <a:off x="7075189" y="2922844"/>
              <a:ext cx="5051221" cy="3118040"/>
            </a:xfrm>
            <a:prstGeom prst="snip2DiagRect">
              <a:avLst>
                <a:gd name="adj1" fmla="val 0"/>
                <a:gd name="adj2" fmla="val 32499"/>
              </a:avLst>
            </a:prstGeom>
            <a:solidFill>
              <a:srgbClr val="FFFFFF"/>
            </a:solidFill>
            <a:ln w="76200">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2B812270-CD6B-FC41-8ECE-EC475E4127B3}"/>
                </a:ext>
              </a:extLst>
            </p:cNvPr>
            <p:cNvSpPr txBox="1">
              <a:spLocks/>
            </p:cNvSpPr>
            <p:nvPr/>
          </p:nvSpPr>
          <p:spPr>
            <a:xfrm>
              <a:off x="7075189" y="3084228"/>
              <a:ext cx="6916349" cy="33991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Ubuntu" panose="020B0504030602030204" pitchFamily="34" charset="0"/>
                  <a:cs typeface="Times New Roman" panose="02020603050405020304" pitchFamily="18" charset="0"/>
                </a:rPr>
                <a:t> ‘</a:t>
              </a:r>
              <a:r>
                <a:rPr lang="en-US" sz="1800" u="sng" dirty="0">
                  <a:solidFill>
                    <a:srgbClr val="0070C0"/>
                  </a:solidFill>
                  <a:latin typeface="Ubuntu" panose="020B0504030602030204" pitchFamily="34" charset="0"/>
                  <a:cs typeface="Times New Roman" panose="02020603050405020304" pitchFamily="18" charset="0"/>
                </a:rPr>
                <a:t>air-associated ecosystem</a:t>
              </a:r>
              <a:r>
                <a:rPr lang="en-US" sz="1800" dirty="0">
                  <a:latin typeface="Ubuntu" panose="020B0504030602030204" pitchFamily="34" charset="0"/>
                  <a:cs typeface="Times New Roman" panose="02020603050405020304" pitchFamily="18" charset="0"/>
                </a:rPr>
                <a:t>’:</a:t>
              </a:r>
            </a:p>
            <a:p>
              <a:pPr marL="0" indent="0">
                <a:buNone/>
              </a:pPr>
              <a:r>
                <a:rPr lang="en-US" sz="1800" dirty="0">
                  <a:latin typeface="Ubuntu" panose="020B0504030602030204" pitchFamily="34" charset="0"/>
                  <a:cs typeface="Times New Roman" panose="02020603050405020304" pitchFamily="18" charset="0"/>
                </a:rPr>
                <a:t>         ‘</a:t>
              </a:r>
              <a:r>
                <a:rPr lang="en-US" sz="1800" u="sng" dirty="0">
                  <a:solidFill>
                    <a:srgbClr val="0070C0"/>
                  </a:solidFill>
                  <a:latin typeface="Ubuntu" panose="020B0504030602030204" pitchFamily="34" charset="0"/>
                  <a:cs typeface="Times New Roman" panose="02020603050405020304" pitchFamily="18" charset="0"/>
                </a:rPr>
                <a:t>ecosystem</a:t>
              </a:r>
              <a:r>
                <a:rPr lang="en-US" sz="1800" dirty="0">
                  <a:latin typeface="Ubuntu" panose="020B0504030602030204" pitchFamily="34" charset="0"/>
                  <a:cs typeface="Times New Roman" panose="02020603050405020304" pitchFamily="18" charset="0"/>
                </a:rPr>
                <a:t>’ and </a:t>
              </a:r>
            </a:p>
            <a:p>
              <a:pPr marL="0" indent="0">
                <a:buNone/>
              </a:pPr>
              <a:r>
                <a:rPr lang="en-US" sz="1800" dirty="0">
                  <a:latin typeface="Ubuntu" panose="020B0504030602030204" pitchFamily="34" charset="0"/>
                  <a:cs typeface="Times New Roman" panose="02020603050405020304" pitchFamily="18" charset="0"/>
                </a:rPr>
                <a:t>	(‘</a:t>
              </a:r>
              <a:r>
                <a:rPr lang="en-US" sz="1800" u="sng" dirty="0">
                  <a:solidFill>
                    <a:srgbClr val="0070C0"/>
                  </a:solidFill>
                  <a:latin typeface="Ubuntu" panose="020B0504030602030204" pitchFamily="34" charset="0"/>
                  <a:cs typeface="Times New Roman" panose="02020603050405020304" pitchFamily="18" charset="0"/>
                </a:rPr>
                <a:t>determined by</a:t>
              </a:r>
              <a:r>
                <a:rPr lang="en-US" sz="1800" dirty="0">
                  <a:latin typeface="Ubuntu" panose="020B0504030602030204" pitchFamily="34" charset="0"/>
                  <a:cs typeface="Times New Roman" panose="02020603050405020304" pitchFamily="18" charset="0"/>
                </a:rPr>
                <a:t>’ some </a:t>
              </a:r>
              <a:r>
                <a:rPr lang="en-US" sz="1800" u="sng" dirty="0">
                  <a:solidFill>
                    <a:srgbClr val="0070C0"/>
                  </a:solidFill>
                  <a:latin typeface="Ubuntu" panose="020B0504030602030204" pitchFamily="34" charset="0"/>
                  <a:cs typeface="Times New Roman" panose="02020603050405020304" pitchFamily="18" charset="0"/>
                </a:rPr>
                <a:t>‘air’</a:t>
              </a:r>
              <a:r>
                <a:rPr lang="en-US" sz="1800" dirty="0">
                  <a:latin typeface="Ubuntu" panose="020B0504030602030204" pitchFamily="34" charset="0"/>
                  <a:cs typeface="Times New Roman" panose="02020603050405020304" pitchFamily="18" charset="0"/>
                </a:rPr>
                <a:t>)</a:t>
              </a:r>
            </a:p>
            <a:p>
              <a:pPr marL="0" indent="0">
                <a:buNone/>
              </a:pPr>
              <a:endParaRPr lang="en-US" sz="1800" dirty="0">
                <a:latin typeface="Ubuntu" panose="020B0504030602030204" pitchFamily="34" charset="0"/>
                <a:cs typeface="Times New Roman" panose="02020603050405020304" pitchFamily="18" charset="0"/>
              </a:endParaRPr>
            </a:p>
            <a:p>
              <a:pPr marL="0" indent="0">
                <a:buNone/>
              </a:pPr>
              <a:r>
                <a:rPr lang="en-US" sz="1800" dirty="0">
                  <a:latin typeface="Ubuntu" panose="020B0504030602030204" pitchFamily="34" charset="0"/>
                  <a:cs typeface="Times New Roman" panose="02020603050405020304" pitchFamily="18" charset="0"/>
                </a:rPr>
                <a:t> ‘</a:t>
              </a:r>
              <a:r>
                <a:rPr lang="en-US" sz="1800" u="sng" dirty="0">
                  <a:solidFill>
                    <a:srgbClr val="0070C0"/>
                  </a:solidFill>
                  <a:latin typeface="Ubuntu" panose="020B0504030602030204" pitchFamily="34" charset="0"/>
                  <a:cs typeface="Times New Roman" panose="02020603050405020304" pitchFamily="18" charset="0"/>
                </a:rPr>
                <a:t>glacial ecosystem</a:t>
              </a:r>
              <a:r>
                <a:rPr lang="en-US" sz="1800" dirty="0">
                  <a:latin typeface="Ubuntu" panose="020B0504030602030204" pitchFamily="34" charset="0"/>
                  <a:cs typeface="Times New Roman" panose="02020603050405020304" pitchFamily="18" charset="0"/>
                </a:rPr>
                <a:t>’:</a:t>
              </a:r>
            </a:p>
            <a:p>
              <a:pPr marL="0" indent="0">
                <a:buNone/>
              </a:pPr>
              <a:r>
                <a:rPr lang="en-US" sz="1800" dirty="0">
                  <a:latin typeface="Ubuntu" panose="020B0504030602030204" pitchFamily="34" charset="0"/>
                  <a:cs typeface="Times New Roman" panose="02020603050405020304" pitchFamily="18" charset="0"/>
                </a:rPr>
                <a:t>         ‘</a:t>
              </a:r>
              <a:r>
                <a:rPr lang="en-US" sz="1800" u="sng" dirty="0">
                  <a:solidFill>
                    <a:srgbClr val="0070C0"/>
                  </a:solidFill>
                  <a:latin typeface="Ubuntu" panose="020B0504030602030204" pitchFamily="34" charset="0"/>
                  <a:cs typeface="Times New Roman" panose="02020603050405020304" pitchFamily="18" charset="0"/>
                </a:rPr>
                <a:t>ecosystem</a:t>
              </a:r>
              <a:r>
                <a:rPr lang="en-US" sz="1800" dirty="0">
                  <a:latin typeface="Ubuntu" panose="020B0504030602030204" pitchFamily="34" charset="0"/>
                  <a:cs typeface="Times New Roman" panose="02020603050405020304" pitchFamily="18" charset="0"/>
                </a:rPr>
                <a:t>’ and </a:t>
              </a:r>
            </a:p>
            <a:p>
              <a:pPr marL="0" indent="0">
                <a:buNone/>
              </a:pPr>
              <a:r>
                <a:rPr lang="en-US" sz="1800" dirty="0">
                  <a:latin typeface="Ubuntu" panose="020B0504030602030204" pitchFamily="34" charset="0"/>
                  <a:cs typeface="Times New Roman" panose="02020603050405020304" pitchFamily="18" charset="0"/>
                </a:rPr>
                <a:t>	(‘</a:t>
              </a:r>
              <a:r>
                <a:rPr lang="en-US" sz="1800" u="sng" dirty="0">
                  <a:solidFill>
                    <a:srgbClr val="0070C0"/>
                  </a:solidFill>
                  <a:latin typeface="Ubuntu" panose="020B0504030602030204" pitchFamily="34" charset="0"/>
                  <a:cs typeface="Times New Roman" panose="02020603050405020304" pitchFamily="18" charset="0"/>
                </a:rPr>
                <a:t>determined by</a:t>
              </a:r>
              <a:r>
                <a:rPr lang="en-US" sz="1800" dirty="0">
                  <a:latin typeface="Ubuntu" panose="020B0504030602030204" pitchFamily="34" charset="0"/>
                  <a:cs typeface="Times New Roman" panose="02020603050405020304" pitchFamily="18" charset="0"/>
                </a:rPr>
                <a:t>’ some </a:t>
              </a:r>
              <a:r>
                <a:rPr lang="en-US" sz="1800" u="sng" dirty="0">
                  <a:solidFill>
                    <a:srgbClr val="0070C0"/>
                  </a:solidFill>
                  <a:latin typeface="Ubuntu" panose="020B0504030602030204" pitchFamily="34" charset="0"/>
                  <a:cs typeface="Times New Roman" panose="02020603050405020304" pitchFamily="18" charset="0"/>
                </a:rPr>
                <a:t>‘glacier’</a:t>
              </a:r>
              <a:r>
                <a:rPr lang="en-US" sz="1800" dirty="0">
                  <a:solidFill>
                    <a:srgbClr val="0070C0"/>
                  </a:solidFill>
                  <a:latin typeface="Ubuntu" panose="020B0504030602030204" pitchFamily="34" charset="0"/>
                  <a:cs typeface="Times New Roman" panose="02020603050405020304" pitchFamily="18" charset="0"/>
                </a:rPr>
                <a:t>  </a:t>
              </a:r>
              <a:r>
                <a:rPr lang="en-US" sz="1800" dirty="0">
                  <a:latin typeface="Ubuntu" panose="020B0504030602030204" pitchFamily="34" charset="0"/>
                  <a:cs typeface="Times New Roman" panose="02020603050405020304" pitchFamily="18" charset="0"/>
                </a:rPr>
                <a:t>and </a:t>
              </a:r>
            </a:p>
            <a:p>
              <a:pPr marL="0" indent="0">
                <a:buNone/>
              </a:pPr>
              <a:r>
                <a:rPr lang="en-US" sz="1800" dirty="0">
                  <a:latin typeface="Ubuntu" panose="020B0504030602030204" pitchFamily="34" charset="0"/>
                  <a:cs typeface="Times New Roman" panose="02020603050405020304" pitchFamily="18" charset="0"/>
                </a:rPr>
                <a:t>	(‘</a:t>
              </a:r>
              <a:r>
                <a:rPr lang="en-US" sz="1800" u="sng" dirty="0">
                  <a:solidFill>
                    <a:srgbClr val="0070C0"/>
                  </a:solidFill>
                  <a:latin typeface="Ubuntu" panose="020B0504030602030204" pitchFamily="34" charset="0"/>
                  <a:cs typeface="Times New Roman" panose="02020603050405020304" pitchFamily="18" charset="0"/>
                </a:rPr>
                <a:t>determined by</a:t>
              </a:r>
              <a:r>
                <a:rPr lang="en-US" sz="1800" dirty="0">
                  <a:latin typeface="Ubuntu" panose="020B0504030602030204" pitchFamily="34" charset="0"/>
                  <a:cs typeface="Times New Roman" panose="02020603050405020304" pitchFamily="18" charset="0"/>
                </a:rPr>
                <a:t>’ some </a:t>
              </a:r>
              <a:r>
                <a:rPr lang="en-US" sz="1800" u="sng" dirty="0">
                  <a:solidFill>
                    <a:srgbClr val="0070C0"/>
                  </a:solidFill>
                  <a:latin typeface="Ubuntu" panose="020B0504030602030204" pitchFamily="34" charset="0"/>
                  <a:cs typeface="Times New Roman" panose="02020603050405020304" pitchFamily="18" charset="0"/>
                </a:rPr>
                <a:t>glacial feature</a:t>
              </a:r>
              <a:r>
                <a:rPr lang="en-US" sz="1800" dirty="0">
                  <a:latin typeface="Ubuntu" panose="020B0504030602030204" pitchFamily="34" charset="0"/>
                  <a:cs typeface="Times New Roman" panose="02020603050405020304" pitchFamily="18" charset="0"/>
                </a:rPr>
                <a:t>))</a:t>
              </a:r>
            </a:p>
            <a:p>
              <a:pPr marL="0" indent="0">
                <a:buNone/>
              </a:pPr>
              <a:r>
                <a:rPr lang="en-US" b="1" dirty="0">
                  <a:latin typeface="Ubuntu" panose="020B0504030602030204" pitchFamily="34" charset="0"/>
                  <a:cs typeface="Times New Roman" panose="02020603050405020304" pitchFamily="18" charset="0"/>
                </a:rPr>
                <a:t>       </a:t>
              </a:r>
              <a:endParaRPr lang="en-US" sz="1100" b="1" dirty="0">
                <a:latin typeface="Ubuntu" panose="020B0504030602030204" pitchFamily="34" charset="0"/>
                <a:cs typeface="Times New Roman" panose="02020603050405020304" pitchFamily="18" charset="0"/>
              </a:endParaRPr>
            </a:p>
            <a:p>
              <a:pPr marL="0" indent="0">
                <a:buNone/>
              </a:pPr>
              <a:endParaRPr lang="en-US" sz="1800" dirty="0">
                <a:latin typeface="Ubuntu" panose="020B0504030602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F060D47E-132B-6D41-A7F8-FEEB692A3E5E}"/>
              </a:ext>
            </a:extLst>
          </p:cNvPr>
          <p:cNvGrpSpPr/>
          <p:nvPr/>
        </p:nvGrpSpPr>
        <p:grpSpPr>
          <a:xfrm>
            <a:off x="63231" y="2819414"/>
            <a:ext cx="6600459" cy="1981136"/>
            <a:chOff x="120381" y="2819414"/>
            <a:chExt cx="6600459" cy="1981136"/>
          </a:xfrm>
        </p:grpSpPr>
        <p:sp>
          <p:nvSpPr>
            <p:cNvPr id="2" name="Rectangle 1">
              <a:extLst>
                <a:ext uri="{FF2B5EF4-FFF2-40B4-BE49-F238E27FC236}">
                  <a16:creationId xmlns:a16="http://schemas.microsoft.com/office/drawing/2014/main" id="{3D5D07C3-447C-4CEF-8D2A-7A5E18FA82E6}"/>
                </a:ext>
              </a:extLst>
            </p:cNvPr>
            <p:cNvSpPr/>
            <p:nvPr/>
          </p:nvSpPr>
          <p:spPr>
            <a:xfrm>
              <a:off x="120381" y="2819414"/>
              <a:ext cx="6600459" cy="1981136"/>
            </a:xfrm>
            <a:prstGeom prst="rect">
              <a:avLst/>
            </a:prstGeom>
            <a:solidFill>
              <a:srgbClr val="008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008D98"/>
                </a:highlight>
              </a:endParaRPr>
            </a:p>
          </p:txBody>
        </p:sp>
        <p:pic>
          <p:nvPicPr>
            <p:cNvPr id="5" name="Picture 4">
              <a:extLst>
                <a:ext uri="{FF2B5EF4-FFF2-40B4-BE49-F238E27FC236}">
                  <a16:creationId xmlns:a16="http://schemas.microsoft.com/office/drawing/2014/main" id="{B9E3DDED-4D7B-6740-9CF9-FD545E9B2FA0}"/>
                </a:ext>
              </a:extLst>
            </p:cNvPr>
            <p:cNvPicPr>
              <a:picLocks noChangeAspect="1"/>
            </p:cNvPicPr>
            <p:nvPr/>
          </p:nvPicPr>
          <p:blipFill>
            <a:blip r:embed="rId2"/>
            <a:stretch>
              <a:fillRect/>
            </a:stretch>
          </p:blipFill>
          <p:spPr>
            <a:xfrm>
              <a:off x="204870" y="2911469"/>
              <a:ext cx="6435960" cy="1790522"/>
            </a:xfrm>
            <a:prstGeom prst="rect">
              <a:avLst/>
            </a:prstGeom>
          </p:spPr>
        </p:pic>
      </p:grpSp>
      <p:sp>
        <p:nvSpPr>
          <p:cNvPr id="4" name="Arrow: Right 3">
            <a:extLst>
              <a:ext uri="{FF2B5EF4-FFF2-40B4-BE49-F238E27FC236}">
                <a16:creationId xmlns:a16="http://schemas.microsoft.com/office/drawing/2014/main" id="{495BDA94-9D02-48C4-A889-16C889D3CA00}"/>
              </a:ext>
            </a:extLst>
          </p:cNvPr>
          <p:cNvSpPr/>
          <p:nvPr/>
        </p:nvSpPr>
        <p:spPr>
          <a:xfrm rot="450855">
            <a:off x="6754494" y="3501667"/>
            <a:ext cx="691001" cy="41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e 5">
            <a:extLst>
              <a:ext uri="{FF2B5EF4-FFF2-40B4-BE49-F238E27FC236}">
                <a16:creationId xmlns:a16="http://schemas.microsoft.com/office/drawing/2014/main" id="{279DD7D3-1074-EA46-9C47-244888A39B0C}"/>
              </a:ext>
            </a:extLst>
          </p:cNvPr>
          <p:cNvSpPr/>
          <p:nvPr/>
        </p:nvSpPr>
        <p:spPr>
          <a:xfrm rot="5400000">
            <a:off x="3076920" y="2190331"/>
            <a:ext cx="469844" cy="5892165"/>
          </a:xfrm>
          <a:prstGeom prst="rightBrace">
            <a:avLst>
              <a:gd name="adj1" fmla="val 78882"/>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
            <a:extLst>
              <a:ext uri="{FF2B5EF4-FFF2-40B4-BE49-F238E27FC236}">
                <a16:creationId xmlns:a16="http://schemas.microsoft.com/office/drawing/2014/main" id="{F5835BD8-E461-47C1-8BB1-253AE2298AE4}"/>
              </a:ext>
            </a:extLst>
          </p:cNvPr>
          <p:cNvSpPr txBox="1">
            <a:spLocks noChangeArrowheads="1"/>
          </p:cNvSpPr>
          <p:nvPr/>
        </p:nvSpPr>
        <p:spPr>
          <a:xfrm>
            <a:off x="44028" y="2052824"/>
            <a:ext cx="2064807" cy="8472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latin typeface="Ubuntu" panose="020B0504030602030204" pitchFamily="34" charset="0"/>
              </a:rPr>
              <a:t>.csv</a:t>
            </a:r>
          </a:p>
        </p:txBody>
      </p:sp>
      <p:sp>
        <p:nvSpPr>
          <p:cNvPr id="32" name="Rectangle 31">
            <a:extLst>
              <a:ext uri="{FF2B5EF4-FFF2-40B4-BE49-F238E27FC236}">
                <a16:creationId xmlns:a16="http://schemas.microsoft.com/office/drawing/2014/main" id="{20A4F698-A553-2C48-BD72-674373C6D277}"/>
              </a:ext>
            </a:extLst>
          </p:cNvPr>
          <p:cNvSpPr/>
          <p:nvPr/>
        </p:nvSpPr>
        <p:spPr>
          <a:xfrm>
            <a:off x="13953" y="6486054"/>
            <a:ext cx="12178047" cy="385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C75C7F95-78E9-1F47-96E4-3B26D5E7D004}"/>
              </a:ext>
            </a:extLst>
          </p:cNvPr>
          <p:cNvPicPr>
            <a:picLocks noChangeAspect="1"/>
          </p:cNvPicPr>
          <p:nvPr/>
        </p:nvPicPr>
        <p:blipFill rotWithShape="1">
          <a:blip r:embed="rId3"/>
          <a:srcRect t="19044" b="42955"/>
          <a:stretch/>
        </p:blipFill>
        <p:spPr>
          <a:xfrm>
            <a:off x="13707" y="0"/>
            <a:ext cx="12219629" cy="860092"/>
          </a:xfrm>
          <a:prstGeom prst="rect">
            <a:avLst/>
          </a:prstGeom>
        </p:spPr>
      </p:pic>
      <p:pic>
        <p:nvPicPr>
          <p:cNvPr id="34" name="Picture 33">
            <a:extLst>
              <a:ext uri="{FF2B5EF4-FFF2-40B4-BE49-F238E27FC236}">
                <a16:creationId xmlns:a16="http://schemas.microsoft.com/office/drawing/2014/main" id="{8A38E900-F7F7-DE4F-8513-CA5EC20C1366}"/>
              </a:ext>
            </a:extLst>
          </p:cNvPr>
          <p:cNvPicPr>
            <a:picLocks noChangeAspect="1"/>
          </p:cNvPicPr>
          <p:nvPr/>
        </p:nvPicPr>
        <p:blipFill rotWithShape="1">
          <a:blip r:embed="rId4"/>
          <a:srcRect b="25890"/>
          <a:stretch/>
        </p:blipFill>
        <p:spPr>
          <a:xfrm>
            <a:off x="6117264" y="6355080"/>
            <a:ext cx="6089024" cy="525780"/>
          </a:xfrm>
          <a:prstGeom prst="rect">
            <a:avLst/>
          </a:prstGeom>
        </p:spPr>
      </p:pic>
      <p:sp>
        <p:nvSpPr>
          <p:cNvPr id="35" name="Slide Number Placeholder 3">
            <a:extLst>
              <a:ext uri="{FF2B5EF4-FFF2-40B4-BE49-F238E27FC236}">
                <a16:creationId xmlns:a16="http://schemas.microsoft.com/office/drawing/2014/main" id="{CC1856C9-0A3B-3C44-86C6-51375B8F4C9D}"/>
              </a:ext>
            </a:extLst>
          </p:cNvPr>
          <p:cNvSpPr txBox="1">
            <a:spLocks/>
          </p:cNvSpPr>
          <p:nvPr/>
        </p:nvSpPr>
        <p:spPr>
          <a:xfrm>
            <a:off x="10122124" y="651621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23F0-0EA4-8F43-AB03-42295784AA74}" type="slidenum">
              <a:rPr lang="en-US" sz="1400" smtClean="0">
                <a:solidFill>
                  <a:schemeClr val="tx1"/>
                </a:solidFill>
              </a:rPr>
              <a:pPr/>
              <a:t>15</a:t>
            </a:fld>
            <a:endParaRPr lang="en-US" sz="1400" dirty="0">
              <a:solidFill>
                <a:schemeClr val="tx1"/>
              </a:solidFill>
            </a:endParaRPr>
          </a:p>
        </p:txBody>
      </p:sp>
      <p:pic>
        <p:nvPicPr>
          <p:cNvPr id="36" name="Picture 35">
            <a:extLst>
              <a:ext uri="{FF2B5EF4-FFF2-40B4-BE49-F238E27FC236}">
                <a16:creationId xmlns:a16="http://schemas.microsoft.com/office/drawing/2014/main" id="{11BECBE0-E4FC-A24B-B625-478EA0E61A56}"/>
              </a:ext>
            </a:extLst>
          </p:cNvPr>
          <p:cNvPicPr>
            <a:picLocks noChangeAspect="1"/>
          </p:cNvPicPr>
          <p:nvPr/>
        </p:nvPicPr>
        <p:blipFill rotWithShape="1">
          <a:blip r:embed="rId5"/>
          <a:srcRect r="29154"/>
          <a:stretch/>
        </p:blipFill>
        <p:spPr>
          <a:xfrm>
            <a:off x="6117264" y="-27640"/>
            <a:ext cx="6082293" cy="1257300"/>
          </a:xfrm>
          <a:prstGeom prst="rect">
            <a:avLst/>
          </a:prstGeom>
        </p:spPr>
      </p:pic>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a:xfrm>
            <a:off x="876301" y="717827"/>
            <a:ext cx="10515600" cy="1325563"/>
          </a:xfrm>
        </p:spPr>
        <p:txBody>
          <a:bodyPr/>
          <a:lstStyle/>
          <a:p>
            <a:r>
              <a:rPr lang="en-US" dirty="0">
                <a:latin typeface="Ubuntu" panose="020B0504030602030204" pitchFamily="34" charset="0"/>
              </a:rPr>
              <a:t>Automated Term Generation</a:t>
            </a:r>
          </a:p>
        </p:txBody>
      </p:sp>
    </p:spTree>
    <p:extLst>
      <p:ext uri="{BB962C8B-B14F-4D97-AF65-F5344CB8AC3E}">
        <p14:creationId xmlns:p14="http://schemas.microsoft.com/office/powerpoint/2010/main" val="31553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dissolv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4" grpId="0" animBg="1"/>
      <p:bldP spid="6"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325E59F-1BB4-2444-BD0E-0BD467F2607D}"/>
              </a:ext>
            </a:extLst>
          </p:cNvPr>
          <p:cNvPicPr>
            <a:picLocks noChangeAspect="1"/>
          </p:cNvPicPr>
          <p:nvPr/>
        </p:nvPicPr>
        <p:blipFill>
          <a:blip r:embed="rId3"/>
          <a:stretch>
            <a:fillRect/>
          </a:stretch>
        </p:blipFill>
        <p:spPr>
          <a:xfrm>
            <a:off x="3954780" y="753296"/>
            <a:ext cx="1653328" cy="921320"/>
          </a:xfrm>
          <a:prstGeom prst="rect">
            <a:avLst/>
          </a:prstGeom>
        </p:spPr>
      </p:pic>
      <p:sp>
        <p:nvSpPr>
          <p:cNvPr id="111" name="Rectangle 110">
            <a:extLst>
              <a:ext uri="{FF2B5EF4-FFF2-40B4-BE49-F238E27FC236}">
                <a16:creationId xmlns:a16="http://schemas.microsoft.com/office/drawing/2014/main" id="{79298C86-F82F-1349-8159-04AC4965A398}"/>
              </a:ext>
            </a:extLst>
          </p:cNvPr>
          <p:cNvSpPr/>
          <p:nvPr/>
        </p:nvSpPr>
        <p:spPr>
          <a:xfrm>
            <a:off x="13953" y="6486054"/>
            <a:ext cx="12178047" cy="385762"/>
          </a:xfrm>
          <a:prstGeom prst="rect">
            <a:avLst/>
          </a:prstGeom>
          <a:solidFill>
            <a:srgbClr val="234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a:extLst>
              <a:ext uri="{FF2B5EF4-FFF2-40B4-BE49-F238E27FC236}">
                <a16:creationId xmlns:a16="http://schemas.microsoft.com/office/drawing/2014/main" id="{C8D98D4D-FB00-0845-B24A-435F05B410AA}"/>
              </a:ext>
            </a:extLst>
          </p:cNvPr>
          <p:cNvPicPr>
            <a:picLocks noChangeAspect="1"/>
          </p:cNvPicPr>
          <p:nvPr/>
        </p:nvPicPr>
        <p:blipFill>
          <a:blip r:embed="rId4"/>
          <a:stretch>
            <a:fillRect/>
          </a:stretch>
        </p:blipFill>
        <p:spPr>
          <a:xfrm>
            <a:off x="0" y="9841"/>
            <a:ext cx="9464040" cy="749955"/>
          </a:xfrm>
          <a:prstGeom prst="rect">
            <a:avLst/>
          </a:prstGeom>
        </p:spPr>
      </p:pic>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rgbClr val="008D98"/>
                </a:solidFill>
              </a:rPr>
              <a:t>16</a:t>
            </a:fld>
            <a:endParaRPr lang="en-US" sz="1400" dirty="0">
              <a:solidFill>
                <a:srgbClr val="008D98"/>
              </a:solidFill>
            </a:endParaRPr>
          </a:p>
        </p:txBody>
      </p:sp>
      <p:pic>
        <p:nvPicPr>
          <p:cNvPr id="61" name="Picture 60">
            <a:extLst>
              <a:ext uri="{FF2B5EF4-FFF2-40B4-BE49-F238E27FC236}">
                <a16:creationId xmlns:a16="http://schemas.microsoft.com/office/drawing/2014/main" id="{6B6562AC-D29D-EE40-B347-21C42848A886}"/>
              </a:ext>
            </a:extLst>
          </p:cNvPr>
          <p:cNvPicPr>
            <a:picLocks noChangeAspect="1"/>
          </p:cNvPicPr>
          <p:nvPr/>
        </p:nvPicPr>
        <p:blipFill>
          <a:blip r:embed="rId5"/>
          <a:stretch>
            <a:fillRect/>
          </a:stretch>
        </p:blipFill>
        <p:spPr>
          <a:xfrm>
            <a:off x="456883" y="5686222"/>
            <a:ext cx="647700" cy="342900"/>
          </a:xfrm>
          <a:prstGeom prst="rect">
            <a:avLst/>
          </a:prstGeom>
        </p:spPr>
      </p:pic>
      <p:pic>
        <p:nvPicPr>
          <p:cNvPr id="62" name="Picture 61">
            <a:extLst>
              <a:ext uri="{FF2B5EF4-FFF2-40B4-BE49-F238E27FC236}">
                <a16:creationId xmlns:a16="http://schemas.microsoft.com/office/drawing/2014/main" id="{28B213EB-6829-E94E-8D34-C958439D0524}"/>
              </a:ext>
            </a:extLst>
          </p:cNvPr>
          <p:cNvPicPr>
            <a:picLocks noChangeAspect="1"/>
          </p:cNvPicPr>
          <p:nvPr/>
        </p:nvPicPr>
        <p:blipFill>
          <a:blip r:embed="rId6"/>
          <a:stretch>
            <a:fillRect/>
          </a:stretch>
        </p:blipFill>
        <p:spPr>
          <a:xfrm>
            <a:off x="717380" y="6038391"/>
            <a:ext cx="1308100" cy="431800"/>
          </a:xfrm>
          <a:prstGeom prst="rect">
            <a:avLst/>
          </a:prstGeom>
        </p:spPr>
      </p:pic>
      <p:pic>
        <p:nvPicPr>
          <p:cNvPr id="65" name="Picture 64">
            <a:extLst>
              <a:ext uri="{FF2B5EF4-FFF2-40B4-BE49-F238E27FC236}">
                <a16:creationId xmlns:a16="http://schemas.microsoft.com/office/drawing/2014/main" id="{9988163A-97E7-6F47-94BC-B1BB9C29DCB3}"/>
              </a:ext>
            </a:extLst>
          </p:cNvPr>
          <p:cNvPicPr>
            <a:picLocks noChangeAspect="1"/>
          </p:cNvPicPr>
          <p:nvPr/>
        </p:nvPicPr>
        <p:blipFill>
          <a:blip r:embed="rId7"/>
          <a:stretch>
            <a:fillRect/>
          </a:stretch>
        </p:blipFill>
        <p:spPr>
          <a:xfrm>
            <a:off x="780733" y="2278775"/>
            <a:ext cx="2108200" cy="419100"/>
          </a:xfrm>
          <a:prstGeom prst="rect">
            <a:avLst/>
          </a:prstGeom>
        </p:spPr>
      </p:pic>
      <p:pic>
        <p:nvPicPr>
          <p:cNvPr id="68" name="Picture 67">
            <a:extLst>
              <a:ext uri="{FF2B5EF4-FFF2-40B4-BE49-F238E27FC236}">
                <a16:creationId xmlns:a16="http://schemas.microsoft.com/office/drawing/2014/main" id="{11D65A5B-6ED3-6F49-8EBC-5AA0BAB64C01}"/>
              </a:ext>
            </a:extLst>
          </p:cNvPr>
          <p:cNvPicPr>
            <a:picLocks noChangeAspect="1"/>
          </p:cNvPicPr>
          <p:nvPr/>
        </p:nvPicPr>
        <p:blipFill>
          <a:blip r:embed="rId8"/>
          <a:stretch>
            <a:fillRect/>
          </a:stretch>
        </p:blipFill>
        <p:spPr>
          <a:xfrm>
            <a:off x="1098233" y="2703510"/>
            <a:ext cx="1181100" cy="342900"/>
          </a:xfrm>
          <a:prstGeom prst="rect">
            <a:avLst/>
          </a:prstGeom>
        </p:spPr>
      </p:pic>
      <p:pic>
        <p:nvPicPr>
          <p:cNvPr id="70" name="Picture 69">
            <a:extLst>
              <a:ext uri="{FF2B5EF4-FFF2-40B4-BE49-F238E27FC236}">
                <a16:creationId xmlns:a16="http://schemas.microsoft.com/office/drawing/2014/main" id="{31794A32-E667-9947-9731-46769B94F1DC}"/>
              </a:ext>
            </a:extLst>
          </p:cNvPr>
          <p:cNvPicPr>
            <a:picLocks noChangeAspect="1"/>
          </p:cNvPicPr>
          <p:nvPr/>
        </p:nvPicPr>
        <p:blipFill>
          <a:blip r:embed="rId9"/>
          <a:stretch>
            <a:fillRect/>
          </a:stretch>
        </p:blipFill>
        <p:spPr>
          <a:xfrm>
            <a:off x="780733" y="3806732"/>
            <a:ext cx="546100" cy="393700"/>
          </a:xfrm>
          <a:prstGeom prst="rect">
            <a:avLst/>
          </a:prstGeom>
        </p:spPr>
      </p:pic>
      <p:pic>
        <p:nvPicPr>
          <p:cNvPr id="71" name="Picture 70">
            <a:extLst>
              <a:ext uri="{FF2B5EF4-FFF2-40B4-BE49-F238E27FC236}">
                <a16:creationId xmlns:a16="http://schemas.microsoft.com/office/drawing/2014/main" id="{92FBDC7A-3D98-6943-987B-87CB7AE44656}"/>
              </a:ext>
            </a:extLst>
          </p:cNvPr>
          <p:cNvPicPr>
            <a:picLocks noChangeAspect="1"/>
          </p:cNvPicPr>
          <p:nvPr/>
        </p:nvPicPr>
        <p:blipFill>
          <a:blip r:embed="rId10"/>
          <a:stretch>
            <a:fillRect/>
          </a:stretch>
        </p:blipFill>
        <p:spPr>
          <a:xfrm>
            <a:off x="780733" y="4170448"/>
            <a:ext cx="1587500" cy="355600"/>
          </a:xfrm>
          <a:prstGeom prst="rect">
            <a:avLst/>
          </a:prstGeom>
        </p:spPr>
      </p:pic>
      <p:pic>
        <p:nvPicPr>
          <p:cNvPr id="72" name="Picture 71">
            <a:extLst>
              <a:ext uri="{FF2B5EF4-FFF2-40B4-BE49-F238E27FC236}">
                <a16:creationId xmlns:a16="http://schemas.microsoft.com/office/drawing/2014/main" id="{0E6302A6-8B1E-FA47-90E2-79C0FD52AC7C}"/>
              </a:ext>
            </a:extLst>
          </p:cNvPr>
          <p:cNvPicPr>
            <a:picLocks noChangeAspect="1"/>
          </p:cNvPicPr>
          <p:nvPr/>
        </p:nvPicPr>
        <p:blipFill>
          <a:blip r:embed="rId11"/>
          <a:stretch>
            <a:fillRect/>
          </a:stretch>
        </p:blipFill>
        <p:spPr>
          <a:xfrm>
            <a:off x="1075373" y="4496718"/>
            <a:ext cx="2921000" cy="444500"/>
          </a:xfrm>
          <a:prstGeom prst="rect">
            <a:avLst/>
          </a:prstGeom>
        </p:spPr>
      </p:pic>
      <p:pic>
        <p:nvPicPr>
          <p:cNvPr id="73" name="Picture 72">
            <a:extLst>
              <a:ext uri="{FF2B5EF4-FFF2-40B4-BE49-F238E27FC236}">
                <a16:creationId xmlns:a16="http://schemas.microsoft.com/office/drawing/2014/main" id="{F5508683-A54E-3643-9017-6B7C12103458}"/>
              </a:ext>
            </a:extLst>
          </p:cNvPr>
          <p:cNvPicPr>
            <a:picLocks noChangeAspect="1"/>
          </p:cNvPicPr>
          <p:nvPr/>
        </p:nvPicPr>
        <p:blipFill>
          <a:blip r:embed="rId12"/>
          <a:stretch>
            <a:fillRect/>
          </a:stretch>
        </p:blipFill>
        <p:spPr>
          <a:xfrm>
            <a:off x="1098233" y="4971082"/>
            <a:ext cx="723900" cy="406400"/>
          </a:xfrm>
          <a:prstGeom prst="rect">
            <a:avLst/>
          </a:prstGeom>
        </p:spPr>
      </p:pic>
      <p:grpSp>
        <p:nvGrpSpPr>
          <p:cNvPr id="76" name="Group 75">
            <a:extLst>
              <a:ext uri="{FF2B5EF4-FFF2-40B4-BE49-F238E27FC236}">
                <a16:creationId xmlns:a16="http://schemas.microsoft.com/office/drawing/2014/main" id="{D2FDE159-8C0E-7B43-9371-C4E8230F294B}"/>
              </a:ext>
            </a:extLst>
          </p:cNvPr>
          <p:cNvGrpSpPr/>
          <p:nvPr/>
        </p:nvGrpSpPr>
        <p:grpSpPr>
          <a:xfrm>
            <a:off x="171280" y="1474542"/>
            <a:ext cx="1092200" cy="445704"/>
            <a:chOff x="468460" y="1005912"/>
            <a:chExt cx="1092200" cy="445704"/>
          </a:xfrm>
        </p:grpSpPr>
        <p:pic>
          <p:nvPicPr>
            <p:cNvPr id="63" name="Picture 62">
              <a:extLst>
                <a:ext uri="{FF2B5EF4-FFF2-40B4-BE49-F238E27FC236}">
                  <a16:creationId xmlns:a16="http://schemas.microsoft.com/office/drawing/2014/main" id="{78C6524F-29ED-284A-9779-31F135F05DA9}"/>
                </a:ext>
              </a:extLst>
            </p:cNvPr>
            <p:cNvPicPr>
              <a:picLocks noChangeAspect="1"/>
            </p:cNvPicPr>
            <p:nvPr/>
          </p:nvPicPr>
          <p:blipFill>
            <a:blip r:embed="rId13"/>
            <a:stretch>
              <a:fillRect/>
            </a:stretch>
          </p:blipFill>
          <p:spPr>
            <a:xfrm>
              <a:off x="468460" y="1045216"/>
              <a:ext cx="1092200" cy="406400"/>
            </a:xfrm>
            <a:prstGeom prst="rect">
              <a:avLst/>
            </a:prstGeom>
          </p:spPr>
        </p:pic>
        <p:pic>
          <p:nvPicPr>
            <p:cNvPr id="75" name="Picture 74">
              <a:extLst>
                <a:ext uri="{FF2B5EF4-FFF2-40B4-BE49-F238E27FC236}">
                  <a16:creationId xmlns:a16="http://schemas.microsoft.com/office/drawing/2014/main" id="{96220C48-214F-BF49-8E50-5E12C6B254F7}"/>
                </a:ext>
              </a:extLst>
            </p:cNvPr>
            <p:cNvPicPr>
              <a:picLocks noChangeAspect="1"/>
            </p:cNvPicPr>
            <p:nvPr/>
          </p:nvPicPr>
          <p:blipFill>
            <a:blip r:embed="rId14"/>
            <a:stretch>
              <a:fillRect/>
            </a:stretch>
          </p:blipFill>
          <p:spPr>
            <a:xfrm>
              <a:off x="1014560" y="1005912"/>
              <a:ext cx="152400" cy="114300"/>
            </a:xfrm>
            <a:prstGeom prst="rect">
              <a:avLst/>
            </a:prstGeom>
          </p:spPr>
        </p:pic>
      </p:grpSp>
      <p:grpSp>
        <p:nvGrpSpPr>
          <p:cNvPr id="78" name="Group 77">
            <a:extLst>
              <a:ext uri="{FF2B5EF4-FFF2-40B4-BE49-F238E27FC236}">
                <a16:creationId xmlns:a16="http://schemas.microsoft.com/office/drawing/2014/main" id="{C91C32AC-D535-3A4E-ACE0-235ADB26F16D}"/>
              </a:ext>
            </a:extLst>
          </p:cNvPr>
          <p:cNvGrpSpPr/>
          <p:nvPr/>
        </p:nvGrpSpPr>
        <p:grpSpPr>
          <a:xfrm>
            <a:off x="456883" y="1830108"/>
            <a:ext cx="2578100" cy="486378"/>
            <a:chOff x="754063" y="1384338"/>
            <a:chExt cx="2578100" cy="486378"/>
          </a:xfrm>
        </p:grpSpPr>
        <p:pic>
          <p:nvPicPr>
            <p:cNvPr id="64" name="Picture 63">
              <a:extLst>
                <a:ext uri="{FF2B5EF4-FFF2-40B4-BE49-F238E27FC236}">
                  <a16:creationId xmlns:a16="http://schemas.microsoft.com/office/drawing/2014/main" id="{B38DBA93-68B5-834A-BBFA-AA077DFF898D}"/>
                </a:ext>
              </a:extLst>
            </p:cNvPr>
            <p:cNvPicPr>
              <a:picLocks noChangeAspect="1"/>
            </p:cNvPicPr>
            <p:nvPr/>
          </p:nvPicPr>
          <p:blipFill>
            <a:blip r:embed="rId15"/>
            <a:stretch>
              <a:fillRect/>
            </a:stretch>
          </p:blipFill>
          <p:spPr>
            <a:xfrm>
              <a:off x="754063" y="1451616"/>
              <a:ext cx="2578100" cy="419100"/>
            </a:xfrm>
            <a:prstGeom prst="rect">
              <a:avLst/>
            </a:prstGeom>
          </p:spPr>
        </p:pic>
        <p:pic>
          <p:nvPicPr>
            <p:cNvPr id="77" name="Picture 76">
              <a:extLst>
                <a:ext uri="{FF2B5EF4-FFF2-40B4-BE49-F238E27FC236}">
                  <a16:creationId xmlns:a16="http://schemas.microsoft.com/office/drawing/2014/main" id="{8A8B62B2-8FED-DC43-B699-08D872662099}"/>
                </a:ext>
              </a:extLst>
            </p:cNvPr>
            <p:cNvPicPr>
              <a:picLocks noChangeAspect="1"/>
            </p:cNvPicPr>
            <p:nvPr/>
          </p:nvPicPr>
          <p:blipFill>
            <a:blip r:embed="rId14"/>
            <a:stretch>
              <a:fillRect/>
            </a:stretch>
          </p:blipFill>
          <p:spPr>
            <a:xfrm>
              <a:off x="1909763" y="1384338"/>
              <a:ext cx="152400" cy="114300"/>
            </a:xfrm>
            <a:prstGeom prst="rect">
              <a:avLst/>
            </a:prstGeom>
          </p:spPr>
        </p:pic>
      </p:grpSp>
      <p:grpSp>
        <p:nvGrpSpPr>
          <p:cNvPr id="82" name="Group 81">
            <a:extLst>
              <a:ext uri="{FF2B5EF4-FFF2-40B4-BE49-F238E27FC236}">
                <a16:creationId xmlns:a16="http://schemas.microsoft.com/office/drawing/2014/main" id="{2888322B-D822-5F44-8848-0054C8C4DBF6}"/>
              </a:ext>
            </a:extLst>
          </p:cNvPr>
          <p:cNvGrpSpPr/>
          <p:nvPr/>
        </p:nvGrpSpPr>
        <p:grpSpPr>
          <a:xfrm>
            <a:off x="169619" y="5299411"/>
            <a:ext cx="2692400" cy="488950"/>
            <a:chOff x="466799" y="5253691"/>
            <a:chExt cx="2692400" cy="488950"/>
          </a:xfrm>
        </p:grpSpPr>
        <p:pic>
          <p:nvPicPr>
            <p:cNvPr id="60" name="Picture 59">
              <a:extLst>
                <a:ext uri="{FF2B5EF4-FFF2-40B4-BE49-F238E27FC236}">
                  <a16:creationId xmlns:a16="http://schemas.microsoft.com/office/drawing/2014/main" id="{A2509DBE-1BC3-5B48-AD62-8B07C208CB12}"/>
                </a:ext>
              </a:extLst>
            </p:cNvPr>
            <p:cNvPicPr>
              <a:picLocks noChangeAspect="1"/>
            </p:cNvPicPr>
            <p:nvPr/>
          </p:nvPicPr>
          <p:blipFill>
            <a:blip r:embed="rId16"/>
            <a:stretch>
              <a:fillRect/>
            </a:stretch>
          </p:blipFill>
          <p:spPr>
            <a:xfrm>
              <a:off x="466799" y="5310841"/>
              <a:ext cx="2692400" cy="431800"/>
            </a:xfrm>
            <a:prstGeom prst="rect">
              <a:avLst/>
            </a:prstGeom>
          </p:spPr>
        </p:pic>
        <p:pic>
          <p:nvPicPr>
            <p:cNvPr id="81" name="Picture 80">
              <a:extLst>
                <a:ext uri="{FF2B5EF4-FFF2-40B4-BE49-F238E27FC236}">
                  <a16:creationId xmlns:a16="http://schemas.microsoft.com/office/drawing/2014/main" id="{BE56F645-A672-754B-9F62-E1C97C942061}"/>
                </a:ext>
              </a:extLst>
            </p:cNvPr>
            <p:cNvPicPr>
              <a:picLocks noChangeAspect="1"/>
            </p:cNvPicPr>
            <p:nvPr/>
          </p:nvPicPr>
          <p:blipFill>
            <a:blip r:embed="rId14"/>
            <a:stretch>
              <a:fillRect/>
            </a:stretch>
          </p:blipFill>
          <p:spPr>
            <a:xfrm>
              <a:off x="2206699" y="5253691"/>
              <a:ext cx="152400" cy="114300"/>
            </a:xfrm>
            <a:prstGeom prst="rect">
              <a:avLst/>
            </a:prstGeom>
          </p:spPr>
        </p:pic>
      </p:grpSp>
      <p:pic>
        <p:nvPicPr>
          <p:cNvPr id="3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F5385BAD-4178-F04E-AD35-1D0A817140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769" y="815647"/>
            <a:ext cx="1244224" cy="63604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30A5CBD-E48C-2D4A-8E73-153CA7E388D8}"/>
              </a:ext>
            </a:extLst>
          </p:cNvPr>
          <p:cNvPicPr>
            <a:picLocks noChangeAspect="1"/>
          </p:cNvPicPr>
          <p:nvPr/>
        </p:nvPicPr>
        <p:blipFill>
          <a:blip r:embed="rId18"/>
          <a:stretch>
            <a:fillRect/>
          </a:stretch>
        </p:blipFill>
        <p:spPr>
          <a:xfrm>
            <a:off x="456883" y="3404539"/>
            <a:ext cx="4178300" cy="355600"/>
          </a:xfrm>
          <a:prstGeom prst="rect">
            <a:avLst/>
          </a:prstGeom>
        </p:spPr>
      </p:pic>
      <p:pic>
        <p:nvPicPr>
          <p:cNvPr id="4" name="Picture 3">
            <a:extLst>
              <a:ext uri="{FF2B5EF4-FFF2-40B4-BE49-F238E27FC236}">
                <a16:creationId xmlns:a16="http://schemas.microsoft.com/office/drawing/2014/main" id="{6534AA84-27D0-6F4C-BE05-0BD0FACBA237}"/>
              </a:ext>
            </a:extLst>
          </p:cNvPr>
          <p:cNvPicPr>
            <a:picLocks noChangeAspect="1"/>
          </p:cNvPicPr>
          <p:nvPr/>
        </p:nvPicPr>
        <p:blipFill>
          <a:blip r:embed="rId19"/>
          <a:stretch>
            <a:fillRect/>
          </a:stretch>
        </p:blipFill>
        <p:spPr>
          <a:xfrm>
            <a:off x="7720257" y="14116"/>
            <a:ext cx="4478223" cy="755916"/>
          </a:xfrm>
          <a:prstGeom prst="rect">
            <a:avLst/>
          </a:prstGeom>
        </p:spPr>
      </p:pic>
      <p:pic>
        <p:nvPicPr>
          <p:cNvPr id="74" name="Picture 73">
            <a:extLst>
              <a:ext uri="{FF2B5EF4-FFF2-40B4-BE49-F238E27FC236}">
                <a16:creationId xmlns:a16="http://schemas.microsoft.com/office/drawing/2014/main" id="{2C9BA527-46FD-E340-9850-67A716A24B1B}"/>
              </a:ext>
            </a:extLst>
          </p:cNvPr>
          <p:cNvPicPr>
            <a:picLocks noChangeAspect="1"/>
          </p:cNvPicPr>
          <p:nvPr/>
        </p:nvPicPr>
        <p:blipFill>
          <a:blip r:embed="rId20"/>
          <a:stretch>
            <a:fillRect/>
          </a:stretch>
        </p:blipFill>
        <p:spPr>
          <a:xfrm>
            <a:off x="169619" y="3072003"/>
            <a:ext cx="1739900" cy="393700"/>
          </a:xfrm>
          <a:prstGeom prst="rect">
            <a:avLst/>
          </a:prstGeom>
        </p:spPr>
      </p:pic>
      <p:sp>
        <p:nvSpPr>
          <p:cNvPr id="35" name="Content Placeholder 2">
            <a:extLst>
              <a:ext uri="{FF2B5EF4-FFF2-40B4-BE49-F238E27FC236}">
                <a16:creationId xmlns:a16="http://schemas.microsoft.com/office/drawing/2014/main" id="{E492A826-916C-3349-94C2-1049F1C99625}"/>
              </a:ext>
            </a:extLst>
          </p:cNvPr>
          <p:cNvSpPr txBox="1">
            <a:spLocks/>
          </p:cNvSpPr>
          <p:nvPr/>
        </p:nvSpPr>
        <p:spPr>
          <a:xfrm>
            <a:off x="6154526" y="2512829"/>
            <a:ext cx="3117813"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material entity</a:t>
            </a:r>
          </a:p>
        </p:txBody>
      </p:sp>
      <p:sp>
        <p:nvSpPr>
          <p:cNvPr id="36" name="Content Placeholder 2">
            <a:extLst>
              <a:ext uri="{FF2B5EF4-FFF2-40B4-BE49-F238E27FC236}">
                <a16:creationId xmlns:a16="http://schemas.microsoft.com/office/drawing/2014/main" id="{251E443F-AB42-874A-BFEC-67DFFD53E8C6}"/>
              </a:ext>
            </a:extLst>
          </p:cNvPr>
          <p:cNvSpPr txBox="1">
            <a:spLocks/>
          </p:cNvSpPr>
          <p:nvPr/>
        </p:nvSpPr>
        <p:spPr>
          <a:xfrm>
            <a:off x="6583036" y="3006694"/>
            <a:ext cx="4028154"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environmental material</a:t>
            </a:r>
          </a:p>
        </p:txBody>
      </p:sp>
      <p:sp>
        <p:nvSpPr>
          <p:cNvPr id="37" name="Content Placeholder 2">
            <a:extLst>
              <a:ext uri="{FF2B5EF4-FFF2-40B4-BE49-F238E27FC236}">
                <a16:creationId xmlns:a16="http://schemas.microsoft.com/office/drawing/2014/main" id="{32AD5EB4-804B-7E44-A1B6-96605DF7B819}"/>
              </a:ext>
            </a:extLst>
          </p:cNvPr>
          <p:cNvSpPr txBox="1">
            <a:spLocks/>
          </p:cNvSpPr>
          <p:nvPr/>
        </p:nvSpPr>
        <p:spPr>
          <a:xfrm>
            <a:off x="6956486" y="4062491"/>
            <a:ext cx="2085975"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sediment</a:t>
            </a:r>
          </a:p>
        </p:txBody>
      </p:sp>
      <p:sp>
        <p:nvSpPr>
          <p:cNvPr id="38" name="Content Placeholder 2">
            <a:extLst>
              <a:ext uri="{FF2B5EF4-FFF2-40B4-BE49-F238E27FC236}">
                <a16:creationId xmlns:a16="http://schemas.microsoft.com/office/drawing/2014/main" id="{62FD840F-5BB2-DE47-97DD-4B88C3D92C9A}"/>
              </a:ext>
            </a:extLst>
          </p:cNvPr>
          <p:cNvSpPr txBox="1">
            <a:spLocks/>
          </p:cNvSpPr>
          <p:nvPr/>
        </p:nvSpPr>
        <p:spPr>
          <a:xfrm>
            <a:off x="6952607" y="5138520"/>
            <a:ext cx="2911484" cy="484307"/>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cs typeface="Times New Roman" panose="02020603050405020304" pitchFamily="18" charset="0"/>
              </a:rPr>
              <a:t>'soil' </a:t>
            </a:r>
            <a:r>
              <a:rPr lang="en-US" sz="1800" i="1" dirty="0">
                <a:solidFill>
                  <a:srgbClr val="00B050"/>
                </a:solidFill>
                <a:latin typeface="Ubuntu" panose="020B0504030602030204" pitchFamily="34" charset="0"/>
                <a:cs typeface="Times New Roman" panose="02020603050405020304" pitchFamily="18" charset="0"/>
              </a:rPr>
              <a:t>[ENVO_</a:t>
            </a:r>
            <a:r>
              <a:rPr lang="en-US" sz="1800" i="1" dirty="0">
                <a:solidFill>
                  <a:srgbClr val="00B050"/>
                </a:solidFill>
                <a:latin typeface="Ubuntu" panose="020B0504030602030204" pitchFamily="34" charset="0"/>
              </a:rPr>
              <a:t>00001998</a:t>
            </a:r>
            <a:r>
              <a:rPr lang="en-US" sz="1800" i="1" dirty="0">
                <a:solidFill>
                  <a:srgbClr val="00B050"/>
                </a:solidFill>
                <a:latin typeface="Ubuntu" panose="020B0504030602030204" pitchFamily="34" charset="0"/>
                <a:cs typeface="Times New Roman" panose="02020603050405020304" pitchFamily="18" charset="0"/>
              </a:rPr>
              <a:t>]</a:t>
            </a:r>
            <a:endParaRPr lang="en-US" sz="2400" i="1" dirty="0">
              <a:solidFill>
                <a:srgbClr val="00B050"/>
              </a:solidFill>
              <a:latin typeface="Ubuntu" panose="020B0504030602030204" pitchFamily="34" charset="0"/>
              <a:cs typeface="Times New Roman" panose="02020603050405020304" pitchFamily="18" charset="0"/>
            </a:endParaRPr>
          </a:p>
        </p:txBody>
      </p:sp>
      <p:sp>
        <p:nvSpPr>
          <p:cNvPr id="39" name="Content Placeholder 2">
            <a:extLst>
              <a:ext uri="{FF2B5EF4-FFF2-40B4-BE49-F238E27FC236}">
                <a16:creationId xmlns:a16="http://schemas.microsoft.com/office/drawing/2014/main" id="{C2A7C60D-BC6C-4E4D-9D76-BCAECFEAF286}"/>
              </a:ext>
            </a:extLst>
          </p:cNvPr>
          <p:cNvSpPr txBox="1">
            <a:spLocks/>
          </p:cNvSpPr>
          <p:nvPr/>
        </p:nvSpPr>
        <p:spPr>
          <a:xfrm>
            <a:off x="7361797" y="4563899"/>
            <a:ext cx="4587281" cy="376216"/>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cs typeface="Times New Roman" panose="02020603050405020304" pitchFamily="18" charset="0"/>
              </a:rPr>
              <a:t>'marine sediment' </a:t>
            </a:r>
            <a:r>
              <a:rPr lang="en-US" sz="1800" i="1" dirty="0">
                <a:solidFill>
                  <a:srgbClr val="00B050"/>
                </a:solidFill>
                <a:latin typeface="Ubuntu" panose="020B0504030602030204" pitchFamily="34" charset="0"/>
                <a:cs typeface="Times New Roman" panose="02020603050405020304" pitchFamily="18" charset="0"/>
              </a:rPr>
              <a:t>[ENVO_</a:t>
            </a:r>
            <a:r>
              <a:rPr lang="en-US" sz="1800" i="1" dirty="0">
                <a:solidFill>
                  <a:srgbClr val="00B050"/>
                </a:solidFill>
                <a:latin typeface="Ubuntu" panose="020B0504030602030204" pitchFamily="34" charset="0"/>
              </a:rPr>
              <a:t>03000033</a:t>
            </a:r>
            <a:r>
              <a:rPr lang="en-US" sz="1800" i="1" dirty="0">
                <a:solidFill>
                  <a:srgbClr val="00B050"/>
                </a:solidFill>
                <a:latin typeface="Ubuntu" panose="020B0504030602030204" pitchFamily="34" charset="0"/>
                <a:cs typeface="Times New Roman" panose="02020603050405020304" pitchFamily="18" charset="0"/>
              </a:rPr>
              <a:t>]</a:t>
            </a:r>
            <a:endParaRPr lang="en-US" sz="2400" i="1" dirty="0">
              <a:solidFill>
                <a:srgbClr val="00B050"/>
              </a:solidFill>
              <a:latin typeface="Ubuntu" panose="020B0504030602030204" pitchFamily="34" charset="0"/>
              <a:cs typeface="Times New Roman" panose="02020603050405020304" pitchFamily="18" charset="0"/>
            </a:endParaRPr>
          </a:p>
        </p:txBody>
      </p:sp>
      <p:sp>
        <p:nvSpPr>
          <p:cNvPr id="40" name="Content Placeholder 2">
            <a:extLst>
              <a:ext uri="{FF2B5EF4-FFF2-40B4-BE49-F238E27FC236}">
                <a16:creationId xmlns:a16="http://schemas.microsoft.com/office/drawing/2014/main" id="{4AEBBC8F-CA65-0344-B8BF-71EFB1680F63}"/>
              </a:ext>
            </a:extLst>
          </p:cNvPr>
          <p:cNvSpPr txBox="1">
            <a:spLocks/>
          </p:cNvSpPr>
          <p:nvPr/>
        </p:nvSpPr>
        <p:spPr>
          <a:xfrm>
            <a:off x="6582575" y="5646219"/>
            <a:ext cx="1645947"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object</a:t>
            </a:r>
          </a:p>
        </p:txBody>
      </p:sp>
      <p:sp>
        <p:nvSpPr>
          <p:cNvPr id="41" name="Content Placeholder 2">
            <a:extLst>
              <a:ext uri="{FF2B5EF4-FFF2-40B4-BE49-F238E27FC236}">
                <a16:creationId xmlns:a16="http://schemas.microsoft.com/office/drawing/2014/main" id="{84219AF1-9718-F84E-99CC-6B583FE956DD}"/>
              </a:ext>
            </a:extLst>
          </p:cNvPr>
          <p:cNvSpPr txBox="1">
            <a:spLocks/>
          </p:cNvSpPr>
          <p:nvPr/>
        </p:nvSpPr>
        <p:spPr>
          <a:xfrm>
            <a:off x="6952607" y="6051982"/>
            <a:ext cx="3482984" cy="385762"/>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cs typeface="Times New Roman" panose="02020603050405020304" pitchFamily="18" charset="0"/>
              </a:rPr>
              <a:t>'glacier' </a:t>
            </a:r>
            <a:r>
              <a:rPr lang="en-US" sz="1800" i="1" dirty="0">
                <a:solidFill>
                  <a:srgbClr val="00B050"/>
                </a:solidFill>
                <a:latin typeface="Ubuntu" panose="020B0504030602030204" pitchFamily="34" charset="0"/>
                <a:cs typeface="Times New Roman" panose="02020603050405020304" pitchFamily="18" charset="0"/>
              </a:rPr>
              <a:t>[ENVO_</a:t>
            </a:r>
            <a:r>
              <a:rPr lang="en-US" sz="1800" i="1" dirty="0">
                <a:solidFill>
                  <a:srgbClr val="00B050"/>
                </a:solidFill>
                <a:latin typeface="Ubuntu" panose="020B0504030602030204" pitchFamily="34" charset="0"/>
              </a:rPr>
              <a:t>00000133</a:t>
            </a:r>
            <a:r>
              <a:rPr lang="en-US" sz="1800" i="1" dirty="0">
                <a:solidFill>
                  <a:srgbClr val="00B050"/>
                </a:solidFill>
                <a:latin typeface="Ubuntu" panose="020B0504030602030204" pitchFamily="34" charset="0"/>
                <a:cs typeface="Times New Roman" panose="02020603050405020304" pitchFamily="18" charset="0"/>
              </a:rPr>
              <a:t>]</a:t>
            </a:r>
            <a:endParaRPr lang="en-US" sz="2400" i="1" dirty="0">
              <a:solidFill>
                <a:srgbClr val="00B050"/>
              </a:solidFill>
              <a:latin typeface="Ubuntu" panose="020B0504030602030204" pitchFamily="34" charset="0"/>
              <a:cs typeface="Times New Roman" panose="02020603050405020304" pitchFamily="18" charset="0"/>
            </a:endParaRPr>
          </a:p>
        </p:txBody>
      </p:sp>
      <p:sp>
        <p:nvSpPr>
          <p:cNvPr id="43" name="Content Placeholder 2">
            <a:extLst>
              <a:ext uri="{FF2B5EF4-FFF2-40B4-BE49-F238E27FC236}">
                <a16:creationId xmlns:a16="http://schemas.microsoft.com/office/drawing/2014/main" id="{5B4BE1DC-5E5A-F640-B112-4BDA04A5EBC1}"/>
              </a:ext>
            </a:extLst>
          </p:cNvPr>
          <p:cNvSpPr txBox="1">
            <a:spLocks/>
          </p:cNvSpPr>
          <p:nvPr/>
        </p:nvSpPr>
        <p:spPr>
          <a:xfrm>
            <a:off x="6979294" y="3475757"/>
            <a:ext cx="2860300" cy="484307"/>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cs typeface="Times New Roman" panose="02020603050405020304" pitchFamily="18" charset="0"/>
              </a:rPr>
              <a:t>'</a:t>
            </a:r>
            <a:r>
              <a:rPr lang="en-US" sz="2400" i="1" dirty="0">
                <a:solidFill>
                  <a:srgbClr val="00B050"/>
                </a:solidFill>
                <a:latin typeface="Ubuntu" panose="020B0504030602030204" pitchFamily="34" charset="0"/>
              </a:rPr>
              <a:t>air</a:t>
            </a:r>
            <a:r>
              <a:rPr lang="en-US" sz="2400" i="1" dirty="0">
                <a:solidFill>
                  <a:srgbClr val="00B050"/>
                </a:solidFill>
                <a:latin typeface="Ubuntu" panose="020B0504030602030204" pitchFamily="34" charset="0"/>
                <a:cs typeface="Times New Roman" panose="02020603050405020304" pitchFamily="18" charset="0"/>
              </a:rPr>
              <a:t>' </a:t>
            </a:r>
            <a:r>
              <a:rPr lang="en-US" sz="1800" i="1" dirty="0">
                <a:solidFill>
                  <a:srgbClr val="00B050"/>
                </a:solidFill>
                <a:latin typeface="Ubuntu" panose="020B0504030602030204" pitchFamily="34" charset="0"/>
                <a:cs typeface="Times New Roman" panose="02020603050405020304" pitchFamily="18" charset="0"/>
              </a:rPr>
              <a:t>[ENVO_</a:t>
            </a:r>
            <a:r>
              <a:rPr lang="en-US" sz="1800" i="1" dirty="0">
                <a:solidFill>
                  <a:srgbClr val="00B050"/>
                </a:solidFill>
                <a:latin typeface="Ubuntu" panose="020B0504030602030204" pitchFamily="34" charset="0"/>
              </a:rPr>
              <a:t>00002005</a:t>
            </a:r>
            <a:r>
              <a:rPr lang="en-US" sz="1800" i="1" dirty="0">
                <a:solidFill>
                  <a:srgbClr val="00B050"/>
                </a:solidFill>
                <a:latin typeface="Ubuntu" panose="020B0504030602030204" pitchFamily="34" charset="0"/>
                <a:cs typeface="Times New Roman" panose="02020603050405020304" pitchFamily="18" charset="0"/>
              </a:rPr>
              <a:t>]</a:t>
            </a:r>
            <a:endParaRPr lang="en-US" sz="2400" i="1" dirty="0">
              <a:solidFill>
                <a:srgbClr val="00B050"/>
              </a:solidFill>
              <a:latin typeface="Ubuntu" panose="020B0504030602030204" pitchFamily="34" charset="0"/>
              <a:cs typeface="Times New Roman" panose="02020603050405020304" pitchFamily="18" charset="0"/>
            </a:endParaRPr>
          </a:p>
        </p:txBody>
      </p:sp>
      <p:sp>
        <p:nvSpPr>
          <p:cNvPr id="44" name="Content Placeholder 2">
            <a:extLst>
              <a:ext uri="{FF2B5EF4-FFF2-40B4-BE49-F238E27FC236}">
                <a16:creationId xmlns:a16="http://schemas.microsoft.com/office/drawing/2014/main" id="{279F3454-516B-1044-A6C5-FC8851816DFC}"/>
              </a:ext>
            </a:extLst>
          </p:cNvPr>
          <p:cNvSpPr txBox="1">
            <a:spLocks/>
          </p:cNvSpPr>
          <p:nvPr/>
        </p:nvSpPr>
        <p:spPr>
          <a:xfrm>
            <a:off x="6108944" y="1081337"/>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astronomical body part</a:t>
            </a:r>
          </a:p>
        </p:txBody>
      </p:sp>
      <p:sp>
        <p:nvSpPr>
          <p:cNvPr id="45" name="Content Placeholder 2">
            <a:extLst>
              <a:ext uri="{FF2B5EF4-FFF2-40B4-BE49-F238E27FC236}">
                <a16:creationId xmlns:a16="http://schemas.microsoft.com/office/drawing/2014/main" id="{77000E72-193B-A64D-9A65-B3F5D732F00C}"/>
              </a:ext>
            </a:extLst>
          </p:cNvPr>
          <p:cNvSpPr txBox="1">
            <a:spLocks/>
          </p:cNvSpPr>
          <p:nvPr/>
        </p:nvSpPr>
        <p:spPr>
          <a:xfrm>
            <a:off x="6572112" y="1605846"/>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water body</a:t>
            </a:r>
          </a:p>
        </p:txBody>
      </p:sp>
      <p:sp>
        <p:nvSpPr>
          <p:cNvPr id="46" name="Content Placeholder 2">
            <a:extLst>
              <a:ext uri="{FF2B5EF4-FFF2-40B4-BE49-F238E27FC236}">
                <a16:creationId xmlns:a16="http://schemas.microsoft.com/office/drawing/2014/main" id="{D22DA4C4-CDBA-0943-B790-8C63AD08895A}"/>
              </a:ext>
            </a:extLst>
          </p:cNvPr>
          <p:cNvSpPr txBox="1">
            <a:spLocks/>
          </p:cNvSpPr>
          <p:nvPr/>
        </p:nvSpPr>
        <p:spPr>
          <a:xfrm>
            <a:off x="7136130" y="2080319"/>
            <a:ext cx="3117813" cy="428050"/>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cs typeface="Times New Roman" panose="02020603050405020304" pitchFamily="18" charset="0"/>
              </a:rPr>
              <a:t>'ocean' </a:t>
            </a:r>
            <a:r>
              <a:rPr lang="en-US" sz="1800" i="1" dirty="0">
                <a:solidFill>
                  <a:srgbClr val="00B050"/>
                </a:solidFill>
                <a:latin typeface="Ubuntu" panose="020B0504030602030204" pitchFamily="34" charset="0"/>
                <a:cs typeface="Times New Roman" panose="02020603050405020304" pitchFamily="18" charset="0"/>
              </a:rPr>
              <a:t>[ENVO_00000015]</a:t>
            </a:r>
            <a:endParaRPr lang="en-US" sz="2400" i="1" dirty="0">
              <a:solidFill>
                <a:srgbClr val="00B050"/>
              </a:solidFill>
              <a:latin typeface="Ubuntu" panose="020B0504030602030204" pitchFamily="34" charset="0"/>
              <a:cs typeface="Times New Roman" panose="02020603050405020304" pitchFamily="18" charset="0"/>
            </a:endParaRPr>
          </a:p>
        </p:txBody>
      </p:sp>
      <p:cxnSp>
        <p:nvCxnSpPr>
          <p:cNvPr id="49" name="Curved Connector 48">
            <a:extLst>
              <a:ext uri="{FF2B5EF4-FFF2-40B4-BE49-F238E27FC236}">
                <a16:creationId xmlns:a16="http://schemas.microsoft.com/office/drawing/2014/main" id="{F585D9EB-7F59-334C-9ECB-3D66348E4494}"/>
              </a:ext>
            </a:extLst>
          </p:cNvPr>
          <p:cNvCxnSpPr>
            <a:cxnSpLocks/>
            <a:endCxn id="46" idx="1"/>
          </p:cNvCxnSpPr>
          <p:nvPr/>
        </p:nvCxnSpPr>
        <p:spPr>
          <a:xfrm flipV="1">
            <a:off x="2279333" y="2294344"/>
            <a:ext cx="4856797" cy="580616"/>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FC5FCDE7-D10E-4A42-A61F-D8D5F0B82FD0}"/>
              </a:ext>
            </a:extLst>
          </p:cNvPr>
          <p:cNvCxnSpPr>
            <a:cxnSpLocks/>
            <a:stCxn id="70" idx="3"/>
            <a:endCxn id="43" idx="1"/>
          </p:cNvCxnSpPr>
          <p:nvPr/>
        </p:nvCxnSpPr>
        <p:spPr>
          <a:xfrm flipV="1">
            <a:off x="1326833" y="3717911"/>
            <a:ext cx="5652461" cy="285671"/>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DC226130-6FD5-6E47-B1F8-E71667F802A7}"/>
              </a:ext>
            </a:extLst>
          </p:cNvPr>
          <p:cNvCxnSpPr>
            <a:cxnSpLocks/>
            <a:stCxn id="72" idx="3"/>
            <a:endCxn id="39" idx="1"/>
          </p:cNvCxnSpPr>
          <p:nvPr/>
        </p:nvCxnSpPr>
        <p:spPr>
          <a:xfrm>
            <a:off x="3996373" y="4718968"/>
            <a:ext cx="3365424" cy="33039"/>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B4DC3594-D6D5-9449-AB95-7C9197F5AC6C}"/>
              </a:ext>
            </a:extLst>
          </p:cNvPr>
          <p:cNvCxnSpPr>
            <a:cxnSpLocks/>
            <a:stCxn id="73" idx="3"/>
            <a:endCxn id="38" idx="1"/>
          </p:cNvCxnSpPr>
          <p:nvPr/>
        </p:nvCxnSpPr>
        <p:spPr>
          <a:xfrm>
            <a:off x="1822133" y="5174282"/>
            <a:ext cx="5130474" cy="206392"/>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B1969364-B43F-1B41-B86D-EB405767B7C5}"/>
              </a:ext>
            </a:extLst>
          </p:cNvPr>
          <p:cNvCxnSpPr>
            <a:cxnSpLocks/>
          </p:cNvCxnSpPr>
          <p:nvPr/>
        </p:nvCxnSpPr>
        <p:spPr>
          <a:xfrm flipV="1">
            <a:off x="2025480" y="6256293"/>
            <a:ext cx="4927127" cy="9430"/>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par>
                                <p:cTn id="8" presetID="9"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dissolve">
                                      <p:cBhvr>
                                        <p:cTn id="10" dur="500"/>
                                        <p:tgtEl>
                                          <p:spTgt spid="78"/>
                                        </p:tgtEl>
                                      </p:cBhvr>
                                    </p:animEffect>
                                  </p:childTnLst>
                                </p:cTn>
                              </p:par>
                              <p:par>
                                <p:cTn id="11" presetID="9"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dissolve">
                                      <p:cBhvr>
                                        <p:cTn id="13" dur="500"/>
                                        <p:tgtEl>
                                          <p:spTgt spid="65"/>
                                        </p:tgtEl>
                                      </p:cBhvr>
                                    </p:animEffect>
                                  </p:childTnLst>
                                </p:cTn>
                              </p:par>
                              <p:par>
                                <p:cTn id="14" presetID="9" presetClass="entr" presetSubtype="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dissolve">
                                      <p:cBhvr>
                                        <p:cTn id="16" dur="500"/>
                                        <p:tgtEl>
                                          <p:spTgt spid="68"/>
                                        </p:tgtEl>
                                      </p:cBhvr>
                                    </p:animEffect>
                                  </p:childTnLst>
                                </p:cTn>
                              </p:par>
                              <p:par>
                                <p:cTn id="17" presetID="9"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dissolve">
                                      <p:cBhvr>
                                        <p:cTn id="19" dur="500"/>
                                        <p:tgtEl>
                                          <p:spTgt spid="74"/>
                                        </p:tgtEl>
                                      </p:cBhvr>
                                    </p:animEffect>
                                  </p:childTnLst>
                                </p:cTn>
                              </p:par>
                              <p:par>
                                <p:cTn id="20" presetID="9"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dissolve">
                                      <p:cBhvr>
                                        <p:cTn id="22" dur="500"/>
                                        <p:tgtEl>
                                          <p:spTgt spid="69"/>
                                        </p:tgtEl>
                                      </p:cBhvr>
                                    </p:animEffect>
                                  </p:childTnLst>
                                </p:cTn>
                              </p:par>
                              <p:par>
                                <p:cTn id="23" presetID="9"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dissolve">
                                      <p:cBhvr>
                                        <p:cTn id="25" dur="500"/>
                                        <p:tgtEl>
                                          <p:spTgt spid="70"/>
                                        </p:tgtEl>
                                      </p:cBhvr>
                                    </p:animEffect>
                                  </p:childTnLst>
                                </p:cTn>
                              </p:par>
                              <p:par>
                                <p:cTn id="26" presetID="9"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par>
                                <p:cTn id="32" presetID="9"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dissolve">
                                      <p:cBhvr>
                                        <p:cTn id="34" dur="500"/>
                                        <p:tgtEl>
                                          <p:spTgt spid="73"/>
                                        </p:tgtEl>
                                      </p:cBhvr>
                                    </p:animEffect>
                                  </p:childTnLst>
                                </p:cTn>
                              </p:par>
                              <p:par>
                                <p:cTn id="35" presetID="9"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dissolve">
                                      <p:cBhvr>
                                        <p:cTn id="37" dur="500"/>
                                        <p:tgtEl>
                                          <p:spTgt spid="82"/>
                                        </p:tgtEl>
                                      </p:cBhvr>
                                    </p:animEffect>
                                  </p:childTnLst>
                                </p:cTn>
                              </p:par>
                              <p:par>
                                <p:cTn id="38" presetID="9" presetClass="entr" presetSubtype="0"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dissolve">
                                      <p:cBhvr>
                                        <p:cTn id="40" dur="500"/>
                                        <p:tgtEl>
                                          <p:spTgt spid="61"/>
                                        </p:tgtEl>
                                      </p:cBhvr>
                                    </p:animEffect>
                                  </p:childTnLst>
                                </p:cTn>
                              </p:par>
                              <p:par>
                                <p:cTn id="41" presetID="9"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dissolve">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dissolve">
                                      <p:cBhvr>
                                        <p:cTn id="48" dur="500"/>
                                        <p:tgtEl>
                                          <p:spTgt spid="4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dissolve">
                                      <p:cBhvr>
                                        <p:cTn id="51" dur="500"/>
                                        <p:tgtEl>
                                          <p:spTgt spid="4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dissolve">
                                      <p:cBhvr>
                                        <p:cTn id="54" dur="500"/>
                                        <p:tgtEl>
                                          <p:spTgt spid="4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dissolve">
                                      <p:cBhvr>
                                        <p:cTn id="57" dur="500"/>
                                        <p:tgtEl>
                                          <p:spTgt spid="4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dissolve">
                                      <p:cBhvr>
                                        <p:cTn id="60" dur="500"/>
                                        <p:tgtEl>
                                          <p:spTgt spid="3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dissolve">
                                      <p:cBhvr>
                                        <p:cTn id="63" dur="500"/>
                                        <p:tgtEl>
                                          <p:spTgt spid="3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dissolve">
                                      <p:cBhvr>
                                        <p:cTn id="66" dur="500"/>
                                        <p:tgtEl>
                                          <p:spTgt spid="4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dissolve">
                                      <p:cBhvr>
                                        <p:cTn id="69" dur="500"/>
                                        <p:tgtEl>
                                          <p:spTgt spid="3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dissolve">
                                      <p:cBhvr>
                                        <p:cTn id="75" dur="500"/>
                                        <p:tgtEl>
                                          <p:spTgt spid="3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dissolve">
                                      <p:cBhvr>
                                        <p:cTn id="78" dur="500"/>
                                        <p:tgtEl>
                                          <p:spTgt spid="40"/>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dissolve">
                                      <p:cBhvr>
                                        <p:cTn id="81" dur="500"/>
                                        <p:tgtEl>
                                          <p:spTgt spid="41"/>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dissolve">
                                      <p:cBhvr>
                                        <p:cTn id="86" dur="500"/>
                                        <p:tgtEl>
                                          <p:spTgt spid="49"/>
                                        </p:tgtEl>
                                      </p:cBhvr>
                                    </p:animEffect>
                                  </p:childTnLst>
                                </p:cTn>
                              </p:par>
                              <p:par>
                                <p:cTn id="87" presetID="9" presetClass="entr" presetSubtype="0"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dissolve">
                                      <p:cBhvr>
                                        <p:cTn id="89" dur="500"/>
                                        <p:tgtEl>
                                          <p:spTgt spid="50"/>
                                        </p:tgtEl>
                                      </p:cBhvr>
                                    </p:animEffect>
                                  </p:childTnLst>
                                </p:cTn>
                              </p:par>
                              <p:par>
                                <p:cTn id="90" presetID="9" presetClass="entr" presetSubtype="0"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dissolve">
                                      <p:cBhvr>
                                        <p:cTn id="92" dur="500"/>
                                        <p:tgtEl>
                                          <p:spTgt spid="51"/>
                                        </p:tgtEl>
                                      </p:cBhvr>
                                    </p:animEffect>
                                  </p:childTnLst>
                                </p:cTn>
                              </p:par>
                              <p:par>
                                <p:cTn id="93" presetID="9"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dissolve">
                                      <p:cBhvr>
                                        <p:cTn id="95" dur="500"/>
                                        <p:tgtEl>
                                          <p:spTgt spid="52"/>
                                        </p:tgtEl>
                                      </p:cBhvr>
                                    </p:animEffect>
                                  </p:childTnLst>
                                </p:cTn>
                              </p:par>
                              <p:par>
                                <p:cTn id="96" presetID="9" presetClass="entr" presetSubtype="0" fill="hold"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dissolve">
                                      <p:cBhvr>
                                        <p:cTn id="9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animBg="1"/>
      <p:bldP spid="39" grpId="0" animBg="1"/>
      <p:bldP spid="40" grpId="0"/>
      <p:bldP spid="41" grpId="0" animBg="1"/>
      <p:bldP spid="43" grpId="0" animBg="1"/>
      <p:bldP spid="44" grpId="0"/>
      <p:bldP spid="45" grpId="0"/>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79298C86-F82F-1349-8159-04AC4965A398}"/>
              </a:ext>
            </a:extLst>
          </p:cNvPr>
          <p:cNvSpPr/>
          <p:nvPr/>
        </p:nvSpPr>
        <p:spPr>
          <a:xfrm>
            <a:off x="13953" y="6486054"/>
            <a:ext cx="12178047" cy="385762"/>
          </a:xfrm>
          <a:prstGeom prst="rect">
            <a:avLst/>
          </a:prstGeom>
          <a:solidFill>
            <a:srgbClr val="234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3522EC85-A786-DC46-B97B-AC79601737A3}"/>
              </a:ext>
            </a:extLst>
          </p:cNvPr>
          <p:cNvPicPr>
            <a:picLocks noChangeAspect="1"/>
          </p:cNvPicPr>
          <p:nvPr/>
        </p:nvPicPr>
        <p:blipFill>
          <a:blip r:embed="rId3"/>
          <a:stretch>
            <a:fillRect/>
          </a:stretch>
        </p:blipFill>
        <p:spPr>
          <a:xfrm>
            <a:off x="3954780" y="753296"/>
            <a:ext cx="1653328" cy="921320"/>
          </a:xfrm>
          <a:prstGeom prst="rect">
            <a:avLst/>
          </a:prstGeom>
        </p:spPr>
      </p:pic>
      <p:pic>
        <p:nvPicPr>
          <p:cNvPr id="109" name="Picture 108">
            <a:extLst>
              <a:ext uri="{FF2B5EF4-FFF2-40B4-BE49-F238E27FC236}">
                <a16:creationId xmlns:a16="http://schemas.microsoft.com/office/drawing/2014/main" id="{C8D98D4D-FB00-0845-B24A-435F05B410AA}"/>
              </a:ext>
            </a:extLst>
          </p:cNvPr>
          <p:cNvPicPr>
            <a:picLocks noChangeAspect="1"/>
          </p:cNvPicPr>
          <p:nvPr/>
        </p:nvPicPr>
        <p:blipFill>
          <a:blip r:embed="rId4"/>
          <a:stretch>
            <a:fillRect/>
          </a:stretch>
        </p:blipFill>
        <p:spPr>
          <a:xfrm>
            <a:off x="0" y="9841"/>
            <a:ext cx="9464040" cy="749955"/>
          </a:xfrm>
          <a:prstGeom prst="rect">
            <a:avLst/>
          </a:prstGeom>
        </p:spPr>
      </p:pic>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rgbClr val="008D98"/>
                </a:solidFill>
              </a:rPr>
              <a:t>17</a:t>
            </a:fld>
            <a:endParaRPr lang="en-US" sz="1400" dirty="0">
              <a:solidFill>
                <a:srgbClr val="008D98"/>
              </a:solidFill>
            </a:endParaRPr>
          </a:p>
        </p:txBody>
      </p:sp>
      <p:pic>
        <p:nvPicPr>
          <p:cNvPr id="61" name="Picture 60">
            <a:extLst>
              <a:ext uri="{FF2B5EF4-FFF2-40B4-BE49-F238E27FC236}">
                <a16:creationId xmlns:a16="http://schemas.microsoft.com/office/drawing/2014/main" id="{6B6562AC-D29D-EE40-B347-21C42848A886}"/>
              </a:ext>
            </a:extLst>
          </p:cNvPr>
          <p:cNvPicPr>
            <a:picLocks noChangeAspect="1"/>
          </p:cNvPicPr>
          <p:nvPr/>
        </p:nvPicPr>
        <p:blipFill>
          <a:blip r:embed="rId5"/>
          <a:stretch>
            <a:fillRect/>
          </a:stretch>
        </p:blipFill>
        <p:spPr>
          <a:xfrm>
            <a:off x="456883" y="5686222"/>
            <a:ext cx="647700" cy="342900"/>
          </a:xfrm>
          <a:prstGeom prst="rect">
            <a:avLst/>
          </a:prstGeom>
        </p:spPr>
      </p:pic>
      <p:pic>
        <p:nvPicPr>
          <p:cNvPr id="62" name="Picture 61">
            <a:extLst>
              <a:ext uri="{FF2B5EF4-FFF2-40B4-BE49-F238E27FC236}">
                <a16:creationId xmlns:a16="http://schemas.microsoft.com/office/drawing/2014/main" id="{28B213EB-6829-E94E-8D34-C958439D0524}"/>
              </a:ext>
            </a:extLst>
          </p:cNvPr>
          <p:cNvPicPr>
            <a:picLocks noChangeAspect="1"/>
          </p:cNvPicPr>
          <p:nvPr/>
        </p:nvPicPr>
        <p:blipFill>
          <a:blip r:embed="rId6"/>
          <a:stretch>
            <a:fillRect/>
          </a:stretch>
        </p:blipFill>
        <p:spPr>
          <a:xfrm>
            <a:off x="717380" y="6038391"/>
            <a:ext cx="1308100" cy="431800"/>
          </a:xfrm>
          <a:prstGeom prst="rect">
            <a:avLst/>
          </a:prstGeom>
        </p:spPr>
      </p:pic>
      <p:pic>
        <p:nvPicPr>
          <p:cNvPr id="65" name="Picture 64">
            <a:extLst>
              <a:ext uri="{FF2B5EF4-FFF2-40B4-BE49-F238E27FC236}">
                <a16:creationId xmlns:a16="http://schemas.microsoft.com/office/drawing/2014/main" id="{9988163A-97E7-6F47-94BC-B1BB9C29DCB3}"/>
              </a:ext>
            </a:extLst>
          </p:cNvPr>
          <p:cNvPicPr>
            <a:picLocks noChangeAspect="1"/>
          </p:cNvPicPr>
          <p:nvPr/>
        </p:nvPicPr>
        <p:blipFill>
          <a:blip r:embed="rId7"/>
          <a:stretch>
            <a:fillRect/>
          </a:stretch>
        </p:blipFill>
        <p:spPr>
          <a:xfrm>
            <a:off x="780733" y="2278775"/>
            <a:ext cx="2108200" cy="419100"/>
          </a:xfrm>
          <a:prstGeom prst="rect">
            <a:avLst/>
          </a:prstGeom>
        </p:spPr>
      </p:pic>
      <p:pic>
        <p:nvPicPr>
          <p:cNvPr id="68" name="Picture 67">
            <a:extLst>
              <a:ext uri="{FF2B5EF4-FFF2-40B4-BE49-F238E27FC236}">
                <a16:creationId xmlns:a16="http://schemas.microsoft.com/office/drawing/2014/main" id="{11D65A5B-6ED3-6F49-8EBC-5AA0BAB64C01}"/>
              </a:ext>
            </a:extLst>
          </p:cNvPr>
          <p:cNvPicPr>
            <a:picLocks noChangeAspect="1"/>
          </p:cNvPicPr>
          <p:nvPr/>
        </p:nvPicPr>
        <p:blipFill>
          <a:blip r:embed="rId8"/>
          <a:stretch>
            <a:fillRect/>
          </a:stretch>
        </p:blipFill>
        <p:spPr>
          <a:xfrm>
            <a:off x="1098233" y="2703510"/>
            <a:ext cx="1181100" cy="342900"/>
          </a:xfrm>
          <a:prstGeom prst="rect">
            <a:avLst/>
          </a:prstGeom>
        </p:spPr>
      </p:pic>
      <p:pic>
        <p:nvPicPr>
          <p:cNvPr id="70" name="Picture 69">
            <a:extLst>
              <a:ext uri="{FF2B5EF4-FFF2-40B4-BE49-F238E27FC236}">
                <a16:creationId xmlns:a16="http://schemas.microsoft.com/office/drawing/2014/main" id="{31794A32-E667-9947-9731-46769B94F1DC}"/>
              </a:ext>
            </a:extLst>
          </p:cNvPr>
          <p:cNvPicPr>
            <a:picLocks noChangeAspect="1"/>
          </p:cNvPicPr>
          <p:nvPr/>
        </p:nvPicPr>
        <p:blipFill>
          <a:blip r:embed="rId9"/>
          <a:stretch>
            <a:fillRect/>
          </a:stretch>
        </p:blipFill>
        <p:spPr>
          <a:xfrm>
            <a:off x="780733" y="3806732"/>
            <a:ext cx="546100" cy="393700"/>
          </a:xfrm>
          <a:prstGeom prst="rect">
            <a:avLst/>
          </a:prstGeom>
        </p:spPr>
      </p:pic>
      <p:pic>
        <p:nvPicPr>
          <p:cNvPr id="71" name="Picture 70">
            <a:extLst>
              <a:ext uri="{FF2B5EF4-FFF2-40B4-BE49-F238E27FC236}">
                <a16:creationId xmlns:a16="http://schemas.microsoft.com/office/drawing/2014/main" id="{92FBDC7A-3D98-6943-987B-87CB7AE44656}"/>
              </a:ext>
            </a:extLst>
          </p:cNvPr>
          <p:cNvPicPr>
            <a:picLocks noChangeAspect="1"/>
          </p:cNvPicPr>
          <p:nvPr/>
        </p:nvPicPr>
        <p:blipFill>
          <a:blip r:embed="rId10"/>
          <a:stretch>
            <a:fillRect/>
          </a:stretch>
        </p:blipFill>
        <p:spPr>
          <a:xfrm>
            <a:off x="780733" y="4170448"/>
            <a:ext cx="1587500" cy="355600"/>
          </a:xfrm>
          <a:prstGeom prst="rect">
            <a:avLst/>
          </a:prstGeom>
        </p:spPr>
      </p:pic>
      <p:pic>
        <p:nvPicPr>
          <p:cNvPr id="72" name="Picture 71">
            <a:extLst>
              <a:ext uri="{FF2B5EF4-FFF2-40B4-BE49-F238E27FC236}">
                <a16:creationId xmlns:a16="http://schemas.microsoft.com/office/drawing/2014/main" id="{0E6302A6-8B1E-FA47-90E2-79C0FD52AC7C}"/>
              </a:ext>
            </a:extLst>
          </p:cNvPr>
          <p:cNvPicPr>
            <a:picLocks noChangeAspect="1"/>
          </p:cNvPicPr>
          <p:nvPr/>
        </p:nvPicPr>
        <p:blipFill>
          <a:blip r:embed="rId11"/>
          <a:stretch>
            <a:fillRect/>
          </a:stretch>
        </p:blipFill>
        <p:spPr>
          <a:xfrm>
            <a:off x="1075373" y="4496718"/>
            <a:ext cx="2921000" cy="444500"/>
          </a:xfrm>
          <a:prstGeom prst="rect">
            <a:avLst/>
          </a:prstGeom>
        </p:spPr>
      </p:pic>
      <p:pic>
        <p:nvPicPr>
          <p:cNvPr id="73" name="Picture 72">
            <a:extLst>
              <a:ext uri="{FF2B5EF4-FFF2-40B4-BE49-F238E27FC236}">
                <a16:creationId xmlns:a16="http://schemas.microsoft.com/office/drawing/2014/main" id="{F5508683-A54E-3643-9017-6B7C12103458}"/>
              </a:ext>
            </a:extLst>
          </p:cNvPr>
          <p:cNvPicPr>
            <a:picLocks noChangeAspect="1"/>
          </p:cNvPicPr>
          <p:nvPr/>
        </p:nvPicPr>
        <p:blipFill>
          <a:blip r:embed="rId12"/>
          <a:stretch>
            <a:fillRect/>
          </a:stretch>
        </p:blipFill>
        <p:spPr>
          <a:xfrm>
            <a:off x="1098233" y="4971082"/>
            <a:ext cx="723900" cy="406400"/>
          </a:xfrm>
          <a:prstGeom prst="rect">
            <a:avLst/>
          </a:prstGeom>
        </p:spPr>
      </p:pic>
      <p:grpSp>
        <p:nvGrpSpPr>
          <p:cNvPr id="76" name="Group 75">
            <a:extLst>
              <a:ext uri="{FF2B5EF4-FFF2-40B4-BE49-F238E27FC236}">
                <a16:creationId xmlns:a16="http://schemas.microsoft.com/office/drawing/2014/main" id="{D2FDE159-8C0E-7B43-9371-C4E8230F294B}"/>
              </a:ext>
            </a:extLst>
          </p:cNvPr>
          <p:cNvGrpSpPr/>
          <p:nvPr/>
        </p:nvGrpSpPr>
        <p:grpSpPr>
          <a:xfrm>
            <a:off x="171280" y="1474542"/>
            <a:ext cx="1092200" cy="445704"/>
            <a:chOff x="468460" y="1005912"/>
            <a:chExt cx="1092200" cy="445704"/>
          </a:xfrm>
        </p:grpSpPr>
        <p:pic>
          <p:nvPicPr>
            <p:cNvPr id="63" name="Picture 62">
              <a:extLst>
                <a:ext uri="{FF2B5EF4-FFF2-40B4-BE49-F238E27FC236}">
                  <a16:creationId xmlns:a16="http://schemas.microsoft.com/office/drawing/2014/main" id="{78C6524F-29ED-284A-9779-31F135F05DA9}"/>
                </a:ext>
              </a:extLst>
            </p:cNvPr>
            <p:cNvPicPr>
              <a:picLocks noChangeAspect="1"/>
            </p:cNvPicPr>
            <p:nvPr/>
          </p:nvPicPr>
          <p:blipFill>
            <a:blip r:embed="rId13"/>
            <a:stretch>
              <a:fillRect/>
            </a:stretch>
          </p:blipFill>
          <p:spPr>
            <a:xfrm>
              <a:off x="468460" y="1045216"/>
              <a:ext cx="1092200" cy="406400"/>
            </a:xfrm>
            <a:prstGeom prst="rect">
              <a:avLst/>
            </a:prstGeom>
          </p:spPr>
        </p:pic>
        <p:pic>
          <p:nvPicPr>
            <p:cNvPr id="75" name="Picture 74">
              <a:extLst>
                <a:ext uri="{FF2B5EF4-FFF2-40B4-BE49-F238E27FC236}">
                  <a16:creationId xmlns:a16="http://schemas.microsoft.com/office/drawing/2014/main" id="{96220C48-214F-BF49-8E50-5E12C6B254F7}"/>
                </a:ext>
              </a:extLst>
            </p:cNvPr>
            <p:cNvPicPr>
              <a:picLocks noChangeAspect="1"/>
            </p:cNvPicPr>
            <p:nvPr/>
          </p:nvPicPr>
          <p:blipFill>
            <a:blip r:embed="rId14"/>
            <a:stretch>
              <a:fillRect/>
            </a:stretch>
          </p:blipFill>
          <p:spPr>
            <a:xfrm>
              <a:off x="1014560" y="1005912"/>
              <a:ext cx="152400" cy="114300"/>
            </a:xfrm>
            <a:prstGeom prst="rect">
              <a:avLst/>
            </a:prstGeom>
          </p:spPr>
        </p:pic>
      </p:grpSp>
      <p:grpSp>
        <p:nvGrpSpPr>
          <p:cNvPr id="78" name="Group 77">
            <a:extLst>
              <a:ext uri="{FF2B5EF4-FFF2-40B4-BE49-F238E27FC236}">
                <a16:creationId xmlns:a16="http://schemas.microsoft.com/office/drawing/2014/main" id="{C91C32AC-D535-3A4E-ACE0-235ADB26F16D}"/>
              </a:ext>
            </a:extLst>
          </p:cNvPr>
          <p:cNvGrpSpPr/>
          <p:nvPr/>
        </p:nvGrpSpPr>
        <p:grpSpPr>
          <a:xfrm>
            <a:off x="456883" y="1830108"/>
            <a:ext cx="2578100" cy="486378"/>
            <a:chOff x="754063" y="1384338"/>
            <a:chExt cx="2578100" cy="486378"/>
          </a:xfrm>
        </p:grpSpPr>
        <p:pic>
          <p:nvPicPr>
            <p:cNvPr id="64" name="Picture 63">
              <a:extLst>
                <a:ext uri="{FF2B5EF4-FFF2-40B4-BE49-F238E27FC236}">
                  <a16:creationId xmlns:a16="http://schemas.microsoft.com/office/drawing/2014/main" id="{B38DBA93-68B5-834A-BBFA-AA077DFF898D}"/>
                </a:ext>
              </a:extLst>
            </p:cNvPr>
            <p:cNvPicPr>
              <a:picLocks noChangeAspect="1"/>
            </p:cNvPicPr>
            <p:nvPr/>
          </p:nvPicPr>
          <p:blipFill>
            <a:blip r:embed="rId15"/>
            <a:stretch>
              <a:fillRect/>
            </a:stretch>
          </p:blipFill>
          <p:spPr>
            <a:xfrm>
              <a:off x="754063" y="1451616"/>
              <a:ext cx="2578100" cy="419100"/>
            </a:xfrm>
            <a:prstGeom prst="rect">
              <a:avLst/>
            </a:prstGeom>
          </p:spPr>
        </p:pic>
        <p:pic>
          <p:nvPicPr>
            <p:cNvPr id="77" name="Picture 76">
              <a:extLst>
                <a:ext uri="{FF2B5EF4-FFF2-40B4-BE49-F238E27FC236}">
                  <a16:creationId xmlns:a16="http://schemas.microsoft.com/office/drawing/2014/main" id="{8A8B62B2-8FED-DC43-B699-08D872662099}"/>
                </a:ext>
              </a:extLst>
            </p:cNvPr>
            <p:cNvPicPr>
              <a:picLocks noChangeAspect="1"/>
            </p:cNvPicPr>
            <p:nvPr/>
          </p:nvPicPr>
          <p:blipFill>
            <a:blip r:embed="rId14"/>
            <a:stretch>
              <a:fillRect/>
            </a:stretch>
          </p:blipFill>
          <p:spPr>
            <a:xfrm>
              <a:off x="1909763" y="1384338"/>
              <a:ext cx="152400" cy="114300"/>
            </a:xfrm>
            <a:prstGeom prst="rect">
              <a:avLst/>
            </a:prstGeom>
          </p:spPr>
        </p:pic>
      </p:grpSp>
      <p:grpSp>
        <p:nvGrpSpPr>
          <p:cNvPr id="82" name="Group 81">
            <a:extLst>
              <a:ext uri="{FF2B5EF4-FFF2-40B4-BE49-F238E27FC236}">
                <a16:creationId xmlns:a16="http://schemas.microsoft.com/office/drawing/2014/main" id="{2888322B-D822-5F44-8848-0054C8C4DBF6}"/>
              </a:ext>
            </a:extLst>
          </p:cNvPr>
          <p:cNvGrpSpPr/>
          <p:nvPr/>
        </p:nvGrpSpPr>
        <p:grpSpPr>
          <a:xfrm>
            <a:off x="169619" y="5299411"/>
            <a:ext cx="2692400" cy="488950"/>
            <a:chOff x="466799" y="5253691"/>
            <a:chExt cx="2692400" cy="488950"/>
          </a:xfrm>
        </p:grpSpPr>
        <p:pic>
          <p:nvPicPr>
            <p:cNvPr id="60" name="Picture 59">
              <a:extLst>
                <a:ext uri="{FF2B5EF4-FFF2-40B4-BE49-F238E27FC236}">
                  <a16:creationId xmlns:a16="http://schemas.microsoft.com/office/drawing/2014/main" id="{A2509DBE-1BC3-5B48-AD62-8B07C208CB12}"/>
                </a:ext>
              </a:extLst>
            </p:cNvPr>
            <p:cNvPicPr>
              <a:picLocks noChangeAspect="1"/>
            </p:cNvPicPr>
            <p:nvPr/>
          </p:nvPicPr>
          <p:blipFill>
            <a:blip r:embed="rId16"/>
            <a:stretch>
              <a:fillRect/>
            </a:stretch>
          </p:blipFill>
          <p:spPr>
            <a:xfrm>
              <a:off x="466799" y="5310841"/>
              <a:ext cx="2692400" cy="431800"/>
            </a:xfrm>
            <a:prstGeom prst="rect">
              <a:avLst/>
            </a:prstGeom>
          </p:spPr>
        </p:pic>
        <p:pic>
          <p:nvPicPr>
            <p:cNvPr id="81" name="Picture 80">
              <a:extLst>
                <a:ext uri="{FF2B5EF4-FFF2-40B4-BE49-F238E27FC236}">
                  <a16:creationId xmlns:a16="http://schemas.microsoft.com/office/drawing/2014/main" id="{BE56F645-A672-754B-9F62-E1C97C942061}"/>
                </a:ext>
              </a:extLst>
            </p:cNvPr>
            <p:cNvPicPr>
              <a:picLocks noChangeAspect="1"/>
            </p:cNvPicPr>
            <p:nvPr/>
          </p:nvPicPr>
          <p:blipFill>
            <a:blip r:embed="rId14"/>
            <a:stretch>
              <a:fillRect/>
            </a:stretch>
          </p:blipFill>
          <p:spPr>
            <a:xfrm>
              <a:off x="2206699" y="5253691"/>
              <a:ext cx="152400" cy="114300"/>
            </a:xfrm>
            <a:prstGeom prst="rect">
              <a:avLst/>
            </a:prstGeom>
          </p:spPr>
        </p:pic>
      </p:grpSp>
      <p:sp>
        <p:nvSpPr>
          <p:cNvPr id="36" name="Content Placeholder 2">
            <a:extLst>
              <a:ext uri="{FF2B5EF4-FFF2-40B4-BE49-F238E27FC236}">
                <a16:creationId xmlns:a16="http://schemas.microsoft.com/office/drawing/2014/main" id="{272A3D71-EED3-5846-A87D-DE59FA412C42}"/>
              </a:ext>
            </a:extLst>
          </p:cNvPr>
          <p:cNvSpPr txBox="1">
            <a:spLocks/>
          </p:cNvSpPr>
          <p:nvPr/>
        </p:nvSpPr>
        <p:spPr>
          <a:xfrm>
            <a:off x="5036026" y="2819526"/>
            <a:ext cx="2119947" cy="674596"/>
          </a:xfrm>
          <a:prstGeom prst="rect">
            <a:avLst/>
          </a:prstGeom>
          <a:ln>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a:t>
            </a:r>
            <a:r>
              <a:rPr lang="en-US" sz="1700" i="1" dirty="0">
                <a:solidFill>
                  <a:srgbClr val="00B050"/>
                </a:solidFill>
                <a:latin typeface="Ubuntu" panose="020B0504030602030204" pitchFamily="34" charset="0"/>
              </a:rPr>
              <a:t>air</a:t>
            </a:r>
            <a:r>
              <a:rPr lang="en-US" sz="1700" i="1" dirty="0">
                <a:solidFill>
                  <a:srgbClr val="00B050"/>
                </a:solidFill>
                <a:latin typeface="Ubuntu" panose="020B0504030602030204" pitchFamily="34" charset="0"/>
                <a:cs typeface="Times New Roman" panose="02020603050405020304" pitchFamily="18" charset="0"/>
              </a:rPr>
              <a:t>'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00002005</a:t>
            </a:r>
            <a:r>
              <a:rPr lang="en-US" sz="1700" dirty="0">
                <a:solidFill>
                  <a:srgbClr val="00B050"/>
                </a:solidFill>
                <a:latin typeface="Ubuntu" panose="020B0504030602030204" pitchFamily="34" charset="0"/>
                <a:cs typeface="Times New Roman" panose="02020603050405020304" pitchFamily="18" charset="0"/>
              </a:rPr>
              <a:t>]</a:t>
            </a:r>
          </a:p>
        </p:txBody>
      </p:sp>
      <p:sp>
        <p:nvSpPr>
          <p:cNvPr id="37" name="Content Placeholder 2">
            <a:extLst>
              <a:ext uri="{FF2B5EF4-FFF2-40B4-BE49-F238E27FC236}">
                <a16:creationId xmlns:a16="http://schemas.microsoft.com/office/drawing/2014/main" id="{08BCA7E2-558F-7B4F-873F-AA55A42F9BE5}"/>
              </a:ext>
            </a:extLst>
          </p:cNvPr>
          <p:cNvSpPr txBox="1">
            <a:spLocks/>
          </p:cNvSpPr>
          <p:nvPr/>
        </p:nvSpPr>
        <p:spPr>
          <a:xfrm>
            <a:off x="4995776" y="3868961"/>
            <a:ext cx="2119947" cy="614811"/>
          </a:xfrm>
          <a:prstGeom prst="rect">
            <a:avLst/>
          </a:prstGeom>
          <a:ln>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'marine sediment'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03000033</a:t>
            </a:r>
            <a:r>
              <a:rPr lang="en-US" sz="1700" dirty="0">
                <a:solidFill>
                  <a:srgbClr val="00B050"/>
                </a:solidFill>
                <a:latin typeface="Ubuntu" panose="020B0504030602030204" pitchFamily="34"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268C8014-A78A-D144-8631-C61320202DCB}"/>
              </a:ext>
            </a:extLst>
          </p:cNvPr>
          <p:cNvSpPr txBox="1">
            <a:spLocks/>
          </p:cNvSpPr>
          <p:nvPr/>
        </p:nvSpPr>
        <p:spPr>
          <a:xfrm>
            <a:off x="4615452" y="4821205"/>
            <a:ext cx="2052818" cy="685934"/>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'soil'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00001998</a:t>
            </a:r>
            <a:r>
              <a:rPr lang="en-US" sz="1700" dirty="0">
                <a:solidFill>
                  <a:srgbClr val="00B050"/>
                </a:solidFill>
                <a:latin typeface="Ubuntu" panose="020B0504030602030204" pitchFamily="34" charset="0"/>
                <a:cs typeface="Times New Roman" panose="02020603050405020304" pitchFamily="18" charset="0"/>
              </a:rPr>
              <a:t>]</a:t>
            </a:r>
          </a:p>
        </p:txBody>
      </p:sp>
      <p:sp>
        <p:nvSpPr>
          <p:cNvPr id="39" name="Content Placeholder 2">
            <a:extLst>
              <a:ext uri="{FF2B5EF4-FFF2-40B4-BE49-F238E27FC236}">
                <a16:creationId xmlns:a16="http://schemas.microsoft.com/office/drawing/2014/main" id="{AD82B69A-6D37-5348-9D51-68BFC49E9C7D}"/>
              </a:ext>
            </a:extLst>
          </p:cNvPr>
          <p:cNvSpPr txBox="1">
            <a:spLocks/>
          </p:cNvSpPr>
          <p:nvPr/>
        </p:nvSpPr>
        <p:spPr>
          <a:xfrm>
            <a:off x="3881848" y="5721028"/>
            <a:ext cx="3117814" cy="352900"/>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'glacier'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00000133</a:t>
            </a:r>
            <a:r>
              <a:rPr lang="en-US" sz="1700" dirty="0">
                <a:solidFill>
                  <a:srgbClr val="00B050"/>
                </a:solidFill>
                <a:latin typeface="Ubuntu" panose="020B0504030602030204" pitchFamily="34" charset="0"/>
                <a:cs typeface="Times New Roman" panose="02020603050405020304" pitchFamily="18" charset="0"/>
              </a:rPr>
              <a:t>]</a:t>
            </a:r>
          </a:p>
        </p:txBody>
      </p:sp>
      <p:cxnSp>
        <p:nvCxnSpPr>
          <p:cNvPr id="20" name="Curved Connector 19">
            <a:extLst>
              <a:ext uri="{FF2B5EF4-FFF2-40B4-BE49-F238E27FC236}">
                <a16:creationId xmlns:a16="http://schemas.microsoft.com/office/drawing/2014/main" id="{9CC1D1AE-AA09-B04A-B6E6-A25C5CA422F3}"/>
              </a:ext>
            </a:extLst>
          </p:cNvPr>
          <p:cNvCxnSpPr>
            <a:cxnSpLocks/>
            <a:stCxn id="68" idx="3"/>
            <a:endCxn id="52" idx="1"/>
          </p:cNvCxnSpPr>
          <p:nvPr/>
        </p:nvCxnSpPr>
        <p:spPr>
          <a:xfrm flipV="1">
            <a:off x="2279333" y="2244686"/>
            <a:ext cx="2109621" cy="630274"/>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A8579548-4E9F-3B46-AE05-8B488FD5A164}"/>
              </a:ext>
            </a:extLst>
          </p:cNvPr>
          <p:cNvCxnSpPr>
            <a:cxnSpLocks/>
            <a:stCxn id="70" idx="3"/>
            <a:endCxn id="36" idx="1"/>
          </p:cNvCxnSpPr>
          <p:nvPr/>
        </p:nvCxnSpPr>
        <p:spPr>
          <a:xfrm flipV="1">
            <a:off x="1326833" y="3156824"/>
            <a:ext cx="3709193" cy="846758"/>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a:extLst>
              <a:ext uri="{FF2B5EF4-FFF2-40B4-BE49-F238E27FC236}">
                <a16:creationId xmlns:a16="http://schemas.microsoft.com/office/drawing/2014/main" id="{6FD73A5E-0FAF-2A49-9A42-7865B8F05A69}"/>
              </a:ext>
            </a:extLst>
          </p:cNvPr>
          <p:cNvCxnSpPr>
            <a:cxnSpLocks/>
            <a:stCxn id="72" idx="3"/>
            <a:endCxn id="37" idx="1"/>
          </p:cNvCxnSpPr>
          <p:nvPr/>
        </p:nvCxnSpPr>
        <p:spPr>
          <a:xfrm flipV="1">
            <a:off x="3996373" y="4176367"/>
            <a:ext cx="999403" cy="542601"/>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urved Connector 99">
            <a:extLst>
              <a:ext uri="{FF2B5EF4-FFF2-40B4-BE49-F238E27FC236}">
                <a16:creationId xmlns:a16="http://schemas.microsoft.com/office/drawing/2014/main" id="{E83304F0-1BF5-BC46-B10D-2839D9C8FB14}"/>
              </a:ext>
            </a:extLst>
          </p:cNvPr>
          <p:cNvCxnSpPr>
            <a:cxnSpLocks/>
          </p:cNvCxnSpPr>
          <p:nvPr/>
        </p:nvCxnSpPr>
        <p:spPr>
          <a:xfrm flipV="1">
            <a:off x="1787843" y="4909939"/>
            <a:ext cx="2850469" cy="413177"/>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urved Connector 102">
            <a:extLst>
              <a:ext uri="{FF2B5EF4-FFF2-40B4-BE49-F238E27FC236}">
                <a16:creationId xmlns:a16="http://schemas.microsoft.com/office/drawing/2014/main" id="{63D737FD-E868-F043-BD80-117FA35A420B}"/>
              </a:ext>
            </a:extLst>
          </p:cNvPr>
          <p:cNvCxnSpPr>
            <a:cxnSpLocks/>
            <a:stCxn id="62" idx="3"/>
            <a:endCxn id="39" idx="1"/>
          </p:cNvCxnSpPr>
          <p:nvPr/>
        </p:nvCxnSpPr>
        <p:spPr>
          <a:xfrm flipV="1">
            <a:off x="2025480" y="5897478"/>
            <a:ext cx="1856368" cy="356813"/>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E32D74-9A36-1948-9CEF-05D451EA7AD5}"/>
              </a:ext>
            </a:extLst>
          </p:cNvPr>
          <p:cNvSpPr txBox="1"/>
          <p:nvPr/>
        </p:nvSpPr>
        <p:spPr>
          <a:xfrm>
            <a:off x="2927196" y="2444499"/>
            <a:ext cx="1181100" cy="246221"/>
          </a:xfrm>
          <a:prstGeom prst="rect">
            <a:avLst/>
          </a:prstGeom>
          <a:noFill/>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sp>
        <p:nvSpPr>
          <p:cNvPr id="94" name="TextBox 93">
            <a:extLst>
              <a:ext uri="{FF2B5EF4-FFF2-40B4-BE49-F238E27FC236}">
                <a16:creationId xmlns:a16="http://schemas.microsoft.com/office/drawing/2014/main" id="{84D0E7CC-E86C-8E4A-A36A-3483FFFDDFA0}"/>
              </a:ext>
            </a:extLst>
          </p:cNvPr>
          <p:cNvSpPr txBox="1"/>
          <p:nvPr/>
        </p:nvSpPr>
        <p:spPr>
          <a:xfrm>
            <a:off x="3996373" y="4439520"/>
            <a:ext cx="1181100" cy="246221"/>
          </a:xfrm>
          <a:prstGeom prst="rect">
            <a:avLst/>
          </a:prstGeom>
          <a:noFill/>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sp>
        <p:nvSpPr>
          <p:cNvPr id="95" name="TextBox 94">
            <a:extLst>
              <a:ext uri="{FF2B5EF4-FFF2-40B4-BE49-F238E27FC236}">
                <a16:creationId xmlns:a16="http://schemas.microsoft.com/office/drawing/2014/main" id="{B9DBCE49-93B2-BD46-A4BD-1658E53D1710}"/>
              </a:ext>
            </a:extLst>
          </p:cNvPr>
          <p:cNvSpPr txBox="1"/>
          <p:nvPr/>
        </p:nvSpPr>
        <p:spPr>
          <a:xfrm>
            <a:off x="2729878" y="5190331"/>
            <a:ext cx="1181100" cy="246221"/>
          </a:xfrm>
          <a:prstGeom prst="rect">
            <a:avLst/>
          </a:prstGeom>
          <a:noFill/>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sp>
        <p:nvSpPr>
          <p:cNvPr id="96" name="TextBox 95">
            <a:extLst>
              <a:ext uri="{FF2B5EF4-FFF2-40B4-BE49-F238E27FC236}">
                <a16:creationId xmlns:a16="http://schemas.microsoft.com/office/drawing/2014/main" id="{101B4212-E1CB-FF47-A4F5-FF1AF113BC85}"/>
              </a:ext>
            </a:extLst>
          </p:cNvPr>
          <p:cNvSpPr txBox="1"/>
          <p:nvPr/>
        </p:nvSpPr>
        <p:spPr>
          <a:xfrm>
            <a:off x="2355827" y="6148857"/>
            <a:ext cx="1181100" cy="246221"/>
          </a:xfrm>
          <a:prstGeom prst="rect">
            <a:avLst/>
          </a:prstGeom>
          <a:noFill/>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pic>
        <p:nvPicPr>
          <p:cNvPr id="3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F5385BAD-4178-F04E-AD35-1D0A817140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769" y="815647"/>
            <a:ext cx="1244224" cy="636044"/>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AFFC864D-7E0C-594F-8AA1-8FCA957C58FD}"/>
              </a:ext>
            </a:extLst>
          </p:cNvPr>
          <p:cNvSpPr txBox="1"/>
          <p:nvPr/>
        </p:nvSpPr>
        <p:spPr>
          <a:xfrm>
            <a:off x="3796593" y="3207416"/>
            <a:ext cx="1181100" cy="246221"/>
          </a:xfrm>
          <a:prstGeom prst="rect">
            <a:avLst/>
          </a:prstGeom>
          <a:noFill/>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pic>
        <p:nvPicPr>
          <p:cNvPr id="69" name="Picture 68">
            <a:extLst>
              <a:ext uri="{FF2B5EF4-FFF2-40B4-BE49-F238E27FC236}">
                <a16:creationId xmlns:a16="http://schemas.microsoft.com/office/drawing/2014/main" id="{A30A5CBD-E48C-2D4A-8E73-153CA7E388D8}"/>
              </a:ext>
            </a:extLst>
          </p:cNvPr>
          <p:cNvPicPr>
            <a:picLocks noChangeAspect="1"/>
          </p:cNvPicPr>
          <p:nvPr/>
        </p:nvPicPr>
        <p:blipFill>
          <a:blip r:embed="rId18"/>
          <a:stretch>
            <a:fillRect/>
          </a:stretch>
        </p:blipFill>
        <p:spPr>
          <a:xfrm>
            <a:off x="456883" y="3404539"/>
            <a:ext cx="4178300" cy="355600"/>
          </a:xfrm>
          <a:prstGeom prst="rect">
            <a:avLst/>
          </a:prstGeom>
        </p:spPr>
      </p:pic>
      <p:pic>
        <p:nvPicPr>
          <p:cNvPr id="4" name="Picture 3">
            <a:extLst>
              <a:ext uri="{FF2B5EF4-FFF2-40B4-BE49-F238E27FC236}">
                <a16:creationId xmlns:a16="http://schemas.microsoft.com/office/drawing/2014/main" id="{6534AA84-27D0-6F4C-BE05-0BD0FACBA237}"/>
              </a:ext>
            </a:extLst>
          </p:cNvPr>
          <p:cNvPicPr>
            <a:picLocks noChangeAspect="1"/>
          </p:cNvPicPr>
          <p:nvPr/>
        </p:nvPicPr>
        <p:blipFill>
          <a:blip r:embed="rId19"/>
          <a:stretch>
            <a:fillRect/>
          </a:stretch>
        </p:blipFill>
        <p:spPr>
          <a:xfrm>
            <a:off x="7720257" y="14116"/>
            <a:ext cx="4478223" cy="755916"/>
          </a:xfrm>
          <a:prstGeom prst="rect">
            <a:avLst/>
          </a:prstGeom>
        </p:spPr>
      </p:pic>
      <p:pic>
        <p:nvPicPr>
          <p:cNvPr id="74" name="Picture 73">
            <a:extLst>
              <a:ext uri="{FF2B5EF4-FFF2-40B4-BE49-F238E27FC236}">
                <a16:creationId xmlns:a16="http://schemas.microsoft.com/office/drawing/2014/main" id="{2C9BA527-46FD-E340-9850-67A716A24B1B}"/>
              </a:ext>
            </a:extLst>
          </p:cNvPr>
          <p:cNvPicPr>
            <a:picLocks noChangeAspect="1"/>
          </p:cNvPicPr>
          <p:nvPr/>
        </p:nvPicPr>
        <p:blipFill>
          <a:blip r:embed="rId20"/>
          <a:stretch>
            <a:fillRect/>
          </a:stretch>
        </p:blipFill>
        <p:spPr>
          <a:xfrm>
            <a:off x="169619" y="3072003"/>
            <a:ext cx="1739900" cy="393700"/>
          </a:xfrm>
          <a:prstGeom prst="rect">
            <a:avLst/>
          </a:prstGeom>
        </p:spPr>
      </p:pic>
      <p:sp>
        <p:nvSpPr>
          <p:cNvPr id="52" name="Content Placeholder 2">
            <a:extLst>
              <a:ext uri="{FF2B5EF4-FFF2-40B4-BE49-F238E27FC236}">
                <a16:creationId xmlns:a16="http://schemas.microsoft.com/office/drawing/2014/main" id="{222D6925-959F-1B45-81B2-501A5DA8131C}"/>
              </a:ext>
            </a:extLst>
          </p:cNvPr>
          <p:cNvSpPr txBox="1">
            <a:spLocks/>
          </p:cNvSpPr>
          <p:nvPr/>
        </p:nvSpPr>
        <p:spPr>
          <a:xfrm>
            <a:off x="4388954" y="1921761"/>
            <a:ext cx="2119947" cy="645849"/>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'ocean'</a:t>
            </a:r>
            <a:r>
              <a:rPr lang="en-US" sz="1700" dirty="0">
                <a:solidFill>
                  <a:srgbClr val="00B050"/>
                </a:solidFill>
                <a:latin typeface="Ubuntu" panose="020B0504030602030204" pitchFamily="34" charset="0"/>
                <a:cs typeface="Times New Roman" panose="02020603050405020304" pitchFamily="18" charset="0"/>
              </a:rPr>
              <a:t> [ENVO_00000015]</a:t>
            </a:r>
          </a:p>
        </p:txBody>
      </p:sp>
    </p:spTree>
    <p:extLst>
      <p:ext uri="{BB962C8B-B14F-4D97-AF65-F5344CB8AC3E}">
        <p14:creationId xmlns:p14="http://schemas.microsoft.com/office/powerpoint/2010/main" val="24162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dissolve">
                                      <p:cBhvr>
                                        <p:cTn id="10" dur="500"/>
                                        <p:tgtEl>
                                          <p:spTgt spid="9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dissolve">
                                      <p:cBhvr>
                                        <p:cTn id="13" dur="500"/>
                                        <p:tgtEl>
                                          <p:spTgt spid="9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dissolve">
                                      <p:cBhvr>
                                        <p:cTn id="16" dur="500"/>
                                        <p:tgtEl>
                                          <p:spTgt spid="9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dissolve">
                                      <p:cBhvr>
                                        <p:cTn id="1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4" grpId="0"/>
      <p:bldP spid="95" grpId="0"/>
      <p:bldP spid="96"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647FD454-0B54-8046-BD2A-E87EA9444522}"/>
              </a:ext>
            </a:extLst>
          </p:cNvPr>
          <p:cNvPicPr>
            <a:picLocks noChangeAspect="1"/>
          </p:cNvPicPr>
          <p:nvPr/>
        </p:nvPicPr>
        <p:blipFill rotWithShape="1">
          <a:blip r:embed="rId3"/>
          <a:srcRect l="4998" t="6068" r="41185" b="6670"/>
          <a:stretch/>
        </p:blipFill>
        <p:spPr>
          <a:xfrm>
            <a:off x="10208506" y="5971929"/>
            <a:ext cx="1989973" cy="472537"/>
          </a:xfrm>
          <a:prstGeom prst="rect">
            <a:avLst/>
          </a:prstGeom>
        </p:spPr>
      </p:pic>
      <p:sp>
        <p:nvSpPr>
          <p:cNvPr id="111" name="Rectangle 110">
            <a:extLst>
              <a:ext uri="{FF2B5EF4-FFF2-40B4-BE49-F238E27FC236}">
                <a16:creationId xmlns:a16="http://schemas.microsoft.com/office/drawing/2014/main" id="{79298C86-F82F-1349-8159-04AC4965A398}"/>
              </a:ext>
            </a:extLst>
          </p:cNvPr>
          <p:cNvSpPr/>
          <p:nvPr/>
        </p:nvSpPr>
        <p:spPr>
          <a:xfrm>
            <a:off x="13953" y="6486054"/>
            <a:ext cx="12178047" cy="385762"/>
          </a:xfrm>
          <a:prstGeom prst="rect">
            <a:avLst/>
          </a:prstGeom>
          <a:solidFill>
            <a:srgbClr val="234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3522EC85-A786-DC46-B97B-AC79601737A3}"/>
              </a:ext>
            </a:extLst>
          </p:cNvPr>
          <p:cNvPicPr>
            <a:picLocks noChangeAspect="1"/>
          </p:cNvPicPr>
          <p:nvPr/>
        </p:nvPicPr>
        <p:blipFill>
          <a:blip r:embed="rId4"/>
          <a:stretch>
            <a:fillRect/>
          </a:stretch>
        </p:blipFill>
        <p:spPr>
          <a:xfrm>
            <a:off x="3954780" y="753296"/>
            <a:ext cx="1653328" cy="921320"/>
          </a:xfrm>
          <a:prstGeom prst="rect">
            <a:avLst/>
          </a:prstGeom>
        </p:spPr>
      </p:pic>
      <p:pic>
        <p:nvPicPr>
          <p:cNvPr id="109" name="Picture 108">
            <a:extLst>
              <a:ext uri="{FF2B5EF4-FFF2-40B4-BE49-F238E27FC236}">
                <a16:creationId xmlns:a16="http://schemas.microsoft.com/office/drawing/2014/main" id="{C8D98D4D-FB00-0845-B24A-435F05B410AA}"/>
              </a:ext>
            </a:extLst>
          </p:cNvPr>
          <p:cNvPicPr>
            <a:picLocks noChangeAspect="1"/>
          </p:cNvPicPr>
          <p:nvPr/>
        </p:nvPicPr>
        <p:blipFill>
          <a:blip r:embed="rId5"/>
          <a:stretch>
            <a:fillRect/>
          </a:stretch>
        </p:blipFill>
        <p:spPr>
          <a:xfrm>
            <a:off x="0" y="9841"/>
            <a:ext cx="9464040" cy="749955"/>
          </a:xfrm>
          <a:prstGeom prst="rect">
            <a:avLst/>
          </a:prstGeom>
        </p:spPr>
      </p:pic>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rgbClr val="008D98"/>
                </a:solidFill>
              </a:rPr>
              <a:t>18</a:t>
            </a:fld>
            <a:endParaRPr lang="en-US" sz="1400" dirty="0">
              <a:solidFill>
                <a:srgbClr val="008D98"/>
              </a:solidFill>
            </a:endParaRPr>
          </a:p>
        </p:txBody>
      </p:sp>
      <p:pic>
        <p:nvPicPr>
          <p:cNvPr id="61" name="Picture 60">
            <a:extLst>
              <a:ext uri="{FF2B5EF4-FFF2-40B4-BE49-F238E27FC236}">
                <a16:creationId xmlns:a16="http://schemas.microsoft.com/office/drawing/2014/main" id="{6B6562AC-D29D-EE40-B347-21C42848A886}"/>
              </a:ext>
            </a:extLst>
          </p:cNvPr>
          <p:cNvPicPr>
            <a:picLocks noChangeAspect="1"/>
          </p:cNvPicPr>
          <p:nvPr/>
        </p:nvPicPr>
        <p:blipFill>
          <a:blip r:embed="rId6"/>
          <a:stretch>
            <a:fillRect/>
          </a:stretch>
        </p:blipFill>
        <p:spPr>
          <a:xfrm>
            <a:off x="456883" y="5686222"/>
            <a:ext cx="647700" cy="342900"/>
          </a:xfrm>
          <a:prstGeom prst="rect">
            <a:avLst/>
          </a:prstGeom>
        </p:spPr>
      </p:pic>
      <p:pic>
        <p:nvPicPr>
          <p:cNvPr id="62" name="Picture 61">
            <a:extLst>
              <a:ext uri="{FF2B5EF4-FFF2-40B4-BE49-F238E27FC236}">
                <a16:creationId xmlns:a16="http://schemas.microsoft.com/office/drawing/2014/main" id="{28B213EB-6829-E94E-8D34-C958439D0524}"/>
              </a:ext>
            </a:extLst>
          </p:cNvPr>
          <p:cNvPicPr>
            <a:picLocks noChangeAspect="1"/>
          </p:cNvPicPr>
          <p:nvPr/>
        </p:nvPicPr>
        <p:blipFill>
          <a:blip r:embed="rId7"/>
          <a:stretch>
            <a:fillRect/>
          </a:stretch>
        </p:blipFill>
        <p:spPr>
          <a:xfrm>
            <a:off x="717380" y="6038391"/>
            <a:ext cx="1308100" cy="431800"/>
          </a:xfrm>
          <a:prstGeom prst="rect">
            <a:avLst/>
          </a:prstGeom>
        </p:spPr>
      </p:pic>
      <p:pic>
        <p:nvPicPr>
          <p:cNvPr id="65" name="Picture 64">
            <a:extLst>
              <a:ext uri="{FF2B5EF4-FFF2-40B4-BE49-F238E27FC236}">
                <a16:creationId xmlns:a16="http://schemas.microsoft.com/office/drawing/2014/main" id="{9988163A-97E7-6F47-94BC-B1BB9C29DCB3}"/>
              </a:ext>
            </a:extLst>
          </p:cNvPr>
          <p:cNvPicPr>
            <a:picLocks noChangeAspect="1"/>
          </p:cNvPicPr>
          <p:nvPr/>
        </p:nvPicPr>
        <p:blipFill>
          <a:blip r:embed="rId8"/>
          <a:stretch>
            <a:fillRect/>
          </a:stretch>
        </p:blipFill>
        <p:spPr>
          <a:xfrm>
            <a:off x="780733" y="2278775"/>
            <a:ext cx="2108200" cy="419100"/>
          </a:xfrm>
          <a:prstGeom prst="rect">
            <a:avLst/>
          </a:prstGeom>
        </p:spPr>
      </p:pic>
      <p:pic>
        <p:nvPicPr>
          <p:cNvPr id="68" name="Picture 67">
            <a:extLst>
              <a:ext uri="{FF2B5EF4-FFF2-40B4-BE49-F238E27FC236}">
                <a16:creationId xmlns:a16="http://schemas.microsoft.com/office/drawing/2014/main" id="{11D65A5B-6ED3-6F49-8EBC-5AA0BAB64C01}"/>
              </a:ext>
            </a:extLst>
          </p:cNvPr>
          <p:cNvPicPr>
            <a:picLocks noChangeAspect="1"/>
          </p:cNvPicPr>
          <p:nvPr/>
        </p:nvPicPr>
        <p:blipFill>
          <a:blip r:embed="rId9"/>
          <a:stretch>
            <a:fillRect/>
          </a:stretch>
        </p:blipFill>
        <p:spPr>
          <a:xfrm>
            <a:off x="1098233" y="2703510"/>
            <a:ext cx="1181100" cy="342900"/>
          </a:xfrm>
          <a:prstGeom prst="rect">
            <a:avLst/>
          </a:prstGeom>
        </p:spPr>
      </p:pic>
      <p:pic>
        <p:nvPicPr>
          <p:cNvPr id="70" name="Picture 69">
            <a:extLst>
              <a:ext uri="{FF2B5EF4-FFF2-40B4-BE49-F238E27FC236}">
                <a16:creationId xmlns:a16="http://schemas.microsoft.com/office/drawing/2014/main" id="{31794A32-E667-9947-9731-46769B94F1DC}"/>
              </a:ext>
            </a:extLst>
          </p:cNvPr>
          <p:cNvPicPr>
            <a:picLocks noChangeAspect="1"/>
          </p:cNvPicPr>
          <p:nvPr/>
        </p:nvPicPr>
        <p:blipFill>
          <a:blip r:embed="rId10"/>
          <a:stretch>
            <a:fillRect/>
          </a:stretch>
        </p:blipFill>
        <p:spPr>
          <a:xfrm>
            <a:off x="780733" y="3806732"/>
            <a:ext cx="546100" cy="393700"/>
          </a:xfrm>
          <a:prstGeom prst="rect">
            <a:avLst/>
          </a:prstGeom>
        </p:spPr>
      </p:pic>
      <p:pic>
        <p:nvPicPr>
          <p:cNvPr id="71" name="Picture 70">
            <a:extLst>
              <a:ext uri="{FF2B5EF4-FFF2-40B4-BE49-F238E27FC236}">
                <a16:creationId xmlns:a16="http://schemas.microsoft.com/office/drawing/2014/main" id="{92FBDC7A-3D98-6943-987B-87CB7AE44656}"/>
              </a:ext>
            </a:extLst>
          </p:cNvPr>
          <p:cNvPicPr>
            <a:picLocks noChangeAspect="1"/>
          </p:cNvPicPr>
          <p:nvPr/>
        </p:nvPicPr>
        <p:blipFill>
          <a:blip r:embed="rId11"/>
          <a:stretch>
            <a:fillRect/>
          </a:stretch>
        </p:blipFill>
        <p:spPr>
          <a:xfrm>
            <a:off x="780733" y="4170448"/>
            <a:ext cx="1587500" cy="355600"/>
          </a:xfrm>
          <a:prstGeom prst="rect">
            <a:avLst/>
          </a:prstGeom>
        </p:spPr>
      </p:pic>
      <p:pic>
        <p:nvPicPr>
          <p:cNvPr id="72" name="Picture 71">
            <a:extLst>
              <a:ext uri="{FF2B5EF4-FFF2-40B4-BE49-F238E27FC236}">
                <a16:creationId xmlns:a16="http://schemas.microsoft.com/office/drawing/2014/main" id="{0E6302A6-8B1E-FA47-90E2-79C0FD52AC7C}"/>
              </a:ext>
            </a:extLst>
          </p:cNvPr>
          <p:cNvPicPr>
            <a:picLocks noChangeAspect="1"/>
          </p:cNvPicPr>
          <p:nvPr/>
        </p:nvPicPr>
        <p:blipFill>
          <a:blip r:embed="rId12"/>
          <a:stretch>
            <a:fillRect/>
          </a:stretch>
        </p:blipFill>
        <p:spPr>
          <a:xfrm>
            <a:off x="1075373" y="4496718"/>
            <a:ext cx="2921000" cy="444500"/>
          </a:xfrm>
          <a:prstGeom prst="rect">
            <a:avLst/>
          </a:prstGeom>
        </p:spPr>
      </p:pic>
      <p:pic>
        <p:nvPicPr>
          <p:cNvPr id="73" name="Picture 72">
            <a:extLst>
              <a:ext uri="{FF2B5EF4-FFF2-40B4-BE49-F238E27FC236}">
                <a16:creationId xmlns:a16="http://schemas.microsoft.com/office/drawing/2014/main" id="{F5508683-A54E-3643-9017-6B7C12103458}"/>
              </a:ext>
            </a:extLst>
          </p:cNvPr>
          <p:cNvPicPr>
            <a:picLocks noChangeAspect="1"/>
          </p:cNvPicPr>
          <p:nvPr/>
        </p:nvPicPr>
        <p:blipFill>
          <a:blip r:embed="rId13"/>
          <a:stretch>
            <a:fillRect/>
          </a:stretch>
        </p:blipFill>
        <p:spPr>
          <a:xfrm>
            <a:off x="1098233" y="4971082"/>
            <a:ext cx="723900" cy="406400"/>
          </a:xfrm>
          <a:prstGeom prst="rect">
            <a:avLst/>
          </a:prstGeom>
        </p:spPr>
      </p:pic>
      <p:grpSp>
        <p:nvGrpSpPr>
          <p:cNvPr id="76" name="Group 75">
            <a:extLst>
              <a:ext uri="{FF2B5EF4-FFF2-40B4-BE49-F238E27FC236}">
                <a16:creationId xmlns:a16="http://schemas.microsoft.com/office/drawing/2014/main" id="{D2FDE159-8C0E-7B43-9371-C4E8230F294B}"/>
              </a:ext>
            </a:extLst>
          </p:cNvPr>
          <p:cNvGrpSpPr/>
          <p:nvPr/>
        </p:nvGrpSpPr>
        <p:grpSpPr>
          <a:xfrm>
            <a:off x="171280" y="1474542"/>
            <a:ext cx="1092200" cy="445704"/>
            <a:chOff x="468460" y="1005912"/>
            <a:chExt cx="1092200" cy="445704"/>
          </a:xfrm>
        </p:grpSpPr>
        <p:pic>
          <p:nvPicPr>
            <p:cNvPr id="63" name="Picture 62">
              <a:extLst>
                <a:ext uri="{FF2B5EF4-FFF2-40B4-BE49-F238E27FC236}">
                  <a16:creationId xmlns:a16="http://schemas.microsoft.com/office/drawing/2014/main" id="{78C6524F-29ED-284A-9779-31F135F05DA9}"/>
                </a:ext>
              </a:extLst>
            </p:cNvPr>
            <p:cNvPicPr>
              <a:picLocks noChangeAspect="1"/>
            </p:cNvPicPr>
            <p:nvPr/>
          </p:nvPicPr>
          <p:blipFill>
            <a:blip r:embed="rId14"/>
            <a:stretch>
              <a:fillRect/>
            </a:stretch>
          </p:blipFill>
          <p:spPr>
            <a:xfrm>
              <a:off x="468460" y="1045216"/>
              <a:ext cx="1092200" cy="406400"/>
            </a:xfrm>
            <a:prstGeom prst="rect">
              <a:avLst/>
            </a:prstGeom>
          </p:spPr>
        </p:pic>
        <p:pic>
          <p:nvPicPr>
            <p:cNvPr id="75" name="Picture 74">
              <a:extLst>
                <a:ext uri="{FF2B5EF4-FFF2-40B4-BE49-F238E27FC236}">
                  <a16:creationId xmlns:a16="http://schemas.microsoft.com/office/drawing/2014/main" id="{96220C48-214F-BF49-8E50-5E12C6B254F7}"/>
                </a:ext>
              </a:extLst>
            </p:cNvPr>
            <p:cNvPicPr>
              <a:picLocks noChangeAspect="1"/>
            </p:cNvPicPr>
            <p:nvPr/>
          </p:nvPicPr>
          <p:blipFill>
            <a:blip r:embed="rId15"/>
            <a:stretch>
              <a:fillRect/>
            </a:stretch>
          </p:blipFill>
          <p:spPr>
            <a:xfrm>
              <a:off x="1014560" y="1005912"/>
              <a:ext cx="152400" cy="114300"/>
            </a:xfrm>
            <a:prstGeom prst="rect">
              <a:avLst/>
            </a:prstGeom>
          </p:spPr>
        </p:pic>
      </p:grpSp>
      <p:grpSp>
        <p:nvGrpSpPr>
          <p:cNvPr id="78" name="Group 77">
            <a:extLst>
              <a:ext uri="{FF2B5EF4-FFF2-40B4-BE49-F238E27FC236}">
                <a16:creationId xmlns:a16="http://schemas.microsoft.com/office/drawing/2014/main" id="{C91C32AC-D535-3A4E-ACE0-235ADB26F16D}"/>
              </a:ext>
            </a:extLst>
          </p:cNvPr>
          <p:cNvGrpSpPr/>
          <p:nvPr/>
        </p:nvGrpSpPr>
        <p:grpSpPr>
          <a:xfrm>
            <a:off x="456883" y="1830108"/>
            <a:ext cx="2578100" cy="486378"/>
            <a:chOff x="754063" y="1384338"/>
            <a:chExt cx="2578100" cy="486378"/>
          </a:xfrm>
        </p:grpSpPr>
        <p:pic>
          <p:nvPicPr>
            <p:cNvPr id="64" name="Picture 63">
              <a:extLst>
                <a:ext uri="{FF2B5EF4-FFF2-40B4-BE49-F238E27FC236}">
                  <a16:creationId xmlns:a16="http://schemas.microsoft.com/office/drawing/2014/main" id="{B38DBA93-68B5-834A-BBFA-AA077DFF898D}"/>
                </a:ext>
              </a:extLst>
            </p:cNvPr>
            <p:cNvPicPr>
              <a:picLocks noChangeAspect="1"/>
            </p:cNvPicPr>
            <p:nvPr/>
          </p:nvPicPr>
          <p:blipFill>
            <a:blip r:embed="rId16"/>
            <a:stretch>
              <a:fillRect/>
            </a:stretch>
          </p:blipFill>
          <p:spPr>
            <a:xfrm>
              <a:off x="754063" y="1451616"/>
              <a:ext cx="2578100" cy="419100"/>
            </a:xfrm>
            <a:prstGeom prst="rect">
              <a:avLst/>
            </a:prstGeom>
          </p:spPr>
        </p:pic>
        <p:pic>
          <p:nvPicPr>
            <p:cNvPr id="77" name="Picture 76">
              <a:extLst>
                <a:ext uri="{FF2B5EF4-FFF2-40B4-BE49-F238E27FC236}">
                  <a16:creationId xmlns:a16="http://schemas.microsoft.com/office/drawing/2014/main" id="{8A8B62B2-8FED-DC43-B699-08D872662099}"/>
                </a:ext>
              </a:extLst>
            </p:cNvPr>
            <p:cNvPicPr>
              <a:picLocks noChangeAspect="1"/>
            </p:cNvPicPr>
            <p:nvPr/>
          </p:nvPicPr>
          <p:blipFill>
            <a:blip r:embed="rId15"/>
            <a:stretch>
              <a:fillRect/>
            </a:stretch>
          </p:blipFill>
          <p:spPr>
            <a:xfrm>
              <a:off x="1909763" y="1384338"/>
              <a:ext cx="152400" cy="114300"/>
            </a:xfrm>
            <a:prstGeom prst="rect">
              <a:avLst/>
            </a:prstGeom>
          </p:spPr>
        </p:pic>
      </p:grpSp>
      <p:grpSp>
        <p:nvGrpSpPr>
          <p:cNvPr id="82" name="Group 81">
            <a:extLst>
              <a:ext uri="{FF2B5EF4-FFF2-40B4-BE49-F238E27FC236}">
                <a16:creationId xmlns:a16="http://schemas.microsoft.com/office/drawing/2014/main" id="{2888322B-D822-5F44-8848-0054C8C4DBF6}"/>
              </a:ext>
            </a:extLst>
          </p:cNvPr>
          <p:cNvGrpSpPr/>
          <p:nvPr/>
        </p:nvGrpSpPr>
        <p:grpSpPr>
          <a:xfrm>
            <a:off x="169619" y="5299411"/>
            <a:ext cx="2692400" cy="488950"/>
            <a:chOff x="466799" y="5253691"/>
            <a:chExt cx="2692400" cy="488950"/>
          </a:xfrm>
        </p:grpSpPr>
        <p:pic>
          <p:nvPicPr>
            <p:cNvPr id="60" name="Picture 59">
              <a:extLst>
                <a:ext uri="{FF2B5EF4-FFF2-40B4-BE49-F238E27FC236}">
                  <a16:creationId xmlns:a16="http://schemas.microsoft.com/office/drawing/2014/main" id="{A2509DBE-1BC3-5B48-AD62-8B07C208CB12}"/>
                </a:ext>
              </a:extLst>
            </p:cNvPr>
            <p:cNvPicPr>
              <a:picLocks noChangeAspect="1"/>
            </p:cNvPicPr>
            <p:nvPr/>
          </p:nvPicPr>
          <p:blipFill>
            <a:blip r:embed="rId17"/>
            <a:stretch>
              <a:fillRect/>
            </a:stretch>
          </p:blipFill>
          <p:spPr>
            <a:xfrm>
              <a:off x="466799" y="5310841"/>
              <a:ext cx="2692400" cy="431800"/>
            </a:xfrm>
            <a:prstGeom prst="rect">
              <a:avLst/>
            </a:prstGeom>
          </p:spPr>
        </p:pic>
        <p:pic>
          <p:nvPicPr>
            <p:cNvPr id="81" name="Picture 80">
              <a:extLst>
                <a:ext uri="{FF2B5EF4-FFF2-40B4-BE49-F238E27FC236}">
                  <a16:creationId xmlns:a16="http://schemas.microsoft.com/office/drawing/2014/main" id="{BE56F645-A672-754B-9F62-E1C97C942061}"/>
                </a:ext>
              </a:extLst>
            </p:cNvPr>
            <p:cNvPicPr>
              <a:picLocks noChangeAspect="1"/>
            </p:cNvPicPr>
            <p:nvPr/>
          </p:nvPicPr>
          <p:blipFill>
            <a:blip r:embed="rId15"/>
            <a:stretch>
              <a:fillRect/>
            </a:stretch>
          </p:blipFill>
          <p:spPr>
            <a:xfrm>
              <a:off x="2206699" y="5253691"/>
              <a:ext cx="152400" cy="114300"/>
            </a:xfrm>
            <a:prstGeom prst="rect">
              <a:avLst/>
            </a:prstGeom>
          </p:spPr>
        </p:pic>
      </p:grpSp>
      <p:sp>
        <p:nvSpPr>
          <p:cNvPr id="34" name="Content Placeholder 2">
            <a:extLst>
              <a:ext uri="{FF2B5EF4-FFF2-40B4-BE49-F238E27FC236}">
                <a16:creationId xmlns:a16="http://schemas.microsoft.com/office/drawing/2014/main" id="{F1A3F145-1CD4-8E4A-87C7-0E53AFF2A2D0}"/>
              </a:ext>
            </a:extLst>
          </p:cNvPr>
          <p:cNvSpPr txBox="1">
            <a:spLocks/>
          </p:cNvSpPr>
          <p:nvPr/>
        </p:nvSpPr>
        <p:spPr>
          <a:xfrm>
            <a:off x="4388954" y="1921761"/>
            <a:ext cx="2119947" cy="645849"/>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'ocean'</a:t>
            </a:r>
            <a:r>
              <a:rPr lang="en-US" sz="1700" dirty="0">
                <a:solidFill>
                  <a:srgbClr val="00B050"/>
                </a:solidFill>
                <a:latin typeface="Ubuntu" panose="020B0504030602030204" pitchFamily="34" charset="0"/>
                <a:cs typeface="Times New Roman" panose="02020603050405020304" pitchFamily="18" charset="0"/>
              </a:rPr>
              <a:t> [ENVO_00000015]</a:t>
            </a:r>
          </a:p>
        </p:txBody>
      </p:sp>
      <p:sp>
        <p:nvSpPr>
          <p:cNvPr id="36" name="Content Placeholder 2">
            <a:extLst>
              <a:ext uri="{FF2B5EF4-FFF2-40B4-BE49-F238E27FC236}">
                <a16:creationId xmlns:a16="http://schemas.microsoft.com/office/drawing/2014/main" id="{272A3D71-EED3-5846-A87D-DE59FA412C42}"/>
              </a:ext>
            </a:extLst>
          </p:cNvPr>
          <p:cNvSpPr txBox="1">
            <a:spLocks/>
          </p:cNvSpPr>
          <p:nvPr/>
        </p:nvSpPr>
        <p:spPr>
          <a:xfrm>
            <a:off x="5036026" y="2819526"/>
            <a:ext cx="2119947" cy="674596"/>
          </a:xfrm>
          <a:prstGeom prst="rect">
            <a:avLst/>
          </a:prstGeom>
          <a:ln>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a:t>
            </a:r>
            <a:r>
              <a:rPr lang="en-US" sz="1700" i="1" dirty="0">
                <a:solidFill>
                  <a:srgbClr val="00B050"/>
                </a:solidFill>
                <a:latin typeface="Ubuntu" panose="020B0504030602030204" pitchFamily="34" charset="0"/>
              </a:rPr>
              <a:t>air</a:t>
            </a:r>
            <a:r>
              <a:rPr lang="en-US" sz="1700" i="1" dirty="0">
                <a:solidFill>
                  <a:srgbClr val="00B050"/>
                </a:solidFill>
                <a:latin typeface="Ubuntu" panose="020B0504030602030204" pitchFamily="34" charset="0"/>
                <a:cs typeface="Times New Roman" panose="02020603050405020304" pitchFamily="18" charset="0"/>
              </a:rPr>
              <a:t>'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00002005</a:t>
            </a:r>
            <a:r>
              <a:rPr lang="en-US" sz="1700" dirty="0">
                <a:solidFill>
                  <a:srgbClr val="00B050"/>
                </a:solidFill>
                <a:latin typeface="Ubuntu" panose="020B0504030602030204" pitchFamily="34" charset="0"/>
                <a:cs typeface="Times New Roman" panose="02020603050405020304" pitchFamily="18" charset="0"/>
              </a:rPr>
              <a:t>]</a:t>
            </a:r>
          </a:p>
        </p:txBody>
      </p:sp>
      <p:sp>
        <p:nvSpPr>
          <p:cNvPr id="37" name="Content Placeholder 2">
            <a:extLst>
              <a:ext uri="{FF2B5EF4-FFF2-40B4-BE49-F238E27FC236}">
                <a16:creationId xmlns:a16="http://schemas.microsoft.com/office/drawing/2014/main" id="{08BCA7E2-558F-7B4F-873F-AA55A42F9BE5}"/>
              </a:ext>
            </a:extLst>
          </p:cNvPr>
          <p:cNvSpPr txBox="1">
            <a:spLocks/>
          </p:cNvSpPr>
          <p:nvPr/>
        </p:nvSpPr>
        <p:spPr>
          <a:xfrm>
            <a:off x="4995776" y="3868961"/>
            <a:ext cx="2119947" cy="614811"/>
          </a:xfrm>
          <a:prstGeom prst="rect">
            <a:avLst/>
          </a:prstGeom>
          <a:ln>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'marine sediment'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03000033</a:t>
            </a:r>
            <a:r>
              <a:rPr lang="en-US" sz="1700" dirty="0">
                <a:solidFill>
                  <a:srgbClr val="00B050"/>
                </a:solidFill>
                <a:latin typeface="Ubuntu" panose="020B0504030602030204" pitchFamily="34"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268C8014-A78A-D144-8631-C61320202DCB}"/>
              </a:ext>
            </a:extLst>
          </p:cNvPr>
          <p:cNvSpPr txBox="1">
            <a:spLocks/>
          </p:cNvSpPr>
          <p:nvPr/>
        </p:nvSpPr>
        <p:spPr>
          <a:xfrm>
            <a:off x="4615452" y="4821205"/>
            <a:ext cx="2052818" cy="685934"/>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'soil'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00001998</a:t>
            </a:r>
            <a:r>
              <a:rPr lang="en-US" sz="1700" dirty="0">
                <a:solidFill>
                  <a:srgbClr val="00B050"/>
                </a:solidFill>
                <a:latin typeface="Ubuntu" panose="020B0504030602030204" pitchFamily="34" charset="0"/>
                <a:cs typeface="Times New Roman" panose="02020603050405020304" pitchFamily="18" charset="0"/>
              </a:rPr>
              <a:t>]</a:t>
            </a:r>
          </a:p>
        </p:txBody>
      </p:sp>
      <p:sp>
        <p:nvSpPr>
          <p:cNvPr id="39" name="Content Placeholder 2">
            <a:extLst>
              <a:ext uri="{FF2B5EF4-FFF2-40B4-BE49-F238E27FC236}">
                <a16:creationId xmlns:a16="http://schemas.microsoft.com/office/drawing/2014/main" id="{AD82B69A-6D37-5348-9D51-68BFC49E9C7D}"/>
              </a:ext>
            </a:extLst>
          </p:cNvPr>
          <p:cNvSpPr txBox="1">
            <a:spLocks/>
          </p:cNvSpPr>
          <p:nvPr/>
        </p:nvSpPr>
        <p:spPr>
          <a:xfrm>
            <a:off x="3881848" y="5721028"/>
            <a:ext cx="3117814" cy="352900"/>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'glacier'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00000133</a:t>
            </a:r>
            <a:r>
              <a:rPr lang="en-US" sz="1700" dirty="0">
                <a:solidFill>
                  <a:srgbClr val="00B050"/>
                </a:solidFill>
                <a:latin typeface="Ubuntu" panose="020B0504030602030204" pitchFamily="34" charset="0"/>
                <a:cs typeface="Times New Roman" panose="02020603050405020304" pitchFamily="18" charset="0"/>
              </a:rPr>
              <a:t>]</a:t>
            </a:r>
          </a:p>
        </p:txBody>
      </p:sp>
      <p:sp>
        <p:nvSpPr>
          <p:cNvPr id="42" name="Content Placeholder 2">
            <a:extLst>
              <a:ext uri="{FF2B5EF4-FFF2-40B4-BE49-F238E27FC236}">
                <a16:creationId xmlns:a16="http://schemas.microsoft.com/office/drawing/2014/main" id="{C49E3887-4D3F-5F4D-A3A7-67C19ED84C28}"/>
              </a:ext>
            </a:extLst>
          </p:cNvPr>
          <p:cNvSpPr txBox="1">
            <a:spLocks/>
          </p:cNvSpPr>
          <p:nvPr/>
        </p:nvSpPr>
        <p:spPr>
          <a:xfrm>
            <a:off x="8174881" y="1238090"/>
            <a:ext cx="2033625" cy="732960"/>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'ocean biome' </a:t>
            </a:r>
            <a:r>
              <a:rPr lang="en-US" sz="1700" dirty="0">
                <a:solidFill>
                  <a:srgbClr val="00B050"/>
                </a:solidFill>
                <a:latin typeface="Ubuntu" panose="020B0504030602030204" pitchFamily="34" charset="0"/>
                <a:cs typeface="Times New Roman" panose="02020603050405020304" pitchFamily="18" charset="0"/>
              </a:rPr>
              <a:t>[ENVO_01000048]</a:t>
            </a:r>
          </a:p>
        </p:txBody>
      </p:sp>
      <p:sp>
        <p:nvSpPr>
          <p:cNvPr id="44" name="Content Placeholder 2">
            <a:extLst>
              <a:ext uri="{FF2B5EF4-FFF2-40B4-BE49-F238E27FC236}">
                <a16:creationId xmlns:a16="http://schemas.microsoft.com/office/drawing/2014/main" id="{E474D18B-AFA1-774D-9577-A703CC785B73}"/>
              </a:ext>
            </a:extLst>
          </p:cNvPr>
          <p:cNvSpPr txBox="1">
            <a:spLocks/>
          </p:cNvSpPr>
          <p:nvPr/>
        </p:nvSpPr>
        <p:spPr>
          <a:xfrm>
            <a:off x="8203139" y="2237807"/>
            <a:ext cx="1948183" cy="868412"/>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'air-associated ecosystem' </a:t>
            </a:r>
            <a:r>
              <a:rPr lang="en-US" sz="1700" dirty="0">
                <a:solidFill>
                  <a:srgbClr val="00B050"/>
                </a:solidFill>
                <a:latin typeface="Ubuntu" panose="020B0504030602030204" pitchFamily="34" charset="0"/>
                <a:cs typeface="Times New Roman" panose="02020603050405020304" pitchFamily="18" charset="0"/>
              </a:rPr>
              <a:t>[ENVO_3300084]</a:t>
            </a:r>
          </a:p>
        </p:txBody>
      </p:sp>
      <p:sp>
        <p:nvSpPr>
          <p:cNvPr id="45" name="Content Placeholder 2">
            <a:extLst>
              <a:ext uri="{FF2B5EF4-FFF2-40B4-BE49-F238E27FC236}">
                <a16:creationId xmlns:a16="http://schemas.microsoft.com/office/drawing/2014/main" id="{55209BDE-8BA3-DF4E-8CA6-16E2D37BD1B2}"/>
              </a:ext>
            </a:extLst>
          </p:cNvPr>
          <p:cNvSpPr txBox="1">
            <a:spLocks/>
          </p:cNvSpPr>
          <p:nvPr/>
        </p:nvSpPr>
        <p:spPr>
          <a:xfrm>
            <a:off x="8078477" y="3322999"/>
            <a:ext cx="1948183" cy="920343"/>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'marine sediment ecosystem'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3300172</a:t>
            </a:r>
            <a:r>
              <a:rPr lang="en-US" sz="1700" dirty="0">
                <a:solidFill>
                  <a:srgbClr val="00B050"/>
                </a:solidFill>
                <a:latin typeface="Ubuntu" panose="020B0504030602030204" pitchFamily="34" charset="0"/>
                <a:cs typeface="Times New Roman" panose="02020603050405020304" pitchFamily="18" charset="0"/>
              </a:rPr>
              <a:t>]</a:t>
            </a:r>
          </a:p>
        </p:txBody>
      </p:sp>
      <p:sp>
        <p:nvSpPr>
          <p:cNvPr id="54" name="Content Placeholder 2">
            <a:extLst>
              <a:ext uri="{FF2B5EF4-FFF2-40B4-BE49-F238E27FC236}">
                <a16:creationId xmlns:a16="http://schemas.microsoft.com/office/drawing/2014/main" id="{973BC67E-2DB7-CD46-A1E0-8EF4C1154350}"/>
              </a:ext>
            </a:extLst>
          </p:cNvPr>
          <p:cNvSpPr txBox="1">
            <a:spLocks/>
          </p:cNvSpPr>
          <p:nvPr/>
        </p:nvSpPr>
        <p:spPr>
          <a:xfrm>
            <a:off x="7849371" y="4497208"/>
            <a:ext cx="1886358" cy="685935"/>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'soil ecosystem'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3300172</a:t>
            </a:r>
            <a:r>
              <a:rPr lang="en-US" sz="1700" dirty="0">
                <a:solidFill>
                  <a:srgbClr val="00B050"/>
                </a:solidFill>
                <a:latin typeface="Ubuntu" panose="020B0504030602030204" pitchFamily="34" charset="0"/>
                <a:cs typeface="Times New Roman" panose="02020603050405020304" pitchFamily="18" charset="0"/>
              </a:rPr>
              <a:t>]</a:t>
            </a:r>
          </a:p>
        </p:txBody>
      </p:sp>
      <p:sp>
        <p:nvSpPr>
          <p:cNvPr id="57" name="Content Placeholder 2">
            <a:extLst>
              <a:ext uri="{FF2B5EF4-FFF2-40B4-BE49-F238E27FC236}">
                <a16:creationId xmlns:a16="http://schemas.microsoft.com/office/drawing/2014/main" id="{55E74180-2A73-E641-9396-FFD3EA3CBDB4}"/>
              </a:ext>
            </a:extLst>
          </p:cNvPr>
          <p:cNvSpPr txBox="1">
            <a:spLocks/>
          </p:cNvSpPr>
          <p:nvPr/>
        </p:nvSpPr>
        <p:spPr>
          <a:xfrm>
            <a:off x="7795950" y="5355688"/>
            <a:ext cx="1939778" cy="575825"/>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'glacial ecosystem'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3300104</a:t>
            </a:r>
            <a:r>
              <a:rPr lang="en-US" sz="1700" dirty="0">
                <a:solidFill>
                  <a:srgbClr val="00B050"/>
                </a:solidFill>
                <a:latin typeface="Ubuntu" panose="020B0504030602030204" pitchFamily="34" charset="0"/>
                <a:cs typeface="Times New Roman" panose="02020603050405020304" pitchFamily="18" charset="0"/>
              </a:rPr>
              <a:t>]</a:t>
            </a:r>
          </a:p>
        </p:txBody>
      </p:sp>
      <p:sp>
        <p:nvSpPr>
          <p:cNvPr id="87" name="Rectangle 86">
            <a:extLst>
              <a:ext uri="{FF2B5EF4-FFF2-40B4-BE49-F238E27FC236}">
                <a16:creationId xmlns:a16="http://schemas.microsoft.com/office/drawing/2014/main" id="{28EC1891-9704-EB46-9FD0-3437E00677CA}"/>
              </a:ext>
            </a:extLst>
          </p:cNvPr>
          <p:cNvSpPr/>
          <p:nvPr/>
        </p:nvSpPr>
        <p:spPr>
          <a:xfrm>
            <a:off x="8319135" y="6579296"/>
            <a:ext cx="6096000" cy="261610"/>
          </a:xfrm>
          <a:prstGeom prst="rect">
            <a:avLst/>
          </a:prstGeom>
        </p:spPr>
        <p:txBody>
          <a:bodyPr>
            <a:spAutoFit/>
          </a:bodyPr>
          <a:lstStyle/>
          <a:p>
            <a:r>
              <a:rPr lang="en-US" sz="1100" dirty="0">
                <a:solidFill>
                  <a:srgbClr val="008D98"/>
                </a:solidFill>
              </a:rPr>
              <a:t>https://</a:t>
            </a:r>
            <a:r>
              <a:rPr lang="en-US" sz="1100" dirty="0" err="1">
                <a:solidFill>
                  <a:srgbClr val="008D98"/>
                </a:solidFill>
              </a:rPr>
              <a:t>yokoent.com</a:t>
            </a:r>
            <a:r>
              <a:rPr lang="en-US" sz="1100" dirty="0">
                <a:solidFill>
                  <a:srgbClr val="008D98"/>
                </a:solidFill>
              </a:rPr>
              <a:t>/images/dna-png-transparent-6.png</a:t>
            </a:r>
          </a:p>
        </p:txBody>
      </p:sp>
      <p:cxnSp>
        <p:nvCxnSpPr>
          <p:cNvPr id="20" name="Curved Connector 19">
            <a:extLst>
              <a:ext uri="{FF2B5EF4-FFF2-40B4-BE49-F238E27FC236}">
                <a16:creationId xmlns:a16="http://schemas.microsoft.com/office/drawing/2014/main" id="{9CC1D1AE-AA09-B04A-B6E6-A25C5CA422F3}"/>
              </a:ext>
            </a:extLst>
          </p:cNvPr>
          <p:cNvCxnSpPr>
            <a:cxnSpLocks/>
            <a:stCxn id="68" idx="3"/>
            <a:endCxn id="34" idx="1"/>
          </p:cNvCxnSpPr>
          <p:nvPr/>
        </p:nvCxnSpPr>
        <p:spPr>
          <a:xfrm flipV="1">
            <a:off x="2279333" y="2244686"/>
            <a:ext cx="2109621" cy="630274"/>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A8579548-4E9F-3B46-AE05-8B488FD5A164}"/>
              </a:ext>
            </a:extLst>
          </p:cNvPr>
          <p:cNvCxnSpPr>
            <a:cxnSpLocks/>
            <a:stCxn id="70" idx="3"/>
            <a:endCxn id="36" idx="1"/>
          </p:cNvCxnSpPr>
          <p:nvPr/>
        </p:nvCxnSpPr>
        <p:spPr>
          <a:xfrm flipV="1">
            <a:off x="1326833" y="3156824"/>
            <a:ext cx="3709193" cy="846758"/>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a:extLst>
              <a:ext uri="{FF2B5EF4-FFF2-40B4-BE49-F238E27FC236}">
                <a16:creationId xmlns:a16="http://schemas.microsoft.com/office/drawing/2014/main" id="{6FD73A5E-0FAF-2A49-9A42-7865B8F05A69}"/>
              </a:ext>
            </a:extLst>
          </p:cNvPr>
          <p:cNvCxnSpPr>
            <a:cxnSpLocks/>
            <a:stCxn id="72" idx="3"/>
            <a:endCxn id="37" idx="1"/>
          </p:cNvCxnSpPr>
          <p:nvPr/>
        </p:nvCxnSpPr>
        <p:spPr>
          <a:xfrm flipV="1">
            <a:off x="3996373" y="4176367"/>
            <a:ext cx="999403" cy="542601"/>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urved Connector 99">
            <a:extLst>
              <a:ext uri="{FF2B5EF4-FFF2-40B4-BE49-F238E27FC236}">
                <a16:creationId xmlns:a16="http://schemas.microsoft.com/office/drawing/2014/main" id="{E83304F0-1BF5-BC46-B10D-2839D9C8FB14}"/>
              </a:ext>
            </a:extLst>
          </p:cNvPr>
          <p:cNvCxnSpPr>
            <a:cxnSpLocks/>
          </p:cNvCxnSpPr>
          <p:nvPr/>
        </p:nvCxnSpPr>
        <p:spPr>
          <a:xfrm flipV="1">
            <a:off x="1787843" y="4909939"/>
            <a:ext cx="2850469" cy="413177"/>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urved Connector 102">
            <a:extLst>
              <a:ext uri="{FF2B5EF4-FFF2-40B4-BE49-F238E27FC236}">
                <a16:creationId xmlns:a16="http://schemas.microsoft.com/office/drawing/2014/main" id="{63D737FD-E868-F043-BD80-117FA35A420B}"/>
              </a:ext>
            </a:extLst>
          </p:cNvPr>
          <p:cNvCxnSpPr>
            <a:cxnSpLocks/>
            <a:stCxn id="62" idx="3"/>
            <a:endCxn id="39" idx="1"/>
          </p:cNvCxnSpPr>
          <p:nvPr/>
        </p:nvCxnSpPr>
        <p:spPr>
          <a:xfrm flipV="1">
            <a:off x="2025480" y="5897478"/>
            <a:ext cx="1856368" cy="356813"/>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E32D74-9A36-1948-9CEF-05D451EA7AD5}"/>
              </a:ext>
            </a:extLst>
          </p:cNvPr>
          <p:cNvSpPr txBox="1"/>
          <p:nvPr/>
        </p:nvSpPr>
        <p:spPr>
          <a:xfrm>
            <a:off x="2927196" y="2444499"/>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sp>
        <p:nvSpPr>
          <p:cNvPr id="66" name="TextBox 65">
            <a:extLst>
              <a:ext uri="{FF2B5EF4-FFF2-40B4-BE49-F238E27FC236}">
                <a16:creationId xmlns:a16="http://schemas.microsoft.com/office/drawing/2014/main" id="{B818C551-72D1-CD46-8B10-60B5E585B683}"/>
              </a:ext>
            </a:extLst>
          </p:cNvPr>
          <p:cNvSpPr txBox="1"/>
          <p:nvPr/>
        </p:nvSpPr>
        <p:spPr>
          <a:xfrm>
            <a:off x="7048340" y="1471309"/>
            <a:ext cx="1181100" cy="246221"/>
          </a:xfrm>
          <a:prstGeom prst="rect">
            <a:avLst/>
          </a:prstGeom>
          <a:noFill/>
        </p:spPr>
        <p:txBody>
          <a:bodyPr wrap="square" rtlCol="0">
            <a:spAutoFit/>
          </a:bodyPr>
          <a:lstStyle/>
          <a:p>
            <a:r>
              <a:rPr lang="en-US" sz="950" i="1" dirty="0">
                <a:latin typeface="Ubuntu" panose="020B0504030602030204" pitchFamily="34" charset="0"/>
              </a:rPr>
              <a:t>determines</a:t>
            </a:r>
          </a:p>
        </p:txBody>
      </p:sp>
      <p:cxnSp>
        <p:nvCxnSpPr>
          <p:cNvPr id="67" name="Curved Connector 66">
            <a:extLst>
              <a:ext uri="{FF2B5EF4-FFF2-40B4-BE49-F238E27FC236}">
                <a16:creationId xmlns:a16="http://schemas.microsoft.com/office/drawing/2014/main" id="{B4826816-CAED-E84A-AA26-664FD5BC4800}"/>
              </a:ext>
            </a:extLst>
          </p:cNvPr>
          <p:cNvCxnSpPr>
            <a:cxnSpLocks/>
            <a:stCxn id="34" idx="3"/>
            <a:endCxn id="42" idx="1"/>
          </p:cNvCxnSpPr>
          <p:nvPr/>
        </p:nvCxnSpPr>
        <p:spPr>
          <a:xfrm flipV="1">
            <a:off x="6508901" y="1604570"/>
            <a:ext cx="1665980" cy="640116"/>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FF2B5EF4-FFF2-40B4-BE49-F238E27FC236}">
                <a16:creationId xmlns:a16="http://schemas.microsoft.com/office/drawing/2014/main" id="{A06AB1DA-937B-CC46-B4D9-D2FC1253FA56}"/>
              </a:ext>
            </a:extLst>
          </p:cNvPr>
          <p:cNvCxnSpPr>
            <a:cxnSpLocks/>
            <a:stCxn id="36" idx="3"/>
            <a:endCxn id="44" idx="1"/>
          </p:cNvCxnSpPr>
          <p:nvPr/>
        </p:nvCxnSpPr>
        <p:spPr>
          <a:xfrm flipV="1">
            <a:off x="7155973" y="2672013"/>
            <a:ext cx="1047166" cy="484811"/>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11978AB7-2101-6B48-99B4-77A3FAAAF5A4}"/>
              </a:ext>
            </a:extLst>
          </p:cNvPr>
          <p:cNvCxnSpPr>
            <a:cxnSpLocks/>
            <a:stCxn id="37" idx="3"/>
            <a:endCxn id="45" idx="1"/>
          </p:cNvCxnSpPr>
          <p:nvPr/>
        </p:nvCxnSpPr>
        <p:spPr>
          <a:xfrm flipV="1">
            <a:off x="7115723" y="3783171"/>
            <a:ext cx="962754" cy="393196"/>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7A150C15-E115-1A48-8AF5-18BEB23EBA52}"/>
              </a:ext>
            </a:extLst>
          </p:cNvPr>
          <p:cNvCxnSpPr>
            <a:cxnSpLocks/>
            <a:stCxn id="38" idx="3"/>
            <a:endCxn id="54" idx="1"/>
          </p:cNvCxnSpPr>
          <p:nvPr/>
        </p:nvCxnSpPr>
        <p:spPr>
          <a:xfrm flipV="1">
            <a:off x="6668270" y="4840176"/>
            <a:ext cx="1181101" cy="323996"/>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4A3D2D96-D684-7C49-8D1F-8C4FE07CABBE}"/>
              </a:ext>
            </a:extLst>
          </p:cNvPr>
          <p:cNvCxnSpPr>
            <a:cxnSpLocks/>
            <a:stCxn id="39" idx="3"/>
            <a:endCxn id="57" idx="1"/>
          </p:cNvCxnSpPr>
          <p:nvPr/>
        </p:nvCxnSpPr>
        <p:spPr>
          <a:xfrm flipV="1">
            <a:off x="6999662" y="5643601"/>
            <a:ext cx="796288" cy="253877"/>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FC4C294E-4B22-6044-8C5D-27728970654A}"/>
              </a:ext>
            </a:extLst>
          </p:cNvPr>
          <p:cNvSpPr txBox="1"/>
          <p:nvPr/>
        </p:nvSpPr>
        <p:spPr>
          <a:xfrm>
            <a:off x="7131171" y="2562445"/>
            <a:ext cx="1181100" cy="246221"/>
          </a:xfrm>
          <a:prstGeom prst="rect">
            <a:avLst/>
          </a:prstGeom>
          <a:noFill/>
        </p:spPr>
        <p:txBody>
          <a:bodyPr wrap="square" rtlCol="0">
            <a:spAutoFit/>
          </a:bodyPr>
          <a:lstStyle/>
          <a:p>
            <a:r>
              <a:rPr lang="en-US" sz="950" i="1" dirty="0">
                <a:latin typeface="Ubuntu" panose="020B0504030602030204" pitchFamily="34" charset="0"/>
              </a:rPr>
              <a:t>determines</a:t>
            </a:r>
          </a:p>
        </p:txBody>
      </p:sp>
      <p:sp>
        <p:nvSpPr>
          <p:cNvPr id="90" name="TextBox 89">
            <a:extLst>
              <a:ext uri="{FF2B5EF4-FFF2-40B4-BE49-F238E27FC236}">
                <a16:creationId xmlns:a16="http://schemas.microsoft.com/office/drawing/2014/main" id="{4E54DCAD-07C5-F84A-AB16-7FBCE357E4C2}"/>
              </a:ext>
            </a:extLst>
          </p:cNvPr>
          <p:cNvSpPr txBox="1"/>
          <p:nvPr/>
        </p:nvSpPr>
        <p:spPr>
          <a:xfrm>
            <a:off x="7203401" y="3619129"/>
            <a:ext cx="1429131" cy="246221"/>
          </a:xfrm>
          <a:prstGeom prst="rect">
            <a:avLst/>
          </a:prstGeom>
          <a:noFill/>
        </p:spPr>
        <p:txBody>
          <a:bodyPr wrap="square" rtlCol="0">
            <a:spAutoFit/>
          </a:bodyPr>
          <a:lstStyle/>
          <a:p>
            <a:r>
              <a:rPr lang="en-US" sz="950" i="1" dirty="0">
                <a:latin typeface="Ubuntu" panose="020B0504030602030204" pitchFamily="34" charset="0"/>
              </a:rPr>
              <a:t>determines</a:t>
            </a:r>
          </a:p>
        </p:txBody>
      </p:sp>
      <p:sp>
        <p:nvSpPr>
          <p:cNvPr id="91" name="TextBox 90">
            <a:extLst>
              <a:ext uri="{FF2B5EF4-FFF2-40B4-BE49-F238E27FC236}">
                <a16:creationId xmlns:a16="http://schemas.microsoft.com/office/drawing/2014/main" id="{402C8CB0-70EA-4A4E-ADBC-1D9ECDB26E72}"/>
              </a:ext>
            </a:extLst>
          </p:cNvPr>
          <p:cNvSpPr txBox="1"/>
          <p:nvPr/>
        </p:nvSpPr>
        <p:spPr>
          <a:xfrm>
            <a:off x="6962034" y="5023117"/>
            <a:ext cx="1181100" cy="246221"/>
          </a:xfrm>
          <a:prstGeom prst="rect">
            <a:avLst/>
          </a:prstGeom>
          <a:noFill/>
        </p:spPr>
        <p:txBody>
          <a:bodyPr wrap="square" rtlCol="0">
            <a:spAutoFit/>
          </a:bodyPr>
          <a:lstStyle/>
          <a:p>
            <a:r>
              <a:rPr lang="en-US" sz="950" i="1" dirty="0">
                <a:latin typeface="Ubuntu" panose="020B0504030602030204" pitchFamily="34" charset="0"/>
              </a:rPr>
              <a:t>determines</a:t>
            </a:r>
          </a:p>
        </p:txBody>
      </p:sp>
      <p:sp>
        <p:nvSpPr>
          <p:cNvPr id="92" name="TextBox 91">
            <a:extLst>
              <a:ext uri="{FF2B5EF4-FFF2-40B4-BE49-F238E27FC236}">
                <a16:creationId xmlns:a16="http://schemas.microsoft.com/office/drawing/2014/main" id="{D1C8F670-4CBC-C340-BF45-3B99D9796560}"/>
              </a:ext>
            </a:extLst>
          </p:cNvPr>
          <p:cNvSpPr txBox="1"/>
          <p:nvPr/>
        </p:nvSpPr>
        <p:spPr>
          <a:xfrm>
            <a:off x="6949305" y="5924291"/>
            <a:ext cx="1181100" cy="246221"/>
          </a:xfrm>
          <a:prstGeom prst="rect">
            <a:avLst/>
          </a:prstGeom>
          <a:noFill/>
        </p:spPr>
        <p:txBody>
          <a:bodyPr wrap="square" rtlCol="0">
            <a:spAutoFit/>
          </a:bodyPr>
          <a:lstStyle/>
          <a:p>
            <a:r>
              <a:rPr lang="en-US" sz="950" i="1" dirty="0">
                <a:latin typeface="Ubuntu" panose="020B0504030602030204" pitchFamily="34" charset="0"/>
              </a:rPr>
              <a:t>determines</a:t>
            </a:r>
          </a:p>
        </p:txBody>
      </p:sp>
      <p:sp>
        <p:nvSpPr>
          <p:cNvPr id="94" name="TextBox 93">
            <a:extLst>
              <a:ext uri="{FF2B5EF4-FFF2-40B4-BE49-F238E27FC236}">
                <a16:creationId xmlns:a16="http://schemas.microsoft.com/office/drawing/2014/main" id="{84D0E7CC-E86C-8E4A-A36A-3483FFFDDFA0}"/>
              </a:ext>
            </a:extLst>
          </p:cNvPr>
          <p:cNvSpPr txBox="1"/>
          <p:nvPr/>
        </p:nvSpPr>
        <p:spPr>
          <a:xfrm>
            <a:off x="3996373" y="4439520"/>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sp>
        <p:nvSpPr>
          <p:cNvPr id="95" name="TextBox 94">
            <a:extLst>
              <a:ext uri="{FF2B5EF4-FFF2-40B4-BE49-F238E27FC236}">
                <a16:creationId xmlns:a16="http://schemas.microsoft.com/office/drawing/2014/main" id="{B9DBCE49-93B2-BD46-A4BD-1658E53D1710}"/>
              </a:ext>
            </a:extLst>
          </p:cNvPr>
          <p:cNvSpPr txBox="1"/>
          <p:nvPr/>
        </p:nvSpPr>
        <p:spPr>
          <a:xfrm>
            <a:off x="2729878" y="5190331"/>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sp>
        <p:nvSpPr>
          <p:cNvPr id="96" name="TextBox 95">
            <a:extLst>
              <a:ext uri="{FF2B5EF4-FFF2-40B4-BE49-F238E27FC236}">
                <a16:creationId xmlns:a16="http://schemas.microsoft.com/office/drawing/2014/main" id="{101B4212-E1CB-FF47-A4F5-FF1AF113BC85}"/>
              </a:ext>
            </a:extLst>
          </p:cNvPr>
          <p:cNvSpPr txBox="1"/>
          <p:nvPr/>
        </p:nvSpPr>
        <p:spPr>
          <a:xfrm>
            <a:off x="2355827" y="6148857"/>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pic>
        <p:nvPicPr>
          <p:cNvPr id="3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F5385BAD-4178-F04E-AD35-1D0A8171405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769" y="815647"/>
            <a:ext cx="1244224" cy="636044"/>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AFFC864D-7E0C-594F-8AA1-8FCA957C58FD}"/>
              </a:ext>
            </a:extLst>
          </p:cNvPr>
          <p:cNvSpPr txBox="1"/>
          <p:nvPr/>
        </p:nvSpPr>
        <p:spPr>
          <a:xfrm>
            <a:off x="3796593" y="3207416"/>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pic>
        <p:nvPicPr>
          <p:cNvPr id="69" name="Picture 68">
            <a:extLst>
              <a:ext uri="{FF2B5EF4-FFF2-40B4-BE49-F238E27FC236}">
                <a16:creationId xmlns:a16="http://schemas.microsoft.com/office/drawing/2014/main" id="{A30A5CBD-E48C-2D4A-8E73-153CA7E388D8}"/>
              </a:ext>
            </a:extLst>
          </p:cNvPr>
          <p:cNvPicPr>
            <a:picLocks noChangeAspect="1"/>
          </p:cNvPicPr>
          <p:nvPr/>
        </p:nvPicPr>
        <p:blipFill>
          <a:blip r:embed="rId19"/>
          <a:stretch>
            <a:fillRect/>
          </a:stretch>
        </p:blipFill>
        <p:spPr>
          <a:xfrm>
            <a:off x="456883" y="3404539"/>
            <a:ext cx="4178300" cy="355600"/>
          </a:xfrm>
          <a:prstGeom prst="rect">
            <a:avLst/>
          </a:prstGeom>
        </p:spPr>
      </p:pic>
      <p:pic>
        <p:nvPicPr>
          <p:cNvPr id="4" name="Picture 3">
            <a:extLst>
              <a:ext uri="{FF2B5EF4-FFF2-40B4-BE49-F238E27FC236}">
                <a16:creationId xmlns:a16="http://schemas.microsoft.com/office/drawing/2014/main" id="{6534AA84-27D0-6F4C-BE05-0BD0FACBA237}"/>
              </a:ext>
            </a:extLst>
          </p:cNvPr>
          <p:cNvPicPr>
            <a:picLocks noChangeAspect="1"/>
          </p:cNvPicPr>
          <p:nvPr/>
        </p:nvPicPr>
        <p:blipFill>
          <a:blip r:embed="rId20"/>
          <a:stretch>
            <a:fillRect/>
          </a:stretch>
        </p:blipFill>
        <p:spPr>
          <a:xfrm>
            <a:off x="7720257" y="14116"/>
            <a:ext cx="4478223" cy="755916"/>
          </a:xfrm>
          <a:prstGeom prst="rect">
            <a:avLst/>
          </a:prstGeom>
        </p:spPr>
      </p:pic>
      <p:pic>
        <p:nvPicPr>
          <p:cNvPr id="74" name="Picture 73">
            <a:extLst>
              <a:ext uri="{FF2B5EF4-FFF2-40B4-BE49-F238E27FC236}">
                <a16:creationId xmlns:a16="http://schemas.microsoft.com/office/drawing/2014/main" id="{2C9BA527-46FD-E340-9850-67A716A24B1B}"/>
              </a:ext>
            </a:extLst>
          </p:cNvPr>
          <p:cNvPicPr>
            <a:picLocks noChangeAspect="1"/>
          </p:cNvPicPr>
          <p:nvPr/>
        </p:nvPicPr>
        <p:blipFill>
          <a:blip r:embed="rId21"/>
          <a:stretch>
            <a:fillRect/>
          </a:stretch>
        </p:blipFill>
        <p:spPr>
          <a:xfrm>
            <a:off x="169619" y="3072003"/>
            <a:ext cx="1739900" cy="393700"/>
          </a:xfrm>
          <a:prstGeom prst="rect">
            <a:avLst/>
          </a:prstGeom>
        </p:spPr>
      </p:pic>
      <p:pic>
        <p:nvPicPr>
          <p:cNvPr id="58" name="Picture 57">
            <a:extLst>
              <a:ext uri="{FF2B5EF4-FFF2-40B4-BE49-F238E27FC236}">
                <a16:creationId xmlns:a16="http://schemas.microsoft.com/office/drawing/2014/main" id="{2A79B177-AD95-9B45-8E91-1B1F7C19BA2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6200000">
            <a:off x="9180231" y="2476862"/>
            <a:ext cx="4397516" cy="2473602"/>
          </a:xfrm>
          <a:prstGeom prst="rect">
            <a:avLst/>
          </a:prstGeom>
        </p:spPr>
      </p:pic>
      <p:sp>
        <p:nvSpPr>
          <p:cNvPr id="59" name="Arrow: Right 3">
            <a:extLst>
              <a:ext uri="{FF2B5EF4-FFF2-40B4-BE49-F238E27FC236}">
                <a16:creationId xmlns:a16="http://schemas.microsoft.com/office/drawing/2014/main" id="{50DBD8CE-24F4-7844-AAB6-CA94CAE745A5}"/>
              </a:ext>
            </a:extLst>
          </p:cNvPr>
          <p:cNvSpPr/>
          <p:nvPr/>
        </p:nvSpPr>
        <p:spPr>
          <a:xfrm>
            <a:off x="10338607" y="3593776"/>
            <a:ext cx="526560" cy="4128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79" name="Picture 78">
            <a:extLst>
              <a:ext uri="{FF2B5EF4-FFF2-40B4-BE49-F238E27FC236}">
                <a16:creationId xmlns:a16="http://schemas.microsoft.com/office/drawing/2014/main" id="{5FF88C63-3A04-6C4B-86AB-A0D90676F0AD}"/>
              </a:ext>
            </a:extLst>
          </p:cNvPr>
          <p:cNvPicPr>
            <a:picLocks noChangeAspect="1"/>
          </p:cNvPicPr>
          <p:nvPr/>
        </p:nvPicPr>
        <p:blipFill>
          <a:blip r:embed="rId23"/>
          <a:stretch>
            <a:fillRect/>
          </a:stretch>
        </p:blipFill>
        <p:spPr>
          <a:xfrm>
            <a:off x="10550376" y="908491"/>
            <a:ext cx="1524855" cy="481055"/>
          </a:xfrm>
          <a:prstGeom prst="rect">
            <a:avLst/>
          </a:prstGeom>
        </p:spPr>
      </p:pic>
    </p:spTree>
    <p:extLst>
      <p:ext uri="{BB962C8B-B14F-4D97-AF65-F5344CB8AC3E}">
        <p14:creationId xmlns:p14="http://schemas.microsoft.com/office/powerpoint/2010/main" val="292285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par>
                                <p:cTn id="8" presetID="9"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par>
                                <p:cTn id="11" presetID="9"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dissolve">
                                      <p:cBhvr>
                                        <p:cTn id="13" dur="500"/>
                                        <p:tgtEl>
                                          <p:spTgt spid="84"/>
                                        </p:tgtEl>
                                      </p:cBhvr>
                                    </p:animEffect>
                                  </p:childTnLst>
                                </p:cTn>
                              </p:par>
                              <p:par>
                                <p:cTn id="14" presetID="9" presetClass="entr" presetSubtype="0" fill="hold"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dissolve">
                                      <p:cBhvr>
                                        <p:cTn id="16" dur="500"/>
                                        <p:tgtEl>
                                          <p:spTgt spid="85"/>
                                        </p:tgtEl>
                                      </p:cBhvr>
                                    </p:animEffect>
                                  </p:childTnLst>
                                </p:cTn>
                              </p:par>
                              <p:par>
                                <p:cTn id="17" presetID="9"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dissolve">
                                      <p:cBhvr>
                                        <p:cTn id="19" dur="500"/>
                                        <p:tgtEl>
                                          <p:spTgt spid="8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dissolve">
                                      <p:cBhvr>
                                        <p:cTn id="22" dur="500"/>
                                        <p:tgtEl>
                                          <p:spTgt spid="5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dissolve">
                                      <p:cBhvr>
                                        <p:cTn id="28" dur="500"/>
                                        <p:tgtEl>
                                          <p:spTgt spid="4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dissolve">
                                      <p:cBhvr>
                                        <p:cTn id="31" dur="500"/>
                                        <p:tgtEl>
                                          <p:spTgt spid="4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dissolv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dissolve">
                                      <p:cBhvr>
                                        <p:cTn id="39" dur="500"/>
                                        <p:tgtEl>
                                          <p:spTgt spid="6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dissolve">
                                      <p:cBhvr>
                                        <p:cTn id="42" dur="500"/>
                                        <p:tgtEl>
                                          <p:spTgt spid="8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dissolve">
                                      <p:cBhvr>
                                        <p:cTn id="45" dur="500"/>
                                        <p:tgtEl>
                                          <p:spTgt spid="9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dissolve">
                                      <p:cBhvr>
                                        <p:cTn id="48" dur="500"/>
                                        <p:tgtEl>
                                          <p:spTgt spid="9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dissolve">
                                      <p:cBhvr>
                                        <p:cTn id="51" dur="500"/>
                                        <p:tgtEl>
                                          <p:spTgt spid="9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dissolve">
                                      <p:cBhvr>
                                        <p:cTn id="56" dur="500"/>
                                        <p:tgtEl>
                                          <p:spTgt spid="87"/>
                                        </p:tgtEl>
                                      </p:cBhvr>
                                    </p:animEffect>
                                  </p:childTnLst>
                                </p:cTn>
                              </p:par>
                              <p:par>
                                <p:cTn id="57" presetID="9"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dissolve">
                                      <p:cBhvr>
                                        <p:cTn id="59" dur="500"/>
                                        <p:tgtEl>
                                          <p:spTgt spid="58"/>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dissolv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dissolve">
                                      <p:cBhvr>
                                        <p:cTn id="67" dur="500"/>
                                        <p:tgtEl>
                                          <p:spTgt spid="80"/>
                                        </p:tgtEl>
                                      </p:cBhvr>
                                    </p:animEffect>
                                  </p:childTnLst>
                                </p:cTn>
                              </p:par>
                              <p:par>
                                <p:cTn id="68" presetID="9"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dissolve">
                                      <p:cBhvr>
                                        <p:cTn id="7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54" grpId="0" animBg="1"/>
      <p:bldP spid="57" grpId="0" animBg="1"/>
      <p:bldP spid="87" grpId="0"/>
      <p:bldP spid="66" grpId="0"/>
      <p:bldP spid="89" grpId="0"/>
      <p:bldP spid="90" grpId="0"/>
      <p:bldP spid="91" grpId="0"/>
      <p:bldP spid="92" grpId="0"/>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647FD454-0B54-8046-BD2A-E87EA9444522}"/>
              </a:ext>
            </a:extLst>
          </p:cNvPr>
          <p:cNvPicPr>
            <a:picLocks noChangeAspect="1"/>
          </p:cNvPicPr>
          <p:nvPr/>
        </p:nvPicPr>
        <p:blipFill rotWithShape="1">
          <a:blip r:embed="rId3"/>
          <a:srcRect l="4998" t="6068" r="41185" b="6670"/>
          <a:stretch/>
        </p:blipFill>
        <p:spPr>
          <a:xfrm>
            <a:off x="10208506" y="5971929"/>
            <a:ext cx="1989973" cy="472537"/>
          </a:xfrm>
          <a:prstGeom prst="rect">
            <a:avLst/>
          </a:prstGeom>
        </p:spPr>
      </p:pic>
      <p:sp>
        <p:nvSpPr>
          <p:cNvPr id="111" name="Rectangle 110">
            <a:extLst>
              <a:ext uri="{FF2B5EF4-FFF2-40B4-BE49-F238E27FC236}">
                <a16:creationId xmlns:a16="http://schemas.microsoft.com/office/drawing/2014/main" id="{79298C86-F82F-1349-8159-04AC4965A398}"/>
              </a:ext>
            </a:extLst>
          </p:cNvPr>
          <p:cNvSpPr/>
          <p:nvPr/>
        </p:nvSpPr>
        <p:spPr>
          <a:xfrm>
            <a:off x="13953" y="6486054"/>
            <a:ext cx="12178047" cy="385762"/>
          </a:xfrm>
          <a:prstGeom prst="rect">
            <a:avLst/>
          </a:prstGeom>
          <a:solidFill>
            <a:srgbClr val="234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3522EC85-A786-DC46-B97B-AC79601737A3}"/>
              </a:ext>
            </a:extLst>
          </p:cNvPr>
          <p:cNvPicPr>
            <a:picLocks noChangeAspect="1"/>
          </p:cNvPicPr>
          <p:nvPr/>
        </p:nvPicPr>
        <p:blipFill>
          <a:blip r:embed="rId4"/>
          <a:stretch>
            <a:fillRect/>
          </a:stretch>
        </p:blipFill>
        <p:spPr>
          <a:xfrm>
            <a:off x="3954780" y="753296"/>
            <a:ext cx="1653328" cy="921320"/>
          </a:xfrm>
          <a:prstGeom prst="rect">
            <a:avLst/>
          </a:prstGeom>
        </p:spPr>
      </p:pic>
      <p:pic>
        <p:nvPicPr>
          <p:cNvPr id="109" name="Picture 108">
            <a:extLst>
              <a:ext uri="{FF2B5EF4-FFF2-40B4-BE49-F238E27FC236}">
                <a16:creationId xmlns:a16="http://schemas.microsoft.com/office/drawing/2014/main" id="{C8D98D4D-FB00-0845-B24A-435F05B410AA}"/>
              </a:ext>
            </a:extLst>
          </p:cNvPr>
          <p:cNvPicPr>
            <a:picLocks noChangeAspect="1"/>
          </p:cNvPicPr>
          <p:nvPr/>
        </p:nvPicPr>
        <p:blipFill>
          <a:blip r:embed="rId5"/>
          <a:stretch>
            <a:fillRect/>
          </a:stretch>
        </p:blipFill>
        <p:spPr>
          <a:xfrm>
            <a:off x="0" y="9841"/>
            <a:ext cx="9464040" cy="749955"/>
          </a:xfrm>
          <a:prstGeom prst="rect">
            <a:avLst/>
          </a:prstGeom>
        </p:spPr>
      </p:pic>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rgbClr val="008D98"/>
                </a:solidFill>
              </a:rPr>
              <a:t>19</a:t>
            </a:fld>
            <a:endParaRPr lang="en-US" sz="1400" dirty="0">
              <a:solidFill>
                <a:srgbClr val="008D98"/>
              </a:solidFill>
            </a:endParaRPr>
          </a:p>
        </p:txBody>
      </p:sp>
      <p:pic>
        <p:nvPicPr>
          <p:cNvPr id="61" name="Picture 60">
            <a:extLst>
              <a:ext uri="{FF2B5EF4-FFF2-40B4-BE49-F238E27FC236}">
                <a16:creationId xmlns:a16="http://schemas.microsoft.com/office/drawing/2014/main" id="{6B6562AC-D29D-EE40-B347-21C42848A886}"/>
              </a:ext>
            </a:extLst>
          </p:cNvPr>
          <p:cNvPicPr>
            <a:picLocks noChangeAspect="1"/>
          </p:cNvPicPr>
          <p:nvPr/>
        </p:nvPicPr>
        <p:blipFill>
          <a:blip r:embed="rId6">
            <a:alphaModFix amt="25000"/>
          </a:blip>
          <a:stretch>
            <a:fillRect/>
          </a:stretch>
        </p:blipFill>
        <p:spPr>
          <a:xfrm>
            <a:off x="456883" y="5686222"/>
            <a:ext cx="647700" cy="342900"/>
          </a:xfrm>
          <a:prstGeom prst="rect">
            <a:avLst/>
          </a:prstGeom>
        </p:spPr>
      </p:pic>
      <p:pic>
        <p:nvPicPr>
          <p:cNvPr id="62" name="Picture 61">
            <a:extLst>
              <a:ext uri="{FF2B5EF4-FFF2-40B4-BE49-F238E27FC236}">
                <a16:creationId xmlns:a16="http://schemas.microsoft.com/office/drawing/2014/main" id="{28B213EB-6829-E94E-8D34-C958439D0524}"/>
              </a:ext>
            </a:extLst>
          </p:cNvPr>
          <p:cNvPicPr>
            <a:picLocks noChangeAspect="1"/>
          </p:cNvPicPr>
          <p:nvPr/>
        </p:nvPicPr>
        <p:blipFill>
          <a:blip r:embed="rId7"/>
          <a:stretch>
            <a:fillRect/>
          </a:stretch>
        </p:blipFill>
        <p:spPr>
          <a:xfrm>
            <a:off x="717380" y="6038391"/>
            <a:ext cx="1308100" cy="431800"/>
          </a:xfrm>
          <a:prstGeom prst="rect">
            <a:avLst/>
          </a:prstGeom>
        </p:spPr>
      </p:pic>
      <p:pic>
        <p:nvPicPr>
          <p:cNvPr id="65" name="Picture 64">
            <a:extLst>
              <a:ext uri="{FF2B5EF4-FFF2-40B4-BE49-F238E27FC236}">
                <a16:creationId xmlns:a16="http://schemas.microsoft.com/office/drawing/2014/main" id="{9988163A-97E7-6F47-94BC-B1BB9C29DCB3}"/>
              </a:ext>
            </a:extLst>
          </p:cNvPr>
          <p:cNvPicPr>
            <a:picLocks noChangeAspect="1"/>
          </p:cNvPicPr>
          <p:nvPr/>
        </p:nvPicPr>
        <p:blipFill>
          <a:blip r:embed="rId8">
            <a:alphaModFix amt="25000"/>
          </a:blip>
          <a:stretch>
            <a:fillRect/>
          </a:stretch>
        </p:blipFill>
        <p:spPr>
          <a:xfrm>
            <a:off x="780733" y="2278775"/>
            <a:ext cx="2108200" cy="419100"/>
          </a:xfrm>
          <a:prstGeom prst="rect">
            <a:avLst/>
          </a:prstGeom>
        </p:spPr>
      </p:pic>
      <p:pic>
        <p:nvPicPr>
          <p:cNvPr id="68" name="Picture 67">
            <a:extLst>
              <a:ext uri="{FF2B5EF4-FFF2-40B4-BE49-F238E27FC236}">
                <a16:creationId xmlns:a16="http://schemas.microsoft.com/office/drawing/2014/main" id="{11D65A5B-6ED3-6F49-8EBC-5AA0BAB64C01}"/>
              </a:ext>
            </a:extLst>
          </p:cNvPr>
          <p:cNvPicPr>
            <a:picLocks noChangeAspect="1"/>
          </p:cNvPicPr>
          <p:nvPr/>
        </p:nvPicPr>
        <p:blipFill>
          <a:blip r:embed="rId9">
            <a:alphaModFix amt="25000"/>
          </a:blip>
          <a:stretch>
            <a:fillRect/>
          </a:stretch>
        </p:blipFill>
        <p:spPr>
          <a:xfrm>
            <a:off x="1098233" y="2703510"/>
            <a:ext cx="1181100" cy="342900"/>
          </a:xfrm>
          <a:prstGeom prst="rect">
            <a:avLst/>
          </a:prstGeom>
        </p:spPr>
      </p:pic>
      <p:pic>
        <p:nvPicPr>
          <p:cNvPr id="70" name="Picture 69">
            <a:extLst>
              <a:ext uri="{FF2B5EF4-FFF2-40B4-BE49-F238E27FC236}">
                <a16:creationId xmlns:a16="http://schemas.microsoft.com/office/drawing/2014/main" id="{31794A32-E667-9947-9731-46769B94F1DC}"/>
              </a:ext>
            </a:extLst>
          </p:cNvPr>
          <p:cNvPicPr>
            <a:picLocks noChangeAspect="1"/>
          </p:cNvPicPr>
          <p:nvPr/>
        </p:nvPicPr>
        <p:blipFill>
          <a:blip r:embed="rId10">
            <a:alphaModFix amt="25000"/>
          </a:blip>
          <a:stretch>
            <a:fillRect/>
          </a:stretch>
        </p:blipFill>
        <p:spPr>
          <a:xfrm>
            <a:off x="780733" y="3806732"/>
            <a:ext cx="546100" cy="393700"/>
          </a:xfrm>
          <a:prstGeom prst="rect">
            <a:avLst/>
          </a:prstGeom>
        </p:spPr>
      </p:pic>
      <p:pic>
        <p:nvPicPr>
          <p:cNvPr id="71" name="Picture 70">
            <a:extLst>
              <a:ext uri="{FF2B5EF4-FFF2-40B4-BE49-F238E27FC236}">
                <a16:creationId xmlns:a16="http://schemas.microsoft.com/office/drawing/2014/main" id="{92FBDC7A-3D98-6943-987B-87CB7AE44656}"/>
              </a:ext>
            </a:extLst>
          </p:cNvPr>
          <p:cNvPicPr>
            <a:picLocks noChangeAspect="1"/>
          </p:cNvPicPr>
          <p:nvPr/>
        </p:nvPicPr>
        <p:blipFill>
          <a:blip r:embed="rId11">
            <a:alphaModFix amt="25000"/>
          </a:blip>
          <a:stretch>
            <a:fillRect/>
          </a:stretch>
        </p:blipFill>
        <p:spPr>
          <a:xfrm>
            <a:off x="780733" y="4170448"/>
            <a:ext cx="1587500" cy="355600"/>
          </a:xfrm>
          <a:prstGeom prst="rect">
            <a:avLst/>
          </a:prstGeom>
        </p:spPr>
      </p:pic>
      <p:pic>
        <p:nvPicPr>
          <p:cNvPr id="72" name="Picture 71">
            <a:extLst>
              <a:ext uri="{FF2B5EF4-FFF2-40B4-BE49-F238E27FC236}">
                <a16:creationId xmlns:a16="http://schemas.microsoft.com/office/drawing/2014/main" id="{0E6302A6-8B1E-FA47-90E2-79C0FD52AC7C}"/>
              </a:ext>
            </a:extLst>
          </p:cNvPr>
          <p:cNvPicPr>
            <a:picLocks noChangeAspect="1"/>
          </p:cNvPicPr>
          <p:nvPr/>
        </p:nvPicPr>
        <p:blipFill>
          <a:blip r:embed="rId12">
            <a:alphaModFix amt="25000"/>
          </a:blip>
          <a:stretch>
            <a:fillRect/>
          </a:stretch>
        </p:blipFill>
        <p:spPr>
          <a:xfrm>
            <a:off x="1075373" y="4496718"/>
            <a:ext cx="2921000" cy="444500"/>
          </a:xfrm>
          <a:prstGeom prst="rect">
            <a:avLst/>
          </a:prstGeom>
        </p:spPr>
      </p:pic>
      <p:pic>
        <p:nvPicPr>
          <p:cNvPr id="73" name="Picture 72">
            <a:extLst>
              <a:ext uri="{FF2B5EF4-FFF2-40B4-BE49-F238E27FC236}">
                <a16:creationId xmlns:a16="http://schemas.microsoft.com/office/drawing/2014/main" id="{F5508683-A54E-3643-9017-6B7C12103458}"/>
              </a:ext>
            </a:extLst>
          </p:cNvPr>
          <p:cNvPicPr>
            <a:picLocks noChangeAspect="1"/>
          </p:cNvPicPr>
          <p:nvPr/>
        </p:nvPicPr>
        <p:blipFill>
          <a:blip r:embed="rId13">
            <a:alphaModFix amt="25000"/>
          </a:blip>
          <a:stretch>
            <a:fillRect/>
          </a:stretch>
        </p:blipFill>
        <p:spPr>
          <a:xfrm>
            <a:off x="1098233" y="4971082"/>
            <a:ext cx="723900" cy="406400"/>
          </a:xfrm>
          <a:prstGeom prst="rect">
            <a:avLst/>
          </a:prstGeom>
        </p:spPr>
      </p:pic>
      <p:pic>
        <p:nvPicPr>
          <p:cNvPr id="63" name="Picture 62">
            <a:extLst>
              <a:ext uri="{FF2B5EF4-FFF2-40B4-BE49-F238E27FC236}">
                <a16:creationId xmlns:a16="http://schemas.microsoft.com/office/drawing/2014/main" id="{78C6524F-29ED-284A-9779-31F135F05DA9}"/>
              </a:ext>
            </a:extLst>
          </p:cNvPr>
          <p:cNvPicPr>
            <a:picLocks noChangeAspect="1"/>
          </p:cNvPicPr>
          <p:nvPr/>
        </p:nvPicPr>
        <p:blipFill>
          <a:blip r:embed="rId14">
            <a:alphaModFix amt="25000"/>
          </a:blip>
          <a:stretch>
            <a:fillRect/>
          </a:stretch>
        </p:blipFill>
        <p:spPr>
          <a:xfrm>
            <a:off x="171280" y="1513846"/>
            <a:ext cx="1092200" cy="406400"/>
          </a:xfrm>
          <a:prstGeom prst="rect">
            <a:avLst/>
          </a:prstGeom>
        </p:spPr>
      </p:pic>
      <p:pic>
        <p:nvPicPr>
          <p:cNvPr id="75" name="Picture 74">
            <a:extLst>
              <a:ext uri="{FF2B5EF4-FFF2-40B4-BE49-F238E27FC236}">
                <a16:creationId xmlns:a16="http://schemas.microsoft.com/office/drawing/2014/main" id="{96220C48-214F-BF49-8E50-5E12C6B254F7}"/>
              </a:ext>
            </a:extLst>
          </p:cNvPr>
          <p:cNvPicPr>
            <a:picLocks noChangeAspect="1"/>
          </p:cNvPicPr>
          <p:nvPr/>
        </p:nvPicPr>
        <p:blipFill>
          <a:blip r:embed="rId15"/>
          <a:stretch>
            <a:fillRect/>
          </a:stretch>
        </p:blipFill>
        <p:spPr>
          <a:xfrm>
            <a:off x="717380" y="1474542"/>
            <a:ext cx="152400" cy="114300"/>
          </a:xfrm>
          <a:prstGeom prst="rect">
            <a:avLst/>
          </a:prstGeom>
        </p:spPr>
      </p:pic>
      <p:pic>
        <p:nvPicPr>
          <p:cNvPr id="64" name="Picture 63">
            <a:extLst>
              <a:ext uri="{FF2B5EF4-FFF2-40B4-BE49-F238E27FC236}">
                <a16:creationId xmlns:a16="http://schemas.microsoft.com/office/drawing/2014/main" id="{B38DBA93-68B5-834A-BBFA-AA077DFF898D}"/>
              </a:ext>
            </a:extLst>
          </p:cNvPr>
          <p:cNvPicPr>
            <a:picLocks noChangeAspect="1"/>
          </p:cNvPicPr>
          <p:nvPr/>
        </p:nvPicPr>
        <p:blipFill>
          <a:blip r:embed="rId16">
            <a:alphaModFix amt="25000"/>
          </a:blip>
          <a:stretch>
            <a:fillRect/>
          </a:stretch>
        </p:blipFill>
        <p:spPr>
          <a:xfrm>
            <a:off x="456883" y="1897386"/>
            <a:ext cx="2578100" cy="419100"/>
          </a:xfrm>
          <a:prstGeom prst="rect">
            <a:avLst/>
          </a:prstGeom>
        </p:spPr>
      </p:pic>
      <p:pic>
        <p:nvPicPr>
          <p:cNvPr id="77" name="Picture 76">
            <a:extLst>
              <a:ext uri="{FF2B5EF4-FFF2-40B4-BE49-F238E27FC236}">
                <a16:creationId xmlns:a16="http://schemas.microsoft.com/office/drawing/2014/main" id="{8A8B62B2-8FED-DC43-B699-08D872662099}"/>
              </a:ext>
            </a:extLst>
          </p:cNvPr>
          <p:cNvPicPr>
            <a:picLocks noChangeAspect="1"/>
          </p:cNvPicPr>
          <p:nvPr/>
        </p:nvPicPr>
        <p:blipFill>
          <a:blip r:embed="rId15"/>
          <a:stretch>
            <a:fillRect/>
          </a:stretch>
        </p:blipFill>
        <p:spPr>
          <a:xfrm>
            <a:off x="1612583" y="1830108"/>
            <a:ext cx="152400" cy="114300"/>
          </a:xfrm>
          <a:prstGeom prst="rect">
            <a:avLst/>
          </a:prstGeom>
        </p:spPr>
      </p:pic>
      <p:pic>
        <p:nvPicPr>
          <p:cNvPr id="60" name="Picture 59">
            <a:extLst>
              <a:ext uri="{FF2B5EF4-FFF2-40B4-BE49-F238E27FC236}">
                <a16:creationId xmlns:a16="http://schemas.microsoft.com/office/drawing/2014/main" id="{A2509DBE-1BC3-5B48-AD62-8B07C208CB12}"/>
              </a:ext>
            </a:extLst>
          </p:cNvPr>
          <p:cNvPicPr>
            <a:picLocks noChangeAspect="1"/>
          </p:cNvPicPr>
          <p:nvPr/>
        </p:nvPicPr>
        <p:blipFill>
          <a:blip r:embed="rId17">
            <a:alphaModFix amt="25000"/>
          </a:blip>
          <a:stretch>
            <a:fillRect/>
          </a:stretch>
        </p:blipFill>
        <p:spPr>
          <a:xfrm>
            <a:off x="169619" y="5356561"/>
            <a:ext cx="2692400" cy="431800"/>
          </a:xfrm>
          <a:prstGeom prst="rect">
            <a:avLst/>
          </a:prstGeom>
        </p:spPr>
      </p:pic>
      <p:pic>
        <p:nvPicPr>
          <p:cNvPr id="81" name="Picture 80">
            <a:extLst>
              <a:ext uri="{FF2B5EF4-FFF2-40B4-BE49-F238E27FC236}">
                <a16:creationId xmlns:a16="http://schemas.microsoft.com/office/drawing/2014/main" id="{BE56F645-A672-754B-9F62-E1C97C942061}"/>
              </a:ext>
            </a:extLst>
          </p:cNvPr>
          <p:cNvPicPr>
            <a:picLocks noChangeAspect="1"/>
          </p:cNvPicPr>
          <p:nvPr/>
        </p:nvPicPr>
        <p:blipFill>
          <a:blip r:embed="rId15"/>
          <a:stretch>
            <a:fillRect/>
          </a:stretch>
        </p:blipFill>
        <p:spPr>
          <a:xfrm>
            <a:off x="1909519" y="5299411"/>
            <a:ext cx="152400" cy="114300"/>
          </a:xfrm>
          <a:prstGeom prst="rect">
            <a:avLst/>
          </a:prstGeom>
        </p:spPr>
      </p:pic>
      <p:sp>
        <p:nvSpPr>
          <p:cNvPr id="34" name="Content Placeholder 2">
            <a:extLst>
              <a:ext uri="{FF2B5EF4-FFF2-40B4-BE49-F238E27FC236}">
                <a16:creationId xmlns:a16="http://schemas.microsoft.com/office/drawing/2014/main" id="{F1A3F145-1CD4-8E4A-87C7-0E53AFF2A2D0}"/>
              </a:ext>
            </a:extLst>
          </p:cNvPr>
          <p:cNvSpPr txBox="1">
            <a:spLocks/>
          </p:cNvSpPr>
          <p:nvPr/>
        </p:nvSpPr>
        <p:spPr>
          <a:xfrm>
            <a:off x="4388954" y="1921761"/>
            <a:ext cx="2119947" cy="645849"/>
          </a:xfrm>
          <a:prstGeom prst="rect">
            <a:avLst/>
          </a:prstGeom>
          <a:ln>
            <a:solidFill>
              <a:schemeClr val="bg2">
                <a:lumMod val="9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chemeClr val="bg2">
                    <a:lumMod val="90000"/>
                  </a:schemeClr>
                </a:solidFill>
                <a:latin typeface="Ubuntu" panose="020B0504030602030204" pitchFamily="34" charset="0"/>
                <a:cs typeface="Times New Roman" panose="02020603050405020304" pitchFamily="18" charset="0"/>
              </a:rPr>
              <a:t>'ocean'</a:t>
            </a:r>
            <a:r>
              <a:rPr lang="en-US" sz="1700" dirty="0">
                <a:solidFill>
                  <a:schemeClr val="bg2">
                    <a:lumMod val="90000"/>
                  </a:schemeClr>
                </a:solidFill>
                <a:latin typeface="Ubuntu" panose="020B0504030602030204" pitchFamily="34" charset="0"/>
                <a:cs typeface="Times New Roman" panose="02020603050405020304" pitchFamily="18" charset="0"/>
              </a:rPr>
              <a:t> [ENVO_00000015]</a:t>
            </a:r>
          </a:p>
        </p:txBody>
      </p:sp>
      <p:sp>
        <p:nvSpPr>
          <p:cNvPr id="36" name="Content Placeholder 2">
            <a:extLst>
              <a:ext uri="{FF2B5EF4-FFF2-40B4-BE49-F238E27FC236}">
                <a16:creationId xmlns:a16="http://schemas.microsoft.com/office/drawing/2014/main" id="{272A3D71-EED3-5846-A87D-DE59FA412C42}"/>
              </a:ext>
            </a:extLst>
          </p:cNvPr>
          <p:cNvSpPr txBox="1">
            <a:spLocks/>
          </p:cNvSpPr>
          <p:nvPr/>
        </p:nvSpPr>
        <p:spPr>
          <a:xfrm>
            <a:off x="5036026" y="2819526"/>
            <a:ext cx="2119947" cy="674596"/>
          </a:xfrm>
          <a:prstGeom prst="rect">
            <a:avLst/>
          </a:prstGeom>
          <a:ln>
            <a:solidFill>
              <a:schemeClr val="bg2">
                <a:lumMod val="9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chemeClr val="bg2">
                    <a:lumMod val="90000"/>
                  </a:schemeClr>
                </a:solidFill>
                <a:latin typeface="Ubuntu" panose="020B0504030602030204" pitchFamily="34" charset="0"/>
                <a:cs typeface="Times New Roman" panose="02020603050405020304" pitchFamily="18" charset="0"/>
              </a:rPr>
              <a:t>'</a:t>
            </a:r>
            <a:r>
              <a:rPr lang="en-US" sz="1700" i="1" dirty="0">
                <a:solidFill>
                  <a:schemeClr val="bg2">
                    <a:lumMod val="90000"/>
                  </a:schemeClr>
                </a:solidFill>
                <a:latin typeface="Ubuntu" panose="020B0504030602030204" pitchFamily="34" charset="0"/>
              </a:rPr>
              <a:t>air</a:t>
            </a:r>
            <a:r>
              <a:rPr lang="en-US" sz="1700" i="1" dirty="0">
                <a:solidFill>
                  <a:schemeClr val="bg2">
                    <a:lumMod val="90000"/>
                  </a:schemeClr>
                </a:solidFill>
                <a:latin typeface="Ubuntu" panose="020B0504030602030204" pitchFamily="34" charset="0"/>
                <a:cs typeface="Times New Roman" panose="02020603050405020304" pitchFamily="18" charset="0"/>
              </a:rPr>
              <a:t>' </a:t>
            </a:r>
            <a:r>
              <a:rPr lang="en-US" sz="1700" dirty="0">
                <a:solidFill>
                  <a:schemeClr val="bg2">
                    <a:lumMod val="90000"/>
                  </a:schemeClr>
                </a:solidFill>
                <a:latin typeface="Ubuntu" panose="020B0504030602030204" pitchFamily="34" charset="0"/>
                <a:cs typeface="Times New Roman" panose="02020603050405020304" pitchFamily="18" charset="0"/>
              </a:rPr>
              <a:t>[ENVO_</a:t>
            </a:r>
            <a:r>
              <a:rPr lang="en-US" sz="1700" dirty="0">
                <a:solidFill>
                  <a:schemeClr val="bg2">
                    <a:lumMod val="90000"/>
                  </a:schemeClr>
                </a:solidFill>
                <a:latin typeface="Ubuntu" panose="020B0504030602030204" pitchFamily="34" charset="0"/>
              </a:rPr>
              <a:t>00002005</a:t>
            </a:r>
            <a:r>
              <a:rPr lang="en-US" sz="1700" dirty="0">
                <a:solidFill>
                  <a:schemeClr val="bg2">
                    <a:lumMod val="90000"/>
                  </a:schemeClr>
                </a:solidFill>
                <a:latin typeface="Ubuntu" panose="020B0504030602030204" pitchFamily="34" charset="0"/>
                <a:cs typeface="Times New Roman" panose="02020603050405020304" pitchFamily="18" charset="0"/>
              </a:rPr>
              <a:t>]</a:t>
            </a:r>
          </a:p>
        </p:txBody>
      </p:sp>
      <p:sp>
        <p:nvSpPr>
          <p:cNvPr id="37" name="Content Placeholder 2">
            <a:extLst>
              <a:ext uri="{FF2B5EF4-FFF2-40B4-BE49-F238E27FC236}">
                <a16:creationId xmlns:a16="http://schemas.microsoft.com/office/drawing/2014/main" id="{08BCA7E2-558F-7B4F-873F-AA55A42F9BE5}"/>
              </a:ext>
            </a:extLst>
          </p:cNvPr>
          <p:cNvSpPr txBox="1">
            <a:spLocks/>
          </p:cNvSpPr>
          <p:nvPr/>
        </p:nvSpPr>
        <p:spPr>
          <a:xfrm>
            <a:off x="4995776" y="3868961"/>
            <a:ext cx="2119947" cy="614811"/>
          </a:xfrm>
          <a:prstGeom prst="rect">
            <a:avLst/>
          </a:prstGeom>
          <a:ln>
            <a:solidFill>
              <a:schemeClr val="bg2">
                <a:lumMod val="9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chemeClr val="bg2">
                    <a:lumMod val="90000"/>
                  </a:schemeClr>
                </a:solidFill>
                <a:latin typeface="Ubuntu" panose="020B0504030602030204" pitchFamily="34" charset="0"/>
                <a:cs typeface="Times New Roman" panose="02020603050405020304" pitchFamily="18" charset="0"/>
              </a:rPr>
              <a:t>'marine sediment' </a:t>
            </a:r>
            <a:r>
              <a:rPr lang="en-US" sz="1700" dirty="0">
                <a:solidFill>
                  <a:schemeClr val="bg2">
                    <a:lumMod val="90000"/>
                  </a:schemeClr>
                </a:solidFill>
                <a:latin typeface="Ubuntu" panose="020B0504030602030204" pitchFamily="34" charset="0"/>
                <a:cs typeface="Times New Roman" panose="02020603050405020304" pitchFamily="18" charset="0"/>
              </a:rPr>
              <a:t>[ENVO_</a:t>
            </a:r>
            <a:r>
              <a:rPr lang="en-US" sz="1700" dirty="0">
                <a:solidFill>
                  <a:schemeClr val="bg2">
                    <a:lumMod val="90000"/>
                  </a:schemeClr>
                </a:solidFill>
                <a:latin typeface="Ubuntu" panose="020B0504030602030204" pitchFamily="34" charset="0"/>
              </a:rPr>
              <a:t>03000033</a:t>
            </a:r>
            <a:r>
              <a:rPr lang="en-US" sz="1700" dirty="0">
                <a:solidFill>
                  <a:schemeClr val="bg2">
                    <a:lumMod val="90000"/>
                  </a:schemeClr>
                </a:solidFill>
                <a:latin typeface="Ubuntu" panose="020B0504030602030204" pitchFamily="34"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268C8014-A78A-D144-8631-C61320202DCB}"/>
              </a:ext>
            </a:extLst>
          </p:cNvPr>
          <p:cNvSpPr txBox="1">
            <a:spLocks/>
          </p:cNvSpPr>
          <p:nvPr/>
        </p:nvSpPr>
        <p:spPr>
          <a:xfrm>
            <a:off x="4615452" y="4821205"/>
            <a:ext cx="2052818" cy="685934"/>
          </a:xfrm>
          <a:prstGeom prst="rect">
            <a:avLst/>
          </a:prstGeom>
          <a:ln>
            <a:solidFill>
              <a:schemeClr val="bg2">
                <a:lumMod val="9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chemeClr val="bg2">
                    <a:lumMod val="90000"/>
                  </a:schemeClr>
                </a:solidFill>
                <a:latin typeface="Ubuntu" panose="020B0504030602030204" pitchFamily="34" charset="0"/>
                <a:cs typeface="Times New Roman" panose="02020603050405020304" pitchFamily="18" charset="0"/>
              </a:rPr>
              <a:t>'soil' </a:t>
            </a:r>
            <a:r>
              <a:rPr lang="en-US" sz="1700" dirty="0">
                <a:solidFill>
                  <a:schemeClr val="bg2">
                    <a:lumMod val="90000"/>
                  </a:schemeClr>
                </a:solidFill>
                <a:latin typeface="Ubuntu" panose="020B0504030602030204" pitchFamily="34" charset="0"/>
                <a:cs typeface="Times New Roman" panose="02020603050405020304" pitchFamily="18" charset="0"/>
              </a:rPr>
              <a:t>[ENVO_</a:t>
            </a:r>
            <a:r>
              <a:rPr lang="en-US" sz="1700" dirty="0">
                <a:solidFill>
                  <a:schemeClr val="bg2">
                    <a:lumMod val="90000"/>
                  </a:schemeClr>
                </a:solidFill>
                <a:latin typeface="Ubuntu" panose="020B0504030602030204" pitchFamily="34" charset="0"/>
              </a:rPr>
              <a:t>00001998</a:t>
            </a:r>
            <a:r>
              <a:rPr lang="en-US" sz="1700" dirty="0">
                <a:solidFill>
                  <a:schemeClr val="bg2">
                    <a:lumMod val="90000"/>
                  </a:schemeClr>
                </a:solidFill>
                <a:latin typeface="Ubuntu" panose="020B0504030602030204" pitchFamily="34" charset="0"/>
                <a:cs typeface="Times New Roman" panose="02020603050405020304" pitchFamily="18" charset="0"/>
              </a:rPr>
              <a:t>]</a:t>
            </a:r>
          </a:p>
        </p:txBody>
      </p:sp>
      <p:sp>
        <p:nvSpPr>
          <p:cNvPr id="39" name="Content Placeholder 2">
            <a:extLst>
              <a:ext uri="{FF2B5EF4-FFF2-40B4-BE49-F238E27FC236}">
                <a16:creationId xmlns:a16="http://schemas.microsoft.com/office/drawing/2014/main" id="{AD82B69A-6D37-5348-9D51-68BFC49E9C7D}"/>
              </a:ext>
            </a:extLst>
          </p:cNvPr>
          <p:cNvSpPr txBox="1">
            <a:spLocks/>
          </p:cNvSpPr>
          <p:nvPr/>
        </p:nvSpPr>
        <p:spPr>
          <a:xfrm>
            <a:off x="3881848" y="5721028"/>
            <a:ext cx="3117814" cy="352900"/>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'glacier'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00000133</a:t>
            </a:r>
            <a:r>
              <a:rPr lang="en-US" sz="1700" dirty="0">
                <a:solidFill>
                  <a:srgbClr val="00B050"/>
                </a:solidFill>
                <a:latin typeface="Ubuntu" panose="020B0504030602030204" pitchFamily="34" charset="0"/>
                <a:cs typeface="Times New Roman" panose="02020603050405020304" pitchFamily="18" charset="0"/>
              </a:rPr>
              <a:t>]</a:t>
            </a:r>
          </a:p>
        </p:txBody>
      </p:sp>
      <p:sp>
        <p:nvSpPr>
          <p:cNvPr id="42" name="Content Placeholder 2">
            <a:extLst>
              <a:ext uri="{FF2B5EF4-FFF2-40B4-BE49-F238E27FC236}">
                <a16:creationId xmlns:a16="http://schemas.microsoft.com/office/drawing/2014/main" id="{C49E3887-4D3F-5F4D-A3A7-67C19ED84C28}"/>
              </a:ext>
            </a:extLst>
          </p:cNvPr>
          <p:cNvSpPr txBox="1">
            <a:spLocks/>
          </p:cNvSpPr>
          <p:nvPr/>
        </p:nvSpPr>
        <p:spPr>
          <a:xfrm>
            <a:off x="8174881" y="1238090"/>
            <a:ext cx="2033625" cy="732960"/>
          </a:xfrm>
          <a:prstGeom prst="rect">
            <a:avLst/>
          </a:prstGeom>
          <a:ln>
            <a:solidFill>
              <a:schemeClr val="bg2">
                <a:lumMod val="9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chemeClr val="bg2">
                    <a:lumMod val="90000"/>
                  </a:schemeClr>
                </a:solidFill>
                <a:latin typeface="Ubuntu" panose="020B0504030602030204" pitchFamily="34" charset="0"/>
                <a:cs typeface="Times New Roman" panose="02020603050405020304" pitchFamily="18" charset="0"/>
              </a:rPr>
              <a:t>'ocean biome' </a:t>
            </a:r>
            <a:r>
              <a:rPr lang="en-US" sz="1700" dirty="0">
                <a:solidFill>
                  <a:schemeClr val="bg2">
                    <a:lumMod val="90000"/>
                  </a:schemeClr>
                </a:solidFill>
                <a:latin typeface="Ubuntu" panose="020B0504030602030204" pitchFamily="34" charset="0"/>
                <a:cs typeface="Times New Roman" panose="02020603050405020304" pitchFamily="18" charset="0"/>
              </a:rPr>
              <a:t>[ENVO_01000048]</a:t>
            </a:r>
          </a:p>
        </p:txBody>
      </p:sp>
      <p:sp>
        <p:nvSpPr>
          <p:cNvPr id="44" name="Content Placeholder 2">
            <a:extLst>
              <a:ext uri="{FF2B5EF4-FFF2-40B4-BE49-F238E27FC236}">
                <a16:creationId xmlns:a16="http://schemas.microsoft.com/office/drawing/2014/main" id="{E474D18B-AFA1-774D-9577-A703CC785B73}"/>
              </a:ext>
            </a:extLst>
          </p:cNvPr>
          <p:cNvSpPr txBox="1">
            <a:spLocks/>
          </p:cNvSpPr>
          <p:nvPr/>
        </p:nvSpPr>
        <p:spPr>
          <a:xfrm>
            <a:off x="8203139" y="2237807"/>
            <a:ext cx="1948183" cy="868412"/>
          </a:xfrm>
          <a:prstGeom prst="rect">
            <a:avLst/>
          </a:prstGeom>
          <a:ln>
            <a:solidFill>
              <a:schemeClr val="bg2">
                <a:lumMod val="9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chemeClr val="bg2">
                    <a:lumMod val="90000"/>
                  </a:schemeClr>
                </a:solidFill>
                <a:latin typeface="Ubuntu" panose="020B0504030602030204" pitchFamily="34" charset="0"/>
                <a:cs typeface="Times New Roman" panose="02020603050405020304" pitchFamily="18" charset="0"/>
              </a:rPr>
              <a:t>'air-associated ecosystem' </a:t>
            </a:r>
            <a:r>
              <a:rPr lang="en-US" sz="1700" dirty="0">
                <a:solidFill>
                  <a:schemeClr val="bg2">
                    <a:lumMod val="90000"/>
                  </a:schemeClr>
                </a:solidFill>
                <a:latin typeface="Ubuntu" panose="020B0504030602030204" pitchFamily="34" charset="0"/>
                <a:cs typeface="Times New Roman" panose="02020603050405020304" pitchFamily="18" charset="0"/>
              </a:rPr>
              <a:t>[ENVO_3300084]</a:t>
            </a:r>
          </a:p>
        </p:txBody>
      </p:sp>
      <p:sp>
        <p:nvSpPr>
          <p:cNvPr id="45" name="Content Placeholder 2">
            <a:extLst>
              <a:ext uri="{FF2B5EF4-FFF2-40B4-BE49-F238E27FC236}">
                <a16:creationId xmlns:a16="http://schemas.microsoft.com/office/drawing/2014/main" id="{55209BDE-8BA3-DF4E-8CA6-16E2D37BD1B2}"/>
              </a:ext>
            </a:extLst>
          </p:cNvPr>
          <p:cNvSpPr txBox="1">
            <a:spLocks/>
          </p:cNvSpPr>
          <p:nvPr/>
        </p:nvSpPr>
        <p:spPr>
          <a:xfrm>
            <a:off x="8078477" y="3322999"/>
            <a:ext cx="1948183" cy="920343"/>
          </a:xfrm>
          <a:prstGeom prst="rect">
            <a:avLst/>
          </a:prstGeom>
          <a:ln>
            <a:solidFill>
              <a:schemeClr val="bg2">
                <a:lumMod val="9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chemeClr val="bg2">
                    <a:lumMod val="90000"/>
                  </a:schemeClr>
                </a:solidFill>
                <a:latin typeface="Ubuntu" panose="020B0504030602030204" pitchFamily="34" charset="0"/>
                <a:cs typeface="Times New Roman" panose="02020603050405020304" pitchFamily="18" charset="0"/>
              </a:rPr>
              <a:t>'marine sediment ecosystem' </a:t>
            </a:r>
            <a:r>
              <a:rPr lang="en-US" sz="1700" dirty="0">
                <a:solidFill>
                  <a:schemeClr val="bg2">
                    <a:lumMod val="90000"/>
                  </a:schemeClr>
                </a:solidFill>
                <a:latin typeface="Ubuntu" panose="020B0504030602030204" pitchFamily="34" charset="0"/>
                <a:cs typeface="Times New Roman" panose="02020603050405020304" pitchFamily="18" charset="0"/>
              </a:rPr>
              <a:t>[ENVO_</a:t>
            </a:r>
            <a:r>
              <a:rPr lang="en-US" sz="1700" dirty="0">
                <a:solidFill>
                  <a:schemeClr val="bg2">
                    <a:lumMod val="90000"/>
                  </a:schemeClr>
                </a:solidFill>
                <a:latin typeface="Ubuntu" panose="020B0504030602030204" pitchFamily="34" charset="0"/>
              </a:rPr>
              <a:t>3300172</a:t>
            </a:r>
            <a:r>
              <a:rPr lang="en-US" sz="1700" dirty="0">
                <a:solidFill>
                  <a:schemeClr val="bg2">
                    <a:lumMod val="90000"/>
                  </a:schemeClr>
                </a:solidFill>
                <a:latin typeface="Ubuntu" panose="020B0504030602030204" pitchFamily="34" charset="0"/>
                <a:cs typeface="Times New Roman" panose="02020603050405020304" pitchFamily="18" charset="0"/>
              </a:rPr>
              <a:t>]</a:t>
            </a:r>
          </a:p>
        </p:txBody>
      </p:sp>
      <p:sp>
        <p:nvSpPr>
          <p:cNvPr id="54" name="Content Placeholder 2">
            <a:extLst>
              <a:ext uri="{FF2B5EF4-FFF2-40B4-BE49-F238E27FC236}">
                <a16:creationId xmlns:a16="http://schemas.microsoft.com/office/drawing/2014/main" id="{973BC67E-2DB7-CD46-A1E0-8EF4C1154350}"/>
              </a:ext>
            </a:extLst>
          </p:cNvPr>
          <p:cNvSpPr txBox="1">
            <a:spLocks/>
          </p:cNvSpPr>
          <p:nvPr/>
        </p:nvSpPr>
        <p:spPr>
          <a:xfrm>
            <a:off x="7849371" y="4497208"/>
            <a:ext cx="1886358" cy="685935"/>
          </a:xfrm>
          <a:prstGeom prst="rect">
            <a:avLst/>
          </a:prstGeom>
          <a:ln>
            <a:solidFill>
              <a:schemeClr val="bg2">
                <a:lumMod val="9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chemeClr val="bg2">
                    <a:lumMod val="90000"/>
                  </a:schemeClr>
                </a:solidFill>
                <a:latin typeface="Ubuntu" panose="020B0504030602030204" pitchFamily="34" charset="0"/>
                <a:cs typeface="Times New Roman" panose="02020603050405020304" pitchFamily="18" charset="0"/>
              </a:rPr>
              <a:t>'soil ecosystem' </a:t>
            </a:r>
            <a:r>
              <a:rPr lang="en-US" sz="1700" dirty="0">
                <a:solidFill>
                  <a:schemeClr val="bg2">
                    <a:lumMod val="90000"/>
                  </a:schemeClr>
                </a:solidFill>
                <a:latin typeface="Ubuntu" panose="020B0504030602030204" pitchFamily="34" charset="0"/>
                <a:cs typeface="Times New Roman" panose="02020603050405020304" pitchFamily="18" charset="0"/>
              </a:rPr>
              <a:t>[ENVO_</a:t>
            </a:r>
            <a:r>
              <a:rPr lang="en-US" sz="1700" dirty="0">
                <a:solidFill>
                  <a:schemeClr val="bg2">
                    <a:lumMod val="90000"/>
                  </a:schemeClr>
                </a:solidFill>
                <a:latin typeface="Ubuntu" panose="020B0504030602030204" pitchFamily="34" charset="0"/>
              </a:rPr>
              <a:t>3300172</a:t>
            </a:r>
            <a:r>
              <a:rPr lang="en-US" sz="1700" dirty="0">
                <a:solidFill>
                  <a:schemeClr val="bg2">
                    <a:lumMod val="90000"/>
                  </a:schemeClr>
                </a:solidFill>
                <a:latin typeface="Ubuntu" panose="020B0504030602030204" pitchFamily="34" charset="0"/>
                <a:cs typeface="Times New Roman" panose="02020603050405020304" pitchFamily="18" charset="0"/>
              </a:rPr>
              <a:t>]</a:t>
            </a:r>
          </a:p>
        </p:txBody>
      </p:sp>
      <p:sp>
        <p:nvSpPr>
          <p:cNvPr id="57" name="Content Placeholder 2">
            <a:extLst>
              <a:ext uri="{FF2B5EF4-FFF2-40B4-BE49-F238E27FC236}">
                <a16:creationId xmlns:a16="http://schemas.microsoft.com/office/drawing/2014/main" id="{55E74180-2A73-E641-9396-FFD3EA3CBDB4}"/>
              </a:ext>
            </a:extLst>
          </p:cNvPr>
          <p:cNvSpPr txBox="1">
            <a:spLocks/>
          </p:cNvSpPr>
          <p:nvPr/>
        </p:nvSpPr>
        <p:spPr>
          <a:xfrm>
            <a:off x="7795950" y="5355688"/>
            <a:ext cx="1939778" cy="575825"/>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'glacial ecosystem'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3300104</a:t>
            </a:r>
            <a:r>
              <a:rPr lang="en-US" sz="1700" dirty="0">
                <a:solidFill>
                  <a:srgbClr val="00B050"/>
                </a:solidFill>
                <a:latin typeface="Ubuntu" panose="020B0504030602030204" pitchFamily="34" charset="0"/>
                <a:cs typeface="Times New Roman" panose="02020603050405020304" pitchFamily="18" charset="0"/>
              </a:rPr>
              <a:t>]</a:t>
            </a:r>
          </a:p>
        </p:txBody>
      </p:sp>
      <p:sp>
        <p:nvSpPr>
          <p:cNvPr id="87" name="Rectangle 86">
            <a:extLst>
              <a:ext uri="{FF2B5EF4-FFF2-40B4-BE49-F238E27FC236}">
                <a16:creationId xmlns:a16="http://schemas.microsoft.com/office/drawing/2014/main" id="{28EC1891-9704-EB46-9FD0-3437E00677CA}"/>
              </a:ext>
            </a:extLst>
          </p:cNvPr>
          <p:cNvSpPr/>
          <p:nvPr/>
        </p:nvSpPr>
        <p:spPr>
          <a:xfrm>
            <a:off x="8319135" y="6579296"/>
            <a:ext cx="6096000" cy="261610"/>
          </a:xfrm>
          <a:prstGeom prst="rect">
            <a:avLst/>
          </a:prstGeom>
        </p:spPr>
        <p:txBody>
          <a:bodyPr>
            <a:spAutoFit/>
          </a:bodyPr>
          <a:lstStyle/>
          <a:p>
            <a:r>
              <a:rPr lang="en-US" sz="1100" dirty="0">
                <a:solidFill>
                  <a:srgbClr val="008D98"/>
                </a:solidFill>
              </a:rPr>
              <a:t>https://</a:t>
            </a:r>
            <a:r>
              <a:rPr lang="en-US" sz="1100" dirty="0" err="1">
                <a:solidFill>
                  <a:srgbClr val="008D98"/>
                </a:solidFill>
              </a:rPr>
              <a:t>yokoent.com</a:t>
            </a:r>
            <a:r>
              <a:rPr lang="en-US" sz="1100" dirty="0">
                <a:solidFill>
                  <a:srgbClr val="008D98"/>
                </a:solidFill>
              </a:rPr>
              <a:t>/images/dna-png-transparent-6.png</a:t>
            </a:r>
          </a:p>
        </p:txBody>
      </p:sp>
      <p:cxnSp>
        <p:nvCxnSpPr>
          <p:cNvPr id="20" name="Curved Connector 19">
            <a:extLst>
              <a:ext uri="{FF2B5EF4-FFF2-40B4-BE49-F238E27FC236}">
                <a16:creationId xmlns:a16="http://schemas.microsoft.com/office/drawing/2014/main" id="{9CC1D1AE-AA09-B04A-B6E6-A25C5CA422F3}"/>
              </a:ext>
            </a:extLst>
          </p:cNvPr>
          <p:cNvCxnSpPr>
            <a:cxnSpLocks/>
            <a:stCxn id="68" idx="3"/>
            <a:endCxn id="34" idx="1"/>
          </p:cNvCxnSpPr>
          <p:nvPr/>
        </p:nvCxnSpPr>
        <p:spPr>
          <a:xfrm flipV="1">
            <a:off x="2279333" y="2244686"/>
            <a:ext cx="2109621" cy="630274"/>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A8579548-4E9F-3B46-AE05-8B488FD5A164}"/>
              </a:ext>
            </a:extLst>
          </p:cNvPr>
          <p:cNvCxnSpPr>
            <a:cxnSpLocks/>
            <a:stCxn id="70" idx="3"/>
            <a:endCxn id="36" idx="1"/>
          </p:cNvCxnSpPr>
          <p:nvPr/>
        </p:nvCxnSpPr>
        <p:spPr>
          <a:xfrm flipV="1">
            <a:off x="1326833" y="3156824"/>
            <a:ext cx="3709193" cy="846758"/>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a:extLst>
              <a:ext uri="{FF2B5EF4-FFF2-40B4-BE49-F238E27FC236}">
                <a16:creationId xmlns:a16="http://schemas.microsoft.com/office/drawing/2014/main" id="{6FD73A5E-0FAF-2A49-9A42-7865B8F05A69}"/>
              </a:ext>
            </a:extLst>
          </p:cNvPr>
          <p:cNvCxnSpPr>
            <a:cxnSpLocks/>
            <a:stCxn id="72" idx="3"/>
            <a:endCxn id="37" idx="1"/>
          </p:cNvCxnSpPr>
          <p:nvPr/>
        </p:nvCxnSpPr>
        <p:spPr>
          <a:xfrm flipV="1">
            <a:off x="3996373" y="4176367"/>
            <a:ext cx="999403" cy="542601"/>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urved Connector 99">
            <a:extLst>
              <a:ext uri="{FF2B5EF4-FFF2-40B4-BE49-F238E27FC236}">
                <a16:creationId xmlns:a16="http://schemas.microsoft.com/office/drawing/2014/main" id="{E83304F0-1BF5-BC46-B10D-2839D9C8FB14}"/>
              </a:ext>
            </a:extLst>
          </p:cNvPr>
          <p:cNvCxnSpPr>
            <a:cxnSpLocks/>
          </p:cNvCxnSpPr>
          <p:nvPr/>
        </p:nvCxnSpPr>
        <p:spPr>
          <a:xfrm flipV="1">
            <a:off x="1787843" y="4909939"/>
            <a:ext cx="2850469" cy="413177"/>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urved Connector 102">
            <a:extLst>
              <a:ext uri="{FF2B5EF4-FFF2-40B4-BE49-F238E27FC236}">
                <a16:creationId xmlns:a16="http://schemas.microsoft.com/office/drawing/2014/main" id="{63D737FD-E868-F043-BD80-117FA35A420B}"/>
              </a:ext>
            </a:extLst>
          </p:cNvPr>
          <p:cNvCxnSpPr>
            <a:cxnSpLocks/>
            <a:stCxn id="62" idx="3"/>
            <a:endCxn id="39" idx="1"/>
          </p:cNvCxnSpPr>
          <p:nvPr/>
        </p:nvCxnSpPr>
        <p:spPr>
          <a:xfrm flipV="1">
            <a:off x="2025480" y="5897478"/>
            <a:ext cx="1856368" cy="356813"/>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E32D74-9A36-1948-9CEF-05D451EA7AD5}"/>
              </a:ext>
            </a:extLst>
          </p:cNvPr>
          <p:cNvSpPr txBox="1"/>
          <p:nvPr/>
        </p:nvSpPr>
        <p:spPr>
          <a:xfrm>
            <a:off x="2927196" y="2444499"/>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sp>
        <p:nvSpPr>
          <p:cNvPr id="66" name="TextBox 65">
            <a:extLst>
              <a:ext uri="{FF2B5EF4-FFF2-40B4-BE49-F238E27FC236}">
                <a16:creationId xmlns:a16="http://schemas.microsoft.com/office/drawing/2014/main" id="{B818C551-72D1-CD46-8B10-60B5E585B683}"/>
              </a:ext>
            </a:extLst>
          </p:cNvPr>
          <p:cNvSpPr txBox="1"/>
          <p:nvPr/>
        </p:nvSpPr>
        <p:spPr>
          <a:xfrm>
            <a:off x="7048340" y="1471309"/>
            <a:ext cx="1181100" cy="246221"/>
          </a:xfrm>
          <a:prstGeom prst="rect">
            <a:avLst/>
          </a:prstGeom>
          <a:noFill/>
          <a:ln>
            <a:noFill/>
          </a:ln>
        </p:spPr>
        <p:txBody>
          <a:bodyPr wrap="square" rtlCol="0">
            <a:spAutoFit/>
          </a:bodyPr>
          <a:lstStyle/>
          <a:p>
            <a:r>
              <a:rPr lang="en-US" sz="950" i="1" dirty="0">
                <a:solidFill>
                  <a:schemeClr val="bg2">
                    <a:lumMod val="90000"/>
                  </a:schemeClr>
                </a:solidFill>
                <a:latin typeface="Ubuntu" panose="020B0504030602030204" pitchFamily="34" charset="0"/>
              </a:rPr>
              <a:t>determines</a:t>
            </a:r>
          </a:p>
        </p:txBody>
      </p:sp>
      <p:cxnSp>
        <p:nvCxnSpPr>
          <p:cNvPr id="67" name="Curved Connector 66">
            <a:extLst>
              <a:ext uri="{FF2B5EF4-FFF2-40B4-BE49-F238E27FC236}">
                <a16:creationId xmlns:a16="http://schemas.microsoft.com/office/drawing/2014/main" id="{B4826816-CAED-E84A-AA26-664FD5BC4800}"/>
              </a:ext>
            </a:extLst>
          </p:cNvPr>
          <p:cNvCxnSpPr>
            <a:cxnSpLocks/>
            <a:stCxn id="34" idx="3"/>
            <a:endCxn id="42" idx="1"/>
          </p:cNvCxnSpPr>
          <p:nvPr/>
        </p:nvCxnSpPr>
        <p:spPr>
          <a:xfrm flipV="1">
            <a:off x="6508901" y="1604570"/>
            <a:ext cx="1665980" cy="640116"/>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FF2B5EF4-FFF2-40B4-BE49-F238E27FC236}">
                <a16:creationId xmlns:a16="http://schemas.microsoft.com/office/drawing/2014/main" id="{A06AB1DA-937B-CC46-B4D9-D2FC1253FA56}"/>
              </a:ext>
            </a:extLst>
          </p:cNvPr>
          <p:cNvCxnSpPr>
            <a:cxnSpLocks/>
            <a:stCxn id="36" idx="3"/>
            <a:endCxn id="44" idx="1"/>
          </p:cNvCxnSpPr>
          <p:nvPr/>
        </p:nvCxnSpPr>
        <p:spPr>
          <a:xfrm flipV="1">
            <a:off x="7155973" y="2672013"/>
            <a:ext cx="1047166" cy="484811"/>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11978AB7-2101-6B48-99B4-77A3FAAAF5A4}"/>
              </a:ext>
            </a:extLst>
          </p:cNvPr>
          <p:cNvCxnSpPr>
            <a:cxnSpLocks/>
            <a:stCxn id="37" idx="3"/>
            <a:endCxn id="45" idx="1"/>
          </p:cNvCxnSpPr>
          <p:nvPr/>
        </p:nvCxnSpPr>
        <p:spPr>
          <a:xfrm flipV="1">
            <a:off x="7115723" y="3783171"/>
            <a:ext cx="962754" cy="393196"/>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7A150C15-E115-1A48-8AF5-18BEB23EBA52}"/>
              </a:ext>
            </a:extLst>
          </p:cNvPr>
          <p:cNvCxnSpPr>
            <a:cxnSpLocks/>
            <a:stCxn id="38" idx="3"/>
            <a:endCxn id="54" idx="1"/>
          </p:cNvCxnSpPr>
          <p:nvPr/>
        </p:nvCxnSpPr>
        <p:spPr>
          <a:xfrm flipV="1">
            <a:off x="6668270" y="4840176"/>
            <a:ext cx="1181101" cy="323996"/>
          </a:xfrm>
          <a:prstGeom prst="curvedConnector3">
            <a:avLst>
              <a:gd name="adj1" fmla="val 50000"/>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4A3D2D96-D684-7C49-8D1F-8C4FE07CABBE}"/>
              </a:ext>
            </a:extLst>
          </p:cNvPr>
          <p:cNvCxnSpPr>
            <a:cxnSpLocks/>
            <a:stCxn id="39" idx="3"/>
            <a:endCxn id="57" idx="1"/>
          </p:cNvCxnSpPr>
          <p:nvPr/>
        </p:nvCxnSpPr>
        <p:spPr>
          <a:xfrm flipV="1">
            <a:off x="6999662" y="5643601"/>
            <a:ext cx="796288" cy="253877"/>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FC4C294E-4B22-6044-8C5D-27728970654A}"/>
              </a:ext>
            </a:extLst>
          </p:cNvPr>
          <p:cNvSpPr txBox="1"/>
          <p:nvPr/>
        </p:nvSpPr>
        <p:spPr>
          <a:xfrm>
            <a:off x="7131171" y="2562445"/>
            <a:ext cx="1181100" cy="246221"/>
          </a:xfrm>
          <a:prstGeom prst="rect">
            <a:avLst/>
          </a:prstGeom>
          <a:noFill/>
          <a:ln>
            <a:noFill/>
          </a:ln>
        </p:spPr>
        <p:txBody>
          <a:bodyPr wrap="square" rtlCol="0">
            <a:spAutoFit/>
          </a:bodyPr>
          <a:lstStyle/>
          <a:p>
            <a:r>
              <a:rPr lang="en-US" sz="950" i="1" dirty="0">
                <a:solidFill>
                  <a:schemeClr val="bg2">
                    <a:lumMod val="90000"/>
                  </a:schemeClr>
                </a:solidFill>
                <a:latin typeface="Ubuntu" panose="020B0504030602030204" pitchFamily="34" charset="0"/>
              </a:rPr>
              <a:t>determines</a:t>
            </a:r>
          </a:p>
        </p:txBody>
      </p:sp>
      <p:sp>
        <p:nvSpPr>
          <p:cNvPr id="90" name="TextBox 89">
            <a:extLst>
              <a:ext uri="{FF2B5EF4-FFF2-40B4-BE49-F238E27FC236}">
                <a16:creationId xmlns:a16="http://schemas.microsoft.com/office/drawing/2014/main" id="{4E54DCAD-07C5-F84A-AB16-7FBCE357E4C2}"/>
              </a:ext>
            </a:extLst>
          </p:cNvPr>
          <p:cNvSpPr txBox="1"/>
          <p:nvPr/>
        </p:nvSpPr>
        <p:spPr>
          <a:xfrm>
            <a:off x="7203401" y="3619129"/>
            <a:ext cx="1429131" cy="246221"/>
          </a:xfrm>
          <a:prstGeom prst="rect">
            <a:avLst/>
          </a:prstGeom>
          <a:noFill/>
          <a:ln>
            <a:noFill/>
          </a:ln>
        </p:spPr>
        <p:txBody>
          <a:bodyPr wrap="square" rtlCol="0">
            <a:spAutoFit/>
          </a:bodyPr>
          <a:lstStyle/>
          <a:p>
            <a:r>
              <a:rPr lang="en-US" sz="950" i="1" dirty="0">
                <a:solidFill>
                  <a:schemeClr val="bg2">
                    <a:lumMod val="90000"/>
                  </a:schemeClr>
                </a:solidFill>
                <a:latin typeface="Ubuntu" panose="020B0504030602030204" pitchFamily="34" charset="0"/>
              </a:rPr>
              <a:t>determines</a:t>
            </a:r>
          </a:p>
        </p:txBody>
      </p:sp>
      <p:sp>
        <p:nvSpPr>
          <p:cNvPr id="91" name="TextBox 90">
            <a:extLst>
              <a:ext uri="{FF2B5EF4-FFF2-40B4-BE49-F238E27FC236}">
                <a16:creationId xmlns:a16="http://schemas.microsoft.com/office/drawing/2014/main" id="{402C8CB0-70EA-4A4E-ADBC-1D9ECDB26E72}"/>
              </a:ext>
            </a:extLst>
          </p:cNvPr>
          <p:cNvSpPr txBox="1"/>
          <p:nvPr/>
        </p:nvSpPr>
        <p:spPr>
          <a:xfrm>
            <a:off x="6962034" y="5023117"/>
            <a:ext cx="1181100" cy="246221"/>
          </a:xfrm>
          <a:prstGeom prst="rect">
            <a:avLst/>
          </a:prstGeom>
          <a:noFill/>
          <a:ln>
            <a:noFill/>
          </a:ln>
        </p:spPr>
        <p:txBody>
          <a:bodyPr wrap="square" rtlCol="0">
            <a:spAutoFit/>
          </a:bodyPr>
          <a:lstStyle/>
          <a:p>
            <a:r>
              <a:rPr lang="en-US" sz="950" i="1" dirty="0">
                <a:solidFill>
                  <a:schemeClr val="bg2">
                    <a:lumMod val="90000"/>
                  </a:schemeClr>
                </a:solidFill>
                <a:latin typeface="Ubuntu" panose="020B0504030602030204" pitchFamily="34" charset="0"/>
              </a:rPr>
              <a:t>determines</a:t>
            </a:r>
          </a:p>
        </p:txBody>
      </p:sp>
      <p:sp>
        <p:nvSpPr>
          <p:cNvPr id="92" name="TextBox 91">
            <a:extLst>
              <a:ext uri="{FF2B5EF4-FFF2-40B4-BE49-F238E27FC236}">
                <a16:creationId xmlns:a16="http://schemas.microsoft.com/office/drawing/2014/main" id="{D1C8F670-4CBC-C340-BF45-3B99D9796560}"/>
              </a:ext>
            </a:extLst>
          </p:cNvPr>
          <p:cNvSpPr txBox="1"/>
          <p:nvPr/>
        </p:nvSpPr>
        <p:spPr>
          <a:xfrm>
            <a:off x="6949305" y="5924291"/>
            <a:ext cx="1181100" cy="246221"/>
          </a:xfrm>
          <a:prstGeom prst="rect">
            <a:avLst/>
          </a:prstGeom>
          <a:noFill/>
        </p:spPr>
        <p:txBody>
          <a:bodyPr wrap="square" rtlCol="0">
            <a:spAutoFit/>
          </a:bodyPr>
          <a:lstStyle/>
          <a:p>
            <a:r>
              <a:rPr lang="en-US" sz="950" i="1" dirty="0">
                <a:latin typeface="Ubuntu" panose="020B0504030602030204" pitchFamily="34" charset="0"/>
              </a:rPr>
              <a:t>determines</a:t>
            </a:r>
          </a:p>
        </p:txBody>
      </p:sp>
      <p:sp>
        <p:nvSpPr>
          <p:cNvPr id="94" name="TextBox 93">
            <a:extLst>
              <a:ext uri="{FF2B5EF4-FFF2-40B4-BE49-F238E27FC236}">
                <a16:creationId xmlns:a16="http://schemas.microsoft.com/office/drawing/2014/main" id="{84D0E7CC-E86C-8E4A-A36A-3483FFFDDFA0}"/>
              </a:ext>
            </a:extLst>
          </p:cNvPr>
          <p:cNvSpPr txBox="1"/>
          <p:nvPr/>
        </p:nvSpPr>
        <p:spPr>
          <a:xfrm>
            <a:off x="3996373" y="4439520"/>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sp>
        <p:nvSpPr>
          <p:cNvPr id="95" name="TextBox 94">
            <a:extLst>
              <a:ext uri="{FF2B5EF4-FFF2-40B4-BE49-F238E27FC236}">
                <a16:creationId xmlns:a16="http://schemas.microsoft.com/office/drawing/2014/main" id="{B9DBCE49-93B2-BD46-A4BD-1658E53D1710}"/>
              </a:ext>
            </a:extLst>
          </p:cNvPr>
          <p:cNvSpPr txBox="1"/>
          <p:nvPr/>
        </p:nvSpPr>
        <p:spPr>
          <a:xfrm>
            <a:off x="2729878" y="5190331"/>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sp>
        <p:nvSpPr>
          <p:cNvPr id="96" name="TextBox 95">
            <a:extLst>
              <a:ext uri="{FF2B5EF4-FFF2-40B4-BE49-F238E27FC236}">
                <a16:creationId xmlns:a16="http://schemas.microsoft.com/office/drawing/2014/main" id="{101B4212-E1CB-FF47-A4F5-FF1AF113BC85}"/>
              </a:ext>
            </a:extLst>
          </p:cNvPr>
          <p:cNvSpPr txBox="1"/>
          <p:nvPr/>
        </p:nvSpPr>
        <p:spPr>
          <a:xfrm>
            <a:off x="2355827" y="6148857"/>
            <a:ext cx="1181100" cy="246221"/>
          </a:xfrm>
          <a:prstGeom prst="rect">
            <a:avLst/>
          </a:prstGeom>
          <a:noFill/>
          <a:ln>
            <a:noFill/>
          </a:ln>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pic>
        <p:nvPicPr>
          <p:cNvPr id="3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F5385BAD-4178-F04E-AD35-1D0A8171405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769" y="815647"/>
            <a:ext cx="1244224" cy="636044"/>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AFFC864D-7E0C-594F-8AA1-8FCA957C58FD}"/>
              </a:ext>
            </a:extLst>
          </p:cNvPr>
          <p:cNvSpPr txBox="1"/>
          <p:nvPr/>
        </p:nvSpPr>
        <p:spPr>
          <a:xfrm>
            <a:off x="3796593" y="3207416"/>
            <a:ext cx="1181100" cy="246221"/>
          </a:xfrm>
          <a:prstGeom prst="rect">
            <a:avLst/>
          </a:prstGeom>
          <a:noFill/>
          <a:ln>
            <a:noFill/>
          </a:ln>
        </p:spPr>
        <p:txBody>
          <a:bodyPr wrap="square" rtlCol="0">
            <a:spAutoFit/>
          </a:bodyPr>
          <a:lstStyle/>
          <a:p>
            <a:r>
              <a:rPr lang="en-US" sz="950" dirty="0" err="1">
                <a:solidFill>
                  <a:schemeClr val="bg2">
                    <a:lumMod val="90000"/>
                  </a:schemeClr>
                </a:solidFill>
                <a:latin typeface="Ubuntu" panose="020B0504030602030204" pitchFamily="34" charset="0"/>
              </a:rPr>
              <a:t>cross_reference</a:t>
            </a:r>
            <a:endParaRPr lang="en-US" sz="950" dirty="0">
              <a:solidFill>
                <a:schemeClr val="bg2">
                  <a:lumMod val="90000"/>
                </a:schemeClr>
              </a:solidFill>
              <a:latin typeface="Ubuntu" panose="020B0504030602030204" pitchFamily="34" charset="0"/>
            </a:endParaRPr>
          </a:p>
        </p:txBody>
      </p:sp>
      <p:pic>
        <p:nvPicPr>
          <p:cNvPr id="69" name="Picture 68">
            <a:extLst>
              <a:ext uri="{FF2B5EF4-FFF2-40B4-BE49-F238E27FC236}">
                <a16:creationId xmlns:a16="http://schemas.microsoft.com/office/drawing/2014/main" id="{A30A5CBD-E48C-2D4A-8E73-153CA7E388D8}"/>
              </a:ext>
            </a:extLst>
          </p:cNvPr>
          <p:cNvPicPr>
            <a:picLocks noChangeAspect="1"/>
          </p:cNvPicPr>
          <p:nvPr/>
        </p:nvPicPr>
        <p:blipFill>
          <a:blip r:embed="rId19">
            <a:alphaModFix amt="25000"/>
          </a:blip>
          <a:stretch>
            <a:fillRect/>
          </a:stretch>
        </p:blipFill>
        <p:spPr>
          <a:xfrm>
            <a:off x="456883" y="3404539"/>
            <a:ext cx="4178300" cy="355600"/>
          </a:xfrm>
          <a:prstGeom prst="rect">
            <a:avLst/>
          </a:prstGeom>
        </p:spPr>
      </p:pic>
      <p:pic>
        <p:nvPicPr>
          <p:cNvPr id="4" name="Picture 3">
            <a:extLst>
              <a:ext uri="{FF2B5EF4-FFF2-40B4-BE49-F238E27FC236}">
                <a16:creationId xmlns:a16="http://schemas.microsoft.com/office/drawing/2014/main" id="{6534AA84-27D0-6F4C-BE05-0BD0FACBA237}"/>
              </a:ext>
            </a:extLst>
          </p:cNvPr>
          <p:cNvPicPr>
            <a:picLocks noChangeAspect="1"/>
          </p:cNvPicPr>
          <p:nvPr/>
        </p:nvPicPr>
        <p:blipFill>
          <a:blip r:embed="rId20"/>
          <a:stretch>
            <a:fillRect/>
          </a:stretch>
        </p:blipFill>
        <p:spPr>
          <a:xfrm>
            <a:off x="7720257" y="14116"/>
            <a:ext cx="4478223" cy="755916"/>
          </a:xfrm>
          <a:prstGeom prst="rect">
            <a:avLst/>
          </a:prstGeom>
        </p:spPr>
      </p:pic>
      <p:pic>
        <p:nvPicPr>
          <p:cNvPr id="74" name="Picture 73">
            <a:extLst>
              <a:ext uri="{FF2B5EF4-FFF2-40B4-BE49-F238E27FC236}">
                <a16:creationId xmlns:a16="http://schemas.microsoft.com/office/drawing/2014/main" id="{2C9BA527-46FD-E340-9850-67A716A24B1B}"/>
              </a:ext>
            </a:extLst>
          </p:cNvPr>
          <p:cNvPicPr>
            <a:picLocks noChangeAspect="1"/>
          </p:cNvPicPr>
          <p:nvPr/>
        </p:nvPicPr>
        <p:blipFill>
          <a:blip r:embed="rId21">
            <a:alphaModFix amt="25000"/>
          </a:blip>
          <a:stretch>
            <a:fillRect/>
          </a:stretch>
        </p:blipFill>
        <p:spPr>
          <a:xfrm>
            <a:off x="169619" y="3072003"/>
            <a:ext cx="1739900" cy="393700"/>
          </a:xfrm>
          <a:prstGeom prst="rect">
            <a:avLst/>
          </a:prstGeom>
        </p:spPr>
      </p:pic>
      <p:pic>
        <p:nvPicPr>
          <p:cNvPr id="58" name="Picture 57">
            <a:extLst>
              <a:ext uri="{FF2B5EF4-FFF2-40B4-BE49-F238E27FC236}">
                <a16:creationId xmlns:a16="http://schemas.microsoft.com/office/drawing/2014/main" id="{2A79B177-AD95-9B45-8E91-1B1F7C19BA2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6200000">
            <a:off x="9180231" y="2476862"/>
            <a:ext cx="4397516" cy="2473602"/>
          </a:xfrm>
          <a:prstGeom prst="rect">
            <a:avLst/>
          </a:prstGeom>
        </p:spPr>
      </p:pic>
      <p:pic>
        <p:nvPicPr>
          <p:cNvPr id="79" name="Picture 78">
            <a:extLst>
              <a:ext uri="{FF2B5EF4-FFF2-40B4-BE49-F238E27FC236}">
                <a16:creationId xmlns:a16="http://schemas.microsoft.com/office/drawing/2014/main" id="{5FF88C63-3A04-6C4B-86AB-A0D90676F0AD}"/>
              </a:ext>
            </a:extLst>
          </p:cNvPr>
          <p:cNvPicPr>
            <a:picLocks noChangeAspect="1"/>
          </p:cNvPicPr>
          <p:nvPr/>
        </p:nvPicPr>
        <p:blipFill>
          <a:blip r:embed="rId23"/>
          <a:stretch>
            <a:fillRect/>
          </a:stretch>
        </p:blipFill>
        <p:spPr>
          <a:xfrm>
            <a:off x="10550376" y="908491"/>
            <a:ext cx="1524855" cy="481055"/>
          </a:xfrm>
          <a:prstGeom prst="rect">
            <a:avLst/>
          </a:prstGeom>
        </p:spPr>
      </p:pic>
      <p:sp>
        <p:nvSpPr>
          <p:cNvPr id="76" name="Arrow: Right 3">
            <a:extLst>
              <a:ext uri="{FF2B5EF4-FFF2-40B4-BE49-F238E27FC236}">
                <a16:creationId xmlns:a16="http://schemas.microsoft.com/office/drawing/2014/main" id="{22107F6B-84F3-FD48-B338-DEFA9FC938B1}"/>
              </a:ext>
            </a:extLst>
          </p:cNvPr>
          <p:cNvSpPr/>
          <p:nvPr/>
        </p:nvSpPr>
        <p:spPr>
          <a:xfrm rot="20349358">
            <a:off x="10063056" y="5226398"/>
            <a:ext cx="526560" cy="4128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8457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6836D0C-3473-414B-816C-3ABC66614D15}"/>
              </a:ext>
            </a:extLst>
          </p:cNvPr>
          <p:cNvGrpSpPr/>
          <p:nvPr/>
        </p:nvGrpSpPr>
        <p:grpSpPr>
          <a:xfrm>
            <a:off x="0" y="6503362"/>
            <a:ext cx="12183560" cy="386144"/>
            <a:chOff x="0" y="6503362"/>
            <a:chExt cx="12183560" cy="386144"/>
          </a:xfrm>
        </p:grpSpPr>
        <p:grpSp>
          <p:nvGrpSpPr>
            <p:cNvPr id="47" name="Group 46">
              <a:extLst>
                <a:ext uri="{FF2B5EF4-FFF2-40B4-BE49-F238E27FC236}">
                  <a16:creationId xmlns:a16="http://schemas.microsoft.com/office/drawing/2014/main" id="{5BB05678-FCF3-44CD-9600-5F94E716A2F8}"/>
                </a:ext>
              </a:extLst>
            </p:cNvPr>
            <p:cNvGrpSpPr/>
            <p:nvPr/>
          </p:nvGrpSpPr>
          <p:grpSpPr>
            <a:xfrm>
              <a:off x="0" y="6503362"/>
              <a:ext cx="8343900" cy="385804"/>
              <a:chOff x="0" y="6482829"/>
              <a:chExt cx="8343900" cy="385804"/>
            </a:xfrm>
          </p:grpSpPr>
          <p:pic>
            <p:nvPicPr>
              <p:cNvPr id="50" name="Picture 49">
                <a:extLst>
                  <a:ext uri="{FF2B5EF4-FFF2-40B4-BE49-F238E27FC236}">
                    <a16:creationId xmlns:a16="http://schemas.microsoft.com/office/drawing/2014/main" id="{F14888B6-AE1E-404C-9B58-E51686B24A5E}"/>
                  </a:ext>
                </a:extLst>
              </p:cNvPr>
              <p:cNvPicPr>
                <a:picLocks noChangeAspect="1"/>
              </p:cNvPicPr>
              <p:nvPr/>
            </p:nvPicPr>
            <p:blipFill rotWithShape="1">
              <a:blip r:embed="rId2"/>
              <a:srcRect l="20019" r="66302"/>
              <a:stretch/>
            </p:blipFill>
            <p:spPr>
              <a:xfrm>
                <a:off x="0" y="6482871"/>
                <a:ext cx="2085975" cy="385762"/>
              </a:xfrm>
              <a:prstGeom prst="rect">
                <a:avLst/>
              </a:prstGeom>
            </p:spPr>
          </p:pic>
          <p:pic>
            <p:nvPicPr>
              <p:cNvPr id="51" name="Picture 50">
                <a:extLst>
                  <a:ext uri="{FF2B5EF4-FFF2-40B4-BE49-F238E27FC236}">
                    <a16:creationId xmlns:a16="http://schemas.microsoft.com/office/drawing/2014/main" id="{29B888E3-8D94-40EA-9BC6-16D51A5F6F77}"/>
                  </a:ext>
                </a:extLst>
              </p:cNvPr>
              <p:cNvPicPr>
                <a:picLocks noChangeAspect="1"/>
              </p:cNvPicPr>
              <p:nvPr/>
            </p:nvPicPr>
            <p:blipFill rotWithShape="1">
              <a:blip r:embed="rId2"/>
              <a:srcRect l="20019" r="66302"/>
              <a:stretch/>
            </p:blipFill>
            <p:spPr>
              <a:xfrm>
                <a:off x="2085975" y="6482871"/>
                <a:ext cx="2085975" cy="385762"/>
              </a:xfrm>
              <a:prstGeom prst="rect">
                <a:avLst/>
              </a:prstGeom>
            </p:spPr>
          </p:pic>
          <p:pic>
            <p:nvPicPr>
              <p:cNvPr id="52" name="Picture 51">
                <a:extLst>
                  <a:ext uri="{FF2B5EF4-FFF2-40B4-BE49-F238E27FC236}">
                    <a16:creationId xmlns:a16="http://schemas.microsoft.com/office/drawing/2014/main" id="{DC10E69A-CD0A-4494-BE12-93C535A91928}"/>
                  </a:ext>
                </a:extLst>
              </p:cNvPr>
              <p:cNvPicPr>
                <a:picLocks noChangeAspect="1"/>
              </p:cNvPicPr>
              <p:nvPr/>
            </p:nvPicPr>
            <p:blipFill rotWithShape="1">
              <a:blip r:embed="rId2"/>
              <a:srcRect l="20019" r="66302"/>
              <a:stretch/>
            </p:blipFill>
            <p:spPr>
              <a:xfrm>
                <a:off x="4171950" y="6482871"/>
                <a:ext cx="2085975" cy="385762"/>
              </a:xfrm>
              <a:prstGeom prst="rect">
                <a:avLst/>
              </a:prstGeom>
            </p:spPr>
          </p:pic>
          <p:pic>
            <p:nvPicPr>
              <p:cNvPr id="53" name="Picture 52">
                <a:extLst>
                  <a:ext uri="{FF2B5EF4-FFF2-40B4-BE49-F238E27FC236}">
                    <a16:creationId xmlns:a16="http://schemas.microsoft.com/office/drawing/2014/main" id="{698E9070-2CC0-4F59-AE62-AB3595FEA510}"/>
                  </a:ext>
                </a:extLst>
              </p:cNvPr>
              <p:cNvPicPr>
                <a:picLocks noChangeAspect="1"/>
              </p:cNvPicPr>
              <p:nvPr/>
            </p:nvPicPr>
            <p:blipFill rotWithShape="1">
              <a:blip r:embed="rId2"/>
              <a:srcRect l="20019" r="66302"/>
              <a:stretch/>
            </p:blipFill>
            <p:spPr>
              <a:xfrm>
                <a:off x="6257925" y="6482829"/>
                <a:ext cx="2085975" cy="385762"/>
              </a:xfrm>
              <a:prstGeom prst="rect">
                <a:avLst/>
              </a:prstGeom>
            </p:spPr>
          </p:pic>
        </p:grpSp>
        <p:pic>
          <p:nvPicPr>
            <p:cNvPr id="48" name="Picture 47">
              <a:extLst>
                <a:ext uri="{FF2B5EF4-FFF2-40B4-BE49-F238E27FC236}">
                  <a16:creationId xmlns:a16="http://schemas.microsoft.com/office/drawing/2014/main" id="{EF5D1208-5DAB-4A6C-9121-418E11362F1E}"/>
                </a:ext>
              </a:extLst>
            </p:cNvPr>
            <p:cNvPicPr>
              <a:picLocks noChangeAspect="1"/>
            </p:cNvPicPr>
            <p:nvPr/>
          </p:nvPicPr>
          <p:blipFill rotWithShape="1">
            <a:blip r:embed="rId2"/>
            <a:srcRect l="20019" r="66302"/>
            <a:stretch/>
          </p:blipFill>
          <p:spPr>
            <a:xfrm>
              <a:off x="8331721" y="6503702"/>
              <a:ext cx="2085975" cy="385762"/>
            </a:xfrm>
            <a:prstGeom prst="rect">
              <a:avLst/>
            </a:prstGeom>
          </p:spPr>
        </p:pic>
        <p:pic>
          <p:nvPicPr>
            <p:cNvPr id="49" name="Picture 48">
              <a:extLst>
                <a:ext uri="{FF2B5EF4-FFF2-40B4-BE49-F238E27FC236}">
                  <a16:creationId xmlns:a16="http://schemas.microsoft.com/office/drawing/2014/main" id="{00988E31-B249-4812-B0A9-62DEC3DDAC86}"/>
                </a:ext>
              </a:extLst>
            </p:cNvPr>
            <p:cNvPicPr>
              <a:picLocks noChangeAspect="1"/>
            </p:cNvPicPr>
            <p:nvPr/>
          </p:nvPicPr>
          <p:blipFill rotWithShape="1">
            <a:blip r:embed="rId2"/>
            <a:srcRect l="20019" r="66302"/>
            <a:stretch/>
          </p:blipFill>
          <p:spPr>
            <a:xfrm>
              <a:off x="10097585" y="6503744"/>
              <a:ext cx="2085975" cy="385762"/>
            </a:xfrm>
            <a:prstGeom prst="rect">
              <a:avLst/>
            </a:prstGeom>
          </p:spPr>
        </p:pic>
      </p:grpSp>
      <p:grpSp>
        <p:nvGrpSpPr>
          <p:cNvPr id="18" name="Group 17">
            <a:extLst>
              <a:ext uri="{FF2B5EF4-FFF2-40B4-BE49-F238E27FC236}">
                <a16:creationId xmlns:a16="http://schemas.microsoft.com/office/drawing/2014/main" id="{0EF9C684-8869-4601-BD7D-B888249E2BEC}"/>
              </a:ext>
            </a:extLst>
          </p:cNvPr>
          <p:cNvGrpSpPr/>
          <p:nvPr/>
        </p:nvGrpSpPr>
        <p:grpSpPr>
          <a:xfrm>
            <a:off x="0" y="-1"/>
            <a:ext cx="12192000" cy="485776"/>
            <a:chOff x="0" y="-1"/>
            <a:chExt cx="9144000" cy="485776"/>
          </a:xfrm>
        </p:grpSpPr>
        <p:pic>
          <p:nvPicPr>
            <p:cNvPr id="19" name="Picture 18">
              <a:extLst>
                <a:ext uri="{FF2B5EF4-FFF2-40B4-BE49-F238E27FC236}">
                  <a16:creationId xmlns:a16="http://schemas.microsoft.com/office/drawing/2014/main" id="{1665A116-9B4C-45B5-832B-41284AEB2DB6}"/>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0" name="Picture 19">
              <a:extLst>
                <a:ext uri="{FF2B5EF4-FFF2-40B4-BE49-F238E27FC236}">
                  <a16:creationId xmlns:a16="http://schemas.microsoft.com/office/drawing/2014/main" id="{38B822FD-9EA7-4AFD-A974-33C11A580324}"/>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a:xfrm>
            <a:off x="624972" y="673510"/>
            <a:ext cx="10515600" cy="1325563"/>
          </a:xfrm>
        </p:spPr>
        <p:txBody>
          <a:bodyPr/>
          <a:lstStyle/>
          <a:p>
            <a:r>
              <a:rPr lang="en-US" altLang="x-none" dirty="0">
                <a:solidFill>
                  <a:srgbClr val="000000"/>
                </a:solidFill>
                <a:latin typeface="Ubuntu" panose="020B0504030602030204" pitchFamily="34" charset="0"/>
                <a:cs typeface="Times New Roman" pitchFamily="16" charset="0"/>
              </a:rPr>
              <a:t>Outline</a:t>
            </a:r>
            <a:endParaRPr lang="en-US" dirty="0">
              <a:latin typeface="Ubuntu" panose="020B0504030602030204" pitchFamily="34" charset="0"/>
            </a:endParaRPr>
          </a:p>
        </p:txBody>
      </p:sp>
      <p:sp>
        <p:nvSpPr>
          <p:cNvPr id="3" name="Content Placeholder 2">
            <a:extLst>
              <a:ext uri="{FF2B5EF4-FFF2-40B4-BE49-F238E27FC236}">
                <a16:creationId xmlns:a16="http://schemas.microsoft.com/office/drawing/2014/main" id="{3C4783AD-ECFC-4117-92E2-4B12D92C2C9B}"/>
              </a:ext>
            </a:extLst>
          </p:cNvPr>
          <p:cNvSpPr>
            <a:spLocks noGrp="1"/>
          </p:cNvSpPr>
          <p:nvPr>
            <p:ph idx="1"/>
          </p:nvPr>
        </p:nvSpPr>
        <p:spPr>
          <a:xfrm>
            <a:off x="638276" y="1790069"/>
            <a:ext cx="11388847" cy="4351338"/>
          </a:xfrm>
        </p:spPr>
        <p:txBody>
          <a:bodyPr>
            <a:normAutofit/>
          </a:bodyPr>
          <a:lstStyle/>
          <a:p>
            <a:r>
              <a:rPr lang="en-US" dirty="0">
                <a:latin typeface="Ubuntu" panose="020B0504030602030204" pitchFamily="34" charset="0"/>
              </a:rPr>
              <a:t>FAIR principles</a:t>
            </a:r>
          </a:p>
          <a:p>
            <a:r>
              <a:rPr lang="en-US" dirty="0">
                <a:latin typeface="Ubuntu" panose="020B0504030602030204" pitchFamily="34" charset="0"/>
              </a:rPr>
              <a:t>Ontology</a:t>
            </a:r>
          </a:p>
          <a:p>
            <a:pPr lvl="1"/>
            <a:r>
              <a:rPr lang="en-US" dirty="0">
                <a:latin typeface="Ubuntu" panose="020B0504030602030204" pitchFamily="34" charset="0"/>
              </a:rPr>
              <a:t>SWEET Semantic Web for Earth and Environment Technology Ontology</a:t>
            </a:r>
          </a:p>
          <a:p>
            <a:pPr lvl="1"/>
            <a:r>
              <a:rPr lang="en-US" dirty="0">
                <a:latin typeface="Ubuntu" panose="020B0504030602030204" pitchFamily="34" charset="0"/>
              </a:rPr>
              <a:t>ENVO Environment Ontology</a:t>
            </a:r>
          </a:p>
          <a:p>
            <a:r>
              <a:rPr lang="en-US" dirty="0">
                <a:latin typeface="Ubuntu" panose="020B0504030602030204" pitchFamily="34" charset="0"/>
              </a:rPr>
              <a:t>Metagenomics</a:t>
            </a:r>
          </a:p>
          <a:p>
            <a:r>
              <a:rPr lang="en-US" dirty="0">
                <a:latin typeface="Ubuntu" panose="020B0504030602030204" pitchFamily="34" charset="0"/>
              </a:rPr>
              <a:t>Linking SWEET &amp; ENVO</a:t>
            </a:r>
          </a:p>
          <a:p>
            <a:r>
              <a:rPr lang="en-US" dirty="0">
                <a:latin typeface="Ubuntu" panose="020B0504030602030204" pitchFamily="34" charset="0"/>
              </a:rPr>
              <a:t>Accessing genomic </a:t>
            </a:r>
            <a:r>
              <a:rPr lang="en-US">
                <a:latin typeface="Ubuntu" panose="020B0504030602030204" pitchFamily="34" charset="0"/>
              </a:rPr>
              <a:t>potential from </a:t>
            </a:r>
            <a:r>
              <a:rPr lang="en-US" dirty="0">
                <a:latin typeface="Ubuntu" panose="020B0504030602030204" pitchFamily="34" charset="0"/>
              </a:rPr>
              <a:t>SWEET terms</a:t>
            </a:r>
          </a:p>
          <a:p>
            <a:endParaRPr lang="en-US" dirty="0">
              <a:latin typeface="Ubuntu" panose="020B0504030602030204" pitchFamily="34" charset="0"/>
            </a:endParaRPr>
          </a:p>
        </p:txBody>
      </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2</a:t>
            </a:fld>
            <a:endParaRPr lang="en-US" sz="1400" dirty="0">
              <a:solidFill>
                <a:schemeClr val="tx1"/>
              </a:solidFill>
            </a:endParaRPr>
          </a:p>
        </p:txBody>
      </p:sp>
      <p:pic>
        <p:nvPicPr>
          <p:cNvPr id="2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29E5E97D-8E79-3846-A6FD-6C1F53AA8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6320BBFC-2806-D34B-BA23-3F576FA1D796}"/>
              </a:ext>
            </a:extLst>
          </p:cNvPr>
          <p:cNvGrpSpPr/>
          <p:nvPr/>
        </p:nvGrpSpPr>
        <p:grpSpPr>
          <a:xfrm>
            <a:off x="0" y="9961"/>
            <a:ext cx="12192000" cy="485776"/>
            <a:chOff x="0" y="-1"/>
            <a:chExt cx="9144000" cy="485776"/>
          </a:xfrm>
        </p:grpSpPr>
        <p:pic>
          <p:nvPicPr>
            <p:cNvPr id="25" name="Picture 24">
              <a:extLst>
                <a:ext uri="{FF2B5EF4-FFF2-40B4-BE49-F238E27FC236}">
                  <a16:creationId xmlns:a16="http://schemas.microsoft.com/office/drawing/2014/main" id="{CF2666DF-8226-E848-B9ED-AF6E8E935ACF}"/>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6" name="Picture 25">
              <a:extLst>
                <a:ext uri="{FF2B5EF4-FFF2-40B4-BE49-F238E27FC236}">
                  <a16:creationId xmlns:a16="http://schemas.microsoft.com/office/drawing/2014/main" id="{1F6A1AC7-EE68-3B4F-A8F7-60064E88AB55}"/>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3658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p:txBody>
          <a:bodyPr/>
          <a:lstStyle/>
          <a:p>
            <a:br>
              <a:rPr lang="en-US" altLang="x-none" dirty="0">
                <a:solidFill>
                  <a:srgbClr val="000000"/>
                </a:solidFill>
                <a:latin typeface="Ubuntu" panose="020B0504030602030204" pitchFamily="34" charset="0"/>
                <a:cs typeface="Times New Roman" pitchFamily="16" charset="0"/>
              </a:rPr>
            </a:br>
            <a:endParaRPr lang="en-US" dirty="0">
              <a:latin typeface="Ubuntu" panose="020B0504030602030204" pitchFamily="34" charset="0"/>
            </a:endParaRPr>
          </a:p>
        </p:txBody>
      </p:sp>
      <p:sp>
        <p:nvSpPr>
          <p:cNvPr id="3" name="Content Placeholder 2">
            <a:extLst>
              <a:ext uri="{FF2B5EF4-FFF2-40B4-BE49-F238E27FC236}">
                <a16:creationId xmlns:a16="http://schemas.microsoft.com/office/drawing/2014/main" id="{3C4783AD-ECFC-4117-92E2-4B12D92C2C9B}"/>
              </a:ext>
            </a:extLst>
          </p:cNvPr>
          <p:cNvSpPr>
            <a:spLocks noGrp="1"/>
          </p:cNvSpPr>
          <p:nvPr>
            <p:ph idx="1"/>
          </p:nvPr>
        </p:nvSpPr>
        <p:spPr>
          <a:xfrm>
            <a:off x="638277" y="1698629"/>
            <a:ext cx="7219849" cy="3600627"/>
          </a:xfrm>
        </p:spPr>
        <p:txBody>
          <a:bodyPr/>
          <a:lstStyle/>
          <a:p>
            <a:endParaRPr lang="en-US" dirty="0">
              <a:latin typeface="Ubuntu" panose="020B0504030602030204" pitchFamily="34" charset="0"/>
            </a:endParaRPr>
          </a:p>
          <a:p>
            <a:endParaRPr lang="en-US" dirty="0">
              <a:latin typeface="Ubuntu" panose="020B0504030602030204" pitchFamily="34" charset="0"/>
            </a:endParaRPr>
          </a:p>
          <a:p>
            <a:endParaRPr lang="en-US" dirty="0">
              <a:latin typeface="Ubuntu" panose="020B0504030602030204" pitchFamily="34" charset="0"/>
            </a:endParaRPr>
          </a:p>
        </p:txBody>
      </p:sp>
      <p:sp>
        <p:nvSpPr>
          <p:cNvPr id="21" name="Rectangle 20">
            <a:extLst>
              <a:ext uri="{FF2B5EF4-FFF2-40B4-BE49-F238E27FC236}">
                <a16:creationId xmlns:a16="http://schemas.microsoft.com/office/drawing/2014/main" id="{0AAE66DC-293D-3A46-BA95-4AE960684325}"/>
              </a:ext>
            </a:extLst>
          </p:cNvPr>
          <p:cNvSpPr/>
          <p:nvPr/>
        </p:nvSpPr>
        <p:spPr>
          <a:xfrm>
            <a:off x="13953" y="6486054"/>
            <a:ext cx="12178047" cy="385762"/>
          </a:xfrm>
          <a:prstGeom prst="rect">
            <a:avLst/>
          </a:prstGeom>
          <a:solidFill>
            <a:srgbClr val="234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6423345-E90A-054D-B617-28CEB28D31CF}"/>
              </a:ext>
            </a:extLst>
          </p:cNvPr>
          <p:cNvPicPr>
            <a:picLocks noChangeAspect="1"/>
          </p:cNvPicPr>
          <p:nvPr/>
        </p:nvPicPr>
        <p:blipFill>
          <a:blip r:embed="rId2"/>
          <a:stretch>
            <a:fillRect/>
          </a:stretch>
        </p:blipFill>
        <p:spPr>
          <a:xfrm>
            <a:off x="0" y="9841"/>
            <a:ext cx="9464040" cy="749955"/>
          </a:xfrm>
          <a:prstGeom prst="rect">
            <a:avLst/>
          </a:prstGeom>
        </p:spPr>
      </p:pic>
      <p:sp>
        <p:nvSpPr>
          <p:cNvPr id="27" name="Slide Number Placeholder 3">
            <a:extLst>
              <a:ext uri="{FF2B5EF4-FFF2-40B4-BE49-F238E27FC236}">
                <a16:creationId xmlns:a16="http://schemas.microsoft.com/office/drawing/2014/main" id="{A0616ABD-BE57-A149-9303-144877DE10A7}"/>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rgbClr val="008D98"/>
                </a:solidFill>
              </a:rPr>
              <a:t>20</a:t>
            </a:fld>
            <a:endParaRPr lang="en-US" sz="1400" dirty="0">
              <a:solidFill>
                <a:srgbClr val="008D98"/>
              </a:solidFill>
            </a:endParaRPr>
          </a:p>
        </p:txBody>
      </p:sp>
      <p:pic>
        <p:nvPicPr>
          <p:cNvPr id="28" name="Picture 27">
            <a:extLst>
              <a:ext uri="{FF2B5EF4-FFF2-40B4-BE49-F238E27FC236}">
                <a16:creationId xmlns:a16="http://schemas.microsoft.com/office/drawing/2014/main" id="{1041BBA6-429D-CC44-869B-D67ED7BAC18B}"/>
              </a:ext>
            </a:extLst>
          </p:cNvPr>
          <p:cNvPicPr>
            <a:picLocks noChangeAspect="1"/>
          </p:cNvPicPr>
          <p:nvPr/>
        </p:nvPicPr>
        <p:blipFill>
          <a:blip r:embed="rId3"/>
          <a:stretch>
            <a:fillRect/>
          </a:stretch>
        </p:blipFill>
        <p:spPr>
          <a:xfrm>
            <a:off x="7720257" y="14116"/>
            <a:ext cx="4478223" cy="755916"/>
          </a:xfrm>
          <a:prstGeom prst="rect">
            <a:avLst/>
          </a:prstGeom>
        </p:spPr>
      </p:pic>
      <p:pic>
        <p:nvPicPr>
          <p:cNvPr id="30"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9C1F4821-C389-DC4D-AF71-CE718CEEE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321" y="47103"/>
            <a:ext cx="1244224" cy="6360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3A0298A-3BD4-4743-91D3-856FD8E3BE44}"/>
              </a:ext>
            </a:extLst>
          </p:cNvPr>
          <p:cNvPicPr>
            <a:picLocks noChangeAspect="1"/>
          </p:cNvPicPr>
          <p:nvPr/>
        </p:nvPicPr>
        <p:blipFill rotWithShape="1">
          <a:blip r:embed="rId5"/>
          <a:srcRect b="57914"/>
          <a:stretch/>
        </p:blipFill>
        <p:spPr>
          <a:xfrm>
            <a:off x="0" y="9842"/>
            <a:ext cx="3743325" cy="757896"/>
          </a:xfrm>
          <a:prstGeom prst="rect">
            <a:avLst/>
          </a:prstGeom>
        </p:spPr>
      </p:pic>
      <p:sp>
        <p:nvSpPr>
          <p:cNvPr id="33" name="Content Placeholder 2">
            <a:extLst>
              <a:ext uri="{FF2B5EF4-FFF2-40B4-BE49-F238E27FC236}">
                <a16:creationId xmlns:a16="http://schemas.microsoft.com/office/drawing/2014/main" id="{D283FBC0-342F-EB49-8318-A59BAF2C115A}"/>
              </a:ext>
            </a:extLst>
          </p:cNvPr>
          <p:cNvSpPr txBox="1">
            <a:spLocks/>
          </p:cNvSpPr>
          <p:nvPr/>
        </p:nvSpPr>
        <p:spPr>
          <a:xfrm>
            <a:off x="9510482" y="3152453"/>
            <a:ext cx="2027701" cy="626931"/>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'glacier'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00000133</a:t>
            </a:r>
            <a:r>
              <a:rPr lang="en-US" sz="1700" dirty="0">
                <a:solidFill>
                  <a:srgbClr val="00B050"/>
                </a:solidFill>
                <a:latin typeface="Ubuntu" panose="020B0504030602030204" pitchFamily="34" charset="0"/>
                <a:cs typeface="Times New Roman" panose="02020603050405020304" pitchFamily="18" charset="0"/>
              </a:rPr>
              <a:t>]</a:t>
            </a:r>
          </a:p>
        </p:txBody>
      </p:sp>
      <p:sp>
        <p:nvSpPr>
          <p:cNvPr id="34" name="Content Placeholder 2">
            <a:extLst>
              <a:ext uri="{FF2B5EF4-FFF2-40B4-BE49-F238E27FC236}">
                <a16:creationId xmlns:a16="http://schemas.microsoft.com/office/drawing/2014/main" id="{AFD5B26B-FFF4-0A49-ACA8-5F9992211977}"/>
              </a:ext>
            </a:extLst>
          </p:cNvPr>
          <p:cNvSpPr txBox="1">
            <a:spLocks/>
          </p:cNvSpPr>
          <p:nvPr/>
        </p:nvSpPr>
        <p:spPr>
          <a:xfrm>
            <a:off x="9510482" y="1942420"/>
            <a:ext cx="1939778" cy="575825"/>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'glacial ecosystem'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3300104</a:t>
            </a:r>
            <a:r>
              <a:rPr lang="en-US" sz="1700" dirty="0">
                <a:solidFill>
                  <a:srgbClr val="00B050"/>
                </a:solidFill>
                <a:latin typeface="Ubuntu" panose="020B0504030602030204" pitchFamily="34" charset="0"/>
                <a:cs typeface="Times New Roman" panose="02020603050405020304" pitchFamily="18" charset="0"/>
              </a:rPr>
              <a:t>]</a:t>
            </a:r>
          </a:p>
        </p:txBody>
      </p:sp>
      <p:cxnSp>
        <p:nvCxnSpPr>
          <p:cNvPr id="36" name="Curved Connector 35">
            <a:extLst>
              <a:ext uri="{FF2B5EF4-FFF2-40B4-BE49-F238E27FC236}">
                <a16:creationId xmlns:a16="http://schemas.microsoft.com/office/drawing/2014/main" id="{27D8EA4C-6F2E-0D44-8906-1B103165A61B}"/>
              </a:ext>
            </a:extLst>
          </p:cNvPr>
          <p:cNvCxnSpPr>
            <a:cxnSpLocks/>
            <a:stCxn id="33" idx="3"/>
            <a:endCxn id="34" idx="3"/>
          </p:cNvCxnSpPr>
          <p:nvPr/>
        </p:nvCxnSpPr>
        <p:spPr>
          <a:xfrm flipH="1" flipV="1">
            <a:off x="11450260" y="2230333"/>
            <a:ext cx="87923" cy="1235586"/>
          </a:xfrm>
          <a:prstGeom prst="curvedConnector3">
            <a:avLst>
              <a:gd name="adj1" fmla="val -26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D0CD09F-64CE-E84A-87B8-B4B47E1A6CAF}"/>
              </a:ext>
            </a:extLst>
          </p:cNvPr>
          <p:cNvSpPr txBox="1"/>
          <p:nvPr/>
        </p:nvSpPr>
        <p:spPr>
          <a:xfrm>
            <a:off x="11334648" y="2656669"/>
            <a:ext cx="1181100" cy="246221"/>
          </a:xfrm>
          <a:prstGeom prst="rect">
            <a:avLst/>
          </a:prstGeom>
          <a:noFill/>
        </p:spPr>
        <p:txBody>
          <a:bodyPr wrap="square" rtlCol="0">
            <a:spAutoFit/>
          </a:bodyPr>
          <a:lstStyle/>
          <a:p>
            <a:r>
              <a:rPr lang="en-US" sz="950" i="1" dirty="0">
                <a:latin typeface="Ubuntu" panose="020B0504030602030204" pitchFamily="34" charset="0"/>
              </a:rPr>
              <a:t>determines</a:t>
            </a:r>
          </a:p>
        </p:txBody>
      </p:sp>
      <p:grpSp>
        <p:nvGrpSpPr>
          <p:cNvPr id="4" name="Group 3">
            <a:extLst>
              <a:ext uri="{FF2B5EF4-FFF2-40B4-BE49-F238E27FC236}">
                <a16:creationId xmlns:a16="http://schemas.microsoft.com/office/drawing/2014/main" id="{646B94B5-3158-F64B-AB62-12B0E38F6462}"/>
              </a:ext>
            </a:extLst>
          </p:cNvPr>
          <p:cNvGrpSpPr/>
          <p:nvPr/>
        </p:nvGrpSpPr>
        <p:grpSpPr>
          <a:xfrm>
            <a:off x="79303" y="2017785"/>
            <a:ext cx="9116219" cy="4303311"/>
            <a:chOff x="-71521" y="1776449"/>
            <a:chExt cx="9095543" cy="4303311"/>
          </a:xfrm>
        </p:grpSpPr>
        <p:sp>
          <p:nvSpPr>
            <p:cNvPr id="40" name="Snip Diagonal Corner Rectangle 39">
              <a:extLst>
                <a:ext uri="{FF2B5EF4-FFF2-40B4-BE49-F238E27FC236}">
                  <a16:creationId xmlns:a16="http://schemas.microsoft.com/office/drawing/2014/main" id="{5E425B6F-4464-4E45-9F81-8777DA2606AA}"/>
                </a:ext>
              </a:extLst>
            </p:cNvPr>
            <p:cNvSpPr/>
            <p:nvPr/>
          </p:nvSpPr>
          <p:spPr>
            <a:xfrm>
              <a:off x="-71521" y="1776449"/>
              <a:ext cx="7975006" cy="4303311"/>
            </a:xfrm>
            <a:prstGeom prst="snip2DiagRect">
              <a:avLst>
                <a:gd name="adj1" fmla="val 27169"/>
                <a:gd name="adj2" fmla="val 32499"/>
              </a:avLst>
            </a:prstGeom>
            <a:solidFill>
              <a:srgbClr val="FFFFFF"/>
            </a:solidFill>
            <a:ln w="76200">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2">
              <a:extLst>
                <a:ext uri="{FF2B5EF4-FFF2-40B4-BE49-F238E27FC236}">
                  <a16:creationId xmlns:a16="http://schemas.microsoft.com/office/drawing/2014/main" id="{0A316F0B-DF52-0F41-824A-FB3E380E2299}"/>
                </a:ext>
              </a:extLst>
            </p:cNvPr>
            <p:cNvSpPr txBox="1">
              <a:spLocks/>
            </p:cNvSpPr>
            <p:nvPr/>
          </p:nvSpPr>
          <p:spPr>
            <a:xfrm>
              <a:off x="835962" y="1907198"/>
              <a:ext cx="8188060" cy="4172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Ubuntu" panose="020B0504030602030204" pitchFamily="34" charset="0"/>
                </a:rPr>
                <a:t>SELECT</a:t>
              </a:r>
              <a:r>
                <a:rPr lang="en-US" sz="1400" dirty="0">
                  <a:latin typeface="Ubuntu" panose="020B0504030602030204" pitchFamily="34" charset="0"/>
                </a:rPr>
                <a:t> </a:t>
              </a:r>
              <a:r>
                <a:rPr lang="en-US" sz="2000" dirty="0">
                  <a:latin typeface="Ubuntu" panose="020B0504030602030204" pitchFamily="34" charset="0"/>
                </a:rPr>
                <a:t>?x ?y ?z </a:t>
              </a:r>
              <a:endParaRPr lang="en-US" sz="1800" dirty="0">
                <a:latin typeface="Ubuntu" panose="020B0504030602030204" pitchFamily="34" charset="0"/>
              </a:endParaRPr>
            </a:p>
            <a:p>
              <a:pPr marL="0" indent="0">
                <a:buNone/>
              </a:pPr>
              <a:r>
                <a:rPr lang="en-US" sz="1800" b="1" dirty="0">
                  <a:latin typeface="Ubuntu" panose="020B0504030602030204" pitchFamily="34" charset="0"/>
                </a:rPr>
                <a:t>FROM</a:t>
              </a:r>
              <a:r>
                <a:rPr lang="en-US" sz="1400" dirty="0">
                  <a:latin typeface="Ubuntu" panose="020B0504030602030204" pitchFamily="34" charset="0"/>
                </a:rPr>
                <a:t> </a:t>
              </a:r>
              <a:r>
                <a:rPr lang="en-US" sz="1700" dirty="0">
                  <a:latin typeface="Ubuntu" panose="020B0504030602030204" pitchFamily="34" charset="0"/>
                </a:rPr>
                <a:t>&lt;http://</a:t>
              </a:r>
              <a:r>
                <a:rPr lang="en-US" sz="1700" dirty="0" err="1">
                  <a:latin typeface="Ubuntu" panose="020B0504030602030204" pitchFamily="34" charset="0"/>
                </a:rPr>
                <a:t>purl.obolibrary.org</a:t>
              </a:r>
              <a:r>
                <a:rPr lang="en-US" sz="1700" dirty="0">
                  <a:latin typeface="Ubuntu" panose="020B0504030602030204" pitchFamily="34" charset="0"/>
                </a:rPr>
                <a:t>/obo/merged/ENVO&gt; </a:t>
              </a:r>
              <a:endParaRPr lang="en-US" sz="1400" dirty="0">
                <a:latin typeface="Ubuntu" panose="020B0504030602030204" pitchFamily="34" charset="0"/>
              </a:endParaRPr>
            </a:p>
            <a:p>
              <a:pPr marL="0" indent="0">
                <a:buNone/>
              </a:pPr>
              <a:r>
                <a:rPr lang="en-US" sz="1800" b="1" dirty="0">
                  <a:latin typeface="Ubuntu" panose="020B0504030602030204" pitchFamily="34" charset="0"/>
                </a:rPr>
                <a:t>WHERE</a:t>
              </a:r>
              <a:r>
                <a:rPr lang="en-US" sz="1600" dirty="0">
                  <a:latin typeface="Ubuntu" panose="020B0504030602030204" pitchFamily="34" charset="0"/>
                </a:rPr>
                <a:t>  </a:t>
              </a:r>
              <a:r>
                <a:rPr lang="en-US" sz="1600" b="1" dirty="0">
                  <a:latin typeface="Ubuntu" panose="020B0504030602030204" pitchFamily="34" charset="0"/>
                </a:rPr>
                <a:t>{ </a:t>
              </a:r>
            </a:p>
            <a:p>
              <a:pPr marL="0" indent="0">
                <a:buNone/>
              </a:pPr>
              <a:r>
                <a:rPr lang="en-US" sz="2000" dirty="0">
                  <a:latin typeface="Ubuntu" panose="020B0504030602030204" pitchFamily="34" charset="0"/>
                </a:rPr>
                <a:t>?x</a:t>
              </a:r>
              <a:r>
                <a:rPr lang="en-US" sz="1400" dirty="0">
                  <a:latin typeface="Ubuntu" panose="020B0504030602030204" pitchFamily="34" charset="0"/>
                </a:rPr>
                <a:t> </a:t>
              </a:r>
              <a:r>
                <a:rPr lang="en-US" sz="1200" dirty="0">
                  <a:latin typeface="Ubuntu" panose="020B0504030602030204" pitchFamily="34" charset="0"/>
                </a:rPr>
                <a:t>a </a:t>
              </a:r>
              <a:r>
                <a:rPr lang="en-US" sz="1200" dirty="0" err="1">
                  <a:latin typeface="Ubuntu" panose="020B0504030602030204" pitchFamily="34" charset="0"/>
                </a:rPr>
                <a:t>owl:</a:t>
              </a:r>
              <a:r>
                <a:rPr lang="en-US" sz="1100" dirty="0" err="1">
                  <a:latin typeface="Ubuntu" panose="020B0504030602030204" pitchFamily="34" charset="0"/>
                </a:rPr>
                <a:t>Class</a:t>
              </a:r>
              <a:r>
                <a:rPr lang="en-US" sz="1100" dirty="0">
                  <a:latin typeface="Ubuntu" panose="020B0504030602030204" pitchFamily="34" charset="0"/>
                </a:rPr>
                <a:t> </a:t>
              </a:r>
              <a:r>
                <a:rPr lang="en-US" sz="1200" dirty="0">
                  <a:latin typeface="Ubuntu" panose="020B0504030602030204" pitchFamily="34" charset="0"/>
                </a:rPr>
                <a:t>. </a:t>
              </a:r>
              <a:endParaRPr lang="en-US" sz="1400" dirty="0">
                <a:latin typeface="Ubuntu" panose="020B0504030602030204" pitchFamily="34" charset="0"/>
              </a:endParaRPr>
            </a:p>
            <a:p>
              <a:pPr marL="0" indent="0">
                <a:buNone/>
              </a:pPr>
              <a:r>
                <a:rPr lang="en-US" sz="1400" dirty="0">
                  <a:latin typeface="Ubuntu" panose="020B0504030602030204" pitchFamily="34" charset="0"/>
                </a:rPr>
                <a:t>     </a:t>
              </a:r>
              <a:r>
                <a:rPr lang="en-US" sz="1200" dirty="0" err="1">
                  <a:latin typeface="Ubuntu" panose="020B0504030602030204" pitchFamily="34" charset="0"/>
                </a:rPr>
                <a:t>owl:equivalentClass</a:t>
              </a:r>
              <a:r>
                <a:rPr lang="en-US" sz="1200" dirty="0">
                  <a:latin typeface="Ubuntu" panose="020B0504030602030204" pitchFamily="34" charset="0"/>
                </a:rPr>
                <a:t>/</a:t>
              </a:r>
              <a:r>
                <a:rPr lang="en-US" sz="1200" dirty="0" err="1">
                  <a:latin typeface="Ubuntu" panose="020B0504030602030204" pitchFamily="34" charset="0"/>
                </a:rPr>
                <a:t>owl:intersectionOf</a:t>
              </a:r>
              <a:r>
                <a:rPr lang="en-US" sz="1200" dirty="0">
                  <a:latin typeface="Ubuntu" panose="020B0504030602030204" pitchFamily="34" charset="0"/>
                </a:rPr>
                <a:t>/</a:t>
              </a:r>
              <a:r>
                <a:rPr lang="en-US" sz="1200" dirty="0" err="1">
                  <a:latin typeface="Ubuntu" panose="020B0504030602030204" pitchFamily="34" charset="0"/>
                </a:rPr>
                <a:t>rdf:rest</a:t>
              </a:r>
              <a:r>
                <a:rPr lang="en-US" sz="1200" dirty="0">
                  <a:latin typeface="Ubuntu" panose="020B0504030602030204" pitchFamily="34" charset="0"/>
                </a:rPr>
                <a:t>/</a:t>
              </a:r>
              <a:r>
                <a:rPr lang="en-US" sz="1200" dirty="0" err="1">
                  <a:latin typeface="Ubuntu" panose="020B0504030602030204" pitchFamily="34" charset="0"/>
                </a:rPr>
                <a:t>rdf:first</a:t>
              </a:r>
              <a:r>
                <a:rPr lang="en-US" sz="1200" dirty="0">
                  <a:latin typeface="Ubuntu" panose="020B0504030602030204" pitchFamily="34" charset="0"/>
                </a:rPr>
                <a:t>/</a:t>
              </a:r>
              <a:r>
                <a:rPr lang="en-US" sz="1200" dirty="0" err="1">
                  <a:latin typeface="Ubuntu" panose="020B0504030602030204" pitchFamily="34" charset="0"/>
                </a:rPr>
                <a:t>owl:onProperty</a:t>
              </a:r>
              <a:r>
                <a:rPr lang="en-US" sz="1200" dirty="0">
                  <a:latin typeface="Ubuntu" panose="020B0504030602030204" pitchFamily="34" charset="0"/>
                </a:rPr>
                <a:t> obo-term:RO_0002507;</a:t>
              </a:r>
            </a:p>
            <a:p>
              <a:pPr marL="0" indent="0">
                <a:buNone/>
              </a:pPr>
              <a:r>
                <a:rPr lang="en-US" sz="1400" dirty="0">
                  <a:latin typeface="Ubuntu" panose="020B0504030602030204" pitchFamily="34" charset="0"/>
                </a:rPr>
                <a:t>     </a:t>
              </a:r>
              <a:r>
                <a:rPr lang="en-US" sz="1200" dirty="0" err="1">
                  <a:latin typeface="Ubuntu" panose="020B0504030602030204" pitchFamily="34" charset="0"/>
                </a:rPr>
                <a:t>owl:equivalentClass</a:t>
              </a:r>
              <a:r>
                <a:rPr lang="en-US" sz="1200" dirty="0">
                  <a:latin typeface="Ubuntu" panose="020B0504030602030204" pitchFamily="34" charset="0"/>
                </a:rPr>
                <a:t>/</a:t>
              </a:r>
              <a:r>
                <a:rPr lang="en-US" sz="1200" dirty="0" err="1">
                  <a:latin typeface="Ubuntu" panose="020B0504030602030204" pitchFamily="34" charset="0"/>
                </a:rPr>
                <a:t>owl:intersectionOf</a:t>
              </a:r>
              <a:r>
                <a:rPr lang="en-US" sz="1200" dirty="0">
                  <a:latin typeface="Ubuntu" panose="020B0504030602030204" pitchFamily="34" charset="0"/>
                </a:rPr>
                <a:t>/</a:t>
              </a:r>
              <a:r>
                <a:rPr lang="en-US" sz="1200" dirty="0" err="1">
                  <a:latin typeface="Ubuntu" panose="020B0504030602030204" pitchFamily="34" charset="0"/>
                </a:rPr>
                <a:t>rdf:rest</a:t>
              </a:r>
              <a:r>
                <a:rPr lang="en-US" sz="1200" dirty="0">
                  <a:latin typeface="Ubuntu" panose="020B0504030602030204" pitchFamily="34" charset="0"/>
                </a:rPr>
                <a:t>/</a:t>
              </a:r>
              <a:r>
                <a:rPr lang="en-US" sz="1200" dirty="0" err="1">
                  <a:latin typeface="Ubuntu" panose="020B0504030602030204" pitchFamily="34" charset="0"/>
                </a:rPr>
                <a:t>rdf:first</a:t>
              </a:r>
              <a:r>
                <a:rPr lang="en-US" sz="1200" dirty="0">
                  <a:latin typeface="Ubuntu" panose="020B0504030602030204" pitchFamily="34" charset="0"/>
                </a:rPr>
                <a:t>/</a:t>
              </a:r>
              <a:r>
                <a:rPr lang="en-US" sz="1200" dirty="0" err="1">
                  <a:latin typeface="Ubuntu" panose="020B0504030602030204" pitchFamily="34" charset="0"/>
                </a:rPr>
                <a:t>owl:someValuesFrom</a:t>
              </a:r>
              <a:r>
                <a:rPr lang="en-US" sz="1200" dirty="0">
                  <a:latin typeface="Ubuntu" panose="020B0504030602030204" pitchFamily="34" charset="0"/>
                </a:rPr>
                <a:t> </a:t>
              </a:r>
              <a:r>
                <a:rPr lang="en-US" sz="2200" dirty="0">
                  <a:latin typeface="Ubuntu" panose="020B0504030602030204" pitchFamily="34" charset="0"/>
                </a:rPr>
                <a:t>?y</a:t>
              </a:r>
              <a:r>
                <a:rPr lang="en-US" sz="1400" dirty="0">
                  <a:latin typeface="Ubuntu" panose="020B0504030602030204" pitchFamily="34" charset="0"/>
                </a:rPr>
                <a:t> . </a:t>
              </a:r>
            </a:p>
            <a:p>
              <a:pPr marL="0" indent="0">
                <a:buNone/>
              </a:pPr>
              <a:r>
                <a:rPr lang="en-US" sz="2000" dirty="0">
                  <a:latin typeface="Ubuntu" panose="020B0504030602030204" pitchFamily="34" charset="0"/>
                </a:rPr>
                <a:t>?y</a:t>
              </a:r>
              <a:r>
                <a:rPr lang="en-US" sz="1400" dirty="0">
                  <a:latin typeface="Ubuntu" panose="020B0504030602030204" pitchFamily="34" charset="0"/>
                </a:rPr>
                <a:t> </a:t>
              </a:r>
              <a:r>
                <a:rPr lang="en-US" sz="1200" dirty="0" err="1">
                  <a:latin typeface="Ubuntu" panose="020B0504030602030204" pitchFamily="34" charset="0"/>
                </a:rPr>
                <a:t>rdfs:label</a:t>
              </a:r>
              <a:r>
                <a:rPr lang="en-US" sz="1200" dirty="0">
                  <a:latin typeface="Ubuntu" panose="020B0504030602030204" pitchFamily="34" charset="0"/>
                </a:rPr>
                <a:t> ?label. </a:t>
              </a:r>
              <a:endParaRPr lang="en-US" sz="1400" dirty="0">
                <a:latin typeface="Ubuntu" panose="020B0504030602030204" pitchFamily="34" charset="0"/>
              </a:endParaRPr>
            </a:p>
            <a:p>
              <a:pPr marL="0" indent="0">
                <a:buNone/>
              </a:pPr>
              <a:r>
                <a:rPr lang="en-US" sz="1400" dirty="0">
                  <a:latin typeface="Ubuntu" panose="020B0504030602030204" pitchFamily="34" charset="0"/>
                </a:rPr>
                <a:t>     </a:t>
              </a:r>
              <a:r>
                <a:rPr lang="en-US" sz="1200" dirty="0" err="1">
                  <a:latin typeface="Ubuntu" panose="020B0504030602030204" pitchFamily="34" charset="0"/>
                </a:rPr>
                <a:t>rdfs:subClassOf</a:t>
              </a:r>
              <a:r>
                <a:rPr lang="en-US" sz="1200" dirty="0">
                  <a:latin typeface="Ubuntu" panose="020B0504030602030204" pitchFamily="34" charset="0"/>
                </a:rPr>
                <a:t>*/</a:t>
              </a:r>
              <a:r>
                <a:rPr lang="en-US" sz="1200" dirty="0" err="1">
                  <a:latin typeface="Ubuntu" panose="020B0504030602030204" pitchFamily="34" charset="0"/>
                </a:rPr>
                <a:t>oboInOwl:hasDbXref</a:t>
              </a:r>
              <a:r>
                <a:rPr lang="en-US" sz="1200" dirty="0">
                  <a:latin typeface="Ubuntu" panose="020B0504030602030204" pitchFamily="34" charset="0"/>
                </a:rPr>
                <a:t>&gt;</a:t>
              </a:r>
              <a:r>
                <a:rPr lang="en-US" sz="1400" dirty="0">
                  <a:latin typeface="Ubuntu" panose="020B0504030602030204" pitchFamily="34" charset="0"/>
                </a:rPr>
                <a:t> "</a:t>
              </a:r>
              <a:r>
                <a:rPr lang="en-US" sz="1900" dirty="0" err="1">
                  <a:latin typeface="Ubuntu" panose="020B0504030602030204" pitchFamily="34" charset="0"/>
                </a:rPr>
                <a:t>SWEETRealm:Glacier</a:t>
              </a:r>
              <a:r>
                <a:rPr lang="en-US" sz="1500" dirty="0">
                  <a:latin typeface="Ubuntu" panose="020B0504030602030204" pitchFamily="34" charset="0"/>
                </a:rPr>
                <a:t>" . </a:t>
              </a:r>
              <a:endParaRPr lang="en-US" sz="1400" dirty="0">
                <a:latin typeface="Ubuntu" panose="020B0504030602030204" pitchFamily="34" charset="0"/>
              </a:endParaRPr>
            </a:p>
            <a:p>
              <a:pPr marL="0" indent="0">
                <a:buNone/>
              </a:pPr>
              <a:r>
                <a:rPr lang="en-US" sz="1400" dirty="0">
                  <a:latin typeface="Ubuntu" panose="020B0504030602030204" pitchFamily="34" charset="0"/>
                </a:rPr>
                <a:t>     </a:t>
              </a:r>
              <a:r>
                <a:rPr lang="en-US" sz="1200" dirty="0" err="1">
                  <a:latin typeface="Ubuntu" panose="020B0504030602030204" pitchFamily="34" charset="0"/>
                </a:rPr>
                <a:t>rdfs:label</a:t>
              </a:r>
              <a:r>
                <a:rPr lang="en-US" sz="1200" dirty="0">
                  <a:latin typeface="Ubuntu" panose="020B0504030602030204" pitchFamily="34" charset="0"/>
                </a:rPr>
                <a:t> ?label . </a:t>
              </a:r>
              <a:endParaRPr lang="en-US" sz="1400" dirty="0">
                <a:latin typeface="Ubuntu" panose="020B0504030602030204" pitchFamily="34" charset="0"/>
              </a:endParaRPr>
            </a:p>
            <a:p>
              <a:pPr marL="0" indent="0">
                <a:buNone/>
              </a:pPr>
              <a:r>
                <a:rPr lang="en-US" sz="2200" dirty="0">
                  <a:latin typeface="Ubuntu" panose="020B0504030602030204" pitchFamily="34" charset="0"/>
                </a:rPr>
                <a:t>?x</a:t>
              </a:r>
              <a:r>
                <a:rPr lang="en-US" sz="1400" dirty="0">
                  <a:latin typeface="Ubuntu" panose="020B0504030602030204" pitchFamily="34" charset="0"/>
                </a:rPr>
                <a:t> </a:t>
              </a:r>
              <a:r>
                <a:rPr lang="en-US" sz="1200" dirty="0" err="1">
                  <a:latin typeface="Ubuntu" panose="020B0504030602030204" pitchFamily="34" charset="0"/>
                </a:rPr>
                <a:t>rdfs:subClassOf</a:t>
              </a:r>
              <a:r>
                <a:rPr lang="en-US" sz="1200" dirty="0">
                  <a:latin typeface="Ubuntu" panose="020B0504030602030204" pitchFamily="34" charset="0"/>
                </a:rPr>
                <a:t>*/</a:t>
              </a:r>
              <a:r>
                <a:rPr lang="en-US" sz="1200" dirty="0" err="1">
                  <a:latin typeface="Ubuntu" panose="020B0504030602030204" pitchFamily="34" charset="0"/>
                </a:rPr>
                <a:t>oboInOwl:hasDbXref</a:t>
              </a:r>
              <a:r>
                <a:rPr lang="en-US" sz="1200" dirty="0">
                  <a:latin typeface="Ubuntu" panose="020B0504030602030204" pitchFamily="34" charset="0"/>
                </a:rPr>
                <a:t> &gt; </a:t>
              </a:r>
              <a:r>
                <a:rPr lang="en-US" sz="2200" dirty="0">
                  <a:latin typeface="Ubuntu" panose="020B0504030602030204" pitchFamily="34" charset="0"/>
                </a:rPr>
                <a:t>?z</a:t>
              </a:r>
              <a:r>
                <a:rPr lang="en-US" sz="1400" dirty="0">
                  <a:latin typeface="Ubuntu" panose="020B0504030602030204" pitchFamily="34" charset="0"/>
                </a:rPr>
                <a:t> . </a:t>
              </a:r>
            </a:p>
            <a:p>
              <a:pPr marL="0" indent="0">
                <a:buNone/>
              </a:pPr>
              <a:r>
                <a:rPr lang="en-US" sz="1400" dirty="0">
                  <a:latin typeface="Ubuntu" panose="020B0504030602030204" pitchFamily="34" charset="0"/>
                </a:rPr>
                <a:t>               </a:t>
              </a:r>
              <a:r>
                <a:rPr lang="en-US" sz="1600" b="1" dirty="0">
                  <a:latin typeface="Ubuntu" panose="020B0504030602030204" pitchFamily="34" charset="0"/>
                </a:rPr>
                <a:t>}</a:t>
              </a:r>
              <a:endParaRPr lang="en-US" sz="1400" b="1" dirty="0">
                <a:latin typeface="Ubuntu" panose="020B0504030602030204" pitchFamily="34" charset="0"/>
                <a:cs typeface="Times New Roman" panose="02020603050405020304" pitchFamily="18" charset="0"/>
              </a:endParaRPr>
            </a:p>
          </p:txBody>
        </p:sp>
      </p:grpSp>
      <p:pic>
        <p:nvPicPr>
          <p:cNvPr id="32" name="Picture 31">
            <a:extLst>
              <a:ext uri="{FF2B5EF4-FFF2-40B4-BE49-F238E27FC236}">
                <a16:creationId xmlns:a16="http://schemas.microsoft.com/office/drawing/2014/main" id="{22E316A9-09C5-0C42-A9C0-6B43D8ED493C}"/>
              </a:ext>
            </a:extLst>
          </p:cNvPr>
          <p:cNvPicPr>
            <a:picLocks noChangeAspect="1"/>
          </p:cNvPicPr>
          <p:nvPr/>
        </p:nvPicPr>
        <p:blipFill>
          <a:blip r:embed="rId6"/>
          <a:stretch>
            <a:fillRect/>
          </a:stretch>
        </p:blipFill>
        <p:spPr>
          <a:xfrm>
            <a:off x="5669634" y="4784872"/>
            <a:ext cx="1308100" cy="431800"/>
          </a:xfrm>
          <a:prstGeom prst="rect">
            <a:avLst/>
          </a:prstGeom>
        </p:spPr>
      </p:pic>
      <p:cxnSp>
        <p:nvCxnSpPr>
          <p:cNvPr id="35" name="Curved Connector 34">
            <a:extLst>
              <a:ext uri="{FF2B5EF4-FFF2-40B4-BE49-F238E27FC236}">
                <a16:creationId xmlns:a16="http://schemas.microsoft.com/office/drawing/2014/main" id="{5D91E953-CF1F-1646-8B16-585D5BC17E3B}"/>
              </a:ext>
            </a:extLst>
          </p:cNvPr>
          <p:cNvCxnSpPr>
            <a:cxnSpLocks/>
            <a:stCxn id="32" idx="3"/>
            <a:endCxn id="33" idx="1"/>
          </p:cNvCxnSpPr>
          <p:nvPr/>
        </p:nvCxnSpPr>
        <p:spPr>
          <a:xfrm flipV="1">
            <a:off x="6977734" y="3465919"/>
            <a:ext cx="2532748" cy="1534853"/>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CCE0F6C-F19E-2441-A953-F332C5862E91}"/>
              </a:ext>
            </a:extLst>
          </p:cNvPr>
          <p:cNvSpPr txBox="1"/>
          <p:nvPr/>
        </p:nvSpPr>
        <p:spPr>
          <a:xfrm>
            <a:off x="8568758" y="1762317"/>
            <a:ext cx="939235" cy="707886"/>
          </a:xfrm>
          <a:prstGeom prst="rect">
            <a:avLst/>
          </a:prstGeom>
          <a:noFill/>
        </p:spPr>
        <p:txBody>
          <a:bodyPr wrap="square" rtlCol="0">
            <a:spAutoFit/>
          </a:bodyPr>
          <a:lstStyle/>
          <a:p>
            <a:r>
              <a:rPr lang="en-US" sz="4000" dirty="0">
                <a:latin typeface="Ubuntu" panose="020B0504030602030204" pitchFamily="34" charset="0"/>
              </a:rPr>
              <a:t>?x:</a:t>
            </a:r>
            <a:endParaRPr lang="en-US" sz="4000" dirty="0"/>
          </a:p>
        </p:txBody>
      </p:sp>
      <p:sp>
        <p:nvSpPr>
          <p:cNvPr id="60" name="TextBox 59">
            <a:extLst>
              <a:ext uri="{FF2B5EF4-FFF2-40B4-BE49-F238E27FC236}">
                <a16:creationId xmlns:a16="http://schemas.microsoft.com/office/drawing/2014/main" id="{2DB6E703-1AC6-174D-B0EA-7C7B522DC850}"/>
              </a:ext>
            </a:extLst>
          </p:cNvPr>
          <p:cNvSpPr txBox="1"/>
          <p:nvPr/>
        </p:nvSpPr>
        <p:spPr>
          <a:xfrm>
            <a:off x="8615849" y="2951946"/>
            <a:ext cx="892144" cy="707886"/>
          </a:xfrm>
          <a:prstGeom prst="rect">
            <a:avLst/>
          </a:prstGeom>
          <a:noFill/>
        </p:spPr>
        <p:txBody>
          <a:bodyPr wrap="square" rtlCol="0">
            <a:spAutoFit/>
          </a:bodyPr>
          <a:lstStyle/>
          <a:p>
            <a:r>
              <a:rPr lang="en-US" sz="4000" dirty="0">
                <a:latin typeface="Ubuntu" panose="020B0504030602030204" pitchFamily="34" charset="0"/>
              </a:rPr>
              <a:t>?y:</a:t>
            </a:r>
            <a:endParaRPr lang="en-US" sz="4000" dirty="0"/>
          </a:p>
        </p:txBody>
      </p:sp>
      <p:sp>
        <p:nvSpPr>
          <p:cNvPr id="61" name="TextBox 60">
            <a:extLst>
              <a:ext uri="{FF2B5EF4-FFF2-40B4-BE49-F238E27FC236}">
                <a16:creationId xmlns:a16="http://schemas.microsoft.com/office/drawing/2014/main" id="{AF8557E2-9659-D041-986C-FFA35CD4D138}"/>
              </a:ext>
            </a:extLst>
          </p:cNvPr>
          <p:cNvSpPr txBox="1"/>
          <p:nvPr/>
        </p:nvSpPr>
        <p:spPr>
          <a:xfrm>
            <a:off x="8627476" y="4139032"/>
            <a:ext cx="836564" cy="707886"/>
          </a:xfrm>
          <a:prstGeom prst="rect">
            <a:avLst/>
          </a:prstGeom>
          <a:noFill/>
        </p:spPr>
        <p:txBody>
          <a:bodyPr wrap="square" rtlCol="0">
            <a:spAutoFit/>
          </a:bodyPr>
          <a:lstStyle/>
          <a:p>
            <a:r>
              <a:rPr lang="en-US" sz="4000" dirty="0">
                <a:latin typeface="Ubuntu" panose="020B0504030602030204" pitchFamily="34" charset="0"/>
              </a:rPr>
              <a:t>?z:</a:t>
            </a:r>
            <a:endParaRPr lang="en-US" sz="4000" dirty="0"/>
          </a:p>
        </p:txBody>
      </p:sp>
      <p:sp>
        <p:nvSpPr>
          <p:cNvPr id="38" name="TextBox 37">
            <a:extLst>
              <a:ext uri="{FF2B5EF4-FFF2-40B4-BE49-F238E27FC236}">
                <a16:creationId xmlns:a16="http://schemas.microsoft.com/office/drawing/2014/main" id="{9222FDFB-DF7C-1043-B0C3-E8F8A869CB44}"/>
              </a:ext>
            </a:extLst>
          </p:cNvPr>
          <p:cNvSpPr txBox="1"/>
          <p:nvPr/>
        </p:nvSpPr>
        <p:spPr>
          <a:xfrm>
            <a:off x="7658358" y="4023879"/>
            <a:ext cx="1181100" cy="246221"/>
          </a:xfrm>
          <a:prstGeom prst="rect">
            <a:avLst/>
          </a:prstGeom>
          <a:noFill/>
          <a:ln>
            <a:noFill/>
          </a:ln>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sp>
        <p:nvSpPr>
          <p:cNvPr id="73" name="Rectangle 72">
            <a:extLst>
              <a:ext uri="{FF2B5EF4-FFF2-40B4-BE49-F238E27FC236}">
                <a16:creationId xmlns:a16="http://schemas.microsoft.com/office/drawing/2014/main" id="{9BB6443E-5ED6-C043-9E7D-CD40050BB128}"/>
              </a:ext>
            </a:extLst>
          </p:cNvPr>
          <p:cNvSpPr/>
          <p:nvPr/>
        </p:nvSpPr>
        <p:spPr>
          <a:xfrm>
            <a:off x="8639689" y="4860044"/>
            <a:ext cx="3571005" cy="830997"/>
          </a:xfrm>
          <a:prstGeom prst="rect">
            <a:avLst/>
          </a:prstGeom>
        </p:spPr>
        <p:txBody>
          <a:bodyPr wrap="square">
            <a:spAutoFit/>
          </a:bodyPr>
          <a:lstStyle/>
          <a:p>
            <a:r>
              <a:rPr lang="en-US" sz="1600" u="sng" dirty="0">
                <a:solidFill>
                  <a:srgbClr val="000000"/>
                </a:solidFill>
                <a:latin typeface="Ubuntu" panose="020B0504030602030204" pitchFamily="34" charset="0"/>
                <a:hlinkClick r:id="rId7"/>
              </a:rPr>
              <a:t>https://www.ebi.ac.uk/metagenomics/api/v1/biomes/root:Environmental:Aquatic:Freshwater:Ice:Glacier</a:t>
            </a:r>
            <a:endParaRPr lang="en-US" sz="1600" dirty="0">
              <a:latin typeface="Ubuntu" panose="020B0504030602030204" pitchFamily="34" charset="0"/>
            </a:endParaRPr>
          </a:p>
        </p:txBody>
      </p:sp>
      <p:pic>
        <p:nvPicPr>
          <p:cNvPr id="74" name="Picture 73">
            <a:extLst>
              <a:ext uri="{FF2B5EF4-FFF2-40B4-BE49-F238E27FC236}">
                <a16:creationId xmlns:a16="http://schemas.microsoft.com/office/drawing/2014/main" id="{E47D823F-0A02-0843-BCFE-B71BD57B5B50}"/>
              </a:ext>
            </a:extLst>
          </p:cNvPr>
          <p:cNvPicPr>
            <a:picLocks noChangeAspect="1"/>
          </p:cNvPicPr>
          <p:nvPr/>
        </p:nvPicPr>
        <p:blipFill>
          <a:blip r:embed="rId8"/>
          <a:stretch>
            <a:fillRect/>
          </a:stretch>
        </p:blipFill>
        <p:spPr>
          <a:xfrm>
            <a:off x="9610908" y="4268727"/>
            <a:ext cx="1826848" cy="576327"/>
          </a:xfrm>
          <a:prstGeom prst="rect">
            <a:avLst/>
          </a:prstGeom>
        </p:spPr>
      </p:pic>
      <p:sp>
        <p:nvSpPr>
          <p:cNvPr id="76" name="Rectangle 75">
            <a:extLst>
              <a:ext uri="{FF2B5EF4-FFF2-40B4-BE49-F238E27FC236}">
                <a16:creationId xmlns:a16="http://schemas.microsoft.com/office/drawing/2014/main" id="{F24B0D20-FBA9-B64F-BA1D-BBCE2EB52714}"/>
              </a:ext>
            </a:extLst>
          </p:cNvPr>
          <p:cNvSpPr/>
          <p:nvPr/>
        </p:nvSpPr>
        <p:spPr>
          <a:xfrm>
            <a:off x="8568758" y="970539"/>
            <a:ext cx="1834156" cy="646331"/>
          </a:xfrm>
          <a:prstGeom prst="rect">
            <a:avLst/>
          </a:prstGeom>
        </p:spPr>
        <p:txBody>
          <a:bodyPr wrap="none">
            <a:spAutoFit/>
          </a:bodyPr>
          <a:lstStyle/>
          <a:p>
            <a:r>
              <a:rPr lang="en-US" sz="3600" dirty="0">
                <a:latin typeface="Ubuntu" panose="020B0504030602030204" pitchFamily="34" charset="0"/>
              </a:rPr>
              <a:t>Results:</a:t>
            </a:r>
          </a:p>
        </p:txBody>
      </p:sp>
      <p:pic>
        <p:nvPicPr>
          <p:cNvPr id="77" name="Picture 76">
            <a:extLst>
              <a:ext uri="{FF2B5EF4-FFF2-40B4-BE49-F238E27FC236}">
                <a16:creationId xmlns:a16="http://schemas.microsoft.com/office/drawing/2014/main" id="{319D83DA-E5F2-3D4C-B8C0-29510F476F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85875">
            <a:off x="8767832" y="5260892"/>
            <a:ext cx="3275148" cy="1677796"/>
          </a:xfrm>
          <a:prstGeom prst="rect">
            <a:avLst/>
          </a:prstGeom>
        </p:spPr>
      </p:pic>
      <p:pic>
        <p:nvPicPr>
          <p:cNvPr id="78" name="Picture 77">
            <a:extLst>
              <a:ext uri="{FF2B5EF4-FFF2-40B4-BE49-F238E27FC236}">
                <a16:creationId xmlns:a16="http://schemas.microsoft.com/office/drawing/2014/main" id="{8D46A6F4-49F3-5F4B-AF29-C3D317DBA523}"/>
              </a:ext>
            </a:extLst>
          </p:cNvPr>
          <p:cNvPicPr>
            <a:picLocks noChangeAspect="1"/>
          </p:cNvPicPr>
          <p:nvPr/>
        </p:nvPicPr>
        <p:blipFill>
          <a:blip r:embed="rId10"/>
          <a:stretch>
            <a:fillRect/>
          </a:stretch>
        </p:blipFill>
        <p:spPr>
          <a:xfrm>
            <a:off x="196888" y="1072466"/>
            <a:ext cx="3743325" cy="586999"/>
          </a:xfrm>
          <a:prstGeom prst="rect">
            <a:avLst/>
          </a:prstGeom>
        </p:spPr>
      </p:pic>
      <p:grpSp>
        <p:nvGrpSpPr>
          <p:cNvPr id="7" name="Group 6">
            <a:extLst>
              <a:ext uri="{FF2B5EF4-FFF2-40B4-BE49-F238E27FC236}">
                <a16:creationId xmlns:a16="http://schemas.microsoft.com/office/drawing/2014/main" id="{99971065-9825-EF45-A7B6-8F7528E9A684}"/>
              </a:ext>
            </a:extLst>
          </p:cNvPr>
          <p:cNvGrpSpPr/>
          <p:nvPr/>
        </p:nvGrpSpPr>
        <p:grpSpPr>
          <a:xfrm>
            <a:off x="4210227" y="1151685"/>
            <a:ext cx="3862211" cy="533474"/>
            <a:chOff x="4210227" y="1151685"/>
            <a:chExt cx="3862211" cy="533474"/>
          </a:xfrm>
        </p:grpSpPr>
        <p:sp>
          <p:nvSpPr>
            <p:cNvPr id="31" name="Rectangle 30">
              <a:extLst>
                <a:ext uri="{FF2B5EF4-FFF2-40B4-BE49-F238E27FC236}">
                  <a16:creationId xmlns:a16="http://schemas.microsoft.com/office/drawing/2014/main" id="{5C3CCC2A-227C-2747-9049-420A824F306E}"/>
                </a:ext>
              </a:extLst>
            </p:cNvPr>
            <p:cNvSpPr/>
            <p:nvPr/>
          </p:nvSpPr>
          <p:spPr>
            <a:xfrm>
              <a:off x="4210227" y="1239450"/>
              <a:ext cx="3862211" cy="400110"/>
            </a:xfrm>
            <a:prstGeom prst="rect">
              <a:avLst/>
            </a:prstGeom>
          </p:spPr>
          <p:txBody>
            <a:bodyPr wrap="none">
              <a:spAutoFit/>
            </a:bodyPr>
            <a:lstStyle/>
            <a:p>
              <a:r>
                <a:rPr lang="en-US" sz="2000" dirty="0">
                  <a:solidFill>
                    <a:srgbClr val="148D97"/>
                  </a:solidFill>
                  <a:latin typeface="Ubuntu" panose="020B0504030602030204" pitchFamily="34" charset="0"/>
                </a:rPr>
                <a:t>http://</a:t>
              </a:r>
              <a:r>
                <a:rPr lang="en-US" sz="2000" dirty="0" err="1">
                  <a:solidFill>
                    <a:srgbClr val="148D97"/>
                  </a:solidFill>
                  <a:latin typeface="Ubuntu" panose="020B0504030602030204" pitchFamily="34" charset="0"/>
                </a:rPr>
                <a:t>www.ontobee.org</a:t>
              </a:r>
              <a:r>
                <a:rPr lang="en-US" sz="2000" dirty="0">
                  <a:solidFill>
                    <a:srgbClr val="148D97"/>
                  </a:solidFill>
                  <a:latin typeface="Ubuntu" panose="020B0504030602030204" pitchFamily="34" charset="0"/>
                </a:rPr>
                <a:t>/</a:t>
              </a:r>
              <a:r>
                <a:rPr lang="en-US" sz="2000" dirty="0" err="1">
                  <a:solidFill>
                    <a:srgbClr val="148D97"/>
                  </a:solidFill>
                  <a:latin typeface="Ubuntu" panose="020B0504030602030204" pitchFamily="34" charset="0"/>
                </a:rPr>
                <a:t>sparql</a:t>
              </a:r>
              <a:endParaRPr lang="en-US" sz="2000" dirty="0">
                <a:solidFill>
                  <a:srgbClr val="148D97"/>
                </a:solidFill>
                <a:latin typeface="Ubuntu" panose="020B0504030602030204" pitchFamily="34" charset="0"/>
              </a:endParaRPr>
            </a:p>
          </p:txBody>
        </p:sp>
        <p:sp>
          <p:nvSpPr>
            <p:cNvPr id="6" name="Rectangular Callout 5">
              <a:extLst>
                <a:ext uri="{FF2B5EF4-FFF2-40B4-BE49-F238E27FC236}">
                  <a16:creationId xmlns:a16="http://schemas.microsoft.com/office/drawing/2014/main" id="{A52293DA-0FDD-5A48-A360-4BAF17E25315}"/>
                </a:ext>
              </a:extLst>
            </p:cNvPr>
            <p:cNvSpPr/>
            <p:nvPr/>
          </p:nvSpPr>
          <p:spPr>
            <a:xfrm>
              <a:off x="4210227" y="1151685"/>
              <a:ext cx="3862211" cy="533474"/>
            </a:xfrm>
            <a:prstGeom prst="wedgeRectCallout">
              <a:avLst>
                <a:gd name="adj1" fmla="val -69178"/>
                <a:gd name="adj2" fmla="val 161057"/>
              </a:avLst>
            </a:prstGeom>
            <a:noFill/>
            <a:ln w="57150">
              <a:solidFill>
                <a:srgbClr val="234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a:extLst>
              <a:ext uri="{FF2B5EF4-FFF2-40B4-BE49-F238E27FC236}">
                <a16:creationId xmlns:a16="http://schemas.microsoft.com/office/drawing/2014/main" id="{4F73A8D4-1D6C-9D4F-9CB2-BB57166B0C01}"/>
              </a:ext>
            </a:extLst>
          </p:cNvPr>
          <p:cNvPicPr>
            <a:picLocks noChangeAspect="1"/>
          </p:cNvPicPr>
          <p:nvPr/>
        </p:nvPicPr>
        <p:blipFill>
          <a:blip r:embed="rId11"/>
          <a:stretch>
            <a:fillRect/>
          </a:stretch>
        </p:blipFill>
        <p:spPr>
          <a:xfrm>
            <a:off x="5267215" y="6337"/>
            <a:ext cx="1520898" cy="847523"/>
          </a:xfrm>
          <a:prstGeom prst="rect">
            <a:avLst/>
          </a:prstGeom>
        </p:spPr>
      </p:pic>
    </p:spTree>
    <p:extLst>
      <p:ext uri="{BB962C8B-B14F-4D97-AF65-F5344CB8AC3E}">
        <p14:creationId xmlns:p14="http://schemas.microsoft.com/office/powerpoint/2010/main" val="209513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dissolv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dissolv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dissolve">
                                      <p:cBhvr>
                                        <p:cTn id="30" dur="500"/>
                                        <p:tgtEl>
                                          <p:spTgt spid="6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ssolv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dissolve">
                                      <p:cBhvr>
                                        <p:cTn id="38" dur="500"/>
                                        <p:tgtEl>
                                          <p:spTgt spid="32"/>
                                        </p:tgtEl>
                                      </p:cBhvr>
                                    </p:animEffect>
                                  </p:childTnLst>
                                </p:cTn>
                              </p:par>
                              <p:par>
                                <p:cTn id="39" presetID="9"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dissolve">
                                      <p:cBhvr>
                                        <p:cTn id="44" dur="500"/>
                                        <p:tgtEl>
                                          <p:spTgt spid="3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par>
                                <p:cTn id="48" presetID="9"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ssolv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dissolve">
                                      <p:cBhvr>
                                        <p:cTn id="55" dur="500"/>
                                        <p:tgtEl>
                                          <p:spTgt spid="6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dissolv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dissolve">
                                      <p:cBhvr>
                                        <p:cTn id="63" dur="500"/>
                                        <p:tgtEl>
                                          <p:spTgt spid="7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dissolve">
                                      <p:cBhvr>
                                        <p:cTn id="6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p:bldP spid="42" grpId="0"/>
      <p:bldP spid="60" grpId="0"/>
      <p:bldP spid="61" grpId="0"/>
      <p:bldP spid="38" grpId="0"/>
      <p:bldP spid="73"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BE6A715-6AB3-6C4A-8C1B-E253BB689001}"/>
              </a:ext>
            </a:extLst>
          </p:cNvPr>
          <p:cNvGrpSpPr/>
          <p:nvPr/>
        </p:nvGrpSpPr>
        <p:grpSpPr>
          <a:xfrm>
            <a:off x="0" y="9961"/>
            <a:ext cx="12192000" cy="485776"/>
            <a:chOff x="0" y="-1"/>
            <a:chExt cx="9144000" cy="485776"/>
          </a:xfrm>
        </p:grpSpPr>
        <p:pic>
          <p:nvPicPr>
            <p:cNvPr id="26" name="Picture 25">
              <a:extLst>
                <a:ext uri="{FF2B5EF4-FFF2-40B4-BE49-F238E27FC236}">
                  <a16:creationId xmlns:a16="http://schemas.microsoft.com/office/drawing/2014/main" id="{C0C8FAF1-E906-BA42-914F-FA13039E39AE}"/>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7" name="Picture 26">
              <a:extLst>
                <a:ext uri="{FF2B5EF4-FFF2-40B4-BE49-F238E27FC236}">
                  <a16:creationId xmlns:a16="http://schemas.microsoft.com/office/drawing/2014/main" id="{5AD9F7FD-14FE-3C49-B815-D249A4ABAAB7}"/>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62" name="AutoShape 3">
            <a:extLst>
              <a:ext uri="{FF2B5EF4-FFF2-40B4-BE49-F238E27FC236}">
                <a16:creationId xmlns:a16="http://schemas.microsoft.com/office/drawing/2014/main" id="{055BEF69-F2C4-8344-9461-487FF7DD7158}"/>
              </a:ext>
            </a:extLst>
          </p:cNvPr>
          <p:cNvSpPr>
            <a:spLocks noChangeArrowheads="1"/>
          </p:cNvSpPr>
          <p:nvPr/>
        </p:nvSpPr>
        <p:spPr bwMode="auto">
          <a:xfrm rot="21138849">
            <a:off x="1085122" y="1772178"/>
            <a:ext cx="11153594" cy="2155870"/>
          </a:xfrm>
          <a:prstGeom prst="cloudCallout">
            <a:avLst>
              <a:gd name="adj1" fmla="val 26763"/>
              <a:gd name="adj2" fmla="val 848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ltLang="de-DE"/>
          </a:p>
        </p:txBody>
      </p:sp>
      <p:grpSp>
        <p:nvGrpSpPr>
          <p:cNvPr id="46" name="Group 45">
            <a:extLst>
              <a:ext uri="{FF2B5EF4-FFF2-40B4-BE49-F238E27FC236}">
                <a16:creationId xmlns:a16="http://schemas.microsoft.com/office/drawing/2014/main" id="{D6836D0C-3473-414B-816C-3ABC66614D15}"/>
              </a:ext>
            </a:extLst>
          </p:cNvPr>
          <p:cNvGrpSpPr/>
          <p:nvPr/>
        </p:nvGrpSpPr>
        <p:grpSpPr>
          <a:xfrm>
            <a:off x="0" y="6503362"/>
            <a:ext cx="12183560" cy="386144"/>
            <a:chOff x="0" y="6503362"/>
            <a:chExt cx="12183560" cy="386144"/>
          </a:xfrm>
        </p:grpSpPr>
        <p:grpSp>
          <p:nvGrpSpPr>
            <p:cNvPr id="47" name="Group 46">
              <a:extLst>
                <a:ext uri="{FF2B5EF4-FFF2-40B4-BE49-F238E27FC236}">
                  <a16:creationId xmlns:a16="http://schemas.microsoft.com/office/drawing/2014/main" id="{5BB05678-FCF3-44CD-9600-5F94E716A2F8}"/>
                </a:ext>
              </a:extLst>
            </p:cNvPr>
            <p:cNvGrpSpPr/>
            <p:nvPr/>
          </p:nvGrpSpPr>
          <p:grpSpPr>
            <a:xfrm>
              <a:off x="0" y="6503362"/>
              <a:ext cx="8343900" cy="385804"/>
              <a:chOff x="0" y="6482829"/>
              <a:chExt cx="8343900" cy="385804"/>
            </a:xfrm>
          </p:grpSpPr>
          <p:pic>
            <p:nvPicPr>
              <p:cNvPr id="50" name="Picture 49">
                <a:extLst>
                  <a:ext uri="{FF2B5EF4-FFF2-40B4-BE49-F238E27FC236}">
                    <a16:creationId xmlns:a16="http://schemas.microsoft.com/office/drawing/2014/main" id="{F14888B6-AE1E-404C-9B58-E51686B24A5E}"/>
                  </a:ext>
                </a:extLst>
              </p:cNvPr>
              <p:cNvPicPr>
                <a:picLocks noChangeAspect="1"/>
              </p:cNvPicPr>
              <p:nvPr/>
            </p:nvPicPr>
            <p:blipFill rotWithShape="1">
              <a:blip r:embed="rId2"/>
              <a:srcRect l="20019" r="66302"/>
              <a:stretch/>
            </p:blipFill>
            <p:spPr>
              <a:xfrm>
                <a:off x="0" y="6482871"/>
                <a:ext cx="2085975" cy="385762"/>
              </a:xfrm>
              <a:prstGeom prst="rect">
                <a:avLst/>
              </a:prstGeom>
            </p:spPr>
          </p:pic>
          <p:pic>
            <p:nvPicPr>
              <p:cNvPr id="51" name="Picture 50">
                <a:extLst>
                  <a:ext uri="{FF2B5EF4-FFF2-40B4-BE49-F238E27FC236}">
                    <a16:creationId xmlns:a16="http://schemas.microsoft.com/office/drawing/2014/main" id="{29B888E3-8D94-40EA-9BC6-16D51A5F6F77}"/>
                  </a:ext>
                </a:extLst>
              </p:cNvPr>
              <p:cNvPicPr>
                <a:picLocks noChangeAspect="1"/>
              </p:cNvPicPr>
              <p:nvPr/>
            </p:nvPicPr>
            <p:blipFill rotWithShape="1">
              <a:blip r:embed="rId2"/>
              <a:srcRect l="20019" r="66302"/>
              <a:stretch/>
            </p:blipFill>
            <p:spPr>
              <a:xfrm>
                <a:off x="2085975" y="6482871"/>
                <a:ext cx="2085975" cy="385762"/>
              </a:xfrm>
              <a:prstGeom prst="rect">
                <a:avLst/>
              </a:prstGeom>
            </p:spPr>
          </p:pic>
          <p:pic>
            <p:nvPicPr>
              <p:cNvPr id="52" name="Picture 51">
                <a:extLst>
                  <a:ext uri="{FF2B5EF4-FFF2-40B4-BE49-F238E27FC236}">
                    <a16:creationId xmlns:a16="http://schemas.microsoft.com/office/drawing/2014/main" id="{DC10E69A-CD0A-4494-BE12-93C535A91928}"/>
                  </a:ext>
                </a:extLst>
              </p:cNvPr>
              <p:cNvPicPr>
                <a:picLocks noChangeAspect="1"/>
              </p:cNvPicPr>
              <p:nvPr/>
            </p:nvPicPr>
            <p:blipFill rotWithShape="1">
              <a:blip r:embed="rId2"/>
              <a:srcRect l="20019" r="66302"/>
              <a:stretch/>
            </p:blipFill>
            <p:spPr>
              <a:xfrm>
                <a:off x="4171950" y="6482871"/>
                <a:ext cx="2085975" cy="385762"/>
              </a:xfrm>
              <a:prstGeom prst="rect">
                <a:avLst/>
              </a:prstGeom>
            </p:spPr>
          </p:pic>
          <p:pic>
            <p:nvPicPr>
              <p:cNvPr id="53" name="Picture 52">
                <a:extLst>
                  <a:ext uri="{FF2B5EF4-FFF2-40B4-BE49-F238E27FC236}">
                    <a16:creationId xmlns:a16="http://schemas.microsoft.com/office/drawing/2014/main" id="{698E9070-2CC0-4F59-AE62-AB3595FEA510}"/>
                  </a:ext>
                </a:extLst>
              </p:cNvPr>
              <p:cNvPicPr>
                <a:picLocks noChangeAspect="1"/>
              </p:cNvPicPr>
              <p:nvPr/>
            </p:nvPicPr>
            <p:blipFill rotWithShape="1">
              <a:blip r:embed="rId2"/>
              <a:srcRect l="20019" r="66302"/>
              <a:stretch/>
            </p:blipFill>
            <p:spPr>
              <a:xfrm>
                <a:off x="6257925" y="6482829"/>
                <a:ext cx="2085975" cy="385762"/>
              </a:xfrm>
              <a:prstGeom prst="rect">
                <a:avLst/>
              </a:prstGeom>
            </p:spPr>
          </p:pic>
        </p:grpSp>
        <p:pic>
          <p:nvPicPr>
            <p:cNvPr id="48" name="Picture 47">
              <a:extLst>
                <a:ext uri="{FF2B5EF4-FFF2-40B4-BE49-F238E27FC236}">
                  <a16:creationId xmlns:a16="http://schemas.microsoft.com/office/drawing/2014/main" id="{EF5D1208-5DAB-4A6C-9121-418E11362F1E}"/>
                </a:ext>
              </a:extLst>
            </p:cNvPr>
            <p:cNvPicPr>
              <a:picLocks noChangeAspect="1"/>
            </p:cNvPicPr>
            <p:nvPr/>
          </p:nvPicPr>
          <p:blipFill rotWithShape="1">
            <a:blip r:embed="rId2"/>
            <a:srcRect l="20019" r="66302"/>
            <a:stretch/>
          </p:blipFill>
          <p:spPr>
            <a:xfrm>
              <a:off x="8331721" y="6503702"/>
              <a:ext cx="2085975" cy="385762"/>
            </a:xfrm>
            <a:prstGeom prst="rect">
              <a:avLst/>
            </a:prstGeom>
          </p:spPr>
        </p:pic>
        <p:pic>
          <p:nvPicPr>
            <p:cNvPr id="49" name="Picture 48">
              <a:extLst>
                <a:ext uri="{FF2B5EF4-FFF2-40B4-BE49-F238E27FC236}">
                  <a16:creationId xmlns:a16="http://schemas.microsoft.com/office/drawing/2014/main" id="{00988E31-B249-4812-B0A9-62DEC3DDAC86}"/>
                </a:ext>
              </a:extLst>
            </p:cNvPr>
            <p:cNvPicPr>
              <a:picLocks noChangeAspect="1"/>
            </p:cNvPicPr>
            <p:nvPr/>
          </p:nvPicPr>
          <p:blipFill rotWithShape="1">
            <a:blip r:embed="rId2"/>
            <a:srcRect l="20019" r="66302"/>
            <a:stretch/>
          </p:blipFill>
          <p:spPr>
            <a:xfrm>
              <a:off x="10097585" y="6503744"/>
              <a:ext cx="2085975" cy="385762"/>
            </a:xfrm>
            <a:prstGeom prst="rect">
              <a:avLst/>
            </a:prstGeom>
          </p:spPr>
        </p:pic>
      </p:grpSp>
      <p:grpSp>
        <p:nvGrpSpPr>
          <p:cNvPr id="18" name="Group 17">
            <a:extLst>
              <a:ext uri="{FF2B5EF4-FFF2-40B4-BE49-F238E27FC236}">
                <a16:creationId xmlns:a16="http://schemas.microsoft.com/office/drawing/2014/main" id="{0EF9C684-8869-4601-BD7D-B888249E2BEC}"/>
              </a:ext>
            </a:extLst>
          </p:cNvPr>
          <p:cNvGrpSpPr/>
          <p:nvPr/>
        </p:nvGrpSpPr>
        <p:grpSpPr>
          <a:xfrm>
            <a:off x="0" y="-1"/>
            <a:ext cx="12192000" cy="485776"/>
            <a:chOff x="0" y="-1"/>
            <a:chExt cx="9144000" cy="485776"/>
          </a:xfrm>
        </p:grpSpPr>
        <p:pic>
          <p:nvPicPr>
            <p:cNvPr id="20" name="Picture 19">
              <a:extLst>
                <a:ext uri="{FF2B5EF4-FFF2-40B4-BE49-F238E27FC236}">
                  <a16:creationId xmlns:a16="http://schemas.microsoft.com/office/drawing/2014/main" id="{38B822FD-9EA7-4AFD-A974-33C11A580324}"/>
                </a:ext>
              </a:extLst>
            </p:cNvPr>
            <p:cNvPicPr>
              <a:picLocks noChangeAspect="1"/>
            </p:cNvPicPr>
            <p:nvPr/>
          </p:nvPicPr>
          <p:blipFill rotWithShape="1">
            <a:blip r:embed="rId2"/>
            <a:srcRect l="66190" t="1" r="50" b="490"/>
            <a:stretch/>
          </p:blipFill>
          <p:spPr>
            <a:xfrm>
              <a:off x="2628900" y="-1"/>
              <a:ext cx="6515100" cy="485775"/>
            </a:xfrm>
            <a:prstGeom prst="rect">
              <a:avLst/>
            </a:prstGeom>
          </p:spPr>
        </p:pic>
        <p:pic>
          <p:nvPicPr>
            <p:cNvPr id="19" name="Picture 18">
              <a:extLst>
                <a:ext uri="{FF2B5EF4-FFF2-40B4-BE49-F238E27FC236}">
                  <a16:creationId xmlns:a16="http://schemas.microsoft.com/office/drawing/2014/main" id="{1665A116-9B4C-45B5-832B-41284AEB2DB6}"/>
                </a:ext>
              </a:extLst>
            </p:cNvPr>
            <p:cNvPicPr>
              <a:picLocks noChangeAspect="1"/>
            </p:cNvPicPr>
            <p:nvPr/>
          </p:nvPicPr>
          <p:blipFill rotWithShape="1">
            <a:blip r:embed="rId2"/>
            <a:srcRect l="66190" t="1" r="50" b="490"/>
            <a:stretch/>
          </p:blipFill>
          <p:spPr>
            <a:xfrm>
              <a:off x="0" y="0"/>
              <a:ext cx="6515100" cy="485775"/>
            </a:xfrm>
            <a:prstGeom prst="rect">
              <a:avLst/>
            </a:prstGeom>
          </p:spPr>
        </p:pic>
      </p:grpSp>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a:xfrm>
            <a:off x="838200" y="320155"/>
            <a:ext cx="10515600" cy="1325563"/>
          </a:xfrm>
        </p:spPr>
        <p:txBody>
          <a:bodyPr/>
          <a:lstStyle/>
          <a:p>
            <a:r>
              <a:rPr lang="en-US" altLang="x-none" dirty="0">
                <a:solidFill>
                  <a:srgbClr val="000000"/>
                </a:solidFill>
                <a:latin typeface="Ubuntu" panose="020B0504030602030204" pitchFamily="34" charset="0"/>
                <a:cs typeface="Times New Roman" pitchFamily="16" charset="0"/>
              </a:rPr>
              <a:t>Summary</a:t>
            </a:r>
            <a:endParaRPr lang="en-US" dirty="0">
              <a:latin typeface="Ubuntu" panose="020B0504030602030204" pitchFamily="34" charset="0"/>
            </a:endParaRPr>
          </a:p>
        </p:txBody>
      </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21</a:t>
            </a:fld>
            <a:endParaRPr lang="en-US" sz="1400" dirty="0">
              <a:solidFill>
                <a:schemeClr val="tx1"/>
              </a:solidFill>
            </a:endParaRPr>
          </a:p>
        </p:txBody>
      </p:sp>
      <p:pic>
        <p:nvPicPr>
          <p:cNvPr id="24"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2933F46C-CEC8-8446-831B-47F6EC31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0C55EAE6-84CF-724E-8778-9F87D15419BA}"/>
              </a:ext>
            </a:extLst>
          </p:cNvPr>
          <p:cNvSpPr txBox="1">
            <a:spLocks/>
          </p:cNvSpPr>
          <p:nvPr/>
        </p:nvSpPr>
        <p:spPr>
          <a:xfrm>
            <a:off x="107628" y="1374892"/>
            <a:ext cx="10875876" cy="5300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Ubuntu" panose="020B0504030602030204" pitchFamily="34" charset="0"/>
              </a:rPr>
              <a:t>Ontologies help make data </a:t>
            </a:r>
            <a:r>
              <a:rPr lang="en-US" dirty="0">
                <a:solidFill>
                  <a:srgbClr val="0070C0"/>
                </a:solidFill>
                <a:latin typeface="Ubuntu" panose="020B0504030602030204" pitchFamily="34" charset="0"/>
              </a:rPr>
              <a:t>Interoperable</a:t>
            </a:r>
            <a:r>
              <a:rPr lang="en-US" dirty="0">
                <a:latin typeface="Ubuntu" panose="020B0504030602030204" pitchFamily="34" charset="0"/>
              </a:rPr>
              <a:t> </a:t>
            </a:r>
          </a:p>
          <a:p>
            <a:pPr lvl="1"/>
            <a:r>
              <a:rPr lang="en-US" dirty="0">
                <a:latin typeface="Ubuntu" panose="020B0504030602030204" pitchFamily="34" charset="0"/>
              </a:rPr>
              <a:t>Enable FA</a:t>
            </a:r>
            <a:r>
              <a:rPr lang="en-US" dirty="0">
                <a:solidFill>
                  <a:schemeClr val="accent1"/>
                </a:solidFill>
                <a:latin typeface="Ubuntu" panose="020B0504030602030204" pitchFamily="34" charset="0"/>
              </a:rPr>
              <a:t>I</a:t>
            </a:r>
            <a:r>
              <a:rPr lang="en-US" dirty="0">
                <a:latin typeface="Ubuntu" panose="020B0504030602030204" pitchFamily="34" charset="0"/>
              </a:rPr>
              <a:t>R data</a:t>
            </a:r>
          </a:p>
          <a:p>
            <a:r>
              <a:rPr lang="en-US" dirty="0">
                <a:latin typeface="Ubuntu" panose="020B0504030602030204" pitchFamily="34" charset="0"/>
              </a:rPr>
              <a:t>Link earth and life science ontologies</a:t>
            </a:r>
          </a:p>
          <a:p>
            <a:pPr lvl="1"/>
            <a:r>
              <a:rPr lang="en-US" dirty="0">
                <a:latin typeface="Ubuntu" panose="020B0504030602030204" pitchFamily="34" charset="0"/>
              </a:rPr>
              <a:t> SWEET &amp; ENVO</a:t>
            </a:r>
          </a:p>
          <a:p>
            <a:endParaRPr lang="en-US" dirty="0">
              <a:latin typeface="Ubuntu" panose="020B0504030602030204" pitchFamily="34" charset="0"/>
            </a:endParaRPr>
          </a:p>
          <a:p>
            <a:r>
              <a:rPr lang="en-US" dirty="0">
                <a:latin typeface="Ubuntu" panose="020B0504030602030204" pitchFamily="34" charset="0"/>
              </a:rPr>
              <a:t>ENVO</a:t>
            </a:r>
          </a:p>
          <a:p>
            <a:pPr lvl="1"/>
            <a:r>
              <a:rPr lang="en-US" dirty="0">
                <a:latin typeface="Ubuntu" panose="020B0504030602030204" pitchFamily="34" charset="0"/>
              </a:rPr>
              <a:t>Annotation of metagenomic data</a:t>
            </a:r>
          </a:p>
          <a:p>
            <a:pPr lvl="2"/>
            <a:r>
              <a:rPr lang="en-US" dirty="0">
                <a:latin typeface="Ubuntu" panose="020B0504030602030204" pitchFamily="34" charset="0"/>
              </a:rPr>
              <a:t>Working toward comprehensive term set</a:t>
            </a:r>
          </a:p>
          <a:p>
            <a:pPr lvl="2"/>
            <a:r>
              <a:rPr lang="en-US" dirty="0">
                <a:latin typeface="Ubuntu" panose="020B0504030602030204" pitchFamily="34" charset="0"/>
              </a:rPr>
              <a:t>Employ strategies to automate ontology term creation</a:t>
            </a:r>
          </a:p>
          <a:p>
            <a:pPr lvl="1"/>
            <a:r>
              <a:rPr lang="en-US" dirty="0">
                <a:latin typeface="Ubuntu" panose="020B0504030602030204" pitchFamily="34" charset="0"/>
              </a:rPr>
              <a:t>Access microbiome data</a:t>
            </a:r>
          </a:p>
          <a:p>
            <a:pPr lvl="2"/>
            <a:r>
              <a:rPr lang="en-US" dirty="0">
                <a:latin typeface="Ubuntu" panose="020B0504030602030204" pitchFamily="34" charset="0"/>
              </a:rPr>
              <a:t>European Bioinformatics Institute (EBI)</a:t>
            </a:r>
          </a:p>
          <a:p>
            <a:pPr lvl="2"/>
            <a:r>
              <a:rPr lang="en-US" dirty="0">
                <a:latin typeface="Ubuntu" panose="020B0504030602030204" pitchFamily="34" charset="0"/>
              </a:rPr>
              <a:t>Join Genome Institute (JGI)</a:t>
            </a:r>
          </a:p>
        </p:txBody>
      </p:sp>
      <p:grpSp>
        <p:nvGrpSpPr>
          <p:cNvPr id="23" name="Group 22">
            <a:extLst>
              <a:ext uri="{FF2B5EF4-FFF2-40B4-BE49-F238E27FC236}">
                <a16:creationId xmlns:a16="http://schemas.microsoft.com/office/drawing/2014/main" id="{037BAC60-C108-F043-808D-6CAD0E00B30B}"/>
              </a:ext>
            </a:extLst>
          </p:cNvPr>
          <p:cNvGrpSpPr/>
          <p:nvPr/>
        </p:nvGrpSpPr>
        <p:grpSpPr>
          <a:xfrm>
            <a:off x="9239092" y="4217351"/>
            <a:ext cx="1452924" cy="1311043"/>
            <a:chOff x="2286000" y="1295400"/>
            <a:chExt cx="4985451" cy="5081164"/>
          </a:xfrm>
        </p:grpSpPr>
        <p:pic>
          <p:nvPicPr>
            <p:cNvPr id="28" name="Picture 10">
              <a:extLst>
                <a:ext uri="{FF2B5EF4-FFF2-40B4-BE49-F238E27FC236}">
                  <a16:creationId xmlns:a16="http://schemas.microsoft.com/office/drawing/2014/main" id="{B06027B1-6AC0-354B-AD79-1BCDC0E67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8602"/>
              <a:ext cx="3005137" cy="75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9">
              <a:extLst>
                <a:ext uri="{FF2B5EF4-FFF2-40B4-BE49-F238E27FC236}">
                  <a16:creationId xmlns:a16="http://schemas.microsoft.com/office/drawing/2014/main" id="{1A8CC517-875A-4343-A31A-416712FD6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907" y="3927832"/>
              <a:ext cx="3095567" cy="244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a:extLst>
                <a:ext uri="{FF2B5EF4-FFF2-40B4-BE49-F238E27FC236}">
                  <a16:creationId xmlns:a16="http://schemas.microsoft.com/office/drawing/2014/main" id="{989FE82E-BE1A-CE4F-A648-2189963AB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584933"/>
              <a:ext cx="2099278"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a:extLst>
                <a:ext uri="{FF2B5EF4-FFF2-40B4-BE49-F238E27FC236}">
                  <a16:creationId xmlns:a16="http://schemas.microsoft.com/office/drawing/2014/main" id="{036306AA-02F5-954C-B6C8-C3032C8D08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295400"/>
              <a:ext cx="1861251" cy="275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C:\Users\pbuttigi\AppData\Local\Microsoft\Windows\Temporary Internet Files\Content.IE5\XX6JAFDU\1373811890[1].png">
              <a:extLst>
                <a:ext uri="{FF2B5EF4-FFF2-40B4-BE49-F238E27FC236}">
                  <a16:creationId xmlns:a16="http://schemas.microsoft.com/office/drawing/2014/main" id="{DE7EA836-EF62-3641-BA95-009166C8934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36448" flipH="1">
              <a:off x="4990171" y="2035143"/>
              <a:ext cx="1514044" cy="20391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4D4BC7FC-450E-4146-9A84-85153AA517F5}"/>
              </a:ext>
            </a:extLst>
          </p:cNvPr>
          <p:cNvGrpSpPr/>
          <p:nvPr/>
        </p:nvGrpSpPr>
        <p:grpSpPr>
          <a:xfrm>
            <a:off x="8209866" y="5144702"/>
            <a:ext cx="620174" cy="1082976"/>
            <a:chOff x="395536" y="3170612"/>
            <a:chExt cx="738111" cy="1224136"/>
          </a:xfrm>
        </p:grpSpPr>
        <p:grpSp>
          <p:nvGrpSpPr>
            <p:cNvPr id="34" name="Group 33">
              <a:extLst>
                <a:ext uri="{FF2B5EF4-FFF2-40B4-BE49-F238E27FC236}">
                  <a16:creationId xmlns:a16="http://schemas.microsoft.com/office/drawing/2014/main" id="{93BAA88F-19C4-B24A-8728-4CE8CE45C24D}"/>
                </a:ext>
              </a:extLst>
            </p:cNvPr>
            <p:cNvGrpSpPr/>
            <p:nvPr/>
          </p:nvGrpSpPr>
          <p:grpSpPr>
            <a:xfrm>
              <a:off x="395536" y="3170612"/>
              <a:ext cx="738111" cy="1224136"/>
              <a:chOff x="2933789" y="5442089"/>
              <a:chExt cx="738111" cy="1224136"/>
            </a:xfrm>
          </p:grpSpPr>
          <p:grpSp>
            <p:nvGrpSpPr>
              <p:cNvPr id="36" name="Group 35">
                <a:extLst>
                  <a:ext uri="{FF2B5EF4-FFF2-40B4-BE49-F238E27FC236}">
                    <a16:creationId xmlns:a16="http://schemas.microsoft.com/office/drawing/2014/main" id="{835CC37E-0B7A-DB46-AAB1-A230363ED683}"/>
                  </a:ext>
                </a:extLst>
              </p:cNvPr>
              <p:cNvGrpSpPr/>
              <p:nvPr/>
            </p:nvGrpSpPr>
            <p:grpSpPr>
              <a:xfrm>
                <a:off x="3023828" y="5442089"/>
                <a:ext cx="648072" cy="1224136"/>
                <a:chOff x="1223628" y="4293096"/>
                <a:chExt cx="648072" cy="1224136"/>
              </a:xfrm>
            </p:grpSpPr>
            <p:sp>
              <p:nvSpPr>
                <p:cNvPr id="38" name="Flowchart: Delay 59">
                  <a:extLst>
                    <a:ext uri="{FF2B5EF4-FFF2-40B4-BE49-F238E27FC236}">
                      <a16:creationId xmlns:a16="http://schemas.microsoft.com/office/drawing/2014/main" id="{8548F8FC-B2BA-A94D-8EA0-DEEC76EA535B}"/>
                    </a:ext>
                  </a:extLst>
                </p:cNvPr>
                <p:cNvSpPr/>
                <p:nvPr/>
              </p:nvSpPr>
              <p:spPr>
                <a:xfrm rot="16200000">
                  <a:off x="1259632" y="4941168"/>
                  <a:ext cx="576064" cy="576064"/>
                </a:xfrm>
                <a:prstGeom prst="flowChartDelay">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endParaRPr>
                </a:p>
              </p:txBody>
            </p:sp>
            <p:sp>
              <p:nvSpPr>
                <p:cNvPr id="39" name="Flowchart: Connector 60">
                  <a:extLst>
                    <a:ext uri="{FF2B5EF4-FFF2-40B4-BE49-F238E27FC236}">
                      <a16:creationId xmlns:a16="http://schemas.microsoft.com/office/drawing/2014/main" id="{5777A096-D307-E74D-B241-6C85E4413CF3}"/>
                    </a:ext>
                  </a:extLst>
                </p:cNvPr>
                <p:cNvSpPr/>
                <p:nvPr/>
              </p:nvSpPr>
              <p:spPr>
                <a:xfrm>
                  <a:off x="1223628" y="4293096"/>
                  <a:ext cx="648072" cy="648072"/>
                </a:xfrm>
                <a:prstGeom prst="flowChartConnecto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Flowchart: Delay 61">
                  <a:extLst>
                    <a:ext uri="{FF2B5EF4-FFF2-40B4-BE49-F238E27FC236}">
                      <a16:creationId xmlns:a16="http://schemas.microsoft.com/office/drawing/2014/main" id="{88CC1EDD-D82A-2F40-AB67-F6B8E76EBE3F}"/>
                    </a:ext>
                  </a:extLst>
                </p:cNvPr>
                <p:cNvSpPr/>
                <p:nvPr/>
              </p:nvSpPr>
              <p:spPr>
                <a:xfrm rot="5400000">
                  <a:off x="1610245" y="5108038"/>
                  <a:ext cx="144316" cy="174623"/>
                </a:xfrm>
                <a:prstGeom prst="flowChartDelay">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endParaRPr>
                </a:p>
              </p:txBody>
            </p:sp>
          </p:grpSp>
          <p:pic>
            <p:nvPicPr>
              <p:cNvPr id="37" name="Picture 2" descr="C:\Users\pbuttigi\AppData\Local\Microsoft\Windows\Temporary Internet Files\Content.IE5\FT2QYEX4\large-glass-test-tube-chemical-laboratory-icon-66.6-12285[1].gif">
                <a:extLst>
                  <a:ext uri="{FF2B5EF4-FFF2-40B4-BE49-F238E27FC236}">
                    <a16:creationId xmlns:a16="http://schemas.microsoft.com/office/drawing/2014/main" id="{87B8C69C-33EE-5A4B-A1E2-64D5056CE4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33789" y="6196928"/>
                <a:ext cx="205028" cy="43329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5" name="Straight Connector 34">
              <a:extLst>
                <a:ext uri="{FF2B5EF4-FFF2-40B4-BE49-F238E27FC236}">
                  <a16:creationId xmlns:a16="http://schemas.microsoft.com/office/drawing/2014/main" id="{1FDCB2E7-DAD0-D84D-BABC-F4197A90D9E6}"/>
                </a:ext>
              </a:extLst>
            </p:cNvPr>
            <p:cNvCxnSpPr>
              <a:cxnSpLocks/>
              <a:stCxn id="39" idx="4"/>
              <a:endCxn id="38" idx="1"/>
            </p:cNvCxnSpPr>
            <p:nvPr/>
          </p:nvCxnSpPr>
          <p:spPr>
            <a:xfrm>
              <a:off x="809611" y="3818684"/>
              <a:ext cx="0" cy="576064"/>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8A87F3F7-A499-214B-AB29-535832BB89B1}"/>
              </a:ext>
            </a:extLst>
          </p:cNvPr>
          <p:cNvGrpSpPr/>
          <p:nvPr/>
        </p:nvGrpSpPr>
        <p:grpSpPr>
          <a:xfrm>
            <a:off x="1472258" y="2752775"/>
            <a:ext cx="7731213" cy="889448"/>
            <a:chOff x="1508786" y="2885012"/>
            <a:chExt cx="7731213" cy="889448"/>
          </a:xfrm>
        </p:grpSpPr>
        <p:pic>
          <p:nvPicPr>
            <p:cNvPr id="41" name="Picture 40">
              <a:extLst>
                <a:ext uri="{FF2B5EF4-FFF2-40B4-BE49-F238E27FC236}">
                  <a16:creationId xmlns:a16="http://schemas.microsoft.com/office/drawing/2014/main" id="{95B13941-063B-9242-938B-6E48CAC8DA7A}"/>
                </a:ext>
              </a:extLst>
            </p:cNvPr>
            <p:cNvPicPr>
              <a:picLocks noChangeAspect="1"/>
            </p:cNvPicPr>
            <p:nvPr/>
          </p:nvPicPr>
          <p:blipFill>
            <a:blip r:embed="rId10"/>
            <a:stretch>
              <a:fillRect/>
            </a:stretch>
          </p:blipFill>
          <p:spPr>
            <a:xfrm>
              <a:off x="1508786" y="3342660"/>
              <a:ext cx="1308100" cy="431800"/>
            </a:xfrm>
            <a:prstGeom prst="rect">
              <a:avLst/>
            </a:prstGeom>
          </p:spPr>
        </p:pic>
        <p:sp>
          <p:nvSpPr>
            <p:cNvPr id="42" name="Content Placeholder 2">
              <a:extLst>
                <a:ext uri="{FF2B5EF4-FFF2-40B4-BE49-F238E27FC236}">
                  <a16:creationId xmlns:a16="http://schemas.microsoft.com/office/drawing/2014/main" id="{D3CA32AB-9C25-7B4D-BF07-86B5BE725A3B}"/>
                </a:ext>
              </a:extLst>
            </p:cNvPr>
            <p:cNvSpPr txBox="1">
              <a:spLocks/>
            </p:cNvSpPr>
            <p:nvPr/>
          </p:nvSpPr>
          <p:spPr>
            <a:xfrm>
              <a:off x="3666651" y="3163915"/>
              <a:ext cx="2783403" cy="385762"/>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'glacier'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00000133</a:t>
              </a:r>
              <a:r>
                <a:rPr lang="en-US" sz="1700" dirty="0">
                  <a:solidFill>
                    <a:srgbClr val="00B050"/>
                  </a:solidFill>
                  <a:latin typeface="Ubuntu" panose="020B0504030602030204" pitchFamily="34" charset="0"/>
                  <a:cs typeface="Times New Roman" panose="02020603050405020304" pitchFamily="18" charset="0"/>
                </a:rPr>
                <a:t>]</a:t>
              </a:r>
            </a:p>
          </p:txBody>
        </p:sp>
        <p:sp>
          <p:nvSpPr>
            <p:cNvPr id="43" name="Content Placeholder 2">
              <a:extLst>
                <a:ext uri="{FF2B5EF4-FFF2-40B4-BE49-F238E27FC236}">
                  <a16:creationId xmlns:a16="http://schemas.microsoft.com/office/drawing/2014/main" id="{DD568F94-B442-B344-80F7-3AE0E38583E6}"/>
                </a:ext>
              </a:extLst>
            </p:cNvPr>
            <p:cNvSpPr txBox="1">
              <a:spLocks/>
            </p:cNvSpPr>
            <p:nvPr/>
          </p:nvSpPr>
          <p:spPr>
            <a:xfrm>
              <a:off x="7300221" y="2885012"/>
              <a:ext cx="1939778" cy="575825"/>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'glacial ecosystem'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3300104</a:t>
              </a:r>
              <a:r>
                <a:rPr lang="en-US" sz="1700" dirty="0">
                  <a:solidFill>
                    <a:srgbClr val="00B050"/>
                  </a:solidFill>
                  <a:latin typeface="Ubuntu" panose="020B0504030602030204" pitchFamily="34" charset="0"/>
                  <a:cs typeface="Times New Roman" panose="02020603050405020304" pitchFamily="18" charset="0"/>
                </a:rPr>
                <a:t>]</a:t>
              </a:r>
            </a:p>
          </p:txBody>
        </p:sp>
        <p:cxnSp>
          <p:nvCxnSpPr>
            <p:cNvPr id="44" name="Curved Connector 43">
              <a:extLst>
                <a:ext uri="{FF2B5EF4-FFF2-40B4-BE49-F238E27FC236}">
                  <a16:creationId xmlns:a16="http://schemas.microsoft.com/office/drawing/2014/main" id="{AB612B7D-4C1A-4D44-96D0-2417E355CC37}"/>
                </a:ext>
              </a:extLst>
            </p:cNvPr>
            <p:cNvCxnSpPr>
              <a:cxnSpLocks/>
              <a:stCxn id="41" idx="3"/>
              <a:endCxn id="42" idx="1"/>
            </p:cNvCxnSpPr>
            <p:nvPr/>
          </p:nvCxnSpPr>
          <p:spPr>
            <a:xfrm flipV="1">
              <a:off x="2816886" y="3356796"/>
              <a:ext cx="849765" cy="201764"/>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81EB7EEE-F30F-2144-8E69-B19281000D01}"/>
                </a:ext>
              </a:extLst>
            </p:cNvPr>
            <p:cNvCxnSpPr>
              <a:cxnSpLocks/>
              <a:stCxn id="42" idx="3"/>
              <a:endCxn id="43" idx="1"/>
            </p:cNvCxnSpPr>
            <p:nvPr/>
          </p:nvCxnSpPr>
          <p:spPr>
            <a:xfrm flipV="1">
              <a:off x="6450054" y="3172925"/>
              <a:ext cx="850167" cy="183871"/>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7ED9BE0-6C49-0E4F-A9FF-8F89AB990EC3}"/>
                </a:ext>
              </a:extLst>
            </p:cNvPr>
            <p:cNvSpPr txBox="1"/>
            <p:nvPr/>
          </p:nvSpPr>
          <p:spPr>
            <a:xfrm>
              <a:off x="6457918" y="3019202"/>
              <a:ext cx="1181100" cy="246221"/>
            </a:xfrm>
            <a:prstGeom prst="rect">
              <a:avLst/>
            </a:prstGeom>
            <a:noFill/>
          </p:spPr>
          <p:txBody>
            <a:bodyPr wrap="square" rtlCol="0">
              <a:spAutoFit/>
            </a:bodyPr>
            <a:lstStyle/>
            <a:p>
              <a:r>
                <a:rPr lang="en-US" sz="950" i="1" dirty="0">
                  <a:latin typeface="Ubuntu" panose="020B0504030602030204" pitchFamily="34" charset="0"/>
                </a:rPr>
                <a:t>determines</a:t>
              </a:r>
            </a:p>
          </p:txBody>
        </p:sp>
        <p:sp>
          <p:nvSpPr>
            <p:cNvPr id="56" name="TextBox 55">
              <a:extLst>
                <a:ext uri="{FF2B5EF4-FFF2-40B4-BE49-F238E27FC236}">
                  <a16:creationId xmlns:a16="http://schemas.microsoft.com/office/drawing/2014/main" id="{A81C9D11-CB18-0249-9914-002509D6536C}"/>
                </a:ext>
              </a:extLst>
            </p:cNvPr>
            <p:cNvSpPr txBox="1"/>
            <p:nvPr/>
          </p:nvSpPr>
          <p:spPr>
            <a:xfrm>
              <a:off x="2904471" y="3523686"/>
              <a:ext cx="1181100" cy="246221"/>
            </a:xfrm>
            <a:prstGeom prst="rect">
              <a:avLst/>
            </a:prstGeom>
            <a:noFill/>
            <a:ln>
              <a:noFill/>
            </a:ln>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grpSp>
      <p:pic>
        <p:nvPicPr>
          <p:cNvPr id="57" name="Picture 56">
            <a:extLst>
              <a:ext uri="{FF2B5EF4-FFF2-40B4-BE49-F238E27FC236}">
                <a16:creationId xmlns:a16="http://schemas.microsoft.com/office/drawing/2014/main" id="{F05D1C3C-2E9A-B74C-8B7C-40700CB45CF6}"/>
              </a:ext>
            </a:extLst>
          </p:cNvPr>
          <p:cNvPicPr>
            <a:picLocks noChangeAspect="1"/>
          </p:cNvPicPr>
          <p:nvPr/>
        </p:nvPicPr>
        <p:blipFill rotWithShape="1">
          <a:blip r:embed="rId11"/>
          <a:srcRect l="45173" t="3835"/>
          <a:stretch/>
        </p:blipFill>
        <p:spPr>
          <a:xfrm>
            <a:off x="5287032" y="5528394"/>
            <a:ext cx="873071" cy="483097"/>
          </a:xfrm>
          <a:prstGeom prst="rect">
            <a:avLst/>
          </a:prstGeom>
        </p:spPr>
      </p:pic>
      <p:pic>
        <p:nvPicPr>
          <p:cNvPr id="58" name="Picture 57">
            <a:extLst>
              <a:ext uri="{FF2B5EF4-FFF2-40B4-BE49-F238E27FC236}">
                <a16:creationId xmlns:a16="http://schemas.microsoft.com/office/drawing/2014/main" id="{29612130-82EA-C649-8CCF-A6335E82DDB3}"/>
              </a:ext>
            </a:extLst>
          </p:cNvPr>
          <p:cNvPicPr>
            <a:picLocks noChangeAspect="1"/>
          </p:cNvPicPr>
          <p:nvPr/>
        </p:nvPicPr>
        <p:blipFill rotWithShape="1">
          <a:blip r:embed="rId12"/>
          <a:srcRect l="4999" t="6068" r="71390" b="6670"/>
          <a:stretch/>
        </p:blipFill>
        <p:spPr>
          <a:xfrm>
            <a:off x="3937236" y="5876614"/>
            <a:ext cx="873072" cy="472537"/>
          </a:xfrm>
          <a:prstGeom prst="rect">
            <a:avLst/>
          </a:prstGeom>
        </p:spPr>
      </p:pic>
      <p:sp>
        <p:nvSpPr>
          <p:cNvPr id="60" name="Arrow: Right 3">
            <a:extLst>
              <a:ext uri="{FF2B5EF4-FFF2-40B4-BE49-F238E27FC236}">
                <a16:creationId xmlns:a16="http://schemas.microsoft.com/office/drawing/2014/main" id="{CEB05B21-94DA-E749-B57F-598E81BF3CC4}"/>
              </a:ext>
            </a:extLst>
          </p:cNvPr>
          <p:cNvSpPr/>
          <p:nvPr/>
        </p:nvSpPr>
        <p:spPr>
          <a:xfrm rot="18530579">
            <a:off x="9174171" y="2282820"/>
            <a:ext cx="526560" cy="4128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61" name="Picture 60">
            <a:extLst>
              <a:ext uri="{FF2B5EF4-FFF2-40B4-BE49-F238E27FC236}">
                <a16:creationId xmlns:a16="http://schemas.microsoft.com/office/drawing/2014/main" id="{C3F8E3C7-C53E-9B49-8F48-E4AC649A647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285875">
            <a:off x="8973242" y="1182119"/>
            <a:ext cx="2571193" cy="1317173"/>
          </a:xfrm>
          <a:prstGeom prst="rect">
            <a:avLst/>
          </a:prstGeom>
        </p:spPr>
      </p:pic>
    </p:spTree>
    <p:extLst>
      <p:ext uri="{BB962C8B-B14F-4D97-AF65-F5344CB8AC3E}">
        <p14:creationId xmlns:p14="http://schemas.microsoft.com/office/powerpoint/2010/main" val="33480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dissolv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dissolv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dissolv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dissolve">
                                      <p:cBhvr>
                                        <p:cTn id="32" dur="500"/>
                                        <p:tgtEl>
                                          <p:spTgt spid="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animEffect transition="in" filter="dissolve">
                                      <p:cBhvr>
                                        <p:cTn id="37" dur="500"/>
                                        <p:tgtEl>
                                          <p:spTgt spid="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2">
                                            <p:txEl>
                                              <p:pRg st="7" end="7"/>
                                            </p:txEl>
                                          </p:spTgt>
                                        </p:tgtEl>
                                        <p:attrNameLst>
                                          <p:attrName>style.visibility</p:attrName>
                                        </p:attrNameLst>
                                      </p:cBhvr>
                                      <p:to>
                                        <p:strVal val="visible"/>
                                      </p:to>
                                    </p:set>
                                    <p:animEffect transition="in" filter="dissolve">
                                      <p:cBhvr>
                                        <p:cTn id="42" dur="500"/>
                                        <p:tgtEl>
                                          <p:spTgt spid="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2">
                                            <p:txEl>
                                              <p:pRg st="8" end="8"/>
                                            </p:txEl>
                                          </p:spTgt>
                                        </p:tgtEl>
                                        <p:attrNameLst>
                                          <p:attrName>style.visibility</p:attrName>
                                        </p:attrNameLst>
                                      </p:cBhvr>
                                      <p:to>
                                        <p:strVal val="visible"/>
                                      </p:to>
                                    </p:set>
                                    <p:animEffect transition="in" filter="dissolve">
                                      <p:cBhvr>
                                        <p:cTn id="47" dur="500"/>
                                        <p:tgtEl>
                                          <p:spTgt spid="2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2">
                                            <p:txEl>
                                              <p:pRg st="9" end="9"/>
                                            </p:txEl>
                                          </p:spTgt>
                                        </p:tgtEl>
                                        <p:attrNameLst>
                                          <p:attrName>style.visibility</p:attrName>
                                        </p:attrNameLst>
                                      </p:cBhvr>
                                      <p:to>
                                        <p:strVal val="visible"/>
                                      </p:to>
                                    </p:set>
                                    <p:animEffect transition="in" filter="dissolve">
                                      <p:cBhvr>
                                        <p:cTn id="52" dur="500"/>
                                        <p:tgtEl>
                                          <p:spTgt spid="2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dissolve">
                                      <p:cBhvr>
                                        <p:cTn id="57" dur="500"/>
                                        <p:tgtEl>
                                          <p:spTgt spid="61"/>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dissolve">
                                      <p:cBhvr>
                                        <p:cTn id="60" dur="5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22">
                                            <p:txEl>
                                              <p:pRg st="10" end="10"/>
                                            </p:txEl>
                                          </p:spTgt>
                                        </p:tgtEl>
                                        <p:attrNameLst>
                                          <p:attrName>style.visibility</p:attrName>
                                        </p:attrNameLst>
                                      </p:cBhvr>
                                      <p:to>
                                        <p:strVal val="visible"/>
                                      </p:to>
                                    </p:set>
                                    <p:animEffect transition="in" filter="dissolve">
                                      <p:cBhvr>
                                        <p:cTn id="65" dur="500"/>
                                        <p:tgtEl>
                                          <p:spTgt spid="22">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dissolve">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22">
                                            <p:txEl>
                                              <p:pRg st="11" end="11"/>
                                            </p:txEl>
                                          </p:spTgt>
                                        </p:tgtEl>
                                        <p:attrNameLst>
                                          <p:attrName>style.visibility</p:attrName>
                                        </p:attrNameLst>
                                      </p:cBhvr>
                                      <p:to>
                                        <p:strVal val="visible"/>
                                      </p:to>
                                    </p:set>
                                    <p:animEffect transition="in" filter="dissolve">
                                      <p:cBhvr>
                                        <p:cTn id="75" dur="500"/>
                                        <p:tgtEl>
                                          <p:spTgt spid="22">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dissolv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dissolv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dissolv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dissolve">
                                      <p:cBhvr>
                                        <p:cTn id="9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6836D0C-3473-414B-816C-3ABC66614D15}"/>
              </a:ext>
            </a:extLst>
          </p:cNvPr>
          <p:cNvGrpSpPr/>
          <p:nvPr/>
        </p:nvGrpSpPr>
        <p:grpSpPr>
          <a:xfrm>
            <a:off x="0" y="6503362"/>
            <a:ext cx="12183560" cy="386144"/>
            <a:chOff x="0" y="6503362"/>
            <a:chExt cx="12183560" cy="386144"/>
          </a:xfrm>
        </p:grpSpPr>
        <p:grpSp>
          <p:nvGrpSpPr>
            <p:cNvPr id="47" name="Group 46">
              <a:extLst>
                <a:ext uri="{FF2B5EF4-FFF2-40B4-BE49-F238E27FC236}">
                  <a16:creationId xmlns:a16="http://schemas.microsoft.com/office/drawing/2014/main" id="{5BB05678-FCF3-44CD-9600-5F94E716A2F8}"/>
                </a:ext>
              </a:extLst>
            </p:cNvPr>
            <p:cNvGrpSpPr/>
            <p:nvPr/>
          </p:nvGrpSpPr>
          <p:grpSpPr>
            <a:xfrm>
              <a:off x="0" y="6503362"/>
              <a:ext cx="8343900" cy="385804"/>
              <a:chOff x="0" y="6482829"/>
              <a:chExt cx="8343900" cy="385804"/>
            </a:xfrm>
          </p:grpSpPr>
          <p:pic>
            <p:nvPicPr>
              <p:cNvPr id="50" name="Picture 49">
                <a:extLst>
                  <a:ext uri="{FF2B5EF4-FFF2-40B4-BE49-F238E27FC236}">
                    <a16:creationId xmlns:a16="http://schemas.microsoft.com/office/drawing/2014/main" id="{F14888B6-AE1E-404C-9B58-E51686B24A5E}"/>
                  </a:ext>
                </a:extLst>
              </p:cNvPr>
              <p:cNvPicPr>
                <a:picLocks noChangeAspect="1"/>
              </p:cNvPicPr>
              <p:nvPr/>
            </p:nvPicPr>
            <p:blipFill rotWithShape="1">
              <a:blip r:embed="rId2"/>
              <a:srcRect l="20019" r="66302"/>
              <a:stretch/>
            </p:blipFill>
            <p:spPr>
              <a:xfrm>
                <a:off x="0" y="6482871"/>
                <a:ext cx="2085975" cy="385762"/>
              </a:xfrm>
              <a:prstGeom prst="rect">
                <a:avLst/>
              </a:prstGeom>
            </p:spPr>
          </p:pic>
          <p:pic>
            <p:nvPicPr>
              <p:cNvPr id="51" name="Picture 50">
                <a:extLst>
                  <a:ext uri="{FF2B5EF4-FFF2-40B4-BE49-F238E27FC236}">
                    <a16:creationId xmlns:a16="http://schemas.microsoft.com/office/drawing/2014/main" id="{29B888E3-8D94-40EA-9BC6-16D51A5F6F77}"/>
                  </a:ext>
                </a:extLst>
              </p:cNvPr>
              <p:cNvPicPr>
                <a:picLocks noChangeAspect="1"/>
              </p:cNvPicPr>
              <p:nvPr/>
            </p:nvPicPr>
            <p:blipFill rotWithShape="1">
              <a:blip r:embed="rId2"/>
              <a:srcRect l="20019" r="66302"/>
              <a:stretch/>
            </p:blipFill>
            <p:spPr>
              <a:xfrm>
                <a:off x="2085975" y="6482871"/>
                <a:ext cx="2085975" cy="385762"/>
              </a:xfrm>
              <a:prstGeom prst="rect">
                <a:avLst/>
              </a:prstGeom>
            </p:spPr>
          </p:pic>
          <p:pic>
            <p:nvPicPr>
              <p:cNvPr id="52" name="Picture 51">
                <a:extLst>
                  <a:ext uri="{FF2B5EF4-FFF2-40B4-BE49-F238E27FC236}">
                    <a16:creationId xmlns:a16="http://schemas.microsoft.com/office/drawing/2014/main" id="{DC10E69A-CD0A-4494-BE12-93C535A91928}"/>
                  </a:ext>
                </a:extLst>
              </p:cNvPr>
              <p:cNvPicPr>
                <a:picLocks noChangeAspect="1"/>
              </p:cNvPicPr>
              <p:nvPr/>
            </p:nvPicPr>
            <p:blipFill rotWithShape="1">
              <a:blip r:embed="rId2"/>
              <a:srcRect l="20019" r="66302"/>
              <a:stretch/>
            </p:blipFill>
            <p:spPr>
              <a:xfrm>
                <a:off x="4171950" y="6482871"/>
                <a:ext cx="2085975" cy="385762"/>
              </a:xfrm>
              <a:prstGeom prst="rect">
                <a:avLst/>
              </a:prstGeom>
            </p:spPr>
          </p:pic>
          <p:pic>
            <p:nvPicPr>
              <p:cNvPr id="53" name="Picture 52">
                <a:extLst>
                  <a:ext uri="{FF2B5EF4-FFF2-40B4-BE49-F238E27FC236}">
                    <a16:creationId xmlns:a16="http://schemas.microsoft.com/office/drawing/2014/main" id="{698E9070-2CC0-4F59-AE62-AB3595FEA510}"/>
                  </a:ext>
                </a:extLst>
              </p:cNvPr>
              <p:cNvPicPr>
                <a:picLocks noChangeAspect="1"/>
              </p:cNvPicPr>
              <p:nvPr/>
            </p:nvPicPr>
            <p:blipFill rotWithShape="1">
              <a:blip r:embed="rId2"/>
              <a:srcRect l="20019" r="66302"/>
              <a:stretch/>
            </p:blipFill>
            <p:spPr>
              <a:xfrm>
                <a:off x="6257925" y="6482829"/>
                <a:ext cx="2085975" cy="385762"/>
              </a:xfrm>
              <a:prstGeom prst="rect">
                <a:avLst/>
              </a:prstGeom>
            </p:spPr>
          </p:pic>
        </p:grpSp>
        <p:pic>
          <p:nvPicPr>
            <p:cNvPr id="48" name="Picture 47">
              <a:extLst>
                <a:ext uri="{FF2B5EF4-FFF2-40B4-BE49-F238E27FC236}">
                  <a16:creationId xmlns:a16="http://schemas.microsoft.com/office/drawing/2014/main" id="{EF5D1208-5DAB-4A6C-9121-418E11362F1E}"/>
                </a:ext>
              </a:extLst>
            </p:cNvPr>
            <p:cNvPicPr>
              <a:picLocks noChangeAspect="1"/>
            </p:cNvPicPr>
            <p:nvPr/>
          </p:nvPicPr>
          <p:blipFill rotWithShape="1">
            <a:blip r:embed="rId2"/>
            <a:srcRect l="20019" r="66302"/>
            <a:stretch/>
          </p:blipFill>
          <p:spPr>
            <a:xfrm>
              <a:off x="8331721" y="6503702"/>
              <a:ext cx="2085975" cy="385762"/>
            </a:xfrm>
            <a:prstGeom prst="rect">
              <a:avLst/>
            </a:prstGeom>
          </p:spPr>
        </p:pic>
        <p:pic>
          <p:nvPicPr>
            <p:cNvPr id="49" name="Picture 48">
              <a:extLst>
                <a:ext uri="{FF2B5EF4-FFF2-40B4-BE49-F238E27FC236}">
                  <a16:creationId xmlns:a16="http://schemas.microsoft.com/office/drawing/2014/main" id="{00988E31-B249-4812-B0A9-62DEC3DDAC86}"/>
                </a:ext>
              </a:extLst>
            </p:cNvPr>
            <p:cNvPicPr>
              <a:picLocks noChangeAspect="1"/>
            </p:cNvPicPr>
            <p:nvPr/>
          </p:nvPicPr>
          <p:blipFill rotWithShape="1">
            <a:blip r:embed="rId2"/>
            <a:srcRect l="20019" r="66302"/>
            <a:stretch/>
          </p:blipFill>
          <p:spPr>
            <a:xfrm>
              <a:off x="10097585" y="6503744"/>
              <a:ext cx="2085975" cy="385762"/>
            </a:xfrm>
            <a:prstGeom prst="rect">
              <a:avLst/>
            </a:prstGeom>
          </p:spPr>
        </p:pic>
      </p:grpSp>
      <p:grpSp>
        <p:nvGrpSpPr>
          <p:cNvPr id="18" name="Group 17">
            <a:extLst>
              <a:ext uri="{FF2B5EF4-FFF2-40B4-BE49-F238E27FC236}">
                <a16:creationId xmlns:a16="http://schemas.microsoft.com/office/drawing/2014/main" id="{0EF9C684-8869-4601-BD7D-B888249E2BEC}"/>
              </a:ext>
            </a:extLst>
          </p:cNvPr>
          <p:cNvGrpSpPr/>
          <p:nvPr/>
        </p:nvGrpSpPr>
        <p:grpSpPr>
          <a:xfrm>
            <a:off x="0" y="-1"/>
            <a:ext cx="12192000" cy="485776"/>
            <a:chOff x="0" y="-1"/>
            <a:chExt cx="9144000" cy="485776"/>
          </a:xfrm>
        </p:grpSpPr>
        <p:pic>
          <p:nvPicPr>
            <p:cNvPr id="19" name="Picture 18">
              <a:extLst>
                <a:ext uri="{FF2B5EF4-FFF2-40B4-BE49-F238E27FC236}">
                  <a16:creationId xmlns:a16="http://schemas.microsoft.com/office/drawing/2014/main" id="{1665A116-9B4C-45B5-832B-41284AEB2DB6}"/>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0" name="Picture 19">
              <a:extLst>
                <a:ext uri="{FF2B5EF4-FFF2-40B4-BE49-F238E27FC236}">
                  <a16:creationId xmlns:a16="http://schemas.microsoft.com/office/drawing/2014/main" id="{38B822FD-9EA7-4AFD-A974-33C11A580324}"/>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p:txBody>
          <a:bodyPr/>
          <a:lstStyle/>
          <a:p>
            <a:br>
              <a:rPr lang="en-US" altLang="x-none" dirty="0">
                <a:solidFill>
                  <a:srgbClr val="000000"/>
                </a:solidFill>
                <a:latin typeface="Ubuntu" panose="020B0504030602030204" pitchFamily="34" charset="0"/>
                <a:cs typeface="Times New Roman" pitchFamily="16" charset="0"/>
              </a:rPr>
            </a:br>
            <a:endParaRPr lang="en-US" dirty="0">
              <a:latin typeface="Ubuntu" panose="020B0504030602030204" pitchFamily="34" charset="0"/>
            </a:endParaRPr>
          </a:p>
        </p:txBody>
      </p:sp>
      <p:sp>
        <p:nvSpPr>
          <p:cNvPr id="3" name="Content Placeholder 2">
            <a:extLst>
              <a:ext uri="{FF2B5EF4-FFF2-40B4-BE49-F238E27FC236}">
                <a16:creationId xmlns:a16="http://schemas.microsoft.com/office/drawing/2014/main" id="{3C4783AD-ECFC-4117-92E2-4B12D92C2C9B}"/>
              </a:ext>
            </a:extLst>
          </p:cNvPr>
          <p:cNvSpPr>
            <a:spLocks noGrp="1"/>
          </p:cNvSpPr>
          <p:nvPr>
            <p:ph idx="1"/>
          </p:nvPr>
        </p:nvSpPr>
        <p:spPr>
          <a:xfrm>
            <a:off x="638277" y="1698629"/>
            <a:ext cx="10515600" cy="4351338"/>
          </a:xfrm>
        </p:spPr>
        <p:txBody>
          <a:bodyPr/>
          <a:lstStyle/>
          <a:p>
            <a:endParaRPr lang="en-US" dirty="0">
              <a:latin typeface="Ubuntu" panose="020B0504030602030204" pitchFamily="34" charset="0"/>
            </a:endParaRPr>
          </a:p>
          <a:p>
            <a:endParaRPr lang="en-US" dirty="0">
              <a:latin typeface="Ubuntu" panose="020B0504030602030204" pitchFamily="34" charset="0"/>
            </a:endParaRPr>
          </a:p>
          <a:p>
            <a:endParaRPr lang="en-US" dirty="0">
              <a:latin typeface="Ubuntu" panose="020B0504030602030204" pitchFamily="34" charset="0"/>
            </a:endParaRPr>
          </a:p>
        </p:txBody>
      </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22</a:t>
            </a:fld>
            <a:endParaRPr lang="en-US" sz="1400" dirty="0">
              <a:solidFill>
                <a:schemeClr val="tx1"/>
              </a:solidFill>
            </a:endParaRPr>
          </a:p>
        </p:txBody>
      </p:sp>
      <p:pic>
        <p:nvPicPr>
          <p:cNvPr id="2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A267F420-9BC8-704D-9373-3AC4AAEEE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FEB038A8-2085-8342-A4ED-A8AEB3B94ECF}"/>
              </a:ext>
            </a:extLst>
          </p:cNvPr>
          <p:cNvGrpSpPr/>
          <p:nvPr/>
        </p:nvGrpSpPr>
        <p:grpSpPr>
          <a:xfrm>
            <a:off x="0" y="9961"/>
            <a:ext cx="12192000" cy="485776"/>
            <a:chOff x="0" y="-1"/>
            <a:chExt cx="9144000" cy="485776"/>
          </a:xfrm>
        </p:grpSpPr>
        <p:pic>
          <p:nvPicPr>
            <p:cNvPr id="25" name="Picture 24">
              <a:extLst>
                <a:ext uri="{FF2B5EF4-FFF2-40B4-BE49-F238E27FC236}">
                  <a16:creationId xmlns:a16="http://schemas.microsoft.com/office/drawing/2014/main" id="{B214B5DB-458F-E14F-9F42-AC822DF427CF}"/>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6" name="Picture 25">
              <a:extLst>
                <a:ext uri="{FF2B5EF4-FFF2-40B4-BE49-F238E27FC236}">
                  <a16:creationId xmlns:a16="http://schemas.microsoft.com/office/drawing/2014/main" id="{9DE5B041-B179-3A4D-9FB2-4FDFE66F2F37}"/>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21" name="Title 16">
            <a:extLst>
              <a:ext uri="{FF2B5EF4-FFF2-40B4-BE49-F238E27FC236}">
                <a16:creationId xmlns:a16="http://schemas.microsoft.com/office/drawing/2014/main" id="{9B7F2062-7BB2-D14E-856C-1CF0F30A77D0}"/>
              </a:ext>
            </a:extLst>
          </p:cNvPr>
          <p:cNvSpPr txBox="1">
            <a:spLocks/>
          </p:cNvSpPr>
          <p:nvPr/>
        </p:nvSpPr>
        <p:spPr>
          <a:xfrm>
            <a:off x="956765" y="1496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x-none" dirty="0">
                <a:solidFill>
                  <a:srgbClr val="000000"/>
                </a:solidFill>
                <a:latin typeface="Ubuntu" panose="020B0504030602030204" pitchFamily="34" charset="0"/>
                <a:cs typeface="Times New Roman" pitchFamily="16" charset="0"/>
              </a:rPr>
              <a:t>References</a:t>
            </a:r>
            <a:endParaRPr lang="en-US" dirty="0">
              <a:latin typeface="Ubuntu" panose="020B0504030602030204" pitchFamily="34" charset="0"/>
            </a:endParaRPr>
          </a:p>
        </p:txBody>
      </p:sp>
      <p:sp>
        <p:nvSpPr>
          <p:cNvPr id="4" name="TextBox 3">
            <a:extLst>
              <a:ext uri="{FF2B5EF4-FFF2-40B4-BE49-F238E27FC236}">
                <a16:creationId xmlns:a16="http://schemas.microsoft.com/office/drawing/2014/main" id="{B1230D6F-8410-474E-98FE-03E4EE7F53D4}"/>
              </a:ext>
            </a:extLst>
          </p:cNvPr>
          <p:cNvSpPr txBox="1"/>
          <p:nvPr/>
        </p:nvSpPr>
        <p:spPr>
          <a:xfrm>
            <a:off x="79880" y="1096369"/>
            <a:ext cx="11947244" cy="5509200"/>
          </a:xfrm>
          <a:prstGeom prst="rect">
            <a:avLst/>
          </a:prstGeom>
          <a:noFill/>
        </p:spPr>
        <p:txBody>
          <a:bodyPr wrap="square" rtlCol="0">
            <a:spAutoFit/>
          </a:bodyPr>
          <a:lstStyle/>
          <a:p>
            <a:r>
              <a:rPr lang="en-US" sz="1600" dirty="0"/>
              <a:t>Buttigieg, Pier Luigi, Norman Morrison, Barry Smith, Christopher J. </a:t>
            </a:r>
            <a:r>
              <a:rPr lang="en-US" sz="1600" dirty="0" err="1"/>
              <a:t>Mungall</a:t>
            </a:r>
            <a:r>
              <a:rPr lang="en-US" sz="1600" dirty="0"/>
              <a:t>, Suzanna E. Lewis, and ENVO Consortium. 2013. “The Environment Ontology: </a:t>
            </a:r>
            <a:r>
              <a:rPr lang="en-US" sz="1600" dirty="0" err="1"/>
              <a:t>Contextualising</a:t>
            </a:r>
            <a:r>
              <a:rPr lang="en-US" sz="1600" dirty="0"/>
              <a:t> Biological and Biomedical Entities.” Journal of Biomedical Semantics 4 (1): 43.</a:t>
            </a:r>
          </a:p>
          <a:p>
            <a:endParaRPr lang="en-US" sz="1600" dirty="0"/>
          </a:p>
          <a:p>
            <a:r>
              <a:rPr lang="en-US" sz="1600" dirty="0"/>
              <a:t>Gilbert, Jack A., </a:t>
            </a:r>
            <a:r>
              <a:rPr lang="en-US" sz="1600" dirty="0" err="1"/>
              <a:t>Folker</a:t>
            </a:r>
            <a:r>
              <a:rPr lang="en-US" sz="1600" dirty="0"/>
              <a:t> Meyer, Dion Antonopoulos, Pavan Balaji, C. Titus Brown, Christopher T. Brown, Narayan Desai, et al. 2010. “Meeting Report: The </a:t>
            </a:r>
            <a:r>
              <a:rPr lang="en-US" sz="1600" dirty="0" err="1"/>
              <a:t>Terabase</a:t>
            </a:r>
            <a:r>
              <a:rPr lang="en-US" sz="1600" dirty="0"/>
              <a:t> Metagenomics Workshop and the Vision of an Earth Microbiome Project.” Standards in Genomic Sciences 3 (3): 243–48.</a:t>
            </a:r>
          </a:p>
          <a:p>
            <a:endParaRPr lang="en-US" sz="1600" dirty="0"/>
          </a:p>
          <a:p>
            <a:r>
              <a:rPr lang="en-US" sz="1600" dirty="0"/>
              <a:t>Ivanova, Natalia, Susannah G. </a:t>
            </a:r>
            <a:r>
              <a:rPr lang="en-US" sz="1600" dirty="0" err="1"/>
              <a:t>Tringe</a:t>
            </a:r>
            <a:r>
              <a:rPr lang="en-US" sz="1600" dirty="0"/>
              <a:t>, Konstantinos </a:t>
            </a:r>
            <a:r>
              <a:rPr lang="en-US" sz="1600" dirty="0" err="1"/>
              <a:t>Liolios</a:t>
            </a:r>
            <a:r>
              <a:rPr lang="en-US" sz="1600" dirty="0"/>
              <a:t>, Wen-Tso Liu, Norman Morrison, Philip </a:t>
            </a:r>
            <a:r>
              <a:rPr lang="en-US" sz="1600" dirty="0" err="1"/>
              <a:t>Hugenholtz</a:t>
            </a:r>
            <a:r>
              <a:rPr lang="en-US" sz="1600" dirty="0"/>
              <a:t>, and Nikos C. </a:t>
            </a:r>
            <a:r>
              <a:rPr lang="en-US" sz="1600" dirty="0" err="1"/>
              <a:t>Kyrpides</a:t>
            </a:r>
            <a:r>
              <a:rPr lang="en-US" sz="1600" dirty="0"/>
              <a:t>. 2010. “A Call for Standardized Classification of Metagenome Projects.” Environmental Microbiology 12 (7): 1803–5.</a:t>
            </a:r>
          </a:p>
          <a:p>
            <a:endParaRPr lang="en-US" sz="1600" dirty="0"/>
          </a:p>
          <a:p>
            <a:r>
              <a:rPr lang="en-US" sz="1600" dirty="0"/>
              <a:t>National Research Council (US) Committee on Metagenomics: Challenges and Functional Applications. 2011. The New Science of Metagenomics: Revealing the Secrets of Our Microbial Planet. Washington (DC): National Academies Press (US).</a:t>
            </a:r>
          </a:p>
          <a:p>
            <a:endParaRPr lang="en-US" sz="1600" dirty="0"/>
          </a:p>
          <a:p>
            <a:r>
              <a:rPr lang="en-US" sz="1600" dirty="0"/>
              <a:t>Optum. 2010. “Semantic Integration Patterns.” August 9, 2010. https://</a:t>
            </a:r>
            <a:r>
              <a:rPr lang="en-US" sz="1600" dirty="0" err="1"/>
              <a:t>www.slideshare.net</a:t>
            </a:r>
            <a:r>
              <a:rPr lang="en-US" sz="1600" dirty="0"/>
              <a:t>/</a:t>
            </a:r>
            <a:r>
              <a:rPr lang="en-US" sz="1600" dirty="0" err="1"/>
              <a:t>dmccreary</a:t>
            </a:r>
            <a:r>
              <a:rPr lang="en-US" sz="1600" dirty="0"/>
              <a:t>/semantic-</a:t>
            </a:r>
            <a:r>
              <a:rPr lang="en-US" sz="1600" dirty="0" err="1"/>
              <a:t>integrationpatterns</a:t>
            </a:r>
            <a:r>
              <a:rPr lang="en-US" sz="1600" dirty="0"/>
              <a:t>.</a:t>
            </a:r>
          </a:p>
          <a:p>
            <a:endParaRPr lang="en-US" sz="1600" dirty="0"/>
          </a:p>
          <a:p>
            <a:r>
              <a:rPr lang="en-US" sz="1600" dirty="0" err="1"/>
              <a:t>Raskin</a:t>
            </a:r>
            <a:r>
              <a:rPr lang="en-US" sz="1600" dirty="0"/>
              <a:t>, Rob, and Michael Pan. 2003. “Semantic Web for Earth and Environmental Terminology (sweet).” In Proc. of the Workshop on Semantic Web Technologies for Searching and Retrieving Scientific Data. Vol. 25. </a:t>
            </a:r>
          </a:p>
          <a:p>
            <a:endParaRPr lang="en-US" sz="1600" dirty="0"/>
          </a:p>
          <a:p>
            <a:r>
              <a:rPr lang="en-US" sz="1600" dirty="0" err="1"/>
              <a:t>Turnbaugh</a:t>
            </a:r>
            <a:r>
              <a:rPr lang="en-US" sz="1600" dirty="0"/>
              <a:t>, Peter J., Ruth E. Ley, Micah Hamady, Claire M. Fraser-Liggett, Rob Knight, and Jeffrey I. Gordon. 2007. “The Human Microbiome Project.” Nature 449 (7164): 804–10.</a:t>
            </a:r>
          </a:p>
          <a:p>
            <a:endParaRPr lang="en-US" sz="1600" dirty="0"/>
          </a:p>
          <a:p>
            <a:r>
              <a:rPr lang="en-US" sz="1600" dirty="0"/>
              <a:t>Wilkinson, Mark D., Michel </a:t>
            </a:r>
            <a:r>
              <a:rPr lang="en-US" sz="1600" dirty="0" err="1"/>
              <a:t>Dumontier</a:t>
            </a:r>
            <a:r>
              <a:rPr lang="en-US" sz="1600" dirty="0"/>
              <a:t>, I. </a:t>
            </a:r>
            <a:r>
              <a:rPr lang="en-US" sz="1600" dirty="0" err="1"/>
              <a:t>Jsbrand</a:t>
            </a:r>
            <a:r>
              <a:rPr lang="en-US" sz="1600" dirty="0"/>
              <a:t> Jan </a:t>
            </a:r>
            <a:r>
              <a:rPr lang="en-US" sz="1600" dirty="0" err="1"/>
              <a:t>Aalbersberg</a:t>
            </a:r>
            <a:r>
              <a:rPr lang="en-US" sz="1600" dirty="0"/>
              <a:t>, Gabrielle Appleton, Myles Axton, Arie </a:t>
            </a:r>
            <a:r>
              <a:rPr lang="en-US" sz="1600" dirty="0" err="1"/>
              <a:t>Baak</a:t>
            </a:r>
            <a:r>
              <a:rPr lang="en-US" sz="1600" dirty="0"/>
              <a:t>, </a:t>
            </a:r>
            <a:r>
              <a:rPr lang="en-US" sz="1600" dirty="0" err="1"/>
              <a:t>Niklas</a:t>
            </a:r>
            <a:r>
              <a:rPr lang="en-US" sz="1600" dirty="0"/>
              <a:t> Blomberg, et al. 2016. “The FAIR Guiding Principles for Scientific Data Management and Stewardship.” Scientific Data 3 (March): 160018.</a:t>
            </a:r>
          </a:p>
        </p:txBody>
      </p:sp>
    </p:spTree>
    <p:extLst>
      <p:ext uri="{BB962C8B-B14F-4D97-AF65-F5344CB8AC3E}">
        <p14:creationId xmlns:p14="http://schemas.microsoft.com/office/powerpoint/2010/main" val="364583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6836D0C-3473-414B-816C-3ABC66614D15}"/>
              </a:ext>
            </a:extLst>
          </p:cNvPr>
          <p:cNvGrpSpPr/>
          <p:nvPr/>
        </p:nvGrpSpPr>
        <p:grpSpPr>
          <a:xfrm>
            <a:off x="0" y="6503362"/>
            <a:ext cx="12183560" cy="386144"/>
            <a:chOff x="0" y="6503362"/>
            <a:chExt cx="12183560" cy="386144"/>
          </a:xfrm>
        </p:grpSpPr>
        <p:grpSp>
          <p:nvGrpSpPr>
            <p:cNvPr id="47" name="Group 46">
              <a:extLst>
                <a:ext uri="{FF2B5EF4-FFF2-40B4-BE49-F238E27FC236}">
                  <a16:creationId xmlns:a16="http://schemas.microsoft.com/office/drawing/2014/main" id="{5BB05678-FCF3-44CD-9600-5F94E716A2F8}"/>
                </a:ext>
              </a:extLst>
            </p:cNvPr>
            <p:cNvGrpSpPr/>
            <p:nvPr/>
          </p:nvGrpSpPr>
          <p:grpSpPr>
            <a:xfrm>
              <a:off x="0" y="6503362"/>
              <a:ext cx="8343900" cy="385804"/>
              <a:chOff x="0" y="6482829"/>
              <a:chExt cx="8343900" cy="385804"/>
            </a:xfrm>
          </p:grpSpPr>
          <p:pic>
            <p:nvPicPr>
              <p:cNvPr id="50" name="Picture 49">
                <a:extLst>
                  <a:ext uri="{FF2B5EF4-FFF2-40B4-BE49-F238E27FC236}">
                    <a16:creationId xmlns:a16="http://schemas.microsoft.com/office/drawing/2014/main" id="{F14888B6-AE1E-404C-9B58-E51686B24A5E}"/>
                  </a:ext>
                </a:extLst>
              </p:cNvPr>
              <p:cNvPicPr>
                <a:picLocks noChangeAspect="1"/>
              </p:cNvPicPr>
              <p:nvPr/>
            </p:nvPicPr>
            <p:blipFill rotWithShape="1">
              <a:blip r:embed="rId2"/>
              <a:srcRect l="20019" r="66302"/>
              <a:stretch/>
            </p:blipFill>
            <p:spPr>
              <a:xfrm>
                <a:off x="0" y="6482871"/>
                <a:ext cx="2085975" cy="385762"/>
              </a:xfrm>
              <a:prstGeom prst="rect">
                <a:avLst/>
              </a:prstGeom>
            </p:spPr>
          </p:pic>
          <p:pic>
            <p:nvPicPr>
              <p:cNvPr id="51" name="Picture 50">
                <a:extLst>
                  <a:ext uri="{FF2B5EF4-FFF2-40B4-BE49-F238E27FC236}">
                    <a16:creationId xmlns:a16="http://schemas.microsoft.com/office/drawing/2014/main" id="{29B888E3-8D94-40EA-9BC6-16D51A5F6F77}"/>
                  </a:ext>
                </a:extLst>
              </p:cNvPr>
              <p:cNvPicPr>
                <a:picLocks noChangeAspect="1"/>
              </p:cNvPicPr>
              <p:nvPr/>
            </p:nvPicPr>
            <p:blipFill rotWithShape="1">
              <a:blip r:embed="rId2"/>
              <a:srcRect l="20019" r="66302"/>
              <a:stretch/>
            </p:blipFill>
            <p:spPr>
              <a:xfrm>
                <a:off x="2085975" y="6482871"/>
                <a:ext cx="2085975" cy="385762"/>
              </a:xfrm>
              <a:prstGeom prst="rect">
                <a:avLst/>
              </a:prstGeom>
            </p:spPr>
          </p:pic>
          <p:pic>
            <p:nvPicPr>
              <p:cNvPr id="52" name="Picture 51">
                <a:extLst>
                  <a:ext uri="{FF2B5EF4-FFF2-40B4-BE49-F238E27FC236}">
                    <a16:creationId xmlns:a16="http://schemas.microsoft.com/office/drawing/2014/main" id="{DC10E69A-CD0A-4494-BE12-93C535A91928}"/>
                  </a:ext>
                </a:extLst>
              </p:cNvPr>
              <p:cNvPicPr>
                <a:picLocks noChangeAspect="1"/>
              </p:cNvPicPr>
              <p:nvPr/>
            </p:nvPicPr>
            <p:blipFill rotWithShape="1">
              <a:blip r:embed="rId2"/>
              <a:srcRect l="20019" r="66302"/>
              <a:stretch/>
            </p:blipFill>
            <p:spPr>
              <a:xfrm>
                <a:off x="4171950" y="6482871"/>
                <a:ext cx="2085975" cy="385762"/>
              </a:xfrm>
              <a:prstGeom prst="rect">
                <a:avLst/>
              </a:prstGeom>
            </p:spPr>
          </p:pic>
          <p:pic>
            <p:nvPicPr>
              <p:cNvPr id="53" name="Picture 52">
                <a:extLst>
                  <a:ext uri="{FF2B5EF4-FFF2-40B4-BE49-F238E27FC236}">
                    <a16:creationId xmlns:a16="http://schemas.microsoft.com/office/drawing/2014/main" id="{698E9070-2CC0-4F59-AE62-AB3595FEA510}"/>
                  </a:ext>
                </a:extLst>
              </p:cNvPr>
              <p:cNvPicPr>
                <a:picLocks noChangeAspect="1"/>
              </p:cNvPicPr>
              <p:nvPr/>
            </p:nvPicPr>
            <p:blipFill rotWithShape="1">
              <a:blip r:embed="rId2"/>
              <a:srcRect l="20019" r="66302"/>
              <a:stretch/>
            </p:blipFill>
            <p:spPr>
              <a:xfrm>
                <a:off x="6257925" y="6482829"/>
                <a:ext cx="2085975" cy="385762"/>
              </a:xfrm>
              <a:prstGeom prst="rect">
                <a:avLst/>
              </a:prstGeom>
            </p:spPr>
          </p:pic>
        </p:grpSp>
        <p:pic>
          <p:nvPicPr>
            <p:cNvPr id="48" name="Picture 47">
              <a:extLst>
                <a:ext uri="{FF2B5EF4-FFF2-40B4-BE49-F238E27FC236}">
                  <a16:creationId xmlns:a16="http://schemas.microsoft.com/office/drawing/2014/main" id="{EF5D1208-5DAB-4A6C-9121-418E11362F1E}"/>
                </a:ext>
              </a:extLst>
            </p:cNvPr>
            <p:cNvPicPr>
              <a:picLocks noChangeAspect="1"/>
            </p:cNvPicPr>
            <p:nvPr/>
          </p:nvPicPr>
          <p:blipFill rotWithShape="1">
            <a:blip r:embed="rId2"/>
            <a:srcRect l="20019" r="66302"/>
            <a:stretch/>
          </p:blipFill>
          <p:spPr>
            <a:xfrm>
              <a:off x="8331721" y="6503702"/>
              <a:ext cx="2085975" cy="385762"/>
            </a:xfrm>
            <a:prstGeom prst="rect">
              <a:avLst/>
            </a:prstGeom>
          </p:spPr>
        </p:pic>
        <p:pic>
          <p:nvPicPr>
            <p:cNvPr id="49" name="Picture 48">
              <a:extLst>
                <a:ext uri="{FF2B5EF4-FFF2-40B4-BE49-F238E27FC236}">
                  <a16:creationId xmlns:a16="http://schemas.microsoft.com/office/drawing/2014/main" id="{00988E31-B249-4812-B0A9-62DEC3DDAC86}"/>
                </a:ext>
              </a:extLst>
            </p:cNvPr>
            <p:cNvPicPr>
              <a:picLocks noChangeAspect="1"/>
            </p:cNvPicPr>
            <p:nvPr/>
          </p:nvPicPr>
          <p:blipFill rotWithShape="1">
            <a:blip r:embed="rId2"/>
            <a:srcRect l="20019" r="66302"/>
            <a:stretch/>
          </p:blipFill>
          <p:spPr>
            <a:xfrm>
              <a:off x="10097585" y="6503744"/>
              <a:ext cx="2085975" cy="385762"/>
            </a:xfrm>
            <a:prstGeom prst="rect">
              <a:avLst/>
            </a:prstGeom>
          </p:spPr>
        </p:pic>
      </p:grpSp>
      <p:grpSp>
        <p:nvGrpSpPr>
          <p:cNvPr id="18" name="Group 17">
            <a:extLst>
              <a:ext uri="{FF2B5EF4-FFF2-40B4-BE49-F238E27FC236}">
                <a16:creationId xmlns:a16="http://schemas.microsoft.com/office/drawing/2014/main" id="{0EF9C684-8869-4601-BD7D-B888249E2BEC}"/>
              </a:ext>
            </a:extLst>
          </p:cNvPr>
          <p:cNvGrpSpPr/>
          <p:nvPr/>
        </p:nvGrpSpPr>
        <p:grpSpPr>
          <a:xfrm>
            <a:off x="0" y="-1"/>
            <a:ext cx="12192000" cy="485776"/>
            <a:chOff x="0" y="-1"/>
            <a:chExt cx="9144000" cy="485776"/>
          </a:xfrm>
        </p:grpSpPr>
        <p:pic>
          <p:nvPicPr>
            <p:cNvPr id="19" name="Picture 18">
              <a:extLst>
                <a:ext uri="{FF2B5EF4-FFF2-40B4-BE49-F238E27FC236}">
                  <a16:creationId xmlns:a16="http://schemas.microsoft.com/office/drawing/2014/main" id="{1665A116-9B4C-45B5-832B-41284AEB2DB6}"/>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0" name="Picture 19">
              <a:extLst>
                <a:ext uri="{FF2B5EF4-FFF2-40B4-BE49-F238E27FC236}">
                  <a16:creationId xmlns:a16="http://schemas.microsoft.com/office/drawing/2014/main" id="{38B822FD-9EA7-4AFD-A974-33C11A580324}"/>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23</a:t>
            </a:fld>
            <a:endParaRPr lang="en-US" sz="1400" dirty="0">
              <a:solidFill>
                <a:schemeClr val="tx1"/>
              </a:solidFill>
            </a:endParaRPr>
          </a:p>
        </p:txBody>
      </p:sp>
      <p:sp>
        <p:nvSpPr>
          <p:cNvPr id="21" name="Text Box 2">
            <a:extLst>
              <a:ext uri="{FF2B5EF4-FFF2-40B4-BE49-F238E27FC236}">
                <a16:creationId xmlns:a16="http://schemas.microsoft.com/office/drawing/2014/main" id="{43C8ABF7-C7E8-4EA7-9EB7-53FD6146393D}"/>
              </a:ext>
            </a:extLst>
          </p:cNvPr>
          <p:cNvSpPr txBox="1">
            <a:spLocks noChangeArrowheads="1"/>
          </p:cNvSpPr>
          <p:nvPr/>
        </p:nvSpPr>
        <p:spPr bwMode="auto">
          <a:xfrm>
            <a:off x="3295507" y="282945"/>
            <a:ext cx="5235176" cy="1144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595"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eaLnBrk="1">
              <a:spcBef>
                <a:spcPts val="1293"/>
              </a:spcBef>
            </a:pPr>
            <a:r>
              <a:rPr lang="en-US" altLang="x-none" sz="4400" b="1" dirty="0">
                <a:solidFill>
                  <a:srgbClr val="008D98"/>
                </a:solidFill>
                <a:latin typeface="Ubuntu" panose="020B0504030602030204" pitchFamily="34" charset="0"/>
                <a:cs typeface="Times New Roman" pitchFamily="16" charset="0"/>
              </a:rPr>
              <a:t>Acknowledgments</a:t>
            </a:r>
            <a:endParaRPr lang="en-US" altLang="x-none" sz="4400" dirty="0">
              <a:solidFill>
                <a:srgbClr val="008D98"/>
              </a:solidFill>
              <a:latin typeface="Ubuntu" panose="020B0504030602030204" pitchFamily="34" charset="0"/>
              <a:cs typeface="Times New Roman" pitchFamily="16" charset="0"/>
            </a:endParaRPr>
          </a:p>
        </p:txBody>
      </p:sp>
      <p:sp>
        <p:nvSpPr>
          <p:cNvPr id="22" name="Text Box 3">
            <a:extLst>
              <a:ext uri="{FF2B5EF4-FFF2-40B4-BE49-F238E27FC236}">
                <a16:creationId xmlns:a16="http://schemas.microsoft.com/office/drawing/2014/main" id="{377D7853-C1BA-419B-B3B4-6B9E8AF70D1F}"/>
              </a:ext>
            </a:extLst>
          </p:cNvPr>
          <p:cNvSpPr txBox="1">
            <a:spLocks noChangeArrowheads="1"/>
          </p:cNvSpPr>
          <p:nvPr/>
        </p:nvSpPr>
        <p:spPr bwMode="auto">
          <a:xfrm>
            <a:off x="5486092" y="1438939"/>
            <a:ext cx="8298480" cy="5053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lstStyle>
            <a:lvl1pPr marL="342900" indent="-341313"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1pPr>
            <a:lvl2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2pPr>
            <a:lvl3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3pPr>
            <a:lvl4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4pPr>
            <a:lvl5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Noto Sans CJK SC Regular" charset="0"/>
                <a:cs typeface="Noto Sans CJK SC Regular" charset="0"/>
              </a:defRPr>
            </a:lvl9pPr>
          </a:lstStyle>
          <a:p>
            <a:pPr eaLnBrk="1">
              <a:spcBef>
                <a:spcPts val="1293"/>
              </a:spcBef>
            </a:pPr>
            <a:r>
              <a:rPr lang="en-US" altLang="x-none" sz="2000" dirty="0">
                <a:solidFill>
                  <a:srgbClr val="008D98"/>
                </a:solidFill>
                <a:latin typeface="Ubuntu" panose="020B0504030602030204" pitchFamily="34" charset="0"/>
                <a:cs typeface="Times New Roman" pitchFamily="16" charset="0"/>
              </a:rPr>
              <a:t>Special Thanks</a:t>
            </a:r>
          </a:p>
          <a:p>
            <a:pPr eaLnBrk="1">
              <a:spcBef>
                <a:spcPts val="1293"/>
              </a:spcBef>
            </a:pPr>
            <a:r>
              <a:rPr lang="en-US" altLang="x-none" sz="2000" b="1" dirty="0">
                <a:solidFill>
                  <a:srgbClr val="008D98"/>
                </a:solidFill>
                <a:latin typeface="Ubuntu" panose="020B0504030602030204" pitchFamily="34" charset="0"/>
                <a:cs typeface="Times New Roman" pitchFamily="16" charset="0"/>
              </a:rPr>
              <a:t>   ESIP </a:t>
            </a:r>
            <a:r>
              <a:rPr lang="en-US" altLang="x-none" sz="2000" b="1" dirty="0" err="1">
                <a:solidFill>
                  <a:srgbClr val="008D98"/>
                </a:solidFill>
                <a:latin typeface="Ubuntu" panose="020B0504030602030204" pitchFamily="34" charset="0"/>
                <a:cs typeface="Times New Roman" pitchFamily="16" charset="0"/>
              </a:rPr>
              <a:t>Raskin</a:t>
            </a:r>
            <a:r>
              <a:rPr lang="en-US" altLang="x-none" sz="2000" b="1" dirty="0">
                <a:solidFill>
                  <a:srgbClr val="008D98"/>
                </a:solidFill>
                <a:latin typeface="Ubuntu" panose="020B0504030602030204" pitchFamily="34" charset="0"/>
                <a:cs typeface="Times New Roman" pitchFamily="16" charset="0"/>
              </a:rPr>
              <a:t> Scholarship Committee</a:t>
            </a:r>
            <a:r>
              <a:rPr lang="en-US" altLang="x-none" sz="2000" dirty="0">
                <a:solidFill>
                  <a:srgbClr val="008D98"/>
                </a:solidFill>
                <a:latin typeface="Ubuntu" panose="020B0504030602030204" pitchFamily="34" charset="0"/>
                <a:cs typeface="Times New Roman" pitchFamily="16" charset="0"/>
              </a:rPr>
              <a:t>   </a:t>
            </a:r>
          </a:p>
          <a:p>
            <a:pPr eaLnBrk="1">
              <a:spcBef>
                <a:spcPts val="1293"/>
              </a:spcBef>
            </a:pPr>
            <a:r>
              <a:rPr lang="en-US" altLang="x-none" sz="2000" b="1" dirty="0">
                <a:solidFill>
                  <a:srgbClr val="008D98"/>
                </a:solidFill>
                <a:latin typeface="Ubuntu" panose="020B0504030602030204" pitchFamily="34" charset="0"/>
                <a:cs typeface="Times New Roman" pitchFamily="16" charset="0"/>
              </a:rPr>
              <a:t>   Megan Carter</a:t>
            </a:r>
          </a:p>
          <a:p>
            <a:pPr eaLnBrk="1">
              <a:spcBef>
                <a:spcPts val="1293"/>
              </a:spcBef>
            </a:pPr>
            <a:r>
              <a:rPr lang="en-US" altLang="x-none" sz="2000" b="1" dirty="0">
                <a:solidFill>
                  <a:srgbClr val="008D98"/>
                </a:solidFill>
                <a:latin typeface="Ubuntu" panose="020B0504030602030204" pitchFamily="34" charset="0"/>
                <a:cs typeface="Times New Roman" pitchFamily="16" charset="0"/>
              </a:rPr>
              <a:t>   Erin Robinson</a:t>
            </a:r>
          </a:p>
          <a:p>
            <a:pPr eaLnBrk="1">
              <a:spcBef>
                <a:spcPts val="1293"/>
              </a:spcBef>
            </a:pPr>
            <a:r>
              <a:rPr lang="en-US" altLang="x-none" sz="2000" b="1" dirty="0">
                <a:solidFill>
                  <a:srgbClr val="008D98"/>
                </a:solidFill>
                <a:latin typeface="Ubuntu" panose="020B0504030602030204" pitchFamily="34" charset="0"/>
                <a:cs typeface="Times New Roman" pitchFamily="16" charset="0"/>
              </a:rPr>
              <a:t>   Dr. Robert </a:t>
            </a:r>
            <a:r>
              <a:rPr lang="en-US" altLang="x-none" sz="2000" b="1" dirty="0" err="1">
                <a:solidFill>
                  <a:srgbClr val="008D98"/>
                </a:solidFill>
                <a:latin typeface="Ubuntu" panose="020B0504030602030204" pitchFamily="34" charset="0"/>
                <a:cs typeface="Times New Roman" pitchFamily="16" charset="0"/>
              </a:rPr>
              <a:t>Raskin</a:t>
            </a:r>
            <a:endParaRPr lang="en-US" altLang="x-none" sz="2000" b="1" dirty="0">
              <a:solidFill>
                <a:srgbClr val="008D98"/>
              </a:solidFill>
              <a:latin typeface="Ubuntu" panose="020B0504030602030204" pitchFamily="34" charset="0"/>
              <a:cs typeface="Times New Roman" pitchFamily="16" charset="0"/>
            </a:endParaRPr>
          </a:p>
          <a:p>
            <a:pPr eaLnBrk="1">
              <a:spcBef>
                <a:spcPts val="1293"/>
              </a:spcBef>
            </a:pPr>
            <a:r>
              <a:rPr lang="en-US" altLang="x-none" sz="2000" dirty="0">
                <a:solidFill>
                  <a:srgbClr val="008D98"/>
                </a:solidFill>
                <a:latin typeface="Ubuntu" panose="020B0504030602030204" pitchFamily="34" charset="0"/>
                <a:cs typeface="Times New Roman" pitchFamily="16" charset="0"/>
              </a:rPr>
              <a:t>Collaborators</a:t>
            </a:r>
          </a:p>
          <a:p>
            <a:pPr eaLnBrk="1">
              <a:spcBef>
                <a:spcPts val="1293"/>
              </a:spcBef>
            </a:pPr>
            <a:r>
              <a:rPr lang="en-US" altLang="x-none" sz="2000" b="1" dirty="0">
                <a:solidFill>
                  <a:srgbClr val="008D98"/>
                </a:solidFill>
                <a:latin typeface="Ubuntu" panose="020B0504030602030204" pitchFamily="34" charset="0"/>
                <a:cs typeface="Times New Roman" pitchFamily="16" charset="0"/>
              </a:rPr>
              <a:t>   Dr. Pier Luigi Buttigieg </a:t>
            </a:r>
            <a:r>
              <a:rPr lang="en-US" altLang="x-none" sz="2000" dirty="0">
                <a:solidFill>
                  <a:srgbClr val="008D98"/>
                </a:solidFill>
                <a:latin typeface="Ubuntu" panose="020B0504030602030204" pitchFamily="34" charset="0"/>
                <a:cs typeface="Times New Roman" panose="02020603050405020304" pitchFamily="18" charset="0"/>
              </a:rPr>
              <a:t>(</a:t>
            </a:r>
            <a:r>
              <a:rPr lang="en-US" sz="2000" dirty="0">
                <a:solidFill>
                  <a:srgbClr val="008D98"/>
                </a:solidFill>
                <a:latin typeface="Ubuntu" panose="020B0504030602030204" pitchFamily="34" charset="0"/>
                <a:cs typeface="Times New Roman" panose="02020603050405020304" pitchFamily="18" charset="0"/>
              </a:rPr>
              <a:t>Alfred Wegener Institute</a:t>
            </a:r>
            <a:r>
              <a:rPr lang="en-US" altLang="x-none" sz="2000" dirty="0">
                <a:solidFill>
                  <a:srgbClr val="008D98"/>
                </a:solidFill>
                <a:latin typeface="Ubuntu" panose="020B0504030602030204" pitchFamily="34" charset="0"/>
                <a:cs typeface="Times New Roman" pitchFamily="16" charset="0"/>
              </a:rPr>
              <a:t>)</a:t>
            </a:r>
          </a:p>
          <a:p>
            <a:pPr eaLnBrk="1">
              <a:spcBef>
                <a:spcPts val="1293"/>
              </a:spcBef>
            </a:pPr>
            <a:r>
              <a:rPr lang="en-US" altLang="x-none" sz="2000" b="1" dirty="0">
                <a:solidFill>
                  <a:srgbClr val="008D98"/>
                </a:solidFill>
                <a:latin typeface="Ubuntu" panose="020B0504030602030204" pitchFamily="34" charset="0"/>
                <a:cs typeface="Times New Roman" pitchFamily="16" charset="0"/>
              </a:rPr>
              <a:t>   Dr. Chris </a:t>
            </a:r>
            <a:r>
              <a:rPr lang="en-US" altLang="x-none" sz="2000" b="1" dirty="0" err="1">
                <a:solidFill>
                  <a:srgbClr val="008D98"/>
                </a:solidFill>
                <a:latin typeface="Ubuntu" panose="020B0504030602030204" pitchFamily="34" charset="0"/>
                <a:cs typeface="Times New Roman" pitchFamily="16" charset="0"/>
              </a:rPr>
              <a:t>Mungall</a:t>
            </a:r>
            <a:r>
              <a:rPr lang="en-US" altLang="x-none" sz="2000" b="1" dirty="0">
                <a:solidFill>
                  <a:srgbClr val="008D98"/>
                </a:solidFill>
                <a:latin typeface="Ubuntu" panose="020B0504030602030204" pitchFamily="34" charset="0"/>
                <a:cs typeface="Times New Roman" pitchFamily="16" charset="0"/>
              </a:rPr>
              <a:t> </a:t>
            </a:r>
            <a:r>
              <a:rPr lang="en-US" altLang="x-none" sz="2000" dirty="0">
                <a:solidFill>
                  <a:srgbClr val="008D98"/>
                </a:solidFill>
                <a:latin typeface="Ubuntu" panose="020B0504030602030204" pitchFamily="34" charset="0"/>
                <a:cs typeface="Times New Roman" panose="02020603050405020304" pitchFamily="18" charset="0"/>
              </a:rPr>
              <a:t>(Berkeley Lab</a:t>
            </a:r>
            <a:r>
              <a:rPr lang="en-US" altLang="x-none" sz="2000" dirty="0">
                <a:solidFill>
                  <a:srgbClr val="008D98"/>
                </a:solidFill>
                <a:latin typeface="Ubuntu" panose="020B0504030602030204" pitchFamily="34" charset="0"/>
                <a:cs typeface="Times New Roman" pitchFamily="16" charset="0"/>
              </a:rPr>
              <a:t>)</a:t>
            </a:r>
          </a:p>
          <a:p>
            <a:pPr eaLnBrk="1">
              <a:spcBef>
                <a:spcPts val="1293"/>
              </a:spcBef>
            </a:pPr>
            <a:r>
              <a:rPr lang="en-US" altLang="x-none" sz="2000" b="1" dirty="0">
                <a:solidFill>
                  <a:srgbClr val="008D98"/>
                </a:solidFill>
                <a:latin typeface="Ubuntu" panose="020B0504030602030204" pitchFamily="34" charset="0"/>
                <a:cs typeface="Times New Roman" pitchFamily="16" charset="0"/>
              </a:rPr>
              <a:t>   Dr. Ramona Walls </a:t>
            </a:r>
            <a:r>
              <a:rPr lang="en-US" altLang="x-none" sz="2000" dirty="0">
                <a:solidFill>
                  <a:srgbClr val="008D98"/>
                </a:solidFill>
                <a:latin typeface="Ubuntu" panose="020B0504030602030204" pitchFamily="34" charset="0"/>
                <a:cs typeface="Times New Roman" pitchFamily="16" charset="0"/>
              </a:rPr>
              <a:t>(CYVERSE, University of Arizona) </a:t>
            </a:r>
          </a:p>
          <a:p>
            <a:pPr eaLnBrk="1">
              <a:spcBef>
                <a:spcPts val="1293"/>
              </a:spcBef>
            </a:pPr>
            <a:r>
              <a:rPr lang="en-US" altLang="x-none" sz="2000" dirty="0">
                <a:solidFill>
                  <a:srgbClr val="008D98"/>
                </a:solidFill>
                <a:latin typeface="Ubuntu" panose="020B0504030602030204" pitchFamily="34" charset="0"/>
                <a:cs typeface="Times New Roman" pitchFamily="16" charset="0"/>
              </a:rPr>
              <a:t>Hurwitz Lab</a:t>
            </a:r>
          </a:p>
          <a:p>
            <a:pPr eaLnBrk="1">
              <a:spcBef>
                <a:spcPts val="1293"/>
              </a:spcBef>
            </a:pPr>
            <a:r>
              <a:rPr lang="en-US" altLang="x-none" sz="2000" b="1" dirty="0">
                <a:solidFill>
                  <a:srgbClr val="008D98"/>
                </a:solidFill>
                <a:latin typeface="Ubuntu" panose="020B0504030602030204" pitchFamily="34" charset="0"/>
                <a:cs typeface="Times New Roman" pitchFamily="16" charset="0"/>
              </a:rPr>
              <a:t>   Dr. Bonnie Hurwitz </a:t>
            </a:r>
            <a:r>
              <a:rPr lang="en-US" altLang="x-none" sz="2000" dirty="0">
                <a:solidFill>
                  <a:srgbClr val="008D98"/>
                </a:solidFill>
                <a:latin typeface="Ubuntu" panose="020B0504030602030204" pitchFamily="34" charset="0"/>
                <a:cs typeface="Times New Roman" pitchFamily="16" charset="0"/>
              </a:rPr>
              <a:t>(University of Arizona)</a:t>
            </a:r>
          </a:p>
        </p:txBody>
      </p:sp>
      <p:pic>
        <p:nvPicPr>
          <p:cNvPr id="8" name="Picture 7" descr="A group of people posing for a photo&#10;&#10;Description automatically generated">
            <a:extLst>
              <a:ext uri="{FF2B5EF4-FFF2-40B4-BE49-F238E27FC236}">
                <a16:creationId xmlns:a16="http://schemas.microsoft.com/office/drawing/2014/main" id="{F6C80BE5-18AE-4AAF-A569-506F13794E91}"/>
              </a:ext>
            </a:extLst>
          </p:cNvPr>
          <p:cNvPicPr>
            <a:picLocks noChangeAspect="1"/>
          </p:cNvPicPr>
          <p:nvPr/>
        </p:nvPicPr>
        <p:blipFill rotWithShape="1">
          <a:blip r:embed="rId3">
            <a:extLst>
              <a:ext uri="{28A0092B-C50C-407E-A947-70E740481C1C}">
                <a14:useLocalDpi xmlns:a14="http://schemas.microsoft.com/office/drawing/2010/main" val="0"/>
              </a:ext>
            </a:extLst>
          </a:blip>
          <a:srcRect l="17691" t="3574" r="15386"/>
          <a:stretch/>
        </p:blipFill>
        <p:spPr>
          <a:xfrm>
            <a:off x="278780" y="1438939"/>
            <a:ext cx="5018049" cy="4820231"/>
          </a:xfrm>
          <a:prstGeom prst="rect">
            <a:avLst/>
          </a:prstGeom>
        </p:spPr>
      </p:pic>
      <p:pic>
        <p:nvPicPr>
          <p:cNvPr id="25"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93B2AACD-27EE-A145-BF6A-96C541F1D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9F939523-9C76-B44E-86D6-3D9AC0A29441}"/>
              </a:ext>
            </a:extLst>
          </p:cNvPr>
          <p:cNvGrpSpPr/>
          <p:nvPr/>
        </p:nvGrpSpPr>
        <p:grpSpPr>
          <a:xfrm>
            <a:off x="0" y="9961"/>
            <a:ext cx="12192000" cy="485776"/>
            <a:chOff x="0" y="-1"/>
            <a:chExt cx="9144000" cy="485776"/>
          </a:xfrm>
        </p:grpSpPr>
        <p:pic>
          <p:nvPicPr>
            <p:cNvPr id="27" name="Picture 26">
              <a:extLst>
                <a:ext uri="{FF2B5EF4-FFF2-40B4-BE49-F238E27FC236}">
                  <a16:creationId xmlns:a16="http://schemas.microsoft.com/office/drawing/2014/main" id="{522418CC-3370-AF43-A1D3-46D38D283D90}"/>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8" name="Picture 27">
              <a:extLst>
                <a:ext uri="{FF2B5EF4-FFF2-40B4-BE49-F238E27FC236}">
                  <a16:creationId xmlns:a16="http://schemas.microsoft.com/office/drawing/2014/main" id="{0B61F191-6716-3948-BD58-741F581159C3}"/>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pic>
        <p:nvPicPr>
          <p:cNvPr id="23" name="Picture 2" descr="Dr. Rob Raskin">
            <a:extLst>
              <a:ext uri="{FF2B5EF4-FFF2-40B4-BE49-F238E27FC236}">
                <a16:creationId xmlns:a16="http://schemas.microsoft.com/office/drawing/2014/main" id="{0E9DC836-C9FC-C348-8AFA-AC3A71E0BE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585" y="1438897"/>
            <a:ext cx="1699674" cy="254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1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D132C-A72C-764D-988D-6AA60C945383}"/>
              </a:ext>
            </a:extLst>
          </p:cNvPr>
          <p:cNvPicPr>
            <a:picLocks noChangeAspect="1"/>
          </p:cNvPicPr>
          <p:nvPr/>
        </p:nvPicPr>
        <p:blipFill>
          <a:blip r:embed="rId2"/>
          <a:stretch>
            <a:fillRect/>
          </a:stretch>
        </p:blipFill>
        <p:spPr>
          <a:xfrm>
            <a:off x="817392" y="1453722"/>
            <a:ext cx="1997860" cy="2173046"/>
          </a:xfrm>
          <a:prstGeom prst="rect">
            <a:avLst/>
          </a:prstGeom>
        </p:spPr>
      </p:pic>
      <p:pic>
        <p:nvPicPr>
          <p:cNvPr id="59" name="Picture 58">
            <a:extLst>
              <a:ext uri="{FF2B5EF4-FFF2-40B4-BE49-F238E27FC236}">
                <a16:creationId xmlns:a16="http://schemas.microsoft.com/office/drawing/2014/main" id="{0EBA0127-7636-1940-B0D0-532DB427FE76}"/>
              </a:ext>
            </a:extLst>
          </p:cNvPr>
          <p:cNvPicPr>
            <a:picLocks noChangeAspect="1"/>
          </p:cNvPicPr>
          <p:nvPr/>
        </p:nvPicPr>
        <p:blipFill>
          <a:blip r:embed="rId3"/>
          <a:stretch>
            <a:fillRect/>
          </a:stretch>
        </p:blipFill>
        <p:spPr>
          <a:xfrm>
            <a:off x="5206586" y="4232891"/>
            <a:ext cx="2869956" cy="1564541"/>
          </a:xfrm>
          <a:prstGeom prst="rect">
            <a:avLst/>
          </a:prstGeom>
        </p:spPr>
      </p:pic>
      <p:grpSp>
        <p:nvGrpSpPr>
          <p:cNvPr id="25" name="Group 24">
            <a:extLst>
              <a:ext uri="{FF2B5EF4-FFF2-40B4-BE49-F238E27FC236}">
                <a16:creationId xmlns:a16="http://schemas.microsoft.com/office/drawing/2014/main" id="{4BE6A715-6AB3-6C4A-8C1B-E253BB689001}"/>
              </a:ext>
            </a:extLst>
          </p:cNvPr>
          <p:cNvGrpSpPr/>
          <p:nvPr/>
        </p:nvGrpSpPr>
        <p:grpSpPr>
          <a:xfrm>
            <a:off x="0" y="9961"/>
            <a:ext cx="12192000" cy="485776"/>
            <a:chOff x="0" y="-1"/>
            <a:chExt cx="9144000" cy="485776"/>
          </a:xfrm>
        </p:grpSpPr>
        <p:pic>
          <p:nvPicPr>
            <p:cNvPr id="26" name="Picture 25">
              <a:extLst>
                <a:ext uri="{FF2B5EF4-FFF2-40B4-BE49-F238E27FC236}">
                  <a16:creationId xmlns:a16="http://schemas.microsoft.com/office/drawing/2014/main" id="{C0C8FAF1-E906-BA42-914F-FA13039E39AE}"/>
                </a:ext>
              </a:extLst>
            </p:cNvPr>
            <p:cNvPicPr>
              <a:picLocks noChangeAspect="1"/>
            </p:cNvPicPr>
            <p:nvPr/>
          </p:nvPicPr>
          <p:blipFill rotWithShape="1">
            <a:blip r:embed="rId4"/>
            <a:srcRect l="66190" t="1" r="50" b="490"/>
            <a:stretch/>
          </p:blipFill>
          <p:spPr>
            <a:xfrm>
              <a:off x="0" y="0"/>
              <a:ext cx="6515100" cy="485775"/>
            </a:xfrm>
            <a:prstGeom prst="rect">
              <a:avLst/>
            </a:prstGeom>
          </p:spPr>
        </p:pic>
        <p:pic>
          <p:nvPicPr>
            <p:cNvPr id="27" name="Picture 26">
              <a:extLst>
                <a:ext uri="{FF2B5EF4-FFF2-40B4-BE49-F238E27FC236}">
                  <a16:creationId xmlns:a16="http://schemas.microsoft.com/office/drawing/2014/main" id="{5AD9F7FD-14FE-3C49-B815-D249A4ABAAB7}"/>
                </a:ext>
              </a:extLst>
            </p:cNvPr>
            <p:cNvPicPr>
              <a:picLocks noChangeAspect="1"/>
            </p:cNvPicPr>
            <p:nvPr/>
          </p:nvPicPr>
          <p:blipFill rotWithShape="1">
            <a:blip r:embed="rId4"/>
            <a:srcRect l="66190" t="1" r="50" b="490"/>
            <a:stretch/>
          </p:blipFill>
          <p:spPr>
            <a:xfrm>
              <a:off x="2628900" y="-1"/>
              <a:ext cx="6515100" cy="485775"/>
            </a:xfrm>
            <a:prstGeom prst="rect">
              <a:avLst/>
            </a:prstGeom>
          </p:spPr>
        </p:pic>
      </p:grpSp>
      <p:grpSp>
        <p:nvGrpSpPr>
          <p:cNvPr id="46" name="Group 45">
            <a:extLst>
              <a:ext uri="{FF2B5EF4-FFF2-40B4-BE49-F238E27FC236}">
                <a16:creationId xmlns:a16="http://schemas.microsoft.com/office/drawing/2014/main" id="{D6836D0C-3473-414B-816C-3ABC66614D15}"/>
              </a:ext>
            </a:extLst>
          </p:cNvPr>
          <p:cNvGrpSpPr/>
          <p:nvPr/>
        </p:nvGrpSpPr>
        <p:grpSpPr>
          <a:xfrm>
            <a:off x="0" y="6503362"/>
            <a:ext cx="12183560" cy="386144"/>
            <a:chOff x="0" y="6503362"/>
            <a:chExt cx="12183560" cy="386144"/>
          </a:xfrm>
        </p:grpSpPr>
        <p:grpSp>
          <p:nvGrpSpPr>
            <p:cNvPr id="47" name="Group 46">
              <a:extLst>
                <a:ext uri="{FF2B5EF4-FFF2-40B4-BE49-F238E27FC236}">
                  <a16:creationId xmlns:a16="http://schemas.microsoft.com/office/drawing/2014/main" id="{5BB05678-FCF3-44CD-9600-5F94E716A2F8}"/>
                </a:ext>
              </a:extLst>
            </p:cNvPr>
            <p:cNvGrpSpPr/>
            <p:nvPr/>
          </p:nvGrpSpPr>
          <p:grpSpPr>
            <a:xfrm>
              <a:off x="0" y="6503362"/>
              <a:ext cx="8343900" cy="385804"/>
              <a:chOff x="0" y="6482829"/>
              <a:chExt cx="8343900" cy="385804"/>
            </a:xfrm>
          </p:grpSpPr>
          <p:pic>
            <p:nvPicPr>
              <p:cNvPr id="50" name="Picture 49">
                <a:extLst>
                  <a:ext uri="{FF2B5EF4-FFF2-40B4-BE49-F238E27FC236}">
                    <a16:creationId xmlns:a16="http://schemas.microsoft.com/office/drawing/2014/main" id="{F14888B6-AE1E-404C-9B58-E51686B24A5E}"/>
                  </a:ext>
                </a:extLst>
              </p:cNvPr>
              <p:cNvPicPr>
                <a:picLocks noChangeAspect="1"/>
              </p:cNvPicPr>
              <p:nvPr/>
            </p:nvPicPr>
            <p:blipFill rotWithShape="1">
              <a:blip r:embed="rId4"/>
              <a:srcRect l="20019" r="66302"/>
              <a:stretch/>
            </p:blipFill>
            <p:spPr>
              <a:xfrm>
                <a:off x="0" y="6482871"/>
                <a:ext cx="2085975" cy="385762"/>
              </a:xfrm>
              <a:prstGeom prst="rect">
                <a:avLst/>
              </a:prstGeom>
            </p:spPr>
          </p:pic>
          <p:pic>
            <p:nvPicPr>
              <p:cNvPr id="51" name="Picture 50">
                <a:extLst>
                  <a:ext uri="{FF2B5EF4-FFF2-40B4-BE49-F238E27FC236}">
                    <a16:creationId xmlns:a16="http://schemas.microsoft.com/office/drawing/2014/main" id="{29B888E3-8D94-40EA-9BC6-16D51A5F6F77}"/>
                  </a:ext>
                </a:extLst>
              </p:cNvPr>
              <p:cNvPicPr>
                <a:picLocks noChangeAspect="1"/>
              </p:cNvPicPr>
              <p:nvPr/>
            </p:nvPicPr>
            <p:blipFill rotWithShape="1">
              <a:blip r:embed="rId4"/>
              <a:srcRect l="20019" r="66302"/>
              <a:stretch/>
            </p:blipFill>
            <p:spPr>
              <a:xfrm>
                <a:off x="2085975" y="6482871"/>
                <a:ext cx="2085975" cy="385762"/>
              </a:xfrm>
              <a:prstGeom prst="rect">
                <a:avLst/>
              </a:prstGeom>
            </p:spPr>
          </p:pic>
          <p:pic>
            <p:nvPicPr>
              <p:cNvPr id="52" name="Picture 51">
                <a:extLst>
                  <a:ext uri="{FF2B5EF4-FFF2-40B4-BE49-F238E27FC236}">
                    <a16:creationId xmlns:a16="http://schemas.microsoft.com/office/drawing/2014/main" id="{DC10E69A-CD0A-4494-BE12-93C535A91928}"/>
                  </a:ext>
                </a:extLst>
              </p:cNvPr>
              <p:cNvPicPr>
                <a:picLocks noChangeAspect="1"/>
              </p:cNvPicPr>
              <p:nvPr/>
            </p:nvPicPr>
            <p:blipFill rotWithShape="1">
              <a:blip r:embed="rId4"/>
              <a:srcRect l="20019" r="66302"/>
              <a:stretch/>
            </p:blipFill>
            <p:spPr>
              <a:xfrm>
                <a:off x="4171950" y="6482871"/>
                <a:ext cx="2085975" cy="385762"/>
              </a:xfrm>
              <a:prstGeom prst="rect">
                <a:avLst/>
              </a:prstGeom>
            </p:spPr>
          </p:pic>
          <p:pic>
            <p:nvPicPr>
              <p:cNvPr id="53" name="Picture 52">
                <a:extLst>
                  <a:ext uri="{FF2B5EF4-FFF2-40B4-BE49-F238E27FC236}">
                    <a16:creationId xmlns:a16="http://schemas.microsoft.com/office/drawing/2014/main" id="{698E9070-2CC0-4F59-AE62-AB3595FEA510}"/>
                  </a:ext>
                </a:extLst>
              </p:cNvPr>
              <p:cNvPicPr>
                <a:picLocks noChangeAspect="1"/>
              </p:cNvPicPr>
              <p:nvPr/>
            </p:nvPicPr>
            <p:blipFill rotWithShape="1">
              <a:blip r:embed="rId4"/>
              <a:srcRect l="20019" r="66302"/>
              <a:stretch/>
            </p:blipFill>
            <p:spPr>
              <a:xfrm>
                <a:off x="6257925" y="6482829"/>
                <a:ext cx="2085975" cy="385762"/>
              </a:xfrm>
              <a:prstGeom prst="rect">
                <a:avLst/>
              </a:prstGeom>
            </p:spPr>
          </p:pic>
        </p:grpSp>
        <p:pic>
          <p:nvPicPr>
            <p:cNvPr id="48" name="Picture 47">
              <a:extLst>
                <a:ext uri="{FF2B5EF4-FFF2-40B4-BE49-F238E27FC236}">
                  <a16:creationId xmlns:a16="http://schemas.microsoft.com/office/drawing/2014/main" id="{EF5D1208-5DAB-4A6C-9121-418E11362F1E}"/>
                </a:ext>
              </a:extLst>
            </p:cNvPr>
            <p:cNvPicPr>
              <a:picLocks noChangeAspect="1"/>
            </p:cNvPicPr>
            <p:nvPr/>
          </p:nvPicPr>
          <p:blipFill rotWithShape="1">
            <a:blip r:embed="rId4"/>
            <a:srcRect l="20019" r="66302"/>
            <a:stretch/>
          </p:blipFill>
          <p:spPr>
            <a:xfrm>
              <a:off x="8331721" y="6503702"/>
              <a:ext cx="2085975" cy="385762"/>
            </a:xfrm>
            <a:prstGeom prst="rect">
              <a:avLst/>
            </a:prstGeom>
          </p:spPr>
        </p:pic>
        <p:pic>
          <p:nvPicPr>
            <p:cNvPr id="49" name="Picture 48">
              <a:extLst>
                <a:ext uri="{FF2B5EF4-FFF2-40B4-BE49-F238E27FC236}">
                  <a16:creationId xmlns:a16="http://schemas.microsoft.com/office/drawing/2014/main" id="{00988E31-B249-4812-B0A9-62DEC3DDAC86}"/>
                </a:ext>
              </a:extLst>
            </p:cNvPr>
            <p:cNvPicPr>
              <a:picLocks noChangeAspect="1"/>
            </p:cNvPicPr>
            <p:nvPr/>
          </p:nvPicPr>
          <p:blipFill rotWithShape="1">
            <a:blip r:embed="rId4"/>
            <a:srcRect l="20019" r="66302"/>
            <a:stretch/>
          </p:blipFill>
          <p:spPr>
            <a:xfrm>
              <a:off x="10097585" y="6503744"/>
              <a:ext cx="2085975" cy="385762"/>
            </a:xfrm>
            <a:prstGeom prst="rect">
              <a:avLst/>
            </a:prstGeom>
          </p:spPr>
        </p:pic>
      </p:grpSp>
      <p:grpSp>
        <p:nvGrpSpPr>
          <p:cNvPr id="18" name="Group 17">
            <a:extLst>
              <a:ext uri="{FF2B5EF4-FFF2-40B4-BE49-F238E27FC236}">
                <a16:creationId xmlns:a16="http://schemas.microsoft.com/office/drawing/2014/main" id="{0EF9C684-8869-4601-BD7D-B888249E2BEC}"/>
              </a:ext>
            </a:extLst>
          </p:cNvPr>
          <p:cNvGrpSpPr/>
          <p:nvPr/>
        </p:nvGrpSpPr>
        <p:grpSpPr>
          <a:xfrm>
            <a:off x="0" y="-1"/>
            <a:ext cx="12192000" cy="485776"/>
            <a:chOff x="0" y="-1"/>
            <a:chExt cx="9144000" cy="485776"/>
          </a:xfrm>
        </p:grpSpPr>
        <p:pic>
          <p:nvPicPr>
            <p:cNvPr id="20" name="Picture 19">
              <a:extLst>
                <a:ext uri="{FF2B5EF4-FFF2-40B4-BE49-F238E27FC236}">
                  <a16:creationId xmlns:a16="http://schemas.microsoft.com/office/drawing/2014/main" id="{38B822FD-9EA7-4AFD-A974-33C11A580324}"/>
                </a:ext>
              </a:extLst>
            </p:cNvPr>
            <p:cNvPicPr>
              <a:picLocks noChangeAspect="1"/>
            </p:cNvPicPr>
            <p:nvPr/>
          </p:nvPicPr>
          <p:blipFill rotWithShape="1">
            <a:blip r:embed="rId4"/>
            <a:srcRect l="66190" t="1" r="50" b="490"/>
            <a:stretch/>
          </p:blipFill>
          <p:spPr>
            <a:xfrm>
              <a:off x="2628900" y="-1"/>
              <a:ext cx="6515100" cy="485775"/>
            </a:xfrm>
            <a:prstGeom prst="rect">
              <a:avLst/>
            </a:prstGeom>
          </p:spPr>
        </p:pic>
        <p:pic>
          <p:nvPicPr>
            <p:cNvPr id="19" name="Picture 18">
              <a:extLst>
                <a:ext uri="{FF2B5EF4-FFF2-40B4-BE49-F238E27FC236}">
                  <a16:creationId xmlns:a16="http://schemas.microsoft.com/office/drawing/2014/main" id="{1665A116-9B4C-45B5-832B-41284AEB2DB6}"/>
                </a:ext>
              </a:extLst>
            </p:cNvPr>
            <p:cNvPicPr>
              <a:picLocks noChangeAspect="1"/>
            </p:cNvPicPr>
            <p:nvPr/>
          </p:nvPicPr>
          <p:blipFill rotWithShape="1">
            <a:blip r:embed="rId4"/>
            <a:srcRect l="66190" t="1" r="50" b="490"/>
            <a:stretch/>
          </p:blipFill>
          <p:spPr>
            <a:xfrm>
              <a:off x="0" y="0"/>
              <a:ext cx="6515100" cy="485775"/>
            </a:xfrm>
            <a:prstGeom prst="rect">
              <a:avLst/>
            </a:prstGeom>
          </p:spPr>
        </p:pic>
      </p:grpSp>
      <p:sp>
        <p:nvSpPr>
          <p:cNvPr id="62" name="AutoShape 3">
            <a:extLst>
              <a:ext uri="{FF2B5EF4-FFF2-40B4-BE49-F238E27FC236}">
                <a16:creationId xmlns:a16="http://schemas.microsoft.com/office/drawing/2014/main" id="{055BEF69-F2C4-8344-9461-487FF7DD7158}"/>
              </a:ext>
            </a:extLst>
          </p:cNvPr>
          <p:cNvSpPr>
            <a:spLocks noChangeArrowheads="1"/>
          </p:cNvSpPr>
          <p:nvPr/>
        </p:nvSpPr>
        <p:spPr bwMode="auto">
          <a:xfrm rot="21138849">
            <a:off x="710372" y="1997028"/>
            <a:ext cx="11153594" cy="2155870"/>
          </a:xfrm>
          <a:prstGeom prst="cloudCallout">
            <a:avLst>
              <a:gd name="adj1" fmla="val 26763"/>
              <a:gd name="adj2" fmla="val 848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ltLang="de-DE"/>
          </a:p>
        </p:txBody>
      </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24</a:t>
            </a:fld>
            <a:endParaRPr lang="en-US" sz="1400" dirty="0">
              <a:solidFill>
                <a:schemeClr val="tx1"/>
              </a:solidFill>
            </a:endParaRPr>
          </a:p>
        </p:txBody>
      </p:sp>
      <p:pic>
        <p:nvPicPr>
          <p:cNvPr id="24"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2933F46C-CEC8-8446-831B-47F6EC311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037BAC60-C108-F043-808D-6CAD0E00B30B}"/>
              </a:ext>
            </a:extLst>
          </p:cNvPr>
          <p:cNvGrpSpPr/>
          <p:nvPr/>
        </p:nvGrpSpPr>
        <p:grpSpPr>
          <a:xfrm>
            <a:off x="8864342" y="4442201"/>
            <a:ext cx="1452924" cy="1311043"/>
            <a:chOff x="2286000" y="1295400"/>
            <a:chExt cx="4985451" cy="5081164"/>
          </a:xfrm>
        </p:grpSpPr>
        <p:pic>
          <p:nvPicPr>
            <p:cNvPr id="28" name="Picture 10">
              <a:extLst>
                <a:ext uri="{FF2B5EF4-FFF2-40B4-BE49-F238E27FC236}">
                  <a16:creationId xmlns:a16="http://schemas.microsoft.com/office/drawing/2014/main" id="{B06027B1-6AC0-354B-AD79-1BCDC0E67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898602"/>
              <a:ext cx="3005137" cy="75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9">
              <a:extLst>
                <a:ext uri="{FF2B5EF4-FFF2-40B4-BE49-F238E27FC236}">
                  <a16:creationId xmlns:a16="http://schemas.microsoft.com/office/drawing/2014/main" id="{1A8CC517-875A-4343-A31A-416712FD6B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907" y="3927832"/>
              <a:ext cx="3095567" cy="244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a:extLst>
                <a:ext uri="{FF2B5EF4-FFF2-40B4-BE49-F238E27FC236}">
                  <a16:creationId xmlns:a16="http://schemas.microsoft.com/office/drawing/2014/main" id="{989FE82E-BE1A-CE4F-A648-2189963AB6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584933"/>
              <a:ext cx="2099278"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a:extLst>
                <a:ext uri="{FF2B5EF4-FFF2-40B4-BE49-F238E27FC236}">
                  <a16:creationId xmlns:a16="http://schemas.microsoft.com/office/drawing/2014/main" id="{036306AA-02F5-954C-B6C8-C3032C8D08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1295400"/>
              <a:ext cx="1861251" cy="275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C:\Users\pbuttigi\AppData\Local\Microsoft\Windows\Temporary Internet Files\Content.IE5\XX6JAFDU\1373811890[1].png">
              <a:extLst>
                <a:ext uri="{FF2B5EF4-FFF2-40B4-BE49-F238E27FC236}">
                  <a16:creationId xmlns:a16="http://schemas.microsoft.com/office/drawing/2014/main" id="{DE7EA836-EF62-3641-BA95-009166C8934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36448" flipH="1">
              <a:off x="4990171" y="2035143"/>
              <a:ext cx="1514044" cy="20391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4D4BC7FC-450E-4146-9A84-85153AA517F5}"/>
              </a:ext>
            </a:extLst>
          </p:cNvPr>
          <p:cNvGrpSpPr/>
          <p:nvPr/>
        </p:nvGrpSpPr>
        <p:grpSpPr>
          <a:xfrm>
            <a:off x="8134916" y="5234642"/>
            <a:ext cx="620174" cy="1082976"/>
            <a:chOff x="395536" y="3170612"/>
            <a:chExt cx="738111" cy="1224136"/>
          </a:xfrm>
        </p:grpSpPr>
        <p:grpSp>
          <p:nvGrpSpPr>
            <p:cNvPr id="34" name="Group 33">
              <a:extLst>
                <a:ext uri="{FF2B5EF4-FFF2-40B4-BE49-F238E27FC236}">
                  <a16:creationId xmlns:a16="http://schemas.microsoft.com/office/drawing/2014/main" id="{93BAA88F-19C4-B24A-8728-4CE8CE45C24D}"/>
                </a:ext>
              </a:extLst>
            </p:cNvPr>
            <p:cNvGrpSpPr/>
            <p:nvPr/>
          </p:nvGrpSpPr>
          <p:grpSpPr>
            <a:xfrm>
              <a:off x="395536" y="3170612"/>
              <a:ext cx="738111" cy="1224136"/>
              <a:chOff x="2933789" y="5442089"/>
              <a:chExt cx="738111" cy="1224136"/>
            </a:xfrm>
          </p:grpSpPr>
          <p:grpSp>
            <p:nvGrpSpPr>
              <p:cNvPr id="36" name="Group 35">
                <a:extLst>
                  <a:ext uri="{FF2B5EF4-FFF2-40B4-BE49-F238E27FC236}">
                    <a16:creationId xmlns:a16="http://schemas.microsoft.com/office/drawing/2014/main" id="{835CC37E-0B7A-DB46-AAB1-A230363ED683}"/>
                  </a:ext>
                </a:extLst>
              </p:cNvPr>
              <p:cNvGrpSpPr/>
              <p:nvPr/>
            </p:nvGrpSpPr>
            <p:grpSpPr>
              <a:xfrm>
                <a:off x="3023828" y="5442089"/>
                <a:ext cx="648072" cy="1224136"/>
                <a:chOff x="1223628" y="4293096"/>
                <a:chExt cx="648072" cy="1224136"/>
              </a:xfrm>
            </p:grpSpPr>
            <p:sp>
              <p:nvSpPr>
                <p:cNvPr id="38" name="Flowchart: Delay 59">
                  <a:extLst>
                    <a:ext uri="{FF2B5EF4-FFF2-40B4-BE49-F238E27FC236}">
                      <a16:creationId xmlns:a16="http://schemas.microsoft.com/office/drawing/2014/main" id="{8548F8FC-B2BA-A94D-8EA0-DEEC76EA535B}"/>
                    </a:ext>
                  </a:extLst>
                </p:cNvPr>
                <p:cNvSpPr/>
                <p:nvPr/>
              </p:nvSpPr>
              <p:spPr>
                <a:xfrm rot="16200000">
                  <a:off x="1259632" y="4941168"/>
                  <a:ext cx="576064" cy="576064"/>
                </a:xfrm>
                <a:prstGeom prst="flowChartDelay">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endParaRPr>
                </a:p>
              </p:txBody>
            </p:sp>
            <p:sp>
              <p:nvSpPr>
                <p:cNvPr id="39" name="Flowchart: Connector 60">
                  <a:extLst>
                    <a:ext uri="{FF2B5EF4-FFF2-40B4-BE49-F238E27FC236}">
                      <a16:creationId xmlns:a16="http://schemas.microsoft.com/office/drawing/2014/main" id="{5777A096-D307-E74D-B241-6C85E4413CF3}"/>
                    </a:ext>
                  </a:extLst>
                </p:cNvPr>
                <p:cNvSpPr/>
                <p:nvPr/>
              </p:nvSpPr>
              <p:spPr>
                <a:xfrm>
                  <a:off x="1223628" y="4293096"/>
                  <a:ext cx="648072" cy="648072"/>
                </a:xfrm>
                <a:prstGeom prst="flowChartConnecto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Flowchart: Delay 61">
                  <a:extLst>
                    <a:ext uri="{FF2B5EF4-FFF2-40B4-BE49-F238E27FC236}">
                      <a16:creationId xmlns:a16="http://schemas.microsoft.com/office/drawing/2014/main" id="{88CC1EDD-D82A-2F40-AB67-F6B8E76EBE3F}"/>
                    </a:ext>
                  </a:extLst>
                </p:cNvPr>
                <p:cNvSpPr/>
                <p:nvPr/>
              </p:nvSpPr>
              <p:spPr>
                <a:xfrm rot="5400000">
                  <a:off x="1610245" y="5108038"/>
                  <a:ext cx="144316" cy="174623"/>
                </a:xfrm>
                <a:prstGeom prst="flowChartDelay">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endParaRPr>
                </a:p>
              </p:txBody>
            </p:sp>
          </p:grpSp>
          <p:pic>
            <p:nvPicPr>
              <p:cNvPr id="37" name="Picture 2" descr="C:\Users\pbuttigi\AppData\Local\Microsoft\Windows\Temporary Internet Files\Content.IE5\FT2QYEX4\large-glass-test-tube-chemical-laboratory-icon-66.6-12285[1].gif">
                <a:extLst>
                  <a:ext uri="{FF2B5EF4-FFF2-40B4-BE49-F238E27FC236}">
                    <a16:creationId xmlns:a16="http://schemas.microsoft.com/office/drawing/2014/main" id="{87B8C69C-33EE-5A4B-A1E2-64D5056CE4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33789" y="6196928"/>
                <a:ext cx="205028" cy="43329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5" name="Straight Connector 34">
              <a:extLst>
                <a:ext uri="{FF2B5EF4-FFF2-40B4-BE49-F238E27FC236}">
                  <a16:creationId xmlns:a16="http://schemas.microsoft.com/office/drawing/2014/main" id="{1FDCB2E7-DAD0-D84D-BABC-F4197A90D9E6}"/>
                </a:ext>
              </a:extLst>
            </p:cNvPr>
            <p:cNvCxnSpPr>
              <a:cxnSpLocks/>
              <a:stCxn id="39" idx="4"/>
              <a:endCxn id="38" idx="1"/>
            </p:cNvCxnSpPr>
            <p:nvPr/>
          </p:nvCxnSpPr>
          <p:spPr>
            <a:xfrm>
              <a:off x="809611" y="3818684"/>
              <a:ext cx="0" cy="576064"/>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pic>
        <p:nvPicPr>
          <p:cNvPr id="4" name="Picture 3">
            <a:extLst>
              <a:ext uri="{FF2B5EF4-FFF2-40B4-BE49-F238E27FC236}">
                <a16:creationId xmlns:a16="http://schemas.microsoft.com/office/drawing/2014/main" id="{DD196B86-3E41-D74F-9172-AE6B6C0A22EB}"/>
              </a:ext>
            </a:extLst>
          </p:cNvPr>
          <p:cNvPicPr>
            <a:picLocks noChangeAspect="1"/>
          </p:cNvPicPr>
          <p:nvPr/>
        </p:nvPicPr>
        <p:blipFill rotWithShape="1">
          <a:blip r:embed="rId12"/>
          <a:srcRect b="12580"/>
          <a:stretch/>
        </p:blipFill>
        <p:spPr>
          <a:xfrm>
            <a:off x="3095490" y="1454046"/>
            <a:ext cx="1776700" cy="1811492"/>
          </a:xfrm>
          <a:prstGeom prst="rect">
            <a:avLst/>
          </a:prstGeom>
        </p:spPr>
      </p:pic>
      <p:grpSp>
        <p:nvGrpSpPr>
          <p:cNvPr id="5" name="Group 4">
            <a:extLst>
              <a:ext uri="{FF2B5EF4-FFF2-40B4-BE49-F238E27FC236}">
                <a16:creationId xmlns:a16="http://schemas.microsoft.com/office/drawing/2014/main" id="{8A87F3F7-A499-214B-AB29-535832BB89B1}"/>
              </a:ext>
            </a:extLst>
          </p:cNvPr>
          <p:cNvGrpSpPr/>
          <p:nvPr/>
        </p:nvGrpSpPr>
        <p:grpSpPr>
          <a:xfrm>
            <a:off x="1097508" y="2947645"/>
            <a:ext cx="7596303" cy="919428"/>
            <a:chOff x="1508786" y="2855032"/>
            <a:chExt cx="7596303" cy="919428"/>
          </a:xfrm>
        </p:grpSpPr>
        <p:pic>
          <p:nvPicPr>
            <p:cNvPr id="41" name="Picture 40">
              <a:extLst>
                <a:ext uri="{FF2B5EF4-FFF2-40B4-BE49-F238E27FC236}">
                  <a16:creationId xmlns:a16="http://schemas.microsoft.com/office/drawing/2014/main" id="{95B13941-063B-9242-938B-6E48CAC8DA7A}"/>
                </a:ext>
              </a:extLst>
            </p:cNvPr>
            <p:cNvPicPr>
              <a:picLocks noChangeAspect="1"/>
            </p:cNvPicPr>
            <p:nvPr/>
          </p:nvPicPr>
          <p:blipFill>
            <a:blip r:embed="rId13"/>
            <a:stretch>
              <a:fillRect/>
            </a:stretch>
          </p:blipFill>
          <p:spPr>
            <a:xfrm>
              <a:off x="1508786" y="3342660"/>
              <a:ext cx="1308100" cy="431800"/>
            </a:xfrm>
            <a:prstGeom prst="rect">
              <a:avLst/>
            </a:prstGeom>
          </p:spPr>
        </p:pic>
        <p:sp>
          <p:nvSpPr>
            <p:cNvPr id="42" name="Content Placeholder 2">
              <a:extLst>
                <a:ext uri="{FF2B5EF4-FFF2-40B4-BE49-F238E27FC236}">
                  <a16:creationId xmlns:a16="http://schemas.microsoft.com/office/drawing/2014/main" id="{D3CA32AB-9C25-7B4D-BF07-86B5BE725A3B}"/>
                </a:ext>
              </a:extLst>
            </p:cNvPr>
            <p:cNvSpPr txBox="1">
              <a:spLocks/>
            </p:cNvSpPr>
            <p:nvPr/>
          </p:nvSpPr>
          <p:spPr>
            <a:xfrm>
              <a:off x="3666651" y="3163915"/>
              <a:ext cx="2783403" cy="385762"/>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'glacier'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00000133</a:t>
              </a:r>
              <a:r>
                <a:rPr lang="en-US" sz="1700" dirty="0">
                  <a:solidFill>
                    <a:srgbClr val="00B050"/>
                  </a:solidFill>
                  <a:latin typeface="Ubuntu" panose="020B0504030602030204" pitchFamily="34" charset="0"/>
                  <a:cs typeface="Times New Roman" panose="02020603050405020304" pitchFamily="18" charset="0"/>
                </a:rPr>
                <a:t>]</a:t>
              </a:r>
            </a:p>
          </p:txBody>
        </p:sp>
        <p:sp>
          <p:nvSpPr>
            <p:cNvPr id="43" name="Content Placeholder 2">
              <a:extLst>
                <a:ext uri="{FF2B5EF4-FFF2-40B4-BE49-F238E27FC236}">
                  <a16:creationId xmlns:a16="http://schemas.microsoft.com/office/drawing/2014/main" id="{DD568F94-B442-B344-80F7-3AE0E38583E6}"/>
                </a:ext>
              </a:extLst>
            </p:cNvPr>
            <p:cNvSpPr txBox="1">
              <a:spLocks/>
            </p:cNvSpPr>
            <p:nvPr/>
          </p:nvSpPr>
          <p:spPr>
            <a:xfrm>
              <a:off x="7165311" y="2855032"/>
              <a:ext cx="1939778" cy="575825"/>
            </a:xfrm>
            <a:prstGeom prst="rect">
              <a:avLst/>
            </a:prstGeom>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i="1" dirty="0">
                  <a:solidFill>
                    <a:srgbClr val="00B050"/>
                  </a:solidFill>
                  <a:latin typeface="Ubuntu" panose="020B0504030602030204" pitchFamily="34" charset="0"/>
                  <a:cs typeface="Times New Roman" panose="02020603050405020304" pitchFamily="18" charset="0"/>
                </a:rPr>
                <a:t>'glacial ecosystem' </a:t>
              </a:r>
              <a:r>
                <a:rPr lang="en-US" sz="1700" dirty="0">
                  <a:solidFill>
                    <a:srgbClr val="00B050"/>
                  </a:solidFill>
                  <a:latin typeface="Ubuntu" panose="020B0504030602030204" pitchFamily="34" charset="0"/>
                  <a:cs typeface="Times New Roman" panose="02020603050405020304" pitchFamily="18" charset="0"/>
                </a:rPr>
                <a:t>[ENVO_</a:t>
              </a:r>
              <a:r>
                <a:rPr lang="en-US" sz="1700" dirty="0">
                  <a:solidFill>
                    <a:srgbClr val="00B050"/>
                  </a:solidFill>
                  <a:latin typeface="Ubuntu" panose="020B0504030602030204" pitchFamily="34" charset="0"/>
                </a:rPr>
                <a:t>3300104</a:t>
              </a:r>
              <a:r>
                <a:rPr lang="en-US" sz="1700" dirty="0">
                  <a:solidFill>
                    <a:srgbClr val="00B050"/>
                  </a:solidFill>
                  <a:latin typeface="Ubuntu" panose="020B0504030602030204" pitchFamily="34" charset="0"/>
                  <a:cs typeface="Times New Roman" panose="02020603050405020304" pitchFamily="18" charset="0"/>
                </a:rPr>
                <a:t>]</a:t>
              </a:r>
            </a:p>
          </p:txBody>
        </p:sp>
        <p:cxnSp>
          <p:nvCxnSpPr>
            <p:cNvPr id="44" name="Curved Connector 43">
              <a:extLst>
                <a:ext uri="{FF2B5EF4-FFF2-40B4-BE49-F238E27FC236}">
                  <a16:creationId xmlns:a16="http://schemas.microsoft.com/office/drawing/2014/main" id="{AB612B7D-4C1A-4D44-96D0-2417E355CC37}"/>
                </a:ext>
              </a:extLst>
            </p:cNvPr>
            <p:cNvCxnSpPr>
              <a:cxnSpLocks/>
              <a:stCxn id="41" idx="3"/>
              <a:endCxn id="42" idx="1"/>
            </p:cNvCxnSpPr>
            <p:nvPr/>
          </p:nvCxnSpPr>
          <p:spPr>
            <a:xfrm flipV="1">
              <a:off x="2816886" y="3356796"/>
              <a:ext cx="849765" cy="201764"/>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81EB7EEE-F30F-2144-8E69-B19281000D01}"/>
                </a:ext>
              </a:extLst>
            </p:cNvPr>
            <p:cNvCxnSpPr>
              <a:cxnSpLocks/>
              <a:stCxn id="42" idx="3"/>
              <a:endCxn id="43" idx="1"/>
            </p:cNvCxnSpPr>
            <p:nvPr/>
          </p:nvCxnSpPr>
          <p:spPr>
            <a:xfrm flipV="1">
              <a:off x="6450054" y="3142945"/>
              <a:ext cx="715257" cy="213851"/>
            </a:xfrm>
            <a:prstGeom prst="curved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7ED9BE0-6C49-0E4F-A9FF-8F89AB990EC3}"/>
                </a:ext>
              </a:extLst>
            </p:cNvPr>
            <p:cNvSpPr txBox="1"/>
            <p:nvPr/>
          </p:nvSpPr>
          <p:spPr>
            <a:xfrm>
              <a:off x="6412948" y="3319002"/>
              <a:ext cx="1181100" cy="246221"/>
            </a:xfrm>
            <a:prstGeom prst="rect">
              <a:avLst/>
            </a:prstGeom>
            <a:noFill/>
          </p:spPr>
          <p:txBody>
            <a:bodyPr wrap="square" rtlCol="0">
              <a:spAutoFit/>
            </a:bodyPr>
            <a:lstStyle/>
            <a:p>
              <a:r>
                <a:rPr lang="en-US" sz="950" i="1" dirty="0">
                  <a:latin typeface="Ubuntu" panose="020B0504030602030204" pitchFamily="34" charset="0"/>
                </a:rPr>
                <a:t>determines</a:t>
              </a:r>
            </a:p>
          </p:txBody>
        </p:sp>
        <p:sp>
          <p:nvSpPr>
            <p:cNvPr id="56" name="TextBox 55">
              <a:extLst>
                <a:ext uri="{FF2B5EF4-FFF2-40B4-BE49-F238E27FC236}">
                  <a16:creationId xmlns:a16="http://schemas.microsoft.com/office/drawing/2014/main" id="{A81C9D11-CB18-0249-9914-002509D6536C}"/>
                </a:ext>
              </a:extLst>
            </p:cNvPr>
            <p:cNvSpPr txBox="1"/>
            <p:nvPr/>
          </p:nvSpPr>
          <p:spPr>
            <a:xfrm>
              <a:off x="2754571" y="3493706"/>
              <a:ext cx="1181100" cy="246221"/>
            </a:xfrm>
            <a:prstGeom prst="rect">
              <a:avLst/>
            </a:prstGeom>
            <a:noFill/>
            <a:ln>
              <a:noFill/>
            </a:ln>
          </p:spPr>
          <p:txBody>
            <a:bodyPr wrap="square" rtlCol="0">
              <a:spAutoFit/>
            </a:bodyPr>
            <a:lstStyle/>
            <a:p>
              <a:r>
                <a:rPr lang="en-US" sz="950" dirty="0" err="1">
                  <a:latin typeface="Ubuntu" panose="020B0504030602030204" pitchFamily="34" charset="0"/>
                </a:rPr>
                <a:t>cross_reference</a:t>
              </a:r>
              <a:endParaRPr lang="en-US" sz="950" dirty="0">
                <a:latin typeface="Ubuntu" panose="020B0504030602030204" pitchFamily="34" charset="0"/>
              </a:endParaRPr>
            </a:p>
          </p:txBody>
        </p:sp>
      </p:grpSp>
      <p:pic>
        <p:nvPicPr>
          <p:cNvPr id="57" name="Picture 56">
            <a:extLst>
              <a:ext uri="{FF2B5EF4-FFF2-40B4-BE49-F238E27FC236}">
                <a16:creationId xmlns:a16="http://schemas.microsoft.com/office/drawing/2014/main" id="{F05D1C3C-2E9A-B74C-8B7C-40700CB45CF6}"/>
              </a:ext>
            </a:extLst>
          </p:cNvPr>
          <p:cNvPicPr>
            <a:picLocks noChangeAspect="1"/>
          </p:cNvPicPr>
          <p:nvPr/>
        </p:nvPicPr>
        <p:blipFill rotWithShape="1">
          <a:blip r:embed="rId14"/>
          <a:srcRect l="45173" t="3835"/>
          <a:stretch/>
        </p:blipFill>
        <p:spPr>
          <a:xfrm>
            <a:off x="7795155" y="1875768"/>
            <a:ext cx="721265" cy="399098"/>
          </a:xfrm>
          <a:prstGeom prst="rect">
            <a:avLst/>
          </a:prstGeom>
        </p:spPr>
      </p:pic>
      <p:pic>
        <p:nvPicPr>
          <p:cNvPr id="58" name="Picture 57">
            <a:extLst>
              <a:ext uri="{FF2B5EF4-FFF2-40B4-BE49-F238E27FC236}">
                <a16:creationId xmlns:a16="http://schemas.microsoft.com/office/drawing/2014/main" id="{29612130-82EA-C649-8CCF-A6335E82DDB3}"/>
              </a:ext>
            </a:extLst>
          </p:cNvPr>
          <p:cNvPicPr>
            <a:picLocks noChangeAspect="1"/>
          </p:cNvPicPr>
          <p:nvPr/>
        </p:nvPicPr>
        <p:blipFill rotWithShape="1">
          <a:blip r:embed="rId15"/>
          <a:srcRect l="4999" t="6068" r="71390" b="6670"/>
          <a:stretch/>
        </p:blipFill>
        <p:spPr>
          <a:xfrm>
            <a:off x="9687221" y="2455962"/>
            <a:ext cx="810306" cy="438566"/>
          </a:xfrm>
          <a:prstGeom prst="rect">
            <a:avLst/>
          </a:prstGeom>
        </p:spPr>
      </p:pic>
      <p:sp>
        <p:nvSpPr>
          <p:cNvPr id="60" name="Arrow: Right 3">
            <a:extLst>
              <a:ext uri="{FF2B5EF4-FFF2-40B4-BE49-F238E27FC236}">
                <a16:creationId xmlns:a16="http://schemas.microsoft.com/office/drawing/2014/main" id="{CEB05B21-94DA-E749-B57F-598E81BF3CC4}"/>
              </a:ext>
            </a:extLst>
          </p:cNvPr>
          <p:cNvSpPr/>
          <p:nvPr/>
        </p:nvSpPr>
        <p:spPr>
          <a:xfrm rot="19150468">
            <a:off x="8729446" y="2624472"/>
            <a:ext cx="526560" cy="4128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61" name="Picture 60">
            <a:extLst>
              <a:ext uri="{FF2B5EF4-FFF2-40B4-BE49-F238E27FC236}">
                <a16:creationId xmlns:a16="http://schemas.microsoft.com/office/drawing/2014/main" id="{C3F8E3C7-C53E-9B49-8F48-E4AC649A647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1285875">
            <a:off x="8598492" y="1361999"/>
            <a:ext cx="2571193" cy="1317173"/>
          </a:xfrm>
          <a:prstGeom prst="rect">
            <a:avLst/>
          </a:prstGeom>
        </p:spPr>
      </p:pic>
      <p:grpSp>
        <p:nvGrpSpPr>
          <p:cNvPr id="6" name="Group 5">
            <a:extLst>
              <a:ext uri="{FF2B5EF4-FFF2-40B4-BE49-F238E27FC236}">
                <a16:creationId xmlns:a16="http://schemas.microsoft.com/office/drawing/2014/main" id="{AC895C01-29B5-2344-93DB-61F559E5475F}"/>
              </a:ext>
            </a:extLst>
          </p:cNvPr>
          <p:cNvGrpSpPr/>
          <p:nvPr/>
        </p:nvGrpSpPr>
        <p:grpSpPr>
          <a:xfrm>
            <a:off x="2423076" y="5622902"/>
            <a:ext cx="2389708" cy="483099"/>
            <a:chOff x="3754352" y="4512883"/>
            <a:chExt cx="2389708" cy="483099"/>
          </a:xfrm>
        </p:grpSpPr>
        <p:sp>
          <p:nvSpPr>
            <p:cNvPr id="64" name="Rectangle 63">
              <a:extLst>
                <a:ext uri="{FF2B5EF4-FFF2-40B4-BE49-F238E27FC236}">
                  <a16:creationId xmlns:a16="http://schemas.microsoft.com/office/drawing/2014/main" id="{07B0125E-56DC-8E41-9F80-3DC8E06BF1DB}"/>
                </a:ext>
              </a:extLst>
            </p:cNvPr>
            <p:cNvSpPr/>
            <p:nvPr/>
          </p:nvSpPr>
          <p:spPr>
            <a:xfrm>
              <a:off x="3754352" y="4592361"/>
              <a:ext cx="1839491" cy="250842"/>
            </a:xfrm>
            <a:prstGeom prst="rect">
              <a:avLst/>
            </a:prstGeom>
          </p:spPr>
          <p:txBody>
            <a:bodyPr wrap="none">
              <a:spAutoFit/>
            </a:bodyPr>
            <a:lstStyle/>
            <a:p>
              <a:r>
                <a:rPr lang="en-US" sz="1200" dirty="0">
                  <a:solidFill>
                    <a:srgbClr val="148D97"/>
                  </a:solidFill>
                  <a:latin typeface="Ubuntu" panose="020B0504030602030204" pitchFamily="34" charset="0"/>
                </a:rPr>
                <a:t>http://</a:t>
              </a:r>
              <a:r>
                <a:rPr lang="en-US" sz="1200" dirty="0" err="1">
                  <a:solidFill>
                    <a:srgbClr val="148D97"/>
                  </a:solidFill>
                  <a:latin typeface="Ubuntu" panose="020B0504030602030204" pitchFamily="34" charset="0"/>
                </a:rPr>
                <a:t>www.ontobee.org</a:t>
              </a:r>
              <a:r>
                <a:rPr lang="en-US" sz="1200" dirty="0">
                  <a:solidFill>
                    <a:srgbClr val="148D97"/>
                  </a:solidFill>
                  <a:latin typeface="Ubuntu" panose="020B0504030602030204" pitchFamily="34" charset="0"/>
                </a:rPr>
                <a:t>/</a:t>
              </a:r>
              <a:r>
                <a:rPr lang="en-US" sz="1200" dirty="0" err="1">
                  <a:solidFill>
                    <a:srgbClr val="148D97"/>
                  </a:solidFill>
                  <a:latin typeface="Ubuntu" panose="020B0504030602030204" pitchFamily="34" charset="0"/>
                </a:rPr>
                <a:t>sparql</a:t>
              </a:r>
              <a:endParaRPr lang="en-US" sz="1200" dirty="0">
                <a:solidFill>
                  <a:srgbClr val="148D97"/>
                </a:solidFill>
                <a:latin typeface="Ubuntu" panose="020B0504030602030204" pitchFamily="34" charset="0"/>
              </a:endParaRPr>
            </a:p>
          </p:txBody>
        </p:sp>
        <p:sp>
          <p:nvSpPr>
            <p:cNvPr id="65" name="Rectangular Callout 64">
              <a:extLst>
                <a:ext uri="{FF2B5EF4-FFF2-40B4-BE49-F238E27FC236}">
                  <a16:creationId xmlns:a16="http://schemas.microsoft.com/office/drawing/2014/main" id="{52FDC680-B0E7-3E47-8FE4-EFC791AA1061}"/>
                </a:ext>
              </a:extLst>
            </p:cNvPr>
            <p:cNvSpPr/>
            <p:nvPr/>
          </p:nvSpPr>
          <p:spPr>
            <a:xfrm>
              <a:off x="3754352" y="4512883"/>
              <a:ext cx="2389708" cy="483099"/>
            </a:xfrm>
            <a:prstGeom prst="wedgeRectCallout">
              <a:avLst>
                <a:gd name="adj1" fmla="val 78860"/>
                <a:gd name="adj2" fmla="val -161646"/>
              </a:avLst>
            </a:prstGeom>
            <a:noFill/>
            <a:ln w="57150">
              <a:solidFill>
                <a:srgbClr val="234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3737E4EC-6FD2-6447-ACEF-EBAE9BF585B7}"/>
              </a:ext>
            </a:extLst>
          </p:cNvPr>
          <p:cNvSpPr/>
          <p:nvPr/>
        </p:nvSpPr>
        <p:spPr>
          <a:xfrm>
            <a:off x="505373" y="4741589"/>
            <a:ext cx="2796190" cy="923330"/>
          </a:xfrm>
          <a:prstGeom prst="rect">
            <a:avLst/>
          </a:prstGeom>
        </p:spPr>
        <p:txBody>
          <a:bodyPr wrap="square">
            <a:spAutoFit/>
          </a:bodyPr>
          <a:lstStyle/>
          <a:p>
            <a:r>
              <a:rPr lang="en-GB" sz="5400" b="1" cap="all" dirty="0">
                <a:solidFill>
                  <a:prstClr val="white">
                    <a:lumMod val="65000"/>
                  </a:prstClr>
                </a:solidFill>
                <a:latin typeface="Ubuntu" panose="020B0504030602030204" pitchFamily="34" charset="0"/>
                <a:cs typeface="Times New Roman" panose="02020603050405020304" pitchFamily="18" charset="0"/>
              </a:rPr>
              <a:t>FA</a:t>
            </a:r>
            <a:r>
              <a:rPr lang="en-GB" sz="5400" b="1" cap="all" dirty="0">
                <a:solidFill>
                  <a:srgbClr val="0070C0"/>
                </a:solidFill>
                <a:latin typeface="Ubuntu" panose="020B0504030602030204" pitchFamily="34" charset="0"/>
                <a:cs typeface="Times New Roman" panose="02020603050405020304" pitchFamily="18" charset="0"/>
              </a:rPr>
              <a:t>I</a:t>
            </a:r>
            <a:r>
              <a:rPr lang="en-GB" sz="5400" b="1" cap="all" dirty="0">
                <a:solidFill>
                  <a:prstClr val="white">
                    <a:lumMod val="65000"/>
                  </a:prstClr>
                </a:solidFill>
                <a:latin typeface="Ubuntu" panose="020B0504030602030204" pitchFamily="34" charset="0"/>
                <a:cs typeface="Times New Roman" panose="02020603050405020304" pitchFamily="18" charset="0"/>
              </a:rPr>
              <a:t>R</a:t>
            </a:r>
            <a:endParaRPr lang="en-GB" sz="3600" dirty="0">
              <a:solidFill>
                <a:prstClr val="white">
                  <a:lumMod val="65000"/>
                </a:prstClr>
              </a:solidFill>
              <a:latin typeface="Ubuntu" panose="020B0504030602030204" pitchFamily="34" charset="0"/>
              <a:cs typeface="Times New Roman" panose="02020603050405020304" pitchFamily="18" charset="0"/>
            </a:endParaRPr>
          </a:p>
        </p:txBody>
      </p:sp>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a:xfrm>
            <a:off x="4573211" y="338950"/>
            <a:ext cx="4614862" cy="1325563"/>
          </a:xfrm>
        </p:spPr>
        <p:txBody>
          <a:bodyPr>
            <a:noAutofit/>
          </a:bodyPr>
          <a:lstStyle/>
          <a:p>
            <a:r>
              <a:rPr lang="en-US" altLang="x-none" sz="5400" dirty="0">
                <a:solidFill>
                  <a:srgbClr val="000000"/>
                </a:solidFill>
                <a:latin typeface="Ubuntu" panose="020B0504030602030204" pitchFamily="34" charset="0"/>
                <a:cs typeface="Times New Roman" pitchFamily="16" charset="0"/>
              </a:rPr>
              <a:t>Questions?</a:t>
            </a:r>
            <a:endParaRPr lang="en-US" sz="5400" dirty="0">
              <a:latin typeface="Ubuntu" panose="020B0504030602030204" pitchFamily="34" charset="0"/>
            </a:endParaRPr>
          </a:p>
        </p:txBody>
      </p:sp>
      <p:sp>
        <p:nvSpPr>
          <p:cNvPr id="69" name="Rectangle 2">
            <a:extLst>
              <a:ext uri="{FF2B5EF4-FFF2-40B4-BE49-F238E27FC236}">
                <a16:creationId xmlns:a16="http://schemas.microsoft.com/office/drawing/2014/main" id="{5EE0DB91-AE71-1446-8ACE-FF8D6D933EBD}"/>
              </a:ext>
            </a:extLst>
          </p:cNvPr>
          <p:cNvSpPr txBox="1">
            <a:spLocks noChangeArrowheads="1"/>
          </p:cNvSpPr>
          <p:nvPr/>
        </p:nvSpPr>
        <p:spPr>
          <a:xfrm>
            <a:off x="9374708" y="3344372"/>
            <a:ext cx="2783403" cy="8755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1600" b="1" dirty="0" err="1">
                <a:latin typeface="Ubuntu" panose="020B0504030602030204" pitchFamily="34" charset="0"/>
              </a:rPr>
              <a:t>MIxS</a:t>
            </a:r>
            <a:r>
              <a:rPr lang="en-GB" altLang="de-DE" sz="1600" b="1" dirty="0">
                <a:latin typeface="Ubuntu" panose="020B0504030602030204" pitchFamily="34" charset="0"/>
              </a:rPr>
              <a:t>: </a:t>
            </a:r>
            <a:r>
              <a:rPr lang="en-GB" altLang="de-DE" sz="1600" dirty="0">
                <a:latin typeface="Ubuntu" panose="020B0504030602030204" pitchFamily="34" charset="0"/>
              </a:rPr>
              <a:t>Minimum information about any X Sequence</a:t>
            </a:r>
          </a:p>
        </p:txBody>
      </p:sp>
      <p:sp>
        <p:nvSpPr>
          <p:cNvPr id="70" name="Rectangle 69">
            <a:extLst>
              <a:ext uri="{FF2B5EF4-FFF2-40B4-BE49-F238E27FC236}">
                <a16:creationId xmlns:a16="http://schemas.microsoft.com/office/drawing/2014/main" id="{6899E791-0BE5-2F4E-BEFF-1467C428969A}"/>
              </a:ext>
            </a:extLst>
          </p:cNvPr>
          <p:cNvSpPr/>
          <p:nvPr/>
        </p:nvSpPr>
        <p:spPr>
          <a:xfrm>
            <a:off x="6933913" y="2269077"/>
            <a:ext cx="4500655" cy="400110"/>
          </a:xfrm>
          <a:prstGeom prst="rect">
            <a:avLst/>
          </a:prstGeom>
        </p:spPr>
        <p:txBody>
          <a:bodyPr wrap="square">
            <a:spAutoFit/>
          </a:bodyPr>
          <a:lstStyle/>
          <a:p>
            <a:r>
              <a:rPr lang="en-US" sz="1000" u="sng" dirty="0">
                <a:solidFill>
                  <a:srgbClr val="000000"/>
                </a:solidFill>
                <a:latin typeface="Ubuntu" panose="020B0504030602030204" pitchFamily="34" charset="0"/>
                <a:hlinkClick r:id="rId17"/>
              </a:rPr>
              <a:t>https://www.ebi.ac.uk/metagenomics/api/v1/biomes/root:Environmental:Aquatic:Freshwater:Ice:Glacier</a:t>
            </a:r>
            <a:endParaRPr lang="en-US" sz="1000" dirty="0">
              <a:latin typeface="Ubuntu" panose="020B0504030602030204" pitchFamily="34" charset="0"/>
            </a:endParaRPr>
          </a:p>
        </p:txBody>
      </p:sp>
      <p:sp>
        <p:nvSpPr>
          <p:cNvPr id="71" name="TextBox 70">
            <a:extLst>
              <a:ext uri="{FF2B5EF4-FFF2-40B4-BE49-F238E27FC236}">
                <a16:creationId xmlns:a16="http://schemas.microsoft.com/office/drawing/2014/main" id="{B54D4ADD-2902-BB47-A846-2BEBC16E4660}"/>
              </a:ext>
            </a:extLst>
          </p:cNvPr>
          <p:cNvSpPr txBox="1"/>
          <p:nvPr/>
        </p:nvSpPr>
        <p:spPr>
          <a:xfrm>
            <a:off x="6904728" y="3468896"/>
            <a:ext cx="939235" cy="523220"/>
          </a:xfrm>
          <a:prstGeom prst="rect">
            <a:avLst/>
          </a:prstGeom>
          <a:noFill/>
        </p:spPr>
        <p:txBody>
          <a:bodyPr wrap="square" rtlCol="0">
            <a:spAutoFit/>
          </a:bodyPr>
          <a:lstStyle/>
          <a:p>
            <a:r>
              <a:rPr lang="en-US" sz="2800" dirty="0">
                <a:latin typeface="Ubuntu" panose="020B0504030602030204" pitchFamily="34" charset="0"/>
              </a:rPr>
              <a:t>?x:</a:t>
            </a:r>
            <a:endParaRPr lang="en-US" sz="2800" dirty="0"/>
          </a:p>
        </p:txBody>
      </p:sp>
      <p:sp>
        <p:nvSpPr>
          <p:cNvPr id="72" name="TextBox 71">
            <a:extLst>
              <a:ext uri="{FF2B5EF4-FFF2-40B4-BE49-F238E27FC236}">
                <a16:creationId xmlns:a16="http://schemas.microsoft.com/office/drawing/2014/main" id="{01EAA8EC-8169-8443-A546-5DE936C69BA5}"/>
              </a:ext>
            </a:extLst>
          </p:cNvPr>
          <p:cNvSpPr txBox="1"/>
          <p:nvPr/>
        </p:nvSpPr>
        <p:spPr>
          <a:xfrm>
            <a:off x="4118354" y="3550126"/>
            <a:ext cx="892144" cy="523220"/>
          </a:xfrm>
          <a:prstGeom prst="rect">
            <a:avLst/>
          </a:prstGeom>
          <a:noFill/>
        </p:spPr>
        <p:txBody>
          <a:bodyPr wrap="square" rtlCol="0">
            <a:spAutoFit/>
          </a:bodyPr>
          <a:lstStyle/>
          <a:p>
            <a:r>
              <a:rPr lang="en-US" sz="2800" dirty="0">
                <a:latin typeface="Ubuntu" panose="020B0504030602030204" pitchFamily="34" charset="0"/>
              </a:rPr>
              <a:t>?y:</a:t>
            </a:r>
            <a:endParaRPr lang="en-US" sz="2800" dirty="0"/>
          </a:p>
        </p:txBody>
      </p:sp>
      <p:sp>
        <p:nvSpPr>
          <p:cNvPr id="73" name="TextBox 72">
            <a:extLst>
              <a:ext uri="{FF2B5EF4-FFF2-40B4-BE49-F238E27FC236}">
                <a16:creationId xmlns:a16="http://schemas.microsoft.com/office/drawing/2014/main" id="{D9206384-4B93-AF49-B8DB-5FD882BE1196}"/>
              </a:ext>
            </a:extLst>
          </p:cNvPr>
          <p:cNvSpPr txBox="1"/>
          <p:nvPr/>
        </p:nvSpPr>
        <p:spPr>
          <a:xfrm>
            <a:off x="7205923" y="1815022"/>
            <a:ext cx="836564" cy="523220"/>
          </a:xfrm>
          <a:prstGeom prst="rect">
            <a:avLst/>
          </a:prstGeom>
          <a:noFill/>
        </p:spPr>
        <p:txBody>
          <a:bodyPr wrap="square" rtlCol="0">
            <a:spAutoFit/>
          </a:bodyPr>
          <a:lstStyle/>
          <a:p>
            <a:r>
              <a:rPr lang="en-US" sz="2800" dirty="0">
                <a:latin typeface="Ubuntu" panose="020B0504030602030204" pitchFamily="34" charset="0"/>
              </a:rPr>
              <a:t>?z:</a:t>
            </a:r>
            <a:endParaRPr lang="en-US" sz="2800" dirty="0"/>
          </a:p>
        </p:txBody>
      </p:sp>
      <p:pic>
        <p:nvPicPr>
          <p:cNvPr id="63" name="Picture 62">
            <a:extLst>
              <a:ext uri="{FF2B5EF4-FFF2-40B4-BE49-F238E27FC236}">
                <a16:creationId xmlns:a16="http://schemas.microsoft.com/office/drawing/2014/main" id="{A0FF5087-A551-BB40-8593-C359A229A7DE}"/>
              </a:ext>
            </a:extLst>
          </p:cNvPr>
          <p:cNvPicPr>
            <a:picLocks noChangeAspect="1"/>
          </p:cNvPicPr>
          <p:nvPr/>
        </p:nvPicPr>
        <p:blipFill>
          <a:blip r:embed="rId18"/>
          <a:stretch>
            <a:fillRect/>
          </a:stretch>
        </p:blipFill>
        <p:spPr>
          <a:xfrm>
            <a:off x="2911792" y="777056"/>
            <a:ext cx="1198933" cy="668107"/>
          </a:xfrm>
          <a:prstGeom prst="rect">
            <a:avLst/>
          </a:prstGeom>
        </p:spPr>
      </p:pic>
      <p:pic>
        <p:nvPicPr>
          <p:cNvPr id="74"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8716D24C-9BC7-F343-A1DC-CE6FFC633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76" y="861069"/>
            <a:ext cx="928571" cy="47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8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6836D0C-3473-414B-816C-3ABC66614D15}"/>
              </a:ext>
            </a:extLst>
          </p:cNvPr>
          <p:cNvGrpSpPr/>
          <p:nvPr/>
        </p:nvGrpSpPr>
        <p:grpSpPr>
          <a:xfrm>
            <a:off x="0" y="6503362"/>
            <a:ext cx="12183560" cy="386144"/>
            <a:chOff x="0" y="6503362"/>
            <a:chExt cx="12183560" cy="386144"/>
          </a:xfrm>
        </p:grpSpPr>
        <p:grpSp>
          <p:nvGrpSpPr>
            <p:cNvPr id="47" name="Group 46">
              <a:extLst>
                <a:ext uri="{FF2B5EF4-FFF2-40B4-BE49-F238E27FC236}">
                  <a16:creationId xmlns:a16="http://schemas.microsoft.com/office/drawing/2014/main" id="{5BB05678-FCF3-44CD-9600-5F94E716A2F8}"/>
                </a:ext>
              </a:extLst>
            </p:cNvPr>
            <p:cNvGrpSpPr/>
            <p:nvPr/>
          </p:nvGrpSpPr>
          <p:grpSpPr>
            <a:xfrm>
              <a:off x="0" y="6503362"/>
              <a:ext cx="8343900" cy="385804"/>
              <a:chOff x="0" y="6482829"/>
              <a:chExt cx="8343900" cy="385804"/>
            </a:xfrm>
          </p:grpSpPr>
          <p:pic>
            <p:nvPicPr>
              <p:cNvPr id="50" name="Picture 49">
                <a:extLst>
                  <a:ext uri="{FF2B5EF4-FFF2-40B4-BE49-F238E27FC236}">
                    <a16:creationId xmlns:a16="http://schemas.microsoft.com/office/drawing/2014/main" id="{F14888B6-AE1E-404C-9B58-E51686B24A5E}"/>
                  </a:ext>
                </a:extLst>
              </p:cNvPr>
              <p:cNvPicPr>
                <a:picLocks noChangeAspect="1"/>
              </p:cNvPicPr>
              <p:nvPr/>
            </p:nvPicPr>
            <p:blipFill rotWithShape="1">
              <a:blip r:embed="rId2"/>
              <a:srcRect l="20019" r="66302"/>
              <a:stretch/>
            </p:blipFill>
            <p:spPr>
              <a:xfrm>
                <a:off x="0" y="6482871"/>
                <a:ext cx="2085975" cy="385762"/>
              </a:xfrm>
              <a:prstGeom prst="rect">
                <a:avLst/>
              </a:prstGeom>
            </p:spPr>
          </p:pic>
          <p:pic>
            <p:nvPicPr>
              <p:cNvPr id="51" name="Picture 50">
                <a:extLst>
                  <a:ext uri="{FF2B5EF4-FFF2-40B4-BE49-F238E27FC236}">
                    <a16:creationId xmlns:a16="http://schemas.microsoft.com/office/drawing/2014/main" id="{29B888E3-8D94-40EA-9BC6-16D51A5F6F77}"/>
                  </a:ext>
                </a:extLst>
              </p:cNvPr>
              <p:cNvPicPr>
                <a:picLocks noChangeAspect="1"/>
              </p:cNvPicPr>
              <p:nvPr/>
            </p:nvPicPr>
            <p:blipFill rotWithShape="1">
              <a:blip r:embed="rId2"/>
              <a:srcRect l="20019" r="66302"/>
              <a:stretch/>
            </p:blipFill>
            <p:spPr>
              <a:xfrm>
                <a:off x="2085975" y="6482871"/>
                <a:ext cx="2085975" cy="385762"/>
              </a:xfrm>
              <a:prstGeom prst="rect">
                <a:avLst/>
              </a:prstGeom>
            </p:spPr>
          </p:pic>
          <p:pic>
            <p:nvPicPr>
              <p:cNvPr id="52" name="Picture 51">
                <a:extLst>
                  <a:ext uri="{FF2B5EF4-FFF2-40B4-BE49-F238E27FC236}">
                    <a16:creationId xmlns:a16="http://schemas.microsoft.com/office/drawing/2014/main" id="{DC10E69A-CD0A-4494-BE12-93C535A91928}"/>
                  </a:ext>
                </a:extLst>
              </p:cNvPr>
              <p:cNvPicPr>
                <a:picLocks noChangeAspect="1"/>
              </p:cNvPicPr>
              <p:nvPr/>
            </p:nvPicPr>
            <p:blipFill rotWithShape="1">
              <a:blip r:embed="rId2"/>
              <a:srcRect l="20019" r="66302"/>
              <a:stretch/>
            </p:blipFill>
            <p:spPr>
              <a:xfrm>
                <a:off x="4171950" y="6482871"/>
                <a:ext cx="2085975" cy="385762"/>
              </a:xfrm>
              <a:prstGeom prst="rect">
                <a:avLst/>
              </a:prstGeom>
            </p:spPr>
          </p:pic>
          <p:pic>
            <p:nvPicPr>
              <p:cNvPr id="53" name="Picture 52">
                <a:extLst>
                  <a:ext uri="{FF2B5EF4-FFF2-40B4-BE49-F238E27FC236}">
                    <a16:creationId xmlns:a16="http://schemas.microsoft.com/office/drawing/2014/main" id="{698E9070-2CC0-4F59-AE62-AB3595FEA510}"/>
                  </a:ext>
                </a:extLst>
              </p:cNvPr>
              <p:cNvPicPr>
                <a:picLocks noChangeAspect="1"/>
              </p:cNvPicPr>
              <p:nvPr/>
            </p:nvPicPr>
            <p:blipFill rotWithShape="1">
              <a:blip r:embed="rId2"/>
              <a:srcRect l="20019" r="66302"/>
              <a:stretch/>
            </p:blipFill>
            <p:spPr>
              <a:xfrm>
                <a:off x="6257925" y="6482829"/>
                <a:ext cx="2085975" cy="385762"/>
              </a:xfrm>
              <a:prstGeom prst="rect">
                <a:avLst/>
              </a:prstGeom>
            </p:spPr>
          </p:pic>
        </p:grpSp>
        <p:pic>
          <p:nvPicPr>
            <p:cNvPr id="48" name="Picture 47">
              <a:extLst>
                <a:ext uri="{FF2B5EF4-FFF2-40B4-BE49-F238E27FC236}">
                  <a16:creationId xmlns:a16="http://schemas.microsoft.com/office/drawing/2014/main" id="{EF5D1208-5DAB-4A6C-9121-418E11362F1E}"/>
                </a:ext>
              </a:extLst>
            </p:cNvPr>
            <p:cNvPicPr>
              <a:picLocks noChangeAspect="1"/>
            </p:cNvPicPr>
            <p:nvPr/>
          </p:nvPicPr>
          <p:blipFill rotWithShape="1">
            <a:blip r:embed="rId2"/>
            <a:srcRect l="20019" r="66302"/>
            <a:stretch/>
          </p:blipFill>
          <p:spPr>
            <a:xfrm>
              <a:off x="8331721" y="6503702"/>
              <a:ext cx="2085975" cy="385762"/>
            </a:xfrm>
            <a:prstGeom prst="rect">
              <a:avLst/>
            </a:prstGeom>
          </p:spPr>
        </p:pic>
        <p:pic>
          <p:nvPicPr>
            <p:cNvPr id="49" name="Picture 48">
              <a:extLst>
                <a:ext uri="{FF2B5EF4-FFF2-40B4-BE49-F238E27FC236}">
                  <a16:creationId xmlns:a16="http://schemas.microsoft.com/office/drawing/2014/main" id="{00988E31-B249-4812-B0A9-62DEC3DDAC86}"/>
                </a:ext>
              </a:extLst>
            </p:cNvPr>
            <p:cNvPicPr>
              <a:picLocks noChangeAspect="1"/>
            </p:cNvPicPr>
            <p:nvPr/>
          </p:nvPicPr>
          <p:blipFill rotWithShape="1">
            <a:blip r:embed="rId2"/>
            <a:srcRect l="20019" r="66302"/>
            <a:stretch/>
          </p:blipFill>
          <p:spPr>
            <a:xfrm>
              <a:off x="10097585" y="6503744"/>
              <a:ext cx="2085975" cy="385762"/>
            </a:xfrm>
            <a:prstGeom prst="rect">
              <a:avLst/>
            </a:prstGeom>
          </p:spPr>
        </p:pic>
      </p:grpSp>
      <p:grpSp>
        <p:nvGrpSpPr>
          <p:cNvPr id="18" name="Group 17">
            <a:extLst>
              <a:ext uri="{FF2B5EF4-FFF2-40B4-BE49-F238E27FC236}">
                <a16:creationId xmlns:a16="http://schemas.microsoft.com/office/drawing/2014/main" id="{0EF9C684-8869-4601-BD7D-B888249E2BEC}"/>
              </a:ext>
            </a:extLst>
          </p:cNvPr>
          <p:cNvGrpSpPr/>
          <p:nvPr/>
        </p:nvGrpSpPr>
        <p:grpSpPr>
          <a:xfrm>
            <a:off x="0" y="-1"/>
            <a:ext cx="12192000" cy="485776"/>
            <a:chOff x="0" y="-1"/>
            <a:chExt cx="9144000" cy="485776"/>
          </a:xfrm>
        </p:grpSpPr>
        <p:pic>
          <p:nvPicPr>
            <p:cNvPr id="19" name="Picture 18">
              <a:extLst>
                <a:ext uri="{FF2B5EF4-FFF2-40B4-BE49-F238E27FC236}">
                  <a16:creationId xmlns:a16="http://schemas.microsoft.com/office/drawing/2014/main" id="{1665A116-9B4C-45B5-832B-41284AEB2DB6}"/>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0" name="Picture 19">
              <a:extLst>
                <a:ext uri="{FF2B5EF4-FFF2-40B4-BE49-F238E27FC236}">
                  <a16:creationId xmlns:a16="http://schemas.microsoft.com/office/drawing/2014/main" id="{38B822FD-9EA7-4AFD-A974-33C11A580324}"/>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p:txBody>
          <a:bodyPr/>
          <a:lstStyle/>
          <a:p>
            <a:br>
              <a:rPr lang="en-US" altLang="x-none" dirty="0">
                <a:solidFill>
                  <a:srgbClr val="000000"/>
                </a:solidFill>
                <a:latin typeface="Ubuntu" panose="020B0504030602030204" pitchFamily="34" charset="0"/>
                <a:cs typeface="Times New Roman" pitchFamily="16" charset="0"/>
              </a:rPr>
            </a:br>
            <a:endParaRPr lang="en-US" dirty="0">
              <a:latin typeface="Ubuntu" panose="020B0504030602030204" pitchFamily="34" charset="0"/>
            </a:endParaRPr>
          </a:p>
        </p:txBody>
      </p:sp>
      <p:sp>
        <p:nvSpPr>
          <p:cNvPr id="3" name="Content Placeholder 2">
            <a:extLst>
              <a:ext uri="{FF2B5EF4-FFF2-40B4-BE49-F238E27FC236}">
                <a16:creationId xmlns:a16="http://schemas.microsoft.com/office/drawing/2014/main" id="{3C4783AD-ECFC-4117-92E2-4B12D92C2C9B}"/>
              </a:ext>
            </a:extLst>
          </p:cNvPr>
          <p:cNvSpPr>
            <a:spLocks noGrp="1"/>
          </p:cNvSpPr>
          <p:nvPr>
            <p:ph idx="1"/>
          </p:nvPr>
        </p:nvSpPr>
        <p:spPr>
          <a:xfrm>
            <a:off x="638277" y="1698629"/>
            <a:ext cx="10515600" cy="4351338"/>
          </a:xfrm>
        </p:spPr>
        <p:txBody>
          <a:bodyPr/>
          <a:lstStyle/>
          <a:p>
            <a:endParaRPr lang="en-US" dirty="0">
              <a:latin typeface="Ubuntu" panose="020B0504030602030204" pitchFamily="34" charset="0"/>
            </a:endParaRPr>
          </a:p>
          <a:p>
            <a:endParaRPr lang="en-US" dirty="0">
              <a:latin typeface="Ubuntu" panose="020B0504030602030204" pitchFamily="34" charset="0"/>
            </a:endParaRPr>
          </a:p>
          <a:p>
            <a:endParaRPr lang="en-US" dirty="0">
              <a:latin typeface="Ubuntu" panose="020B0504030602030204" pitchFamily="34" charset="0"/>
            </a:endParaRPr>
          </a:p>
        </p:txBody>
      </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25</a:t>
            </a:fld>
            <a:endParaRPr lang="en-US" sz="1400" dirty="0">
              <a:solidFill>
                <a:schemeClr val="tx1"/>
              </a:solidFill>
            </a:endParaRPr>
          </a:p>
        </p:txBody>
      </p:sp>
      <p:pic>
        <p:nvPicPr>
          <p:cNvPr id="2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A267F420-9BC8-704D-9373-3AC4AAEEE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FEB038A8-2085-8342-A4ED-A8AEB3B94ECF}"/>
              </a:ext>
            </a:extLst>
          </p:cNvPr>
          <p:cNvGrpSpPr/>
          <p:nvPr/>
        </p:nvGrpSpPr>
        <p:grpSpPr>
          <a:xfrm>
            <a:off x="0" y="9961"/>
            <a:ext cx="12192000" cy="485776"/>
            <a:chOff x="0" y="-1"/>
            <a:chExt cx="9144000" cy="485776"/>
          </a:xfrm>
        </p:grpSpPr>
        <p:pic>
          <p:nvPicPr>
            <p:cNvPr id="25" name="Picture 24">
              <a:extLst>
                <a:ext uri="{FF2B5EF4-FFF2-40B4-BE49-F238E27FC236}">
                  <a16:creationId xmlns:a16="http://schemas.microsoft.com/office/drawing/2014/main" id="{B214B5DB-458F-E14F-9F42-AC822DF427CF}"/>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26" name="Picture 25">
              <a:extLst>
                <a:ext uri="{FF2B5EF4-FFF2-40B4-BE49-F238E27FC236}">
                  <a16:creationId xmlns:a16="http://schemas.microsoft.com/office/drawing/2014/main" id="{9DE5B041-B179-3A4D-9FB2-4FDFE66F2F37}"/>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3694209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7BE521-16FB-224E-ADDB-1586E4A508EC}"/>
              </a:ext>
            </a:extLst>
          </p:cNvPr>
          <p:cNvPicPr>
            <a:picLocks noChangeAspect="1"/>
          </p:cNvPicPr>
          <p:nvPr/>
        </p:nvPicPr>
        <p:blipFill>
          <a:blip r:embed="rId2"/>
          <a:stretch>
            <a:fillRect/>
          </a:stretch>
        </p:blipFill>
        <p:spPr>
          <a:xfrm>
            <a:off x="1392932" y="485522"/>
            <a:ext cx="9098551" cy="6165402"/>
          </a:xfrm>
          <a:prstGeom prst="rect">
            <a:avLst/>
          </a:prstGeom>
        </p:spPr>
      </p:pic>
      <p:grpSp>
        <p:nvGrpSpPr>
          <p:cNvPr id="46" name="Group 45">
            <a:extLst>
              <a:ext uri="{FF2B5EF4-FFF2-40B4-BE49-F238E27FC236}">
                <a16:creationId xmlns:a16="http://schemas.microsoft.com/office/drawing/2014/main" id="{D6836D0C-3473-414B-816C-3ABC66614D15}"/>
              </a:ext>
            </a:extLst>
          </p:cNvPr>
          <p:cNvGrpSpPr/>
          <p:nvPr/>
        </p:nvGrpSpPr>
        <p:grpSpPr>
          <a:xfrm>
            <a:off x="0" y="6503362"/>
            <a:ext cx="12183560" cy="386144"/>
            <a:chOff x="0" y="6503362"/>
            <a:chExt cx="12183560" cy="386144"/>
          </a:xfrm>
        </p:grpSpPr>
        <p:grpSp>
          <p:nvGrpSpPr>
            <p:cNvPr id="47" name="Group 46">
              <a:extLst>
                <a:ext uri="{FF2B5EF4-FFF2-40B4-BE49-F238E27FC236}">
                  <a16:creationId xmlns:a16="http://schemas.microsoft.com/office/drawing/2014/main" id="{5BB05678-FCF3-44CD-9600-5F94E716A2F8}"/>
                </a:ext>
              </a:extLst>
            </p:cNvPr>
            <p:cNvGrpSpPr/>
            <p:nvPr/>
          </p:nvGrpSpPr>
          <p:grpSpPr>
            <a:xfrm>
              <a:off x="0" y="6503362"/>
              <a:ext cx="8343900" cy="385804"/>
              <a:chOff x="0" y="6482829"/>
              <a:chExt cx="8343900" cy="385804"/>
            </a:xfrm>
          </p:grpSpPr>
          <p:pic>
            <p:nvPicPr>
              <p:cNvPr id="50" name="Picture 49">
                <a:extLst>
                  <a:ext uri="{FF2B5EF4-FFF2-40B4-BE49-F238E27FC236}">
                    <a16:creationId xmlns:a16="http://schemas.microsoft.com/office/drawing/2014/main" id="{F14888B6-AE1E-404C-9B58-E51686B24A5E}"/>
                  </a:ext>
                </a:extLst>
              </p:cNvPr>
              <p:cNvPicPr>
                <a:picLocks noChangeAspect="1"/>
              </p:cNvPicPr>
              <p:nvPr/>
            </p:nvPicPr>
            <p:blipFill rotWithShape="1">
              <a:blip r:embed="rId3"/>
              <a:srcRect l="20019" r="66302"/>
              <a:stretch/>
            </p:blipFill>
            <p:spPr>
              <a:xfrm>
                <a:off x="0" y="6482871"/>
                <a:ext cx="2085975" cy="385762"/>
              </a:xfrm>
              <a:prstGeom prst="rect">
                <a:avLst/>
              </a:prstGeom>
            </p:spPr>
          </p:pic>
          <p:pic>
            <p:nvPicPr>
              <p:cNvPr id="51" name="Picture 50">
                <a:extLst>
                  <a:ext uri="{FF2B5EF4-FFF2-40B4-BE49-F238E27FC236}">
                    <a16:creationId xmlns:a16="http://schemas.microsoft.com/office/drawing/2014/main" id="{29B888E3-8D94-40EA-9BC6-16D51A5F6F77}"/>
                  </a:ext>
                </a:extLst>
              </p:cNvPr>
              <p:cNvPicPr>
                <a:picLocks noChangeAspect="1"/>
              </p:cNvPicPr>
              <p:nvPr/>
            </p:nvPicPr>
            <p:blipFill rotWithShape="1">
              <a:blip r:embed="rId3"/>
              <a:srcRect l="20019" r="66302"/>
              <a:stretch/>
            </p:blipFill>
            <p:spPr>
              <a:xfrm>
                <a:off x="2085975" y="6482871"/>
                <a:ext cx="2085975" cy="385762"/>
              </a:xfrm>
              <a:prstGeom prst="rect">
                <a:avLst/>
              </a:prstGeom>
            </p:spPr>
          </p:pic>
          <p:pic>
            <p:nvPicPr>
              <p:cNvPr id="52" name="Picture 51">
                <a:extLst>
                  <a:ext uri="{FF2B5EF4-FFF2-40B4-BE49-F238E27FC236}">
                    <a16:creationId xmlns:a16="http://schemas.microsoft.com/office/drawing/2014/main" id="{DC10E69A-CD0A-4494-BE12-93C535A91928}"/>
                  </a:ext>
                </a:extLst>
              </p:cNvPr>
              <p:cNvPicPr>
                <a:picLocks noChangeAspect="1"/>
              </p:cNvPicPr>
              <p:nvPr/>
            </p:nvPicPr>
            <p:blipFill rotWithShape="1">
              <a:blip r:embed="rId3"/>
              <a:srcRect l="20019" r="66302"/>
              <a:stretch/>
            </p:blipFill>
            <p:spPr>
              <a:xfrm>
                <a:off x="4171950" y="6482871"/>
                <a:ext cx="2085975" cy="385762"/>
              </a:xfrm>
              <a:prstGeom prst="rect">
                <a:avLst/>
              </a:prstGeom>
            </p:spPr>
          </p:pic>
          <p:pic>
            <p:nvPicPr>
              <p:cNvPr id="53" name="Picture 52">
                <a:extLst>
                  <a:ext uri="{FF2B5EF4-FFF2-40B4-BE49-F238E27FC236}">
                    <a16:creationId xmlns:a16="http://schemas.microsoft.com/office/drawing/2014/main" id="{698E9070-2CC0-4F59-AE62-AB3595FEA510}"/>
                  </a:ext>
                </a:extLst>
              </p:cNvPr>
              <p:cNvPicPr>
                <a:picLocks noChangeAspect="1"/>
              </p:cNvPicPr>
              <p:nvPr/>
            </p:nvPicPr>
            <p:blipFill rotWithShape="1">
              <a:blip r:embed="rId3"/>
              <a:srcRect l="20019" r="66302"/>
              <a:stretch/>
            </p:blipFill>
            <p:spPr>
              <a:xfrm>
                <a:off x="6257925" y="6482829"/>
                <a:ext cx="2085975" cy="385762"/>
              </a:xfrm>
              <a:prstGeom prst="rect">
                <a:avLst/>
              </a:prstGeom>
            </p:spPr>
          </p:pic>
        </p:grpSp>
        <p:pic>
          <p:nvPicPr>
            <p:cNvPr id="48" name="Picture 47">
              <a:extLst>
                <a:ext uri="{FF2B5EF4-FFF2-40B4-BE49-F238E27FC236}">
                  <a16:creationId xmlns:a16="http://schemas.microsoft.com/office/drawing/2014/main" id="{EF5D1208-5DAB-4A6C-9121-418E11362F1E}"/>
                </a:ext>
              </a:extLst>
            </p:cNvPr>
            <p:cNvPicPr>
              <a:picLocks noChangeAspect="1"/>
            </p:cNvPicPr>
            <p:nvPr/>
          </p:nvPicPr>
          <p:blipFill rotWithShape="1">
            <a:blip r:embed="rId3"/>
            <a:srcRect l="20019" r="66302"/>
            <a:stretch/>
          </p:blipFill>
          <p:spPr>
            <a:xfrm>
              <a:off x="8331721" y="6503702"/>
              <a:ext cx="2085975" cy="385762"/>
            </a:xfrm>
            <a:prstGeom prst="rect">
              <a:avLst/>
            </a:prstGeom>
          </p:spPr>
        </p:pic>
        <p:pic>
          <p:nvPicPr>
            <p:cNvPr id="49" name="Picture 48">
              <a:extLst>
                <a:ext uri="{FF2B5EF4-FFF2-40B4-BE49-F238E27FC236}">
                  <a16:creationId xmlns:a16="http://schemas.microsoft.com/office/drawing/2014/main" id="{00988E31-B249-4812-B0A9-62DEC3DDAC86}"/>
                </a:ext>
              </a:extLst>
            </p:cNvPr>
            <p:cNvPicPr>
              <a:picLocks noChangeAspect="1"/>
            </p:cNvPicPr>
            <p:nvPr/>
          </p:nvPicPr>
          <p:blipFill rotWithShape="1">
            <a:blip r:embed="rId3"/>
            <a:srcRect l="20019" r="66302"/>
            <a:stretch/>
          </p:blipFill>
          <p:spPr>
            <a:xfrm>
              <a:off x="10097585" y="6503744"/>
              <a:ext cx="2085975" cy="385762"/>
            </a:xfrm>
            <a:prstGeom prst="rect">
              <a:avLst/>
            </a:prstGeom>
          </p:spPr>
        </p:pic>
      </p:grpSp>
      <p:grpSp>
        <p:nvGrpSpPr>
          <p:cNvPr id="18" name="Group 17">
            <a:extLst>
              <a:ext uri="{FF2B5EF4-FFF2-40B4-BE49-F238E27FC236}">
                <a16:creationId xmlns:a16="http://schemas.microsoft.com/office/drawing/2014/main" id="{0EF9C684-8869-4601-BD7D-B888249E2BEC}"/>
              </a:ext>
            </a:extLst>
          </p:cNvPr>
          <p:cNvGrpSpPr/>
          <p:nvPr/>
        </p:nvGrpSpPr>
        <p:grpSpPr>
          <a:xfrm>
            <a:off x="0" y="-1"/>
            <a:ext cx="12192000" cy="485776"/>
            <a:chOff x="0" y="-1"/>
            <a:chExt cx="9144000" cy="485776"/>
          </a:xfrm>
        </p:grpSpPr>
        <p:pic>
          <p:nvPicPr>
            <p:cNvPr id="19" name="Picture 18">
              <a:extLst>
                <a:ext uri="{FF2B5EF4-FFF2-40B4-BE49-F238E27FC236}">
                  <a16:creationId xmlns:a16="http://schemas.microsoft.com/office/drawing/2014/main" id="{1665A116-9B4C-45B5-832B-41284AEB2DB6}"/>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20" name="Picture 19">
              <a:extLst>
                <a:ext uri="{FF2B5EF4-FFF2-40B4-BE49-F238E27FC236}">
                  <a16:creationId xmlns:a16="http://schemas.microsoft.com/office/drawing/2014/main" id="{38B822FD-9EA7-4AFD-A974-33C11A580324}"/>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
        <p:nvSpPr>
          <p:cNvPr id="17" name="Title 16">
            <a:extLst>
              <a:ext uri="{FF2B5EF4-FFF2-40B4-BE49-F238E27FC236}">
                <a16:creationId xmlns:a16="http://schemas.microsoft.com/office/drawing/2014/main" id="{AFF7F321-B1B9-814E-AA32-8977AFDC34DC}"/>
              </a:ext>
            </a:extLst>
          </p:cNvPr>
          <p:cNvSpPr>
            <a:spLocks noGrp="1"/>
          </p:cNvSpPr>
          <p:nvPr>
            <p:ph type="title"/>
          </p:nvPr>
        </p:nvSpPr>
        <p:spPr/>
        <p:txBody>
          <a:bodyPr/>
          <a:lstStyle/>
          <a:p>
            <a:br>
              <a:rPr lang="en-US" altLang="x-none" dirty="0">
                <a:solidFill>
                  <a:srgbClr val="000000"/>
                </a:solidFill>
                <a:latin typeface="Ubuntu" panose="020B0504030602030204" pitchFamily="34" charset="0"/>
                <a:cs typeface="Times New Roman" pitchFamily="16" charset="0"/>
              </a:rPr>
            </a:br>
            <a:endParaRPr lang="en-US" dirty="0">
              <a:latin typeface="Ubuntu" panose="020B0504030602030204" pitchFamily="34" charset="0"/>
            </a:endParaRPr>
          </a:p>
        </p:txBody>
      </p:sp>
      <p:sp>
        <p:nvSpPr>
          <p:cNvPr id="3" name="Content Placeholder 2">
            <a:extLst>
              <a:ext uri="{FF2B5EF4-FFF2-40B4-BE49-F238E27FC236}">
                <a16:creationId xmlns:a16="http://schemas.microsoft.com/office/drawing/2014/main" id="{3C4783AD-ECFC-4117-92E2-4B12D92C2C9B}"/>
              </a:ext>
            </a:extLst>
          </p:cNvPr>
          <p:cNvSpPr>
            <a:spLocks noGrp="1"/>
          </p:cNvSpPr>
          <p:nvPr>
            <p:ph idx="1"/>
          </p:nvPr>
        </p:nvSpPr>
        <p:spPr>
          <a:xfrm>
            <a:off x="638277" y="1698629"/>
            <a:ext cx="10515600" cy="4351338"/>
          </a:xfrm>
        </p:spPr>
        <p:txBody>
          <a:bodyPr/>
          <a:lstStyle/>
          <a:p>
            <a:endParaRPr lang="en-US" dirty="0">
              <a:latin typeface="Ubuntu" panose="020B0504030602030204" pitchFamily="34" charset="0"/>
            </a:endParaRPr>
          </a:p>
          <a:p>
            <a:endParaRPr lang="en-US" dirty="0">
              <a:latin typeface="Ubuntu" panose="020B0504030602030204" pitchFamily="34" charset="0"/>
            </a:endParaRPr>
          </a:p>
          <a:p>
            <a:endParaRPr lang="en-US" dirty="0">
              <a:latin typeface="Ubuntu" panose="020B0504030602030204" pitchFamily="34" charset="0"/>
            </a:endParaRPr>
          </a:p>
        </p:txBody>
      </p:sp>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26</a:t>
            </a:fld>
            <a:endParaRPr lang="en-US" sz="1400" dirty="0">
              <a:solidFill>
                <a:schemeClr val="tx1"/>
              </a:solidFill>
            </a:endParaRPr>
          </a:p>
        </p:txBody>
      </p:sp>
      <p:pic>
        <p:nvPicPr>
          <p:cNvPr id="2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A267F420-9BC8-704D-9373-3AC4AAEEE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FEB038A8-2085-8342-A4ED-A8AEB3B94ECF}"/>
              </a:ext>
            </a:extLst>
          </p:cNvPr>
          <p:cNvGrpSpPr/>
          <p:nvPr/>
        </p:nvGrpSpPr>
        <p:grpSpPr>
          <a:xfrm>
            <a:off x="0" y="9961"/>
            <a:ext cx="12192000" cy="485776"/>
            <a:chOff x="0" y="-1"/>
            <a:chExt cx="9144000" cy="485776"/>
          </a:xfrm>
        </p:grpSpPr>
        <p:pic>
          <p:nvPicPr>
            <p:cNvPr id="25" name="Picture 24">
              <a:extLst>
                <a:ext uri="{FF2B5EF4-FFF2-40B4-BE49-F238E27FC236}">
                  <a16:creationId xmlns:a16="http://schemas.microsoft.com/office/drawing/2014/main" id="{B214B5DB-458F-E14F-9F42-AC822DF427CF}"/>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26" name="Picture 25">
              <a:extLst>
                <a:ext uri="{FF2B5EF4-FFF2-40B4-BE49-F238E27FC236}">
                  <a16:creationId xmlns:a16="http://schemas.microsoft.com/office/drawing/2014/main" id="{9DE5B041-B179-3A4D-9FB2-4FDFE66F2F37}"/>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1017132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9045">
            <a:off x="6699246" y="4656152"/>
            <a:ext cx="2584463" cy="143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3"/>
          <p:cNvSpPr>
            <a:spLocks noChangeArrowheads="1"/>
          </p:cNvSpPr>
          <p:nvPr/>
        </p:nvSpPr>
        <p:spPr bwMode="auto">
          <a:xfrm>
            <a:off x="2369689" y="846908"/>
            <a:ext cx="6791272" cy="3139869"/>
          </a:xfrm>
          <a:prstGeom prst="cloudCallout">
            <a:avLst>
              <a:gd name="adj1" fmla="val -48840"/>
              <a:gd name="adj2" fmla="val 5293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ltLang="de-DE"/>
          </a:p>
        </p:txBody>
      </p:sp>
      <p:sp>
        <p:nvSpPr>
          <p:cNvPr id="4099" name="Text Box 2"/>
          <p:cNvSpPr txBox="1">
            <a:spLocks noChangeArrowheads="1"/>
          </p:cNvSpPr>
          <p:nvPr/>
        </p:nvSpPr>
        <p:spPr bwMode="auto">
          <a:xfrm>
            <a:off x="2590800" y="1233340"/>
            <a:ext cx="6582942" cy="2093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595"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ctr" eaLnBrk="1"/>
            <a:endParaRPr lang="en-US" altLang="x-none" sz="2400" dirty="0">
              <a:solidFill>
                <a:srgbClr val="000000"/>
              </a:solidFill>
              <a:latin typeface="Times New Roman" pitchFamily="16" charset="0"/>
              <a:cs typeface="Times New Roman" pitchFamily="16" charset="0"/>
            </a:endParaRPr>
          </a:p>
          <a:p>
            <a:pPr algn="ctr" eaLnBrk="1"/>
            <a:r>
              <a:rPr lang="en-US" altLang="x-none" sz="3200" dirty="0">
                <a:solidFill>
                  <a:srgbClr val="000000"/>
                </a:solidFill>
                <a:latin typeface="Times New Roman" pitchFamily="16" charset="0"/>
                <a:cs typeface="Times New Roman" pitchFamily="16" charset="0"/>
              </a:rPr>
              <a:t>   “What </a:t>
            </a:r>
            <a:r>
              <a:rPr lang="en-US" altLang="x-none" sz="3200" dirty="0">
                <a:solidFill>
                  <a:srgbClr val="FFC000"/>
                </a:solidFill>
                <a:latin typeface="Times New Roman" pitchFamily="16" charset="0"/>
                <a:cs typeface="Times New Roman" pitchFamily="16" charset="0"/>
              </a:rPr>
              <a:t>cellular amino acid biosynthetic processes </a:t>
            </a:r>
            <a:r>
              <a:rPr lang="en-US" altLang="x-none" sz="3200" dirty="0">
                <a:solidFill>
                  <a:srgbClr val="000000"/>
                </a:solidFill>
                <a:latin typeface="Times New Roman" pitchFamily="16" charset="0"/>
                <a:cs typeface="Times New Roman" pitchFamily="16" charset="0"/>
              </a:rPr>
              <a:t>differentiate </a:t>
            </a:r>
            <a:r>
              <a:rPr lang="en-US" altLang="x-none" sz="3200" dirty="0">
                <a:solidFill>
                  <a:srgbClr val="00B050"/>
                </a:solidFill>
                <a:latin typeface="Times New Roman" pitchFamily="16" charset="0"/>
                <a:cs typeface="Times New Roman" pitchFamily="16" charset="0"/>
              </a:rPr>
              <a:t>marine benthic biomes</a:t>
            </a:r>
            <a:r>
              <a:rPr lang="en-US" altLang="x-none" sz="3200" dirty="0">
                <a:solidFill>
                  <a:srgbClr val="000000"/>
                </a:solidFill>
                <a:latin typeface="Times New Roman" pitchFamily="16" charset="0"/>
                <a:cs typeface="Times New Roman" pitchFamily="16" charset="0"/>
              </a:rPr>
              <a:t>?”</a:t>
            </a:r>
          </a:p>
          <a:p>
            <a:pPr algn="ctr" eaLnBrk="1">
              <a:buClrTx/>
              <a:buFontTx/>
              <a:buNone/>
            </a:pPr>
            <a:endParaRPr lang="en-US" altLang="x-none" sz="2400" dirty="0">
              <a:solidFill>
                <a:srgbClr val="000000"/>
              </a:solidFill>
              <a:latin typeface="Times New Roman" pitchFamily="16" charset="0"/>
              <a:cs typeface="Times New Roman" pitchFamily="16" charset="0"/>
            </a:endParaRPr>
          </a:p>
        </p:txBody>
      </p:sp>
      <p:pic>
        <p:nvPicPr>
          <p:cNvPr id="15" name="Picture 4" descr="C:\Users\pbuttigi\AppData\Local\Microsoft\Windows\Temporary Internet Files\Content.IE5\XX6JAFDU\137381189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1471" y="2999742"/>
            <a:ext cx="988820" cy="13317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974914" y="2540622"/>
            <a:ext cx="446693" cy="1015663"/>
          </a:xfrm>
          <a:prstGeom prst="rect">
            <a:avLst/>
          </a:prstGeom>
          <a:noFill/>
        </p:spPr>
        <p:txBody>
          <a:bodyPr wrap="square" rtlCol="0">
            <a:spAutoFit/>
          </a:bodyPr>
          <a:lstStyle/>
          <a:p>
            <a:r>
              <a:rPr lang="en-US" sz="6000" dirty="0">
                <a:solidFill>
                  <a:srgbClr val="C00000"/>
                </a:solidFill>
                <a:latin typeface="Times New Roman" pitchFamily="18" charset="0"/>
                <a:cs typeface="Times New Roman" pitchFamily="18" charset="0"/>
              </a:rPr>
              <a:t>?</a:t>
            </a:r>
          </a:p>
        </p:txBody>
      </p:sp>
      <p:sp>
        <p:nvSpPr>
          <p:cNvPr id="18" name="Right Arrow 17"/>
          <p:cNvSpPr/>
          <p:nvPr/>
        </p:nvSpPr>
        <p:spPr>
          <a:xfrm rot="686213">
            <a:off x="8663447" y="3370628"/>
            <a:ext cx="1020584" cy="3713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283574" y="3994491"/>
            <a:ext cx="1086115" cy="1790958"/>
            <a:chOff x="1607587" y="5216906"/>
            <a:chExt cx="751482" cy="1224136"/>
          </a:xfrm>
        </p:grpSpPr>
        <p:grpSp>
          <p:nvGrpSpPr>
            <p:cNvPr id="20" name="Group 19"/>
            <p:cNvGrpSpPr/>
            <p:nvPr/>
          </p:nvGrpSpPr>
          <p:grpSpPr>
            <a:xfrm>
              <a:off x="1607587" y="5216906"/>
              <a:ext cx="751482" cy="1224136"/>
              <a:chOff x="4292387" y="3314497"/>
              <a:chExt cx="751482" cy="1224136"/>
            </a:xfrm>
          </p:grpSpPr>
          <p:grpSp>
            <p:nvGrpSpPr>
              <p:cNvPr id="22" name="Group 21"/>
              <p:cNvGrpSpPr/>
              <p:nvPr/>
            </p:nvGrpSpPr>
            <p:grpSpPr>
              <a:xfrm>
                <a:off x="4395797" y="3314497"/>
                <a:ext cx="648072" cy="1224136"/>
                <a:chOff x="1223628" y="4293096"/>
                <a:chExt cx="648072" cy="1224136"/>
              </a:xfrm>
            </p:grpSpPr>
            <p:sp>
              <p:nvSpPr>
                <p:cNvPr id="24" name="Flowchart: Delay 23"/>
                <p:cNvSpPr/>
                <p:nvPr/>
              </p:nvSpPr>
              <p:spPr>
                <a:xfrm rot="16200000">
                  <a:off x="1259632" y="4941168"/>
                  <a:ext cx="576064" cy="576064"/>
                </a:xfrm>
                <a:prstGeom prst="flowChartDelay">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endParaRPr>
                </a:p>
              </p:txBody>
            </p:sp>
            <p:sp>
              <p:nvSpPr>
                <p:cNvPr id="25" name="Flowchart: Connector 24"/>
                <p:cNvSpPr/>
                <p:nvPr/>
              </p:nvSpPr>
              <p:spPr>
                <a:xfrm>
                  <a:off x="1223628" y="4293096"/>
                  <a:ext cx="648072" cy="648072"/>
                </a:xfrm>
                <a:prstGeom prst="flowChartConnector">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 name="Flowchart: Delay 25"/>
                <p:cNvSpPr/>
                <p:nvPr/>
              </p:nvSpPr>
              <p:spPr>
                <a:xfrm rot="5400000">
                  <a:off x="1610245" y="5108038"/>
                  <a:ext cx="144316" cy="174623"/>
                </a:xfrm>
                <a:prstGeom prst="flowChartDelay">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endParaRPr>
                </a:p>
              </p:txBody>
            </p:sp>
          </p:grpSp>
          <p:pic>
            <p:nvPicPr>
              <p:cNvPr id="23" name="Picture 5" descr="C:\Users\pbuttigi\AppData\Local\Microsoft\Windows\Temporary Internet Files\Content.IE5\63JDIP6A\sample-147365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2387" y="3968604"/>
                <a:ext cx="198976" cy="39795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Connector 20"/>
            <p:cNvCxnSpPr>
              <a:stCxn id="24" idx="3"/>
            </p:cNvCxnSpPr>
            <p:nvPr/>
          </p:nvCxnSpPr>
          <p:spPr>
            <a:xfrm>
              <a:off x="2035033" y="5864978"/>
              <a:ext cx="0" cy="576063"/>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pic>
        <p:nvPicPr>
          <p:cNvPr id="27"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r="23494"/>
          <a:stretch>
            <a:fillRect/>
          </a:stretch>
        </p:blipFill>
        <p:spPr bwMode="auto">
          <a:xfrm>
            <a:off x="4154512" y="3961163"/>
            <a:ext cx="731330" cy="4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4568" y="950558"/>
            <a:ext cx="2193084" cy="33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Line 97"/>
          <p:cNvSpPr>
            <a:spLocks noChangeShapeType="1"/>
          </p:cNvSpPr>
          <p:nvPr/>
        </p:nvSpPr>
        <p:spPr bwMode="auto">
          <a:xfrm flipV="1">
            <a:off x="4439149" y="3000333"/>
            <a:ext cx="446693" cy="948153"/>
          </a:xfrm>
          <a:prstGeom prst="line">
            <a:avLst/>
          </a:prstGeom>
          <a:noFill/>
          <a:ln w="5715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Line 97"/>
          <p:cNvSpPr>
            <a:spLocks noChangeShapeType="1"/>
          </p:cNvSpPr>
          <p:nvPr/>
        </p:nvSpPr>
        <p:spPr bwMode="auto">
          <a:xfrm flipH="1">
            <a:off x="6476998" y="1117366"/>
            <a:ext cx="2437569" cy="559036"/>
          </a:xfrm>
          <a:prstGeom prst="line">
            <a:avLst/>
          </a:prstGeom>
          <a:noFill/>
          <a:ln w="5715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 name="Line 97"/>
          <p:cNvSpPr>
            <a:spLocks noChangeShapeType="1"/>
          </p:cNvSpPr>
          <p:nvPr/>
        </p:nvSpPr>
        <p:spPr bwMode="auto">
          <a:xfrm flipH="1">
            <a:off x="8974913" y="4138744"/>
            <a:ext cx="806558" cy="1297477"/>
          </a:xfrm>
          <a:prstGeom prst="line">
            <a:avLst/>
          </a:prstGeom>
          <a:noFill/>
          <a:ln w="5715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5" name="Line 97"/>
          <p:cNvSpPr>
            <a:spLocks noChangeShapeType="1"/>
          </p:cNvSpPr>
          <p:nvPr/>
        </p:nvSpPr>
        <p:spPr bwMode="auto">
          <a:xfrm flipH="1">
            <a:off x="7114471" y="4064622"/>
            <a:ext cx="2667000" cy="979021"/>
          </a:xfrm>
          <a:prstGeom prst="line">
            <a:avLst/>
          </a:prstGeom>
          <a:noFill/>
          <a:ln w="5715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3" name="Group 42">
            <a:extLst>
              <a:ext uri="{FF2B5EF4-FFF2-40B4-BE49-F238E27FC236}">
                <a16:creationId xmlns:a16="http://schemas.microsoft.com/office/drawing/2014/main" id="{9A77F03A-2A74-4BF5-B915-2F19B0AD222C}"/>
              </a:ext>
            </a:extLst>
          </p:cNvPr>
          <p:cNvGrpSpPr/>
          <p:nvPr/>
        </p:nvGrpSpPr>
        <p:grpSpPr>
          <a:xfrm>
            <a:off x="0" y="6503362"/>
            <a:ext cx="12183560" cy="386144"/>
            <a:chOff x="0" y="6503362"/>
            <a:chExt cx="12183560" cy="386144"/>
          </a:xfrm>
        </p:grpSpPr>
        <p:grpSp>
          <p:nvGrpSpPr>
            <p:cNvPr id="44" name="Group 43">
              <a:extLst>
                <a:ext uri="{FF2B5EF4-FFF2-40B4-BE49-F238E27FC236}">
                  <a16:creationId xmlns:a16="http://schemas.microsoft.com/office/drawing/2014/main" id="{BD0F3D37-68DF-4EFD-89D7-43B16C220CD0}"/>
                </a:ext>
              </a:extLst>
            </p:cNvPr>
            <p:cNvGrpSpPr/>
            <p:nvPr/>
          </p:nvGrpSpPr>
          <p:grpSpPr>
            <a:xfrm>
              <a:off x="0" y="6503362"/>
              <a:ext cx="8343900" cy="385804"/>
              <a:chOff x="0" y="6482829"/>
              <a:chExt cx="8343900" cy="385804"/>
            </a:xfrm>
          </p:grpSpPr>
          <p:pic>
            <p:nvPicPr>
              <p:cNvPr id="47" name="Picture 46">
                <a:extLst>
                  <a:ext uri="{FF2B5EF4-FFF2-40B4-BE49-F238E27FC236}">
                    <a16:creationId xmlns:a16="http://schemas.microsoft.com/office/drawing/2014/main" id="{0070676D-B702-472D-B139-24F0CFD6C878}"/>
                  </a:ext>
                </a:extLst>
              </p:cNvPr>
              <p:cNvPicPr>
                <a:picLocks noChangeAspect="1"/>
              </p:cNvPicPr>
              <p:nvPr/>
            </p:nvPicPr>
            <p:blipFill rotWithShape="1">
              <a:blip r:embed="rId8"/>
              <a:srcRect l="20019" r="66302"/>
              <a:stretch/>
            </p:blipFill>
            <p:spPr>
              <a:xfrm>
                <a:off x="0" y="6482871"/>
                <a:ext cx="2085975" cy="385762"/>
              </a:xfrm>
              <a:prstGeom prst="rect">
                <a:avLst/>
              </a:prstGeom>
            </p:spPr>
          </p:pic>
          <p:pic>
            <p:nvPicPr>
              <p:cNvPr id="48" name="Picture 47">
                <a:extLst>
                  <a:ext uri="{FF2B5EF4-FFF2-40B4-BE49-F238E27FC236}">
                    <a16:creationId xmlns:a16="http://schemas.microsoft.com/office/drawing/2014/main" id="{2B2EE42C-F974-4F04-B5CC-E974176682CC}"/>
                  </a:ext>
                </a:extLst>
              </p:cNvPr>
              <p:cNvPicPr>
                <a:picLocks noChangeAspect="1"/>
              </p:cNvPicPr>
              <p:nvPr/>
            </p:nvPicPr>
            <p:blipFill rotWithShape="1">
              <a:blip r:embed="rId8"/>
              <a:srcRect l="20019" r="66302"/>
              <a:stretch/>
            </p:blipFill>
            <p:spPr>
              <a:xfrm>
                <a:off x="2085975" y="6482871"/>
                <a:ext cx="2085975" cy="385762"/>
              </a:xfrm>
              <a:prstGeom prst="rect">
                <a:avLst/>
              </a:prstGeom>
            </p:spPr>
          </p:pic>
          <p:pic>
            <p:nvPicPr>
              <p:cNvPr id="49" name="Picture 48">
                <a:extLst>
                  <a:ext uri="{FF2B5EF4-FFF2-40B4-BE49-F238E27FC236}">
                    <a16:creationId xmlns:a16="http://schemas.microsoft.com/office/drawing/2014/main" id="{DFD033FA-A93D-4DBC-9972-D2C729B32297}"/>
                  </a:ext>
                </a:extLst>
              </p:cNvPr>
              <p:cNvPicPr>
                <a:picLocks noChangeAspect="1"/>
              </p:cNvPicPr>
              <p:nvPr/>
            </p:nvPicPr>
            <p:blipFill rotWithShape="1">
              <a:blip r:embed="rId8"/>
              <a:srcRect l="20019" r="66302"/>
              <a:stretch/>
            </p:blipFill>
            <p:spPr>
              <a:xfrm>
                <a:off x="4171950" y="6482871"/>
                <a:ext cx="2085975" cy="385762"/>
              </a:xfrm>
              <a:prstGeom prst="rect">
                <a:avLst/>
              </a:prstGeom>
            </p:spPr>
          </p:pic>
          <p:pic>
            <p:nvPicPr>
              <p:cNvPr id="50" name="Picture 49">
                <a:extLst>
                  <a:ext uri="{FF2B5EF4-FFF2-40B4-BE49-F238E27FC236}">
                    <a16:creationId xmlns:a16="http://schemas.microsoft.com/office/drawing/2014/main" id="{05800EFF-5B10-430C-8A1B-2795B134956B}"/>
                  </a:ext>
                </a:extLst>
              </p:cNvPr>
              <p:cNvPicPr>
                <a:picLocks noChangeAspect="1"/>
              </p:cNvPicPr>
              <p:nvPr/>
            </p:nvPicPr>
            <p:blipFill rotWithShape="1">
              <a:blip r:embed="rId8"/>
              <a:srcRect l="20019" r="66302"/>
              <a:stretch/>
            </p:blipFill>
            <p:spPr>
              <a:xfrm>
                <a:off x="6257925" y="6482829"/>
                <a:ext cx="2085975" cy="385762"/>
              </a:xfrm>
              <a:prstGeom prst="rect">
                <a:avLst/>
              </a:prstGeom>
            </p:spPr>
          </p:pic>
        </p:grpSp>
        <p:pic>
          <p:nvPicPr>
            <p:cNvPr id="45" name="Picture 44">
              <a:extLst>
                <a:ext uri="{FF2B5EF4-FFF2-40B4-BE49-F238E27FC236}">
                  <a16:creationId xmlns:a16="http://schemas.microsoft.com/office/drawing/2014/main" id="{8D34948D-5D4F-498F-B49C-280255F60834}"/>
                </a:ext>
              </a:extLst>
            </p:cNvPr>
            <p:cNvPicPr>
              <a:picLocks noChangeAspect="1"/>
            </p:cNvPicPr>
            <p:nvPr/>
          </p:nvPicPr>
          <p:blipFill rotWithShape="1">
            <a:blip r:embed="rId8"/>
            <a:srcRect l="20019" r="66302"/>
            <a:stretch/>
          </p:blipFill>
          <p:spPr>
            <a:xfrm>
              <a:off x="8331721" y="6503702"/>
              <a:ext cx="2085975" cy="385762"/>
            </a:xfrm>
            <a:prstGeom prst="rect">
              <a:avLst/>
            </a:prstGeom>
          </p:spPr>
        </p:pic>
        <p:pic>
          <p:nvPicPr>
            <p:cNvPr id="46" name="Picture 45">
              <a:extLst>
                <a:ext uri="{FF2B5EF4-FFF2-40B4-BE49-F238E27FC236}">
                  <a16:creationId xmlns:a16="http://schemas.microsoft.com/office/drawing/2014/main" id="{1AA0F958-2A21-44E2-88E9-51561F4E9285}"/>
                </a:ext>
              </a:extLst>
            </p:cNvPr>
            <p:cNvPicPr>
              <a:picLocks noChangeAspect="1"/>
            </p:cNvPicPr>
            <p:nvPr/>
          </p:nvPicPr>
          <p:blipFill rotWithShape="1">
            <a:blip r:embed="rId8"/>
            <a:srcRect l="20019" r="66302"/>
            <a:stretch/>
          </p:blipFill>
          <p:spPr>
            <a:xfrm>
              <a:off x="10097585" y="6503744"/>
              <a:ext cx="2085975" cy="385762"/>
            </a:xfrm>
            <a:prstGeom prst="rect">
              <a:avLst/>
            </a:prstGeom>
          </p:spPr>
        </p:pic>
      </p:grpSp>
      <p:grpSp>
        <p:nvGrpSpPr>
          <p:cNvPr id="51" name="Group 50">
            <a:extLst>
              <a:ext uri="{FF2B5EF4-FFF2-40B4-BE49-F238E27FC236}">
                <a16:creationId xmlns:a16="http://schemas.microsoft.com/office/drawing/2014/main" id="{5E49704A-B0AA-40DA-9764-F255A291E8E0}"/>
              </a:ext>
            </a:extLst>
          </p:cNvPr>
          <p:cNvGrpSpPr/>
          <p:nvPr/>
        </p:nvGrpSpPr>
        <p:grpSpPr>
          <a:xfrm>
            <a:off x="0" y="-1"/>
            <a:ext cx="12192000" cy="485776"/>
            <a:chOff x="0" y="-1"/>
            <a:chExt cx="9144000" cy="485776"/>
          </a:xfrm>
        </p:grpSpPr>
        <p:pic>
          <p:nvPicPr>
            <p:cNvPr id="52" name="Picture 51">
              <a:extLst>
                <a:ext uri="{FF2B5EF4-FFF2-40B4-BE49-F238E27FC236}">
                  <a16:creationId xmlns:a16="http://schemas.microsoft.com/office/drawing/2014/main" id="{A369B544-D738-4960-A0D2-37CEC979B8BB}"/>
                </a:ext>
              </a:extLst>
            </p:cNvPr>
            <p:cNvPicPr>
              <a:picLocks noChangeAspect="1"/>
            </p:cNvPicPr>
            <p:nvPr/>
          </p:nvPicPr>
          <p:blipFill rotWithShape="1">
            <a:blip r:embed="rId8"/>
            <a:srcRect l="66190" t="1" r="50" b="490"/>
            <a:stretch/>
          </p:blipFill>
          <p:spPr>
            <a:xfrm>
              <a:off x="0" y="0"/>
              <a:ext cx="6515100" cy="485775"/>
            </a:xfrm>
            <a:prstGeom prst="rect">
              <a:avLst/>
            </a:prstGeom>
          </p:spPr>
        </p:pic>
        <p:pic>
          <p:nvPicPr>
            <p:cNvPr id="53" name="Picture 52">
              <a:extLst>
                <a:ext uri="{FF2B5EF4-FFF2-40B4-BE49-F238E27FC236}">
                  <a16:creationId xmlns:a16="http://schemas.microsoft.com/office/drawing/2014/main" id="{85288954-6E32-4C0F-9654-3596978F92DD}"/>
                </a:ext>
              </a:extLst>
            </p:cNvPr>
            <p:cNvPicPr>
              <a:picLocks noChangeAspect="1"/>
            </p:cNvPicPr>
            <p:nvPr/>
          </p:nvPicPr>
          <p:blipFill rotWithShape="1">
            <a:blip r:embed="rId8"/>
            <a:srcRect l="66190" t="1" r="50" b="490"/>
            <a:stretch/>
          </p:blipFill>
          <p:spPr>
            <a:xfrm>
              <a:off x="2628900" y="-1"/>
              <a:ext cx="6515100" cy="485775"/>
            </a:xfrm>
            <a:prstGeom prst="rect">
              <a:avLst/>
            </a:prstGeom>
          </p:spPr>
        </p:pic>
      </p:grpSp>
      <p:sp>
        <p:nvSpPr>
          <p:cNvPr id="55" name="Slide Number Placeholder 3">
            <a:extLst>
              <a:ext uri="{FF2B5EF4-FFF2-40B4-BE49-F238E27FC236}">
                <a16:creationId xmlns:a16="http://schemas.microsoft.com/office/drawing/2014/main" id="{FA3A9703-136A-4F59-9431-BECB21B4258B}"/>
              </a:ext>
            </a:extLst>
          </p:cNvPr>
          <p:cNvSpPr txBox="1">
            <a:spLocks/>
          </p:cNvSpPr>
          <p:nvPr/>
        </p:nvSpPr>
        <p:spPr>
          <a:xfrm>
            <a:off x="9969724" y="65066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23F0-0EA4-8F43-AB03-42295784AA74}" type="slidenum">
              <a:rPr lang="en-US" sz="1400" smtClean="0">
                <a:solidFill>
                  <a:schemeClr val="tx1"/>
                </a:solidFill>
              </a:rPr>
              <a:pPr/>
              <a:t>27</a:t>
            </a:fld>
            <a:endParaRPr lang="en-US" sz="1400" dirty="0">
              <a:solidFill>
                <a:schemeClr val="tx1"/>
              </a:solidFill>
            </a:endParaRPr>
          </a:p>
        </p:txBody>
      </p:sp>
      <p:pic>
        <p:nvPicPr>
          <p:cNvPr id="37"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A2450064-5494-2F47-80E8-9C7486CEB9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4D186274-B79F-9540-AE76-C88283B8739C}"/>
              </a:ext>
            </a:extLst>
          </p:cNvPr>
          <p:cNvGrpSpPr/>
          <p:nvPr/>
        </p:nvGrpSpPr>
        <p:grpSpPr>
          <a:xfrm>
            <a:off x="0" y="9961"/>
            <a:ext cx="12192000" cy="485776"/>
            <a:chOff x="0" y="-1"/>
            <a:chExt cx="9144000" cy="485776"/>
          </a:xfrm>
        </p:grpSpPr>
        <p:pic>
          <p:nvPicPr>
            <p:cNvPr id="39" name="Picture 38">
              <a:extLst>
                <a:ext uri="{FF2B5EF4-FFF2-40B4-BE49-F238E27FC236}">
                  <a16:creationId xmlns:a16="http://schemas.microsoft.com/office/drawing/2014/main" id="{FC861AFF-566F-1C43-8AEA-2786C062AAD8}"/>
                </a:ext>
              </a:extLst>
            </p:cNvPr>
            <p:cNvPicPr>
              <a:picLocks noChangeAspect="1"/>
            </p:cNvPicPr>
            <p:nvPr/>
          </p:nvPicPr>
          <p:blipFill rotWithShape="1">
            <a:blip r:embed="rId8"/>
            <a:srcRect l="66190" t="1" r="50" b="490"/>
            <a:stretch/>
          </p:blipFill>
          <p:spPr>
            <a:xfrm>
              <a:off x="0" y="0"/>
              <a:ext cx="6515100" cy="485775"/>
            </a:xfrm>
            <a:prstGeom prst="rect">
              <a:avLst/>
            </a:prstGeom>
          </p:spPr>
        </p:pic>
        <p:pic>
          <p:nvPicPr>
            <p:cNvPr id="40" name="Picture 39">
              <a:extLst>
                <a:ext uri="{FF2B5EF4-FFF2-40B4-BE49-F238E27FC236}">
                  <a16:creationId xmlns:a16="http://schemas.microsoft.com/office/drawing/2014/main" id="{0A77EA4F-CF66-F24C-A780-45E49AB4FE75}"/>
                </a:ext>
              </a:extLst>
            </p:cNvPr>
            <p:cNvPicPr>
              <a:picLocks noChangeAspect="1"/>
            </p:cNvPicPr>
            <p:nvPr/>
          </p:nvPicPr>
          <p:blipFill rotWithShape="1">
            <a:blip r:embed="rId8"/>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681655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772451"/>
            <a:ext cx="5616175" cy="4252912"/>
          </a:xfrm>
          <a:prstGeom prst="rect">
            <a:avLst/>
          </a:prstGeom>
        </p:spPr>
      </p:pic>
      <p:pic>
        <p:nvPicPr>
          <p:cNvPr id="8" name="Picture 4" descr="C:\Users\pbuttigi\AppData\Local\Microsoft\Windows\Temporary Internet Files\Content.IE5\XX6JAFDU\137381189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981201"/>
            <a:ext cx="988820" cy="133174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
          <p:cNvSpPr>
            <a:spLocks noChangeArrowheads="1"/>
          </p:cNvSpPr>
          <p:nvPr/>
        </p:nvSpPr>
        <p:spPr bwMode="auto">
          <a:xfrm>
            <a:off x="8991600" y="1500213"/>
            <a:ext cx="1616516" cy="1041688"/>
          </a:xfrm>
          <a:prstGeom prst="cloudCallout">
            <a:avLst>
              <a:gd name="adj1" fmla="val -74397"/>
              <a:gd name="adj2" fmla="val 1823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ltLang="de-DE"/>
          </a:p>
        </p:txBody>
      </p:sp>
      <p:sp>
        <p:nvSpPr>
          <p:cNvPr id="4099" name="Text Box 2"/>
          <p:cNvSpPr txBox="1">
            <a:spLocks noChangeArrowheads="1"/>
          </p:cNvSpPr>
          <p:nvPr/>
        </p:nvSpPr>
        <p:spPr bwMode="auto">
          <a:xfrm>
            <a:off x="1954104" y="733114"/>
            <a:ext cx="8228160" cy="1144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595"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ctr" eaLnBrk="1"/>
            <a:endParaRPr lang="en-US" altLang="x-none" sz="2000" dirty="0">
              <a:solidFill>
                <a:srgbClr val="000000"/>
              </a:solidFill>
              <a:latin typeface="Times New Roman" pitchFamily="16" charset="0"/>
              <a:cs typeface="Times New Roman" pitchFamily="16" charset="0"/>
            </a:endParaRPr>
          </a:p>
          <a:p>
            <a:pPr algn="ctr" eaLnBrk="1"/>
            <a:r>
              <a:rPr lang="en-US" altLang="x-none" sz="2800" dirty="0">
                <a:solidFill>
                  <a:srgbClr val="000000"/>
                </a:solidFill>
                <a:latin typeface="Times New Roman" pitchFamily="16" charset="0"/>
                <a:cs typeface="Times New Roman" pitchFamily="16" charset="0"/>
              </a:rPr>
              <a:t>“What </a:t>
            </a:r>
            <a:r>
              <a:rPr lang="en-US" altLang="x-none" sz="2800" dirty="0">
                <a:solidFill>
                  <a:srgbClr val="FFC000"/>
                </a:solidFill>
                <a:latin typeface="Times New Roman" pitchFamily="16" charset="0"/>
                <a:cs typeface="Times New Roman" pitchFamily="16" charset="0"/>
              </a:rPr>
              <a:t>cellular amino acid biosynthetic processes </a:t>
            </a:r>
            <a:r>
              <a:rPr lang="en-US" altLang="x-none" sz="2800" dirty="0">
                <a:solidFill>
                  <a:srgbClr val="000000"/>
                </a:solidFill>
                <a:latin typeface="Times New Roman" pitchFamily="16" charset="0"/>
                <a:cs typeface="Times New Roman" pitchFamily="16" charset="0"/>
              </a:rPr>
              <a:t>differentiate </a:t>
            </a:r>
            <a:r>
              <a:rPr lang="en-US" altLang="x-none" sz="2800" dirty="0">
                <a:solidFill>
                  <a:srgbClr val="00B050"/>
                </a:solidFill>
                <a:latin typeface="Times New Roman" pitchFamily="16" charset="0"/>
                <a:cs typeface="Times New Roman" pitchFamily="16" charset="0"/>
              </a:rPr>
              <a:t>marine benthic biomes</a:t>
            </a:r>
            <a:r>
              <a:rPr lang="en-US" altLang="x-none" sz="2800" dirty="0">
                <a:solidFill>
                  <a:srgbClr val="000000"/>
                </a:solidFill>
                <a:latin typeface="Times New Roman" pitchFamily="16" charset="0"/>
                <a:cs typeface="Times New Roman" pitchFamily="16" charset="0"/>
              </a:rPr>
              <a:t>?”</a:t>
            </a:r>
          </a:p>
          <a:p>
            <a:pPr algn="ctr" eaLnBrk="1"/>
            <a:endParaRPr lang="en-US" altLang="x-none" sz="2000" dirty="0">
              <a:solidFill>
                <a:srgbClr val="000000"/>
              </a:solidFill>
              <a:latin typeface="Times New Roman" pitchFamily="16" charset="0"/>
              <a:cs typeface="Times New Roman" pitchFamily="16" charset="0"/>
            </a:endParaRPr>
          </a:p>
          <a:p>
            <a:pPr algn="ctr" eaLnBrk="1">
              <a:buClrTx/>
              <a:buFontTx/>
              <a:buNone/>
            </a:pPr>
            <a:endParaRPr lang="en-US" altLang="x-none" sz="2000" dirty="0">
              <a:solidFill>
                <a:srgbClr val="000000"/>
              </a:solidFill>
              <a:latin typeface="Times New Roman" pitchFamily="16" charset="0"/>
              <a:cs typeface="Times New Roman" pitchFamily="16" charset="0"/>
            </a:endParaRPr>
          </a:p>
        </p:txBody>
      </p:sp>
      <p:sp>
        <p:nvSpPr>
          <p:cNvPr id="9" name="TextBox 8"/>
          <p:cNvSpPr txBox="1"/>
          <p:nvPr/>
        </p:nvSpPr>
        <p:spPr>
          <a:xfrm>
            <a:off x="6629401" y="1411458"/>
            <a:ext cx="446693" cy="1015663"/>
          </a:xfrm>
          <a:prstGeom prst="rect">
            <a:avLst/>
          </a:prstGeom>
          <a:noFill/>
        </p:spPr>
        <p:txBody>
          <a:bodyPr wrap="square" rtlCol="0">
            <a:spAutoFit/>
          </a:bodyPr>
          <a:lstStyle/>
          <a:p>
            <a:r>
              <a:rPr lang="en-US" sz="6000" dirty="0">
                <a:solidFill>
                  <a:srgbClr val="C00000"/>
                </a:solidFill>
                <a:latin typeface="Times New Roman" pitchFamily="18" charset="0"/>
                <a:cs typeface="Times New Roman" pitchFamily="18" charset="0"/>
              </a:rPr>
              <a:t>?</a:t>
            </a:r>
          </a:p>
        </p:txBody>
      </p:sp>
      <p:sp>
        <p:nvSpPr>
          <p:cNvPr id="10" name="Right Arrow 9"/>
          <p:cNvSpPr/>
          <p:nvPr/>
        </p:nvSpPr>
        <p:spPr>
          <a:xfrm rot="1355918">
            <a:off x="7090423" y="2037306"/>
            <a:ext cx="659351" cy="22579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8760" y="1739794"/>
            <a:ext cx="1274506" cy="5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3402191429"/>
              </p:ext>
            </p:extLst>
          </p:nvPr>
        </p:nvGraphicFramePr>
        <p:xfrm>
          <a:off x="7930798" y="3505201"/>
          <a:ext cx="3125640" cy="2307139"/>
        </p:xfrm>
        <a:graphic>
          <a:graphicData uri="http://schemas.openxmlformats.org/drawingml/2006/table">
            <a:tbl>
              <a:tblPr firstRow="1" bandRow="1">
                <a:tableStyleId>{EB344D84-9AFB-497E-A393-DC336BA19D2E}</a:tableStyleId>
              </a:tblPr>
              <a:tblGrid>
                <a:gridCol w="3125640">
                  <a:extLst>
                    <a:ext uri="{9D8B030D-6E8A-4147-A177-3AD203B41FA5}">
                      <a16:colId xmlns:a16="http://schemas.microsoft.com/office/drawing/2014/main" val="20000"/>
                    </a:ext>
                  </a:extLst>
                </a:gridCol>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err="1"/>
                        <a:t>ENVO</a:t>
                      </a:r>
                      <a:r>
                        <a:rPr lang="en-US" sz="1400" i="1" dirty="0" err="1"/>
                        <a:t>:marine</a:t>
                      </a:r>
                      <a:r>
                        <a:rPr lang="en-US" sz="1400" i="1" dirty="0"/>
                        <a:t> neritic zone biome</a:t>
                      </a:r>
                    </a:p>
                  </a:txBody>
                  <a:tcPr>
                    <a:solidFill>
                      <a:srgbClr val="92D050"/>
                    </a:solidFill>
                  </a:tcPr>
                </a:tc>
                <a:extLst>
                  <a:ext uri="{0D108BD9-81ED-4DB2-BD59-A6C34878D82A}">
                    <a16:rowId xmlns:a16="http://schemas.microsoft.com/office/drawing/2014/main" val="10000"/>
                  </a:ext>
                </a:extLst>
              </a:tr>
              <a:tr h="516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GO:</a:t>
                      </a:r>
                      <a:r>
                        <a:rPr lang="en-US" sz="1400" i="1" dirty="0" err="1"/>
                        <a:t>cysteine</a:t>
                      </a:r>
                      <a:r>
                        <a:rPr lang="en-US" sz="1400" i="1" dirty="0"/>
                        <a:t> biosynthetic process from serine </a:t>
                      </a:r>
                      <a:r>
                        <a:rPr lang="en-US" sz="1400" dirty="0"/>
                        <a:t>[GO_0006535]</a:t>
                      </a:r>
                    </a:p>
                  </a:txBody>
                  <a:tcPr>
                    <a:solidFill>
                      <a:schemeClr val="accent2"/>
                    </a:solidFill>
                  </a:tcPr>
                </a:tc>
                <a:extLst>
                  <a:ext uri="{0D108BD9-81ED-4DB2-BD59-A6C34878D82A}">
                    <a16:rowId xmlns:a16="http://schemas.microsoft.com/office/drawing/2014/main" val="10001"/>
                  </a:ext>
                </a:extLst>
              </a:tr>
              <a:tr h="516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GO:</a:t>
                      </a:r>
                      <a:r>
                        <a:rPr lang="en-US" sz="1400" i="1" dirty="0" err="1"/>
                        <a:t>branched-chain</a:t>
                      </a:r>
                      <a:r>
                        <a:rPr lang="en-US" sz="1400" i="1" dirty="0"/>
                        <a:t> amino acid biosynthetic process</a:t>
                      </a:r>
                      <a:r>
                        <a:rPr lang="en-US" sz="1400" dirty="0"/>
                        <a:t> [GO_0009082]</a:t>
                      </a:r>
                    </a:p>
                  </a:txBody>
                  <a:tcPr>
                    <a:solidFill>
                      <a:schemeClr val="accent2"/>
                    </a:solidFill>
                  </a:tcPr>
                </a:tc>
                <a:extLst>
                  <a:ext uri="{0D108BD9-81ED-4DB2-BD59-A6C34878D82A}">
                    <a16:rowId xmlns:a16="http://schemas.microsoft.com/office/drawing/2014/main" val="10002"/>
                  </a:ext>
                </a:extLst>
              </a:tr>
              <a:tr h="737419">
                <a:tc>
                  <a:txBody>
                    <a:bodyPr/>
                    <a:lstStyle/>
                    <a:p>
                      <a:r>
                        <a:rPr lang="en-US" sz="1400" dirty="0" err="1"/>
                        <a:t>GO:</a:t>
                      </a:r>
                      <a:r>
                        <a:rPr lang="en-US" sz="1400" i="1" dirty="0" err="1"/>
                        <a:t>leucine</a:t>
                      </a:r>
                      <a:r>
                        <a:rPr lang="en-US" sz="1400" i="1" dirty="0"/>
                        <a:t> biosynthetic process </a:t>
                      </a:r>
                      <a:r>
                        <a:rPr lang="en-US" sz="1400" dirty="0"/>
                        <a:t>[GO_0009098]</a:t>
                      </a:r>
                    </a:p>
                  </a:txBody>
                  <a:tcPr>
                    <a:solidFill>
                      <a:schemeClr val="accent2"/>
                    </a:solidFill>
                  </a:tcPr>
                </a:tc>
                <a:extLst>
                  <a:ext uri="{0D108BD9-81ED-4DB2-BD59-A6C34878D82A}">
                    <a16:rowId xmlns:a16="http://schemas.microsoft.com/office/drawing/2014/main" val="10003"/>
                  </a:ext>
                </a:extLst>
              </a:tr>
            </a:tbl>
          </a:graphicData>
        </a:graphic>
      </p:graphicFrame>
      <p:sp>
        <p:nvSpPr>
          <p:cNvPr id="15" name="Line 97"/>
          <p:cNvSpPr>
            <a:spLocks noChangeShapeType="1"/>
          </p:cNvSpPr>
          <p:nvPr/>
        </p:nvSpPr>
        <p:spPr bwMode="auto">
          <a:xfrm flipH="1">
            <a:off x="5181598" y="3713797"/>
            <a:ext cx="2749199" cy="20004"/>
          </a:xfrm>
          <a:prstGeom prst="line">
            <a:avLst/>
          </a:prstGeom>
          <a:noFill/>
          <a:ln w="5715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811" y="4800601"/>
            <a:ext cx="2628900" cy="64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a:extLst>
              <a:ext uri="{FF2B5EF4-FFF2-40B4-BE49-F238E27FC236}">
                <a16:creationId xmlns:a16="http://schemas.microsoft.com/office/drawing/2014/main" id="{BD6B4C6F-10FC-412D-9468-69A0E1E063B8}"/>
              </a:ext>
            </a:extLst>
          </p:cNvPr>
          <p:cNvGrpSpPr/>
          <p:nvPr/>
        </p:nvGrpSpPr>
        <p:grpSpPr>
          <a:xfrm>
            <a:off x="0" y="6503362"/>
            <a:ext cx="12183560" cy="386144"/>
            <a:chOff x="0" y="6503362"/>
            <a:chExt cx="12183560" cy="386144"/>
          </a:xfrm>
        </p:grpSpPr>
        <p:grpSp>
          <p:nvGrpSpPr>
            <p:cNvPr id="30" name="Group 29">
              <a:extLst>
                <a:ext uri="{FF2B5EF4-FFF2-40B4-BE49-F238E27FC236}">
                  <a16:creationId xmlns:a16="http://schemas.microsoft.com/office/drawing/2014/main" id="{22A57B11-6493-4D49-AB58-510B9E664BA1}"/>
                </a:ext>
              </a:extLst>
            </p:cNvPr>
            <p:cNvGrpSpPr/>
            <p:nvPr/>
          </p:nvGrpSpPr>
          <p:grpSpPr>
            <a:xfrm>
              <a:off x="0" y="6503362"/>
              <a:ext cx="8343900" cy="385804"/>
              <a:chOff x="0" y="6482829"/>
              <a:chExt cx="8343900" cy="385804"/>
            </a:xfrm>
          </p:grpSpPr>
          <p:pic>
            <p:nvPicPr>
              <p:cNvPr id="33" name="Picture 32">
                <a:extLst>
                  <a:ext uri="{FF2B5EF4-FFF2-40B4-BE49-F238E27FC236}">
                    <a16:creationId xmlns:a16="http://schemas.microsoft.com/office/drawing/2014/main" id="{2DAFA2CF-FB9A-45A5-875E-ED98FC12DC7E}"/>
                  </a:ext>
                </a:extLst>
              </p:cNvPr>
              <p:cNvPicPr>
                <a:picLocks noChangeAspect="1"/>
              </p:cNvPicPr>
              <p:nvPr/>
            </p:nvPicPr>
            <p:blipFill rotWithShape="1">
              <a:blip r:embed="rId7"/>
              <a:srcRect l="20019" r="66302"/>
              <a:stretch/>
            </p:blipFill>
            <p:spPr>
              <a:xfrm>
                <a:off x="0" y="6482871"/>
                <a:ext cx="2085975" cy="385762"/>
              </a:xfrm>
              <a:prstGeom prst="rect">
                <a:avLst/>
              </a:prstGeom>
            </p:spPr>
          </p:pic>
          <p:pic>
            <p:nvPicPr>
              <p:cNvPr id="34" name="Picture 33">
                <a:extLst>
                  <a:ext uri="{FF2B5EF4-FFF2-40B4-BE49-F238E27FC236}">
                    <a16:creationId xmlns:a16="http://schemas.microsoft.com/office/drawing/2014/main" id="{936C7DE5-59F5-424F-8CC5-F793E8C20021}"/>
                  </a:ext>
                </a:extLst>
              </p:cNvPr>
              <p:cNvPicPr>
                <a:picLocks noChangeAspect="1"/>
              </p:cNvPicPr>
              <p:nvPr/>
            </p:nvPicPr>
            <p:blipFill rotWithShape="1">
              <a:blip r:embed="rId7"/>
              <a:srcRect l="20019" r="66302"/>
              <a:stretch/>
            </p:blipFill>
            <p:spPr>
              <a:xfrm>
                <a:off x="2085975" y="6482871"/>
                <a:ext cx="2085975" cy="385762"/>
              </a:xfrm>
              <a:prstGeom prst="rect">
                <a:avLst/>
              </a:prstGeom>
            </p:spPr>
          </p:pic>
          <p:pic>
            <p:nvPicPr>
              <p:cNvPr id="35" name="Picture 34">
                <a:extLst>
                  <a:ext uri="{FF2B5EF4-FFF2-40B4-BE49-F238E27FC236}">
                    <a16:creationId xmlns:a16="http://schemas.microsoft.com/office/drawing/2014/main" id="{8BA59519-193D-4159-8879-234C9438F4DD}"/>
                  </a:ext>
                </a:extLst>
              </p:cNvPr>
              <p:cNvPicPr>
                <a:picLocks noChangeAspect="1"/>
              </p:cNvPicPr>
              <p:nvPr/>
            </p:nvPicPr>
            <p:blipFill rotWithShape="1">
              <a:blip r:embed="rId7"/>
              <a:srcRect l="20019" r="66302"/>
              <a:stretch/>
            </p:blipFill>
            <p:spPr>
              <a:xfrm>
                <a:off x="4171950" y="6482871"/>
                <a:ext cx="2085975" cy="385762"/>
              </a:xfrm>
              <a:prstGeom prst="rect">
                <a:avLst/>
              </a:prstGeom>
            </p:spPr>
          </p:pic>
          <p:pic>
            <p:nvPicPr>
              <p:cNvPr id="36" name="Picture 35">
                <a:extLst>
                  <a:ext uri="{FF2B5EF4-FFF2-40B4-BE49-F238E27FC236}">
                    <a16:creationId xmlns:a16="http://schemas.microsoft.com/office/drawing/2014/main" id="{1D132D07-B6E1-4D5A-B15F-DB06DD904BCE}"/>
                  </a:ext>
                </a:extLst>
              </p:cNvPr>
              <p:cNvPicPr>
                <a:picLocks noChangeAspect="1"/>
              </p:cNvPicPr>
              <p:nvPr/>
            </p:nvPicPr>
            <p:blipFill rotWithShape="1">
              <a:blip r:embed="rId7"/>
              <a:srcRect l="20019" r="66302"/>
              <a:stretch/>
            </p:blipFill>
            <p:spPr>
              <a:xfrm>
                <a:off x="6257925" y="6482829"/>
                <a:ext cx="2085975" cy="385762"/>
              </a:xfrm>
              <a:prstGeom prst="rect">
                <a:avLst/>
              </a:prstGeom>
            </p:spPr>
          </p:pic>
        </p:grpSp>
        <p:pic>
          <p:nvPicPr>
            <p:cNvPr id="31" name="Picture 30">
              <a:extLst>
                <a:ext uri="{FF2B5EF4-FFF2-40B4-BE49-F238E27FC236}">
                  <a16:creationId xmlns:a16="http://schemas.microsoft.com/office/drawing/2014/main" id="{58671678-BB34-411F-BD9C-12C7E814DC02}"/>
                </a:ext>
              </a:extLst>
            </p:cNvPr>
            <p:cNvPicPr>
              <a:picLocks noChangeAspect="1"/>
            </p:cNvPicPr>
            <p:nvPr/>
          </p:nvPicPr>
          <p:blipFill rotWithShape="1">
            <a:blip r:embed="rId7"/>
            <a:srcRect l="20019" r="66302"/>
            <a:stretch/>
          </p:blipFill>
          <p:spPr>
            <a:xfrm>
              <a:off x="8331721" y="6503702"/>
              <a:ext cx="2085975" cy="385762"/>
            </a:xfrm>
            <a:prstGeom prst="rect">
              <a:avLst/>
            </a:prstGeom>
          </p:spPr>
        </p:pic>
        <p:pic>
          <p:nvPicPr>
            <p:cNvPr id="32" name="Picture 31">
              <a:extLst>
                <a:ext uri="{FF2B5EF4-FFF2-40B4-BE49-F238E27FC236}">
                  <a16:creationId xmlns:a16="http://schemas.microsoft.com/office/drawing/2014/main" id="{DE8D920C-1560-4647-B727-049858E13EA9}"/>
                </a:ext>
              </a:extLst>
            </p:cNvPr>
            <p:cNvPicPr>
              <a:picLocks noChangeAspect="1"/>
            </p:cNvPicPr>
            <p:nvPr/>
          </p:nvPicPr>
          <p:blipFill rotWithShape="1">
            <a:blip r:embed="rId7"/>
            <a:srcRect l="20019" r="66302"/>
            <a:stretch/>
          </p:blipFill>
          <p:spPr>
            <a:xfrm>
              <a:off x="10097585" y="6503744"/>
              <a:ext cx="2085975" cy="385762"/>
            </a:xfrm>
            <a:prstGeom prst="rect">
              <a:avLst/>
            </a:prstGeom>
          </p:spPr>
        </p:pic>
      </p:grpSp>
      <p:grpSp>
        <p:nvGrpSpPr>
          <p:cNvPr id="37" name="Group 36">
            <a:extLst>
              <a:ext uri="{FF2B5EF4-FFF2-40B4-BE49-F238E27FC236}">
                <a16:creationId xmlns:a16="http://schemas.microsoft.com/office/drawing/2014/main" id="{34358E84-B20C-4D5C-AFF0-8A3B6FB4D6DF}"/>
              </a:ext>
            </a:extLst>
          </p:cNvPr>
          <p:cNvGrpSpPr/>
          <p:nvPr/>
        </p:nvGrpSpPr>
        <p:grpSpPr>
          <a:xfrm>
            <a:off x="0" y="-1"/>
            <a:ext cx="12192000" cy="485776"/>
            <a:chOff x="0" y="-1"/>
            <a:chExt cx="9144000" cy="485776"/>
          </a:xfrm>
        </p:grpSpPr>
        <p:pic>
          <p:nvPicPr>
            <p:cNvPr id="38" name="Picture 37">
              <a:extLst>
                <a:ext uri="{FF2B5EF4-FFF2-40B4-BE49-F238E27FC236}">
                  <a16:creationId xmlns:a16="http://schemas.microsoft.com/office/drawing/2014/main" id="{6DEB71A7-09B9-458E-9B2F-188840780B5E}"/>
                </a:ext>
              </a:extLst>
            </p:cNvPr>
            <p:cNvPicPr>
              <a:picLocks noChangeAspect="1"/>
            </p:cNvPicPr>
            <p:nvPr/>
          </p:nvPicPr>
          <p:blipFill rotWithShape="1">
            <a:blip r:embed="rId7"/>
            <a:srcRect l="66190" t="1" r="50" b="490"/>
            <a:stretch/>
          </p:blipFill>
          <p:spPr>
            <a:xfrm>
              <a:off x="0" y="0"/>
              <a:ext cx="6515100" cy="485775"/>
            </a:xfrm>
            <a:prstGeom prst="rect">
              <a:avLst/>
            </a:prstGeom>
          </p:spPr>
        </p:pic>
        <p:pic>
          <p:nvPicPr>
            <p:cNvPr id="39" name="Picture 38">
              <a:extLst>
                <a:ext uri="{FF2B5EF4-FFF2-40B4-BE49-F238E27FC236}">
                  <a16:creationId xmlns:a16="http://schemas.microsoft.com/office/drawing/2014/main" id="{8660BF4C-F525-4B76-861C-D6BD4404DABA}"/>
                </a:ext>
              </a:extLst>
            </p:cNvPr>
            <p:cNvPicPr>
              <a:picLocks noChangeAspect="1"/>
            </p:cNvPicPr>
            <p:nvPr/>
          </p:nvPicPr>
          <p:blipFill rotWithShape="1">
            <a:blip r:embed="rId7"/>
            <a:srcRect l="66190" t="1" r="50" b="490"/>
            <a:stretch/>
          </p:blipFill>
          <p:spPr>
            <a:xfrm>
              <a:off x="2628900" y="-1"/>
              <a:ext cx="6515100" cy="485775"/>
            </a:xfrm>
            <a:prstGeom prst="rect">
              <a:avLst/>
            </a:prstGeom>
          </p:spPr>
        </p:pic>
      </p:grpSp>
      <p:sp>
        <p:nvSpPr>
          <p:cNvPr id="41" name="Slide Number Placeholder 3">
            <a:extLst>
              <a:ext uri="{FF2B5EF4-FFF2-40B4-BE49-F238E27FC236}">
                <a16:creationId xmlns:a16="http://schemas.microsoft.com/office/drawing/2014/main" id="{8AD5F1D7-30EC-4735-AA0E-2A7B19A1C2F4}"/>
              </a:ext>
            </a:extLst>
          </p:cNvPr>
          <p:cNvSpPr txBox="1">
            <a:spLocks/>
          </p:cNvSpPr>
          <p:nvPr/>
        </p:nvSpPr>
        <p:spPr>
          <a:xfrm>
            <a:off x="9969724" y="65066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23F0-0EA4-8F43-AB03-42295784AA74}" type="slidenum">
              <a:rPr lang="en-US" sz="1400" smtClean="0">
                <a:solidFill>
                  <a:schemeClr val="tx1"/>
                </a:solidFill>
              </a:rPr>
              <a:pPr/>
              <a:t>28</a:t>
            </a:fld>
            <a:endParaRPr lang="en-US" sz="1400" dirty="0">
              <a:solidFill>
                <a:schemeClr val="tx1"/>
              </a:solidFill>
            </a:endParaRPr>
          </a:p>
        </p:txBody>
      </p:sp>
      <p:pic>
        <p:nvPicPr>
          <p:cNvPr id="27"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D21F3517-4062-E740-B122-4E2C52E874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D1ACD57C-B3A6-5143-91AA-D0BB01382EFA}"/>
              </a:ext>
            </a:extLst>
          </p:cNvPr>
          <p:cNvGrpSpPr/>
          <p:nvPr/>
        </p:nvGrpSpPr>
        <p:grpSpPr>
          <a:xfrm>
            <a:off x="0" y="9961"/>
            <a:ext cx="12192000" cy="485776"/>
            <a:chOff x="0" y="-1"/>
            <a:chExt cx="9144000" cy="485776"/>
          </a:xfrm>
        </p:grpSpPr>
        <p:pic>
          <p:nvPicPr>
            <p:cNvPr id="40" name="Picture 39">
              <a:extLst>
                <a:ext uri="{FF2B5EF4-FFF2-40B4-BE49-F238E27FC236}">
                  <a16:creationId xmlns:a16="http://schemas.microsoft.com/office/drawing/2014/main" id="{B578282A-B3AE-9340-9467-D1B778ED8FCC}"/>
                </a:ext>
              </a:extLst>
            </p:cNvPr>
            <p:cNvPicPr>
              <a:picLocks noChangeAspect="1"/>
            </p:cNvPicPr>
            <p:nvPr/>
          </p:nvPicPr>
          <p:blipFill rotWithShape="1">
            <a:blip r:embed="rId7"/>
            <a:srcRect l="66190" t="1" r="50" b="490"/>
            <a:stretch/>
          </p:blipFill>
          <p:spPr>
            <a:xfrm>
              <a:off x="0" y="0"/>
              <a:ext cx="6515100" cy="485775"/>
            </a:xfrm>
            <a:prstGeom prst="rect">
              <a:avLst/>
            </a:prstGeom>
          </p:spPr>
        </p:pic>
        <p:pic>
          <p:nvPicPr>
            <p:cNvPr id="42" name="Picture 41">
              <a:extLst>
                <a:ext uri="{FF2B5EF4-FFF2-40B4-BE49-F238E27FC236}">
                  <a16:creationId xmlns:a16="http://schemas.microsoft.com/office/drawing/2014/main" id="{9B6848D1-6F6D-854F-A101-20709DB121CD}"/>
                </a:ext>
              </a:extLst>
            </p:cNvPr>
            <p:cNvPicPr>
              <a:picLocks noChangeAspect="1"/>
            </p:cNvPicPr>
            <p:nvPr/>
          </p:nvPicPr>
          <p:blipFill rotWithShape="1">
            <a:blip r:embed="rId7"/>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19225975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772451"/>
            <a:ext cx="5616175" cy="4252912"/>
          </a:xfrm>
          <a:prstGeom prst="rect">
            <a:avLst/>
          </a:prstGeom>
        </p:spPr>
      </p:pic>
      <p:pic>
        <p:nvPicPr>
          <p:cNvPr id="8" name="Picture 4" descr="C:\Users\pbuttigi\AppData\Local\Microsoft\Windows\Temporary Internet Files\Content.IE5\XX6JAFDU\137381189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981201"/>
            <a:ext cx="988820" cy="133174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
          <p:cNvSpPr>
            <a:spLocks noChangeArrowheads="1"/>
          </p:cNvSpPr>
          <p:nvPr/>
        </p:nvSpPr>
        <p:spPr bwMode="auto">
          <a:xfrm>
            <a:off x="8991600" y="1500213"/>
            <a:ext cx="1616516" cy="1041688"/>
          </a:xfrm>
          <a:prstGeom prst="cloudCallout">
            <a:avLst>
              <a:gd name="adj1" fmla="val -74397"/>
              <a:gd name="adj2" fmla="val 1823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ltLang="de-DE"/>
          </a:p>
        </p:txBody>
      </p:sp>
      <p:sp>
        <p:nvSpPr>
          <p:cNvPr id="4099" name="Text Box 2"/>
          <p:cNvSpPr txBox="1">
            <a:spLocks noChangeArrowheads="1"/>
          </p:cNvSpPr>
          <p:nvPr/>
        </p:nvSpPr>
        <p:spPr bwMode="auto">
          <a:xfrm>
            <a:off x="1954104" y="733114"/>
            <a:ext cx="8228160" cy="1144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595"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ctr" eaLnBrk="1"/>
            <a:endParaRPr lang="en-US" altLang="x-none" sz="2000" dirty="0">
              <a:solidFill>
                <a:srgbClr val="000000"/>
              </a:solidFill>
              <a:latin typeface="Times New Roman" pitchFamily="16" charset="0"/>
              <a:cs typeface="Times New Roman" pitchFamily="16" charset="0"/>
            </a:endParaRPr>
          </a:p>
          <a:p>
            <a:pPr algn="ctr" eaLnBrk="1"/>
            <a:r>
              <a:rPr lang="en-US" altLang="x-none" sz="2800" dirty="0">
                <a:solidFill>
                  <a:srgbClr val="000000"/>
                </a:solidFill>
                <a:latin typeface="Times New Roman" pitchFamily="16" charset="0"/>
                <a:cs typeface="Times New Roman" pitchFamily="16" charset="0"/>
              </a:rPr>
              <a:t>“What </a:t>
            </a:r>
            <a:r>
              <a:rPr lang="en-US" altLang="x-none" sz="2800" dirty="0">
                <a:solidFill>
                  <a:srgbClr val="FFC000"/>
                </a:solidFill>
                <a:latin typeface="Times New Roman" pitchFamily="16" charset="0"/>
                <a:cs typeface="Times New Roman" pitchFamily="16" charset="0"/>
              </a:rPr>
              <a:t>cellular amino acid biosynthetic processes </a:t>
            </a:r>
            <a:r>
              <a:rPr lang="en-US" altLang="x-none" sz="2800" dirty="0">
                <a:solidFill>
                  <a:srgbClr val="000000"/>
                </a:solidFill>
                <a:latin typeface="Times New Roman" pitchFamily="16" charset="0"/>
                <a:cs typeface="Times New Roman" pitchFamily="16" charset="0"/>
              </a:rPr>
              <a:t>differentiate </a:t>
            </a:r>
            <a:r>
              <a:rPr lang="en-US" altLang="x-none" sz="2800" dirty="0">
                <a:solidFill>
                  <a:srgbClr val="00B050"/>
                </a:solidFill>
                <a:latin typeface="Times New Roman" pitchFamily="16" charset="0"/>
                <a:cs typeface="Times New Roman" pitchFamily="16" charset="0"/>
              </a:rPr>
              <a:t>marine benthic biomes</a:t>
            </a:r>
            <a:r>
              <a:rPr lang="en-US" altLang="x-none" sz="2800" dirty="0">
                <a:solidFill>
                  <a:srgbClr val="000000"/>
                </a:solidFill>
                <a:latin typeface="Times New Roman" pitchFamily="16" charset="0"/>
                <a:cs typeface="Times New Roman" pitchFamily="16" charset="0"/>
              </a:rPr>
              <a:t>?”</a:t>
            </a:r>
          </a:p>
          <a:p>
            <a:pPr algn="ctr" eaLnBrk="1"/>
            <a:endParaRPr lang="en-US" altLang="x-none" sz="2000" dirty="0">
              <a:solidFill>
                <a:srgbClr val="000000"/>
              </a:solidFill>
              <a:latin typeface="Times New Roman" pitchFamily="16" charset="0"/>
              <a:cs typeface="Times New Roman" pitchFamily="16" charset="0"/>
            </a:endParaRPr>
          </a:p>
          <a:p>
            <a:pPr algn="ctr" eaLnBrk="1">
              <a:buClrTx/>
              <a:buFontTx/>
              <a:buNone/>
            </a:pPr>
            <a:endParaRPr lang="en-US" altLang="x-none" sz="2000" dirty="0">
              <a:solidFill>
                <a:srgbClr val="000000"/>
              </a:solidFill>
              <a:latin typeface="Times New Roman" pitchFamily="16" charset="0"/>
              <a:cs typeface="Times New Roman" pitchFamily="16" charset="0"/>
            </a:endParaRPr>
          </a:p>
        </p:txBody>
      </p:sp>
      <p:sp>
        <p:nvSpPr>
          <p:cNvPr id="9" name="TextBox 8"/>
          <p:cNvSpPr txBox="1"/>
          <p:nvPr/>
        </p:nvSpPr>
        <p:spPr>
          <a:xfrm>
            <a:off x="6629401" y="1411458"/>
            <a:ext cx="446693" cy="1015663"/>
          </a:xfrm>
          <a:prstGeom prst="rect">
            <a:avLst/>
          </a:prstGeom>
          <a:noFill/>
        </p:spPr>
        <p:txBody>
          <a:bodyPr wrap="square" rtlCol="0">
            <a:spAutoFit/>
          </a:bodyPr>
          <a:lstStyle/>
          <a:p>
            <a:r>
              <a:rPr lang="en-US" sz="6000" dirty="0">
                <a:solidFill>
                  <a:srgbClr val="C00000"/>
                </a:solidFill>
                <a:latin typeface="Times New Roman" pitchFamily="18" charset="0"/>
                <a:cs typeface="Times New Roman" pitchFamily="18" charset="0"/>
              </a:rPr>
              <a:t>?</a:t>
            </a:r>
          </a:p>
        </p:txBody>
      </p:sp>
      <p:sp>
        <p:nvSpPr>
          <p:cNvPr id="10" name="Right Arrow 9"/>
          <p:cNvSpPr/>
          <p:nvPr/>
        </p:nvSpPr>
        <p:spPr>
          <a:xfrm rot="1355918">
            <a:off x="7090423" y="2037306"/>
            <a:ext cx="659351" cy="22579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8760" y="1739794"/>
            <a:ext cx="1274506" cy="5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Table 14"/>
          <p:cNvGraphicFramePr>
            <a:graphicFrameLocks noGrp="1"/>
          </p:cNvGraphicFramePr>
          <p:nvPr>
            <p:extLst>
              <p:ext uri="{D42A27DB-BD31-4B8C-83A1-F6EECF244321}">
                <p14:modId xmlns:p14="http://schemas.microsoft.com/office/powerpoint/2010/main" val="2122680187"/>
              </p:ext>
            </p:extLst>
          </p:nvPr>
        </p:nvGraphicFramePr>
        <p:xfrm>
          <a:off x="7930799" y="3505201"/>
          <a:ext cx="3125640" cy="2291899"/>
        </p:xfrm>
        <a:graphic>
          <a:graphicData uri="http://schemas.openxmlformats.org/drawingml/2006/table">
            <a:tbl>
              <a:tblPr firstRow="1" bandRow="1">
                <a:tableStyleId>{EB344D84-9AFB-497E-A393-DC336BA19D2E}</a:tableStyleId>
              </a:tblPr>
              <a:tblGrid>
                <a:gridCol w="3125640">
                  <a:extLst>
                    <a:ext uri="{9D8B030D-6E8A-4147-A177-3AD203B41FA5}">
                      <a16:colId xmlns:a16="http://schemas.microsoft.com/office/drawing/2014/main" val="20000"/>
                    </a:ext>
                  </a:extLst>
                </a:gridCol>
              </a:tblGrid>
              <a:tr h="516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ENVO: marine abyssal zone biome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ENVO: marine </a:t>
                      </a:r>
                      <a:r>
                        <a:rPr lang="en-US" sz="1400" dirty="0" err="1"/>
                        <a:t>bathyal</a:t>
                      </a:r>
                      <a:r>
                        <a:rPr lang="en-US" sz="1400" dirty="0"/>
                        <a:t> zone biome</a:t>
                      </a:r>
                    </a:p>
                  </a:txBody>
                  <a:tcPr>
                    <a:solidFill>
                      <a:srgbClr val="00B050"/>
                    </a:solidFill>
                  </a:tcPr>
                </a:tc>
                <a:extLst>
                  <a:ext uri="{0D108BD9-81ED-4DB2-BD59-A6C34878D82A}">
                    <a16:rowId xmlns:a16="http://schemas.microsoft.com/office/drawing/2014/main" val="10000"/>
                  </a:ext>
                </a:extLst>
              </a:tr>
              <a:tr h="516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GO:</a:t>
                      </a:r>
                      <a:r>
                        <a:rPr lang="en-US" sz="1400" i="1" dirty="0" err="1"/>
                        <a:t>lysine</a:t>
                      </a:r>
                      <a:r>
                        <a:rPr lang="en-US" sz="1400" i="1" dirty="0"/>
                        <a:t> biosynthetic process via </a:t>
                      </a:r>
                      <a:r>
                        <a:rPr lang="en-US" sz="1400" i="1" dirty="0" err="1"/>
                        <a:t>diaminopimelate</a:t>
                      </a:r>
                      <a:r>
                        <a:rPr lang="en-US" sz="1400" dirty="0"/>
                        <a:t> [GO_0009089]</a:t>
                      </a:r>
                    </a:p>
                  </a:txBody>
                  <a:tcPr>
                    <a:solidFill>
                      <a:schemeClr val="accent2"/>
                    </a:solidFill>
                  </a:tcPr>
                </a:tc>
                <a:extLst>
                  <a:ext uri="{0D108BD9-81ED-4DB2-BD59-A6C34878D82A}">
                    <a16:rowId xmlns:a16="http://schemas.microsoft.com/office/drawing/2014/main" val="10001"/>
                  </a:ext>
                </a:extLst>
              </a:tr>
              <a:tr h="516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GO:</a:t>
                      </a:r>
                      <a:r>
                        <a:rPr lang="en-US" sz="1400" i="1" dirty="0" err="1"/>
                        <a:t>glutamate</a:t>
                      </a:r>
                      <a:r>
                        <a:rPr lang="en-US" sz="1400" i="1" dirty="0"/>
                        <a:t> biosynthetic process</a:t>
                      </a:r>
                      <a:r>
                        <a:rPr lang="en-US" sz="1400" dirty="0"/>
                        <a:t> [GO_0006537]</a:t>
                      </a:r>
                    </a:p>
                  </a:txBody>
                  <a:tcPr>
                    <a:solidFill>
                      <a:schemeClr val="accent2"/>
                    </a:solidFill>
                  </a:tcPr>
                </a:tc>
                <a:extLst>
                  <a:ext uri="{0D108BD9-81ED-4DB2-BD59-A6C34878D82A}">
                    <a16:rowId xmlns:a16="http://schemas.microsoft.com/office/drawing/2014/main" val="10002"/>
                  </a:ext>
                </a:extLst>
              </a:tr>
              <a:tr h="737419">
                <a:tc>
                  <a:txBody>
                    <a:bodyPr/>
                    <a:lstStyle/>
                    <a:p>
                      <a:r>
                        <a:rPr lang="en-US" sz="1400" dirty="0" err="1"/>
                        <a:t>GO:</a:t>
                      </a:r>
                      <a:r>
                        <a:rPr lang="en-US" sz="1400" i="1" dirty="0" err="1"/>
                        <a:t>glycine</a:t>
                      </a:r>
                      <a:r>
                        <a:rPr lang="en-US" sz="1400" i="1" dirty="0"/>
                        <a:t> biosynthetic process </a:t>
                      </a:r>
                      <a:r>
                        <a:rPr lang="en-US" sz="1400" dirty="0"/>
                        <a:t>[GO_0006545]</a:t>
                      </a:r>
                    </a:p>
                  </a:txBody>
                  <a:tcPr>
                    <a:solidFill>
                      <a:schemeClr val="accent2"/>
                    </a:solidFill>
                  </a:tcPr>
                </a:tc>
                <a:extLst>
                  <a:ext uri="{0D108BD9-81ED-4DB2-BD59-A6C34878D82A}">
                    <a16:rowId xmlns:a16="http://schemas.microsoft.com/office/drawing/2014/main" val="10003"/>
                  </a:ext>
                </a:extLst>
              </a:tr>
            </a:tbl>
          </a:graphicData>
        </a:graphic>
      </p:graphicFrame>
      <p:sp>
        <p:nvSpPr>
          <p:cNvPr id="16" name="Line 97"/>
          <p:cNvSpPr>
            <a:spLocks noChangeShapeType="1"/>
          </p:cNvSpPr>
          <p:nvPr/>
        </p:nvSpPr>
        <p:spPr bwMode="auto">
          <a:xfrm flipH="1">
            <a:off x="2971799" y="3676192"/>
            <a:ext cx="4958999" cy="57608"/>
          </a:xfrm>
          <a:prstGeom prst="line">
            <a:avLst/>
          </a:prstGeom>
          <a:noFill/>
          <a:ln w="5715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811" y="4800601"/>
            <a:ext cx="2628900" cy="64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a:extLst>
              <a:ext uri="{FF2B5EF4-FFF2-40B4-BE49-F238E27FC236}">
                <a16:creationId xmlns:a16="http://schemas.microsoft.com/office/drawing/2014/main" id="{71DE3FE9-B206-4BCC-AEC5-E0B4F6355581}"/>
              </a:ext>
            </a:extLst>
          </p:cNvPr>
          <p:cNvGrpSpPr/>
          <p:nvPr/>
        </p:nvGrpSpPr>
        <p:grpSpPr>
          <a:xfrm>
            <a:off x="0" y="6503362"/>
            <a:ext cx="12183560" cy="386144"/>
            <a:chOff x="0" y="6503362"/>
            <a:chExt cx="12183560" cy="386144"/>
          </a:xfrm>
        </p:grpSpPr>
        <p:grpSp>
          <p:nvGrpSpPr>
            <p:cNvPr id="31" name="Group 30">
              <a:extLst>
                <a:ext uri="{FF2B5EF4-FFF2-40B4-BE49-F238E27FC236}">
                  <a16:creationId xmlns:a16="http://schemas.microsoft.com/office/drawing/2014/main" id="{60AC2D3A-3032-4206-A862-7CB5BA8A2F49}"/>
                </a:ext>
              </a:extLst>
            </p:cNvPr>
            <p:cNvGrpSpPr/>
            <p:nvPr/>
          </p:nvGrpSpPr>
          <p:grpSpPr>
            <a:xfrm>
              <a:off x="0" y="6503362"/>
              <a:ext cx="8343900" cy="385804"/>
              <a:chOff x="0" y="6482829"/>
              <a:chExt cx="8343900" cy="385804"/>
            </a:xfrm>
          </p:grpSpPr>
          <p:pic>
            <p:nvPicPr>
              <p:cNvPr id="34" name="Picture 33">
                <a:extLst>
                  <a:ext uri="{FF2B5EF4-FFF2-40B4-BE49-F238E27FC236}">
                    <a16:creationId xmlns:a16="http://schemas.microsoft.com/office/drawing/2014/main" id="{6D5F5C08-B9FE-45DE-A51B-F7F743FD3255}"/>
                  </a:ext>
                </a:extLst>
              </p:cNvPr>
              <p:cNvPicPr>
                <a:picLocks noChangeAspect="1"/>
              </p:cNvPicPr>
              <p:nvPr/>
            </p:nvPicPr>
            <p:blipFill rotWithShape="1">
              <a:blip r:embed="rId7"/>
              <a:srcRect l="20019" r="66302"/>
              <a:stretch/>
            </p:blipFill>
            <p:spPr>
              <a:xfrm>
                <a:off x="0" y="6482871"/>
                <a:ext cx="2085975" cy="385762"/>
              </a:xfrm>
              <a:prstGeom prst="rect">
                <a:avLst/>
              </a:prstGeom>
            </p:spPr>
          </p:pic>
          <p:pic>
            <p:nvPicPr>
              <p:cNvPr id="35" name="Picture 34">
                <a:extLst>
                  <a:ext uri="{FF2B5EF4-FFF2-40B4-BE49-F238E27FC236}">
                    <a16:creationId xmlns:a16="http://schemas.microsoft.com/office/drawing/2014/main" id="{A070E6EB-8C29-4BA3-92BA-46D098AFBCA9}"/>
                  </a:ext>
                </a:extLst>
              </p:cNvPr>
              <p:cNvPicPr>
                <a:picLocks noChangeAspect="1"/>
              </p:cNvPicPr>
              <p:nvPr/>
            </p:nvPicPr>
            <p:blipFill rotWithShape="1">
              <a:blip r:embed="rId7"/>
              <a:srcRect l="20019" r="66302"/>
              <a:stretch/>
            </p:blipFill>
            <p:spPr>
              <a:xfrm>
                <a:off x="2085975" y="6482871"/>
                <a:ext cx="2085975" cy="385762"/>
              </a:xfrm>
              <a:prstGeom prst="rect">
                <a:avLst/>
              </a:prstGeom>
            </p:spPr>
          </p:pic>
          <p:pic>
            <p:nvPicPr>
              <p:cNvPr id="36" name="Picture 35">
                <a:extLst>
                  <a:ext uri="{FF2B5EF4-FFF2-40B4-BE49-F238E27FC236}">
                    <a16:creationId xmlns:a16="http://schemas.microsoft.com/office/drawing/2014/main" id="{A0633594-2837-4F71-912C-E273668D4B7E}"/>
                  </a:ext>
                </a:extLst>
              </p:cNvPr>
              <p:cNvPicPr>
                <a:picLocks noChangeAspect="1"/>
              </p:cNvPicPr>
              <p:nvPr/>
            </p:nvPicPr>
            <p:blipFill rotWithShape="1">
              <a:blip r:embed="rId7"/>
              <a:srcRect l="20019" r="66302"/>
              <a:stretch/>
            </p:blipFill>
            <p:spPr>
              <a:xfrm>
                <a:off x="4171950" y="6482871"/>
                <a:ext cx="2085975" cy="385762"/>
              </a:xfrm>
              <a:prstGeom prst="rect">
                <a:avLst/>
              </a:prstGeom>
            </p:spPr>
          </p:pic>
          <p:pic>
            <p:nvPicPr>
              <p:cNvPr id="37" name="Picture 36">
                <a:extLst>
                  <a:ext uri="{FF2B5EF4-FFF2-40B4-BE49-F238E27FC236}">
                    <a16:creationId xmlns:a16="http://schemas.microsoft.com/office/drawing/2014/main" id="{AFD772CB-3A5D-49C0-AD1B-9BB653D9ADC3}"/>
                  </a:ext>
                </a:extLst>
              </p:cNvPr>
              <p:cNvPicPr>
                <a:picLocks noChangeAspect="1"/>
              </p:cNvPicPr>
              <p:nvPr/>
            </p:nvPicPr>
            <p:blipFill rotWithShape="1">
              <a:blip r:embed="rId7"/>
              <a:srcRect l="20019" r="66302"/>
              <a:stretch/>
            </p:blipFill>
            <p:spPr>
              <a:xfrm>
                <a:off x="6257925" y="6482829"/>
                <a:ext cx="2085975" cy="385762"/>
              </a:xfrm>
              <a:prstGeom prst="rect">
                <a:avLst/>
              </a:prstGeom>
            </p:spPr>
          </p:pic>
        </p:grpSp>
        <p:pic>
          <p:nvPicPr>
            <p:cNvPr id="32" name="Picture 31">
              <a:extLst>
                <a:ext uri="{FF2B5EF4-FFF2-40B4-BE49-F238E27FC236}">
                  <a16:creationId xmlns:a16="http://schemas.microsoft.com/office/drawing/2014/main" id="{83F4DE8B-87AA-4ACA-ADB9-CB255058C9EF}"/>
                </a:ext>
              </a:extLst>
            </p:cNvPr>
            <p:cNvPicPr>
              <a:picLocks noChangeAspect="1"/>
            </p:cNvPicPr>
            <p:nvPr/>
          </p:nvPicPr>
          <p:blipFill rotWithShape="1">
            <a:blip r:embed="rId7"/>
            <a:srcRect l="20019" r="66302"/>
            <a:stretch/>
          </p:blipFill>
          <p:spPr>
            <a:xfrm>
              <a:off x="8331721" y="6503702"/>
              <a:ext cx="2085975" cy="385762"/>
            </a:xfrm>
            <a:prstGeom prst="rect">
              <a:avLst/>
            </a:prstGeom>
          </p:spPr>
        </p:pic>
        <p:pic>
          <p:nvPicPr>
            <p:cNvPr id="33" name="Picture 32">
              <a:extLst>
                <a:ext uri="{FF2B5EF4-FFF2-40B4-BE49-F238E27FC236}">
                  <a16:creationId xmlns:a16="http://schemas.microsoft.com/office/drawing/2014/main" id="{90F6C6C3-0829-46D9-A8E1-338E46AB86C3}"/>
                </a:ext>
              </a:extLst>
            </p:cNvPr>
            <p:cNvPicPr>
              <a:picLocks noChangeAspect="1"/>
            </p:cNvPicPr>
            <p:nvPr/>
          </p:nvPicPr>
          <p:blipFill rotWithShape="1">
            <a:blip r:embed="rId7"/>
            <a:srcRect l="20019" r="66302"/>
            <a:stretch/>
          </p:blipFill>
          <p:spPr>
            <a:xfrm>
              <a:off x="10097585" y="6503744"/>
              <a:ext cx="2085975" cy="385762"/>
            </a:xfrm>
            <a:prstGeom prst="rect">
              <a:avLst/>
            </a:prstGeom>
          </p:spPr>
        </p:pic>
      </p:grpSp>
      <p:grpSp>
        <p:nvGrpSpPr>
          <p:cNvPr id="38" name="Group 37">
            <a:extLst>
              <a:ext uri="{FF2B5EF4-FFF2-40B4-BE49-F238E27FC236}">
                <a16:creationId xmlns:a16="http://schemas.microsoft.com/office/drawing/2014/main" id="{52B5B399-BD8C-4751-A2AC-6D5BEDC8ABA3}"/>
              </a:ext>
            </a:extLst>
          </p:cNvPr>
          <p:cNvGrpSpPr/>
          <p:nvPr/>
        </p:nvGrpSpPr>
        <p:grpSpPr>
          <a:xfrm>
            <a:off x="0" y="-1"/>
            <a:ext cx="12192000" cy="485776"/>
            <a:chOff x="0" y="-1"/>
            <a:chExt cx="9144000" cy="485776"/>
          </a:xfrm>
        </p:grpSpPr>
        <p:pic>
          <p:nvPicPr>
            <p:cNvPr id="39" name="Picture 38">
              <a:extLst>
                <a:ext uri="{FF2B5EF4-FFF2-40B4-BE49-F238E27FC236}">
                  <a16:creationId xmlns:a16="http://schemas.microsoft.com/office/drawing/2014/main" id="{A573DFA6-6861-4B52-9967-BCC1F9EE4F0D}"/>
                </a:ext>
              </a:extLst>
            </p:cNvPr>
            <p:cNvPicPr>
              <a:picLocks noChangeAspect="1"/>
            </p:cNvPicPr>
            <p:nvPr/>
          </p:nvPicPr>
          <p:blipFill rotWithShape="1">
            <a:blip r:embed="rId7"/>
            <a:srcRect l="66190" t="1" r="50" b="490"/>
            <a:stretch/>
          </p:blipFill>
          <p:spPr>
            <a:xfrm>
              <a:off x="0" y="0"/>
              <a:ext cx="6515100" cy="485775"/>
            </a:xfrm>
            <a:prstGeom prst="rect">
              <a:avLst/>
            </a:prstGeom>
          </p:spPr>
        </p:pic>
        <p:pic>
          <p:nvPicPr>
            <p:cNvPr id="40" name="Picture 39">
              <a:extLst>
                <a:ext uri="{FF2B5EF4-FFF2-40B4-BE49-F238E27FC236}">
                  <a16:creationId xmlns:a16="http://schemas.microsoft.com/office/drawing/2014/main" id="{461FAF5D-9E66-44B2-B610-C06F3E2993A5}"/>
                </a:ext>
              </a:extLst>
            </p:cNvPr>
            <p:cNvPicPr>
              <a:picLocks noChangeAspect="1"/>
            </p:cNvPicPr>
            <p:nvPr/>
          </p:nvPicPr>
          <p:blipFill rotWithShape="1">
            <a:blip r:embed="rId7"/>
            <a:srcRect l="66190" t="1" r="50" b="490"/>
            <a:stretch/>
          </p:blipFill>
          <p:spPr>
            <a:xfrm>
              <a:off x="2628900" y="-1"/>
              <a:ext cx="6515100" cy="485775"/>
            </a:xfrm>
            <a:prstGeom prst="rect">
              <a:avLst/>
            </a:prstGeom>
          </p:spPr>
        </p:pic>
      </p:grpSp>
      <p:sp>
        <p:nvSpPr>
          <p:cNvPr id="42" name="Slide Number Placeholder 3">
            <a:extLst>
              <a:ext uri="{FF2B5EF4-FFF2-40B4-BE49-F238E27FC236}">
                <a16:creationId xmlns:a16="http://schemas.microsoft.com/office/drawing/2014/main" id="{2FFC9698-E516-48CC-B590-13C719396C6A}"/>
              </a:ext>
            </a:extLst>
          </p:cNvPr>
          <p:cNvSpPr txBox="1">
            <a:spLocks/>
          </p:cNvSpPr>
          <p:nvPr/>
        </p:nvSpPr>
        <p:spPr>
          <a:xfrm>
            <a:off x="9969724" y="65066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423F0-0EA4-8F43-AB03-42295784AA74}" type="slidenum">
              <a:rPr lang="en-US" sz="1400" smtClean="0">
                <a:solidFill>
                  <a:schemeClr val="tx1"/>
                </a:solidFill>
              </a:rPr>
              <a:pPr/>
              <a:t>29</a:t>
            </a:fld>
            <a:endParaRPr lang="en-US" sz="1400" dirty="0">
              <a:solidFill>
                <a:schemeClr val="tx1"/>
              </a:solidFill>
            </a:endParaRPr>
          </a:p>
        </p:txBody>
      </p:sp>
      <p:pic>
        <p:nvPicPr>
          <p:cNvPr id="27"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04E211DD-19D4-2340-B178-FEA8950856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0DF25DB8-545E-6C42-8FE8-2015E84DBFC9}"/>
              </a:ext>
            </a:extLst>
          </p:cNvPr>
          <p:cNvGrpSpPr/>
          <p:nvPr/>
        </p:nvGrpSpPr>
        <p:grpSpPr>
          <a:xfrm>
            <a:off x="0" y="9961"/>
            <a:ext cx="12192000" cy="485776"/>
            <a:chOff x="0" y="-1"/>
            <a:chExt cx="9144000" cy="485776"/>
          </a:xfrm>
        </p:grpSpPr>
        <p:pic>
          <p:nvPicPr>
            <p:cNvPr id="29" name="Picture 28">
              <a:extLst>
                <a:ext uri="{FF2B5EF4-FFF2-40B4-BE49-F238E27FC236}">
                  <a16:creationId xmlns:a16="http://schemas.microsoft.com/office/drawing/2014/main" id="{2F050213-6196-6A41-95DC-10954B09FE63}"/>
                </a:ext>
              </a:extLst>
            </p:cNvPr>
            <p:cNvPicPr>
              <a:picLocks noChangeAspect="1"/>
            </p:cNvPicPr>
            <p:nvPr/>
          </p:nvPicPr>
          <p:blipFill rotWithShape="1">
            <a:blip r:embed="rId7"/>
            <a:srcRect l="66190" t="1" r="50" b="490"/>
            <a:stretch/>
          </p:blipFill>
          <p:spPr>
            <a:xfrm>
              <a:off x="0" y="0"/>
              <a:ext cx="6515100" cy="485775"/>
            </a:xfrm>
            <a:prstGeom prst="rect">
              <a:avLst/>
            </a:prstGeom>
          </p:spPr>
        </p:pic>
        <p:pic>
          <p:nvPicPr>
            <p:cNvPr id="41" name="Picture 40">
              <a:extLst>
                <a:ext uri="{FF2B5EF4-FFF2-40B4-BE49-F238E27FC236}">
                  <a16:creationId xmlns:a16="http://schemas.microsoft.com/office/drawing/2014/main" id="{DE545249-E2C5-0544-B252-084B5E33D851}"/>
                </a:ext>
              </a:extLst>
            </p:cNvPr>
            <p:cNvPicPr>
              <a:picLocks noChangeAspect="1"/>
            </p:cNvPicPr>
            <p:nvPr/>
          </p:nvPicPr>
          <p:blipFill rotWithShape="1">
            <a:blip r:embed="rId7"/>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22825783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05C28248-9BD1-4418-A3B5-7EA38B6BCACE}"/>
              </a:ext>
            </a:extLst>
          </p:cNvPr>
          <p:cNvGrpSpPr/>
          <p:nvPr/>
        </p:nvGrpSpPr>
        <p:grpSpPr>
          <a:xfrm>
            <a:off x="0" y="6503362"/>
            <a:ext cx="12183560" cy="386144"/>
            <a:chOff x="0" y="6503362"/>
            <a:chExt cx="12183560" cy="386144"/>
          </a:xfrm>
        </p:grpSpPr>
        <p:grpSp>
          <p:nvGrpSpPr>
            <p:cNvPr id="42" name="Group 41">
              <a:extLst>
                <a:ext uri="{FF2B5EF4-FFF2-40B4-BE49-F238E27FC236}">
                  <a16:creationId xmlns:a16="http://schemas.microsoft.com/office/drawing/2014/main" id="{243A98B7-EDF4-47FD-AD42-7B36B822C038}"/>
                </a:ext>
              </a:extLst>
            </p:cNvPr>
            <p:cNvGrpSpPr/>
            <p:nvPr/>
          </p:nvGrpSpPr>
          <p:grpSpPr>
            <a:xfrm>
              <a:off x="0" y="6503362"/>
              <a:ext cx="8343900" cy="385804"/>
              <a:chOff x="0" y="6482829"/>
              <a:chExt cx="8343900" cy="385804"/>
            </a:xfrm>
          </p:grpSpPr>
          <p:pic>
            <p:nvPicPr>
              <p:cNvPr id="45" name="Picture 44">
                <a:extLst>
                  <a:ext uri="{FF2B5EF4-FFF2-40B4-BE49-F238E27FC236}">
                    <a16:creationId xmlns:a16="http://schemas.microsoft.com/office/drawing/2014/main" id="{F053B7F2-0748-4CEA-B60F-54B6C32493D8}"/>
                  </a:ext>
                </a:extLst>
              </p:cNvPr>
              <p:cNvPicPr>
                <a:picLocks noChangeAspect="1"/>
              </p:cNvPicPr>
              <p:nvPr/>
            </p:nvPicPr>
            <p:blipFill rotWithShape="1">
              <a:blip r:embed="rId2"/>
              <a:srcRect l="20019" r="66302"/>
              <a:stretch/>
            </p:blipFill>
            <p:spPr>
              <a:xfrm>
                <a:off x="0" y="6482871"/>
                <a:ext cx="2085975" cy="385762"/>
              </a:xfrm>
              <a:prstGeom prst="rect">
                <a:avLst/>
              </a:prstGeom>
            </p:spPr>
          </p:pic>
          <p:pic>
            <p:nvPicPr>
              <p:cNvPr id="46" name="Picture 45">
                <a:extLst>
                  <a:ext uri="{FF2B5EF4-FFF2-40B4-BE49-F238E27FC236}">
                    <a16:creationId xmlns:a16="http://schemas.microsoft.com/office/drawing/2014/main" id="{1F24D9C6-778B-4D27-BE26-1B6C2986DFF3}"/>
                  </a:ext>
                </a:extLst>
              </p:cNvPr>
              <p:cNvPicPr>
                <a:picLocks noChangeAspect="1"/>
              </p:cNvPicPr>
              <p:nvPr/>
            </p:nvPicPr>
            <p:blipFill rotWithShape="1">
              <a:blip r:embed="rId2"/>
              <a:srcRect l="20019" r="66302"/>
              <a:stretch/>
            </p:blipFill>
            <p:spPr>
              <a:xfrm>
                <a:off x="2085975" y="6482871"/>
                <a:ext cx="2085975" cy="385762"/>
              </a:xfrm>
              <a:prstGeom prst="rect">
                <a:avLst/>
              </a:prstGeom>
            </p:spPr>
          </p:pic>
          <p:pic>
            <p:nvPicPr>
              <p:cNvPr id="47" name="Picture 46">
                <a:extLst>
                  <a:ext uri="{FF2B5EF4-FFF2-40B4-BE49-F238E27FC236}">
                    <a16:creationId xmlns:a16="http://schemas.microsoft.com/office/drawing/2014/main" id="{5281D12F-9E9B-4754-BA26-27E2AD9F8B92}"/>
                  </a:ext>
                </a:extLst>
              </p:cNvPr>
              <p:cNvPicPr>
                <a:picLocks noChangeAspect="1"/>
              </p:cNvPicPr>
              <p:nvPr/>
            </p:nvPicPr>
            <p:blipFill rotWithShape="1">
              <a:blip r:embed="rId2"/>
              <a:srcRect l="20019" r="66302"/>
              <a:stretch/>
            </p:blipFill>
            <p:spPr>
              <a:xfrm>
                <a:off x="4171950" y="6482871"/>
                <a:ext cx="2085975" cy="385762"/>
              </a:xfrm>
              <a:prstGeom prst="rect">
                <a:avLst/>
              </a:prstGeom>
            </p:spPr>
          </p:pic>
          <p:pic>
            <p:nvPicPr>
              <p:cNvPr id="48" name="Picture 47">
                <a:extLst>
                  <a:ext uri="{FF2B5EF4-FFF2-40B4-BE49-F238E27FC236}">
                    <a16:creationId xmlns:a16="http://schemas.microsoft.com/office/drawing/2014/main" id="{A4D78E33-A9FC-437C-B9F0-C59DED8FD577}"/>
                  </a:ext>
                </a:extLst>
              </p:cNvPr>
              <p:cNvPicPr>
                <a:picLocks noChangeAspect="1"/>
              </p:cNvPicPr>
              <p:nvPr/>
            </p:nvPicPr>
            <p:blipFill rotWithShape="1">
              <a:blip r:embed="rId2"/>
              <a:srcRect l="20019" r="66302"/>
              <a:stretch/>
            </p:blipFill>
            <p:spPr>
              <a:xfrm>
                <a:off x="6257925" y="6482829"/>
                <a:ext cx="2085975" cy="385762"/>
              </a:xfrm>
              <a:prstGeom prst="rect">
                <a:avLst/>
              </a:prstGeom>
            </p:spPr>
          </p:pic>
        </p:grpSp>
        <p:pic>
          <p:nvPicPr>
            <p:cNvPr id="43" name="Picture 42">
              <a:extLst>
                <a:ext uri="{FF2B5EF4-FFF2-40B4-BE49-F238E27FC236}">
                  <a16:creationId xmlns:a16="http://schemas.microsoft.com/office/drawing/2014/main" id="{19E024F3-5069-46DC-A5E8-ED18C1835D18}"/>
                </a:ext>
              </a:extLst>
            </p:cNvPr>
            <p:cNvPicPr>
              <a:picLocks noChangeAspect="1"/>
            </p:cNvPicPr>
            <p:nvPr/>
          </p:nvPicPr>
          <p:blipFill rotWithShape="1">
            <a:blip r:embed="rId2"/>
            <a:srcRect l="20019" r="66302"/>
            <a:stretch/>
          </p:blipFill>
          <p:spPr>
            <a:xfrm>
              <a:off x="8331721" y="6503702"/>
              <a:ext cx="2085975" cy="385762"/>
            </a:xfrm>
            <a:prstGeom prst="rect">
              <a:avLst/>
            </a:prstGeom>
          </p:spPr>
        </p:pic>
        <p:pic>
          <p:nvPicPr>
            <p:cNvPr id="44" name="Picture 43">
              <a:extLst>
                <a:ext uri="{FF2B5EF4-FFF2-40B4-BE49-F238E27FC236}">
                  <a16:creationId xmlns:a16="http://schemas.microsoft.com/office/drawing/2014/main" id="{321BFBC3-2E56-42E0-A3B9-E937DC1E5E91}"/>
                </a:ext>
              </a:extLst>
            </p:cNvPr>
            <p:cNvPicPr>
              <a:picLocks noChangeAspect="1"/>
            </p:cNvPicPr>
            <p:nvPr/>
          </p:nvPicPr>
          <p:blipFill rotWithShape="1">
            <a:blip r:embed="rId2"/>
            <a:srcRect l="20019" r="66302"/>
            <a:stretch/>
          </p:blipFill>
          <p:spPr>
            <a:xfrm>
              <a:off x="10097585" y="6503744"/>
              <a:ext cx="2085975" cy="385762"/>
            </a:xfrm>
            <a:prstGeom prst="rect">
              <a:avLst/>
            </a:prstGeom>
          </p:spPr>
        </p:pic>
      </p:grpSp>
      <p:grpSp>
        <p:nvGrpSpPr>
          <p:cNvPr id="5" name="Group 4">
            <a:extLst>
              <a:ext uri="{FF2B5EF4-FFF2-40B4-BE49-F238E27FC236}">
                <a16:creationId xmlns:a16="http://schemas.microsoft.com/office/drawing/2014/main" id="{33F2354A-018A-2146-BAE9-A0206D5840DB}"/>
              </a:ext>
            </a:extLst>
          </p:cNvPr>
          <p:cNvGrpSpPr/>
          <p:nvPr/>
        </p:nvGrpSpPr>
        <p:grpSpPr>
          <a:xfrm>
            <a:off x="0" y="-1"/>
            <a:ext cx="12192000" cy="485776"/>
            <a:chOff x="0" y="-1"/>
            <a:chExt cx="9144000" cy="485776"/>
          </a:xfrm>
        </p:grpSpPr>
        <p:pic>
          <p:nvPicPr>
            <p:cNvPr id="6" name="Picture 5">
              <a:extLst>
                <a:ext uri="{FF2B5EF4-FFF2-40B4-BE49-F238E27FC236}">
                  <a16:creationId xmlns:a16="http://schemas.microsoft.com/office/drawing/2014/main" id="{4036C841-A74B-1045-9B2C-F7A9ED92A68A}"/>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7" name="Picture 6">
              <a:extLst>
                <a:ext uri="{FF2B5EF4-FFF2-40B4-BE49-F238E27FC236}">
                  <a16:creationId xmlns:a16="http://schemas.microsoft.com/office/drawing/2014/main" id="{F353E362-58A9-6243-9E5C-F886F0786DA8}"/>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16" name="Rectangle 15">
            <a:extLst>
              <a:ext uri="{FF2B5EF4-FFF2-40B4-BE49-F238E27FC236}">
                <a16:creationId xmlns:a16="http://schemas.microsoft.com/office/drawing/2014/main" id="{9FDB0DA7-A5AB-3F42-B1E1-A356F37C40F7}"/>
              </a:ext>
            </a:extLst>
          </p:cNvPr>
          <p:cNvSpPr/>
          <p:nvPr/>
        </p:nvSpPr>
        <p:spPr>
          <a:xfrm>
            <a:off x="352181" y="2510625"/>
            <a:ext cx="11189335" cy="2492990"/>
          </a:xfrm>
          <a:prstGeom prst="rect">
            <a:avLst/>
          </a:prstGeom>
        </p:spPr>
        <p:txBody>
          <a:bodyPr wrap="square">
            <a:spAutoFit/>
          </a:bodyPr>
          <a:lstStyle/>
          <a:p>
            <a:r>
              <a:rPr lang="en-GB" sz="3600" b="1" cap="all" dirty="0">
                <a:solidFill>
                  <a:prstClr val="black"/>
                </a:solidFill>
                <a:latin typeface="Ubuntu" panose="020B0504030602030204" pitchFamily="34" charset="0"/>
                <a:cs typeface="Times New Roman" panose="02020603050405020304" pitchFamily="18" charset="0"/>
              </a:rPr>
              <a:t>To BE </a:t>
            </a:r>
            <a:r>
              <a:rPr lang="en-GB" sz="3600" b="1" cap="all" dirty="0">
                <a:solidFill>
                  <a:srgbClr val="0070C0"/>
                </a:solidFill>
                <a:latin typeface="Ubuntu" panose="020B0504030602030204" pitchFamily="34" charset="0"/>
                <a:cs typeface="Times New Roman" panose="02020603050405020304" pitchFamily="18" charset="0"/>
              </a:rPr>
              <a:t>INTEROPERABLE</a:t>
            </a:r>
            <a:r>
              <a:rPr lang="en-GB" sz="3600" b="1" cap="all" dirty="0">
                <a:solidFill>
                  <a:prstClr val="black"/>
                </a:solidFill>
                <a:latin typeface="Ubuntu" panose="020B0504030602030204" pitchFamily="34" charset="0"/>
                <a:cs typeface="Times New Roman" panose="02020603050405020304" pitchFamily="18" charset="0"/>
              </a:rPr>
              <a:t>:</a:t>
            </a:r>
          </a:p>
          <a:p>
            <a:pPr lvl="1"/>
            <a:r>
              <a:rPr lang="en-GB" sz="2400" dirty="0">
                <a:solidFill>
                  <a:prstClr val="black"/>
                </a:solidFill>
                <a:latin typeface="Ubuntu" panose="020B0504030602030204" pitchFamily="34" charset="0"/>
                <a:cs typeface="Times New Roman" panose="02020603050405020304" pitchFamily="18" charset="0"/>
              </a:rPr>
              <a:t>I1. (meta)data use a</a:t>
            </a:r>
            <a:r>
              <a:rPr lang="en-GB" sz="2400" u="sng" dirty="0">
                <a:solidFill>
                  <a:prstClr val="black"/>
                </a:solidFill>
                <a:latin typeface="Ubuntu" panose="020B0504030602030204" pitchFamily="34" charset="0"/>
                <a:cs typeface="Times New Roman" panose="02020603050405020304" pitchFamily="18" charset="0"/>
              </a:rPr>
              <a:t> formal, accessible, shared, and broadly applicable language</a:t>
            </a:r>
            <a:r>
              <a:rPr lang="en-GB" sz="2400" dirty="0">
                <a:solidFill>
                  <a:prstClr val="black"/>
                </a:solidFill>
                <a:latin typeface="Ubuntu" panose="020B0504030602030204" pitchFamily="34" charset="0"/>
                <a:cs typeface="Times New Roman" panose="02020603050405020304" pitchFamily="18" charset="0"/>
              </a:rPr>
              <a:t> for knowledge representation.</a:t>
            </a:r>
          </a:p>
          <a:p>
            <a:pPr lvl="1"/>
            <a:br>
              <a:rPr lang="en-GB" sz="1200" dirty="0">
                <a:solidFill>
                  <a:prstClr val="black"/>
                </a:solidFill>
                <a:latin typeface="Ubuntu" panose="020B0504030602030204" pitchFamily="34" charset="0"/>
                <a:cs typeface="Times New Roman" panose="02020603050405020304" pitchFamily="18" charset="0"/>
              </a:rPr>
            </a:br>
            <a:r>
              <a:rPr lang="en-GB" sz="2400" dirty="0">
                <a:solidFill>
                  <a:prstClr val="black"/>
                </a:solidFill>
                <a:latin typeface="Ubuntu" panose="020B0504030602030204" pitchFamily="34" charset="0"/>
                <a:cs typeface="Times New Roman" panose="02020603050405020304" pitchFamily="18" charset="0"/>
              </a:rPr>
              <a:t>I2. (meta)data use </a:t>
            </a:r>
            <a:r>
              <a:rPr lang="en-GB" sz="2400" u="sng" dirty="0">
                <a:solidFill>
                  <a:prstClr val="black"/>
                </a:solidFill>
                <a:latin typeface="Ubuntu" panose="020B0504030602030204" pitchFamily="34" charset="0"/>
                <a:cs typeface="Times New Roman" panose="02020603050405020304" pitchFamily="18" charset="0"/>
              </a:rPr>
              <a:t>vocabularies that follow FAIR principles.</a:t>
            </a:r>
          </a:p>
          <a:p>
            <a:pPr lvl="1"/>
            <a:br>
              <a:rPr lang="en-GB" sz="1200" dirty="0">
                <a:solidFill>
                  <a:prstClr val="black"/>
                </a:solidFill>
                <a:latin typeface="Ubuntu" panose="020B0504030602030204" pitchFamily="34" charset="0"/>
                <a:cs typeface="Times New Roman" panose="02020603050405020304" pitchFamily="18" charset="0"/>
              </a:rPr>
            </a:br>
            <a:r>
              <a:rPr lang="en-GB" sz="2400" dirty="0">
                <a:solidFill>
                  <a:prstClr val="black"/>
                </a:solidFill>
                <a:latin typeface="Ubuntu" panose="020B0504030602030204" pitchFamily="34" charset="0"/>
                <a:cs typeface="Times New Roman" panose="02020603050405020304" pitchFamily="18" charset="0"/>
              </a:rPr>
              <a:t>I3. (meta)data include </a:t>
            </a:r>
            <a:r>
              <a:rPr lang="en-GB" sz="2400" u="sng" dirty="0">
                <a:solidFill>
                  <a:prstClr val="black"/>
                </a:solidFill>
                <a:latin typeface="Ubuntu" panose="020B0504030602030204" pitchFamily="34" charset="0"/>
                <a:cs typeface="Times New Roman" panose="02020603050405020304" pitchFamily="18" charset="0"/>
              </a:rPr>
              <a:t>qualified references</a:t>
            </a:r>
            <a:r>
              <a:rPr lang="en-GB" sz="2400" dirty="0">
                <a:solidFill>
                  <a:prstClr val="black"/>
                </a:solidFill>
                <a:latin typeface="Ubuntu" panose="020B0504030602030204" pitchFamily="34" charset="0"/>
                <a:cs typeface="Times New Roman" panose="02020603050405020304" pitchFamily="18" charset="0"/>
              </a:rPr>
              <a:t> to other (meta)data.</a:t>
            </a:r>
          </a:p>
        </p:txBody>
      </p:sp>
      <p:sp>
        <p:nvSpPr>
          <p:cNvPr id="18" name="Rectangle 17">
            <a:extLst>
              <a:ext uri="{FF2B5EF4-FFF2-40B4-BE49-F238E27FC236}">
                <a16:creationId xmlns:a16="http://schemas.microsoft.com/office/drawing/2014/main" id="{5B1C2508-0029-394E-919E-9829FDEC0DA5}"/>
              </a:ext>
            </a:extLst>
          </p:cNvPr>
          <p:cNvSpPr/>
          <p:nvPr/>
        </p:nvSpPr>
        <p:spPr>
          <a:xfrm>
            <a:off x="552897" y="809812"/>
            <a:ext cx="2796190" cy="1323439"/>
          </a:xfrm>
          <a:prstGeom prst="rect">
            <a:avLst/>
          </a:prstGeom>
        </p:spPr>
        <p:txBody>
          <a:bodyPr wrap="square">
            <a:spAutoFit/>
          </a:bodyPr>
          <a:lstStyle/>
          <a:p>
            <a:r>
              <a:rPr lang="en-GB" sz="8000" b="1" cap="all" dirty="0">
                <a:solidFill>
                  <a:prstClr val="white">
                    <a:lumMod val="65000"/>
                  </a:prstClr>
                </a:solidFill>
                <a:latin typeface="Ubuntu" panose="020B0504030602030204" pitchFamily="34" charset="0"/>
                <a:cs typeface="Times New Roman" panose="02020603050405020304" pitchFamily="18" charset="0"/>
              </a:rPr>
              <a:t>FA</a:t>
            </a:r>
            <a:r>
              <a:rPr lang="en-GB" sz="8000" b="1" cap="all" dirty="0">
                <a:solidFill>
                  <a:srgbClr val="0070C0"/>
                </a:solidFill>
                <a:latin typeface="Ubuntu" panose="020B0504030602030204" pitchFamily="34" charset="0"/>
                <a:cs typeface="Times New Roman" panose="02020603050405020304" pitchFamily="18" charset="0"/>
              </a:rPr>
              <a:t>I</a:t>
            </a:r>
            <a:r>
              <a:rPr lang="en-GB" sz="8000" b="1" cap="all" dirty="0">
                <a:solidFill>
                  <a:prstClr val="white">
                    <a:lumMod val="65000"/>
                  </a:prstClr>
                </a:solidFill>
                <a:latin typeface="Ubuntu" panose="020B0504030602030204" pitchFamily="34" charset="0"/>
                <a:cs typeface="Times New Roman" panose="02020603050405020304" pitchFamily="18" charset="0"/>
              </a:rPr>
              <a:t>R</a:t>
            </a:r>
            <a:endParaRPr lang="en-GB" sz="5400" dirty="0">
              <a:solidFill>
                <a:prstClr val="white">
                  <a:lumMod val="65000"/>
                </a:prstClr>
              </a:solidFill>
              <a:latin typeface="Ubuntu" panose="020B0504030602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85208C-0DE1-9E42-8A8E-9B4AF31F2778}"/>
              </a:ext>
            </a:extLst>
          </p:cNvPr>
          <p:cNvSpPr txBox="1"/>
          <p:nvPr/>
        </p:nvSpPr>
        <p:spPr>
          <a:xfrm>
            <a:off x="755538" y="5569293"/>
            <a:ext cx="6889557" cy="369332"/>
          </a:xfrm>
          <a:prstGeom prst="rect">
            <a:avLst/>
          </a:prstGeom>
          <a:noFill/>
        </p:spPr>
        <p:txBody>
          <a:bodyPr wrap="square" rtlCol="0">
            <a:spAutoFit/>
          </a:bodyPr>
          <a:lstStyle/>
          <a:p>
            <a:r>
              <a:rPr lang="en-US" dirty="0">
                <a:latin typeface="Ubuntu" panose="020B0504030602030204" pitchFamily="34" charset="0"/>
                <a:cs typeface="Times New Roman" panose="02020603050405020304" pitchFamily="18" charset="0"/>
              </a:rPr>
              <a:t>Wilkinson </a:t>
            </a:r>
            <a:r>
              <a:rPr lang="en-US" i="1" dirty="0">
                <a:latin typeface="Ubuntu" panose="020B0504030602030204" pitchFamily="34" charset="0"/>
                <a:cs typeface="Times New Roman" panose="02020603050405020304" pitchFamily="18" charset="0"/>
              </a:rPr>
              <a:t>et al. </a:t>
            </a:r>
            <a:r>
              <a:rPr lang="en-US" dirty="0">
                <a:latin typeface="Ubuntu" panose="020B0504030602030204" pitchFamily="34" charset="0"/>
                <a:cs typeface="Times New Roman" panose="02020603050405020304" pitchFamily="18" charset="0"/>
              </a:rPr>
              <a:t>2016 </a:t>
            </a:r>
            <a:r>
              <a:rPr lang="en-US" i="1" dirty="0">
                <a:latin typeface="Ubuntu" panose="020B0504030602030204" pitchFamily="34" charset="0"/>
                <a:cs typeface="Times New Roman" panose="02020603050405020304" pitchFamily="18" charset="0"/>
              </a:rPr>
              <a:t>Scientific Data</a:t>
            </a:r>
            <a:endParaRPr lang="en-US" dirty="0">
              <a:latin typeface="Ubuntu" panose="020B0504030602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93AB88F-2C71-4EAF-8062-02B5B2BA29CC}"/>
              </a:ext>
            </a:extLst>
          </p:cNvPr>
          <p:cNvSpPr txBox="1"/>
          <p:nvPr/>
        </p:nvSpPr>
        <p:spPr>
          <a:xfrm>
            <a:off x="3357350" y="1306579"/>
            <a:ext cx="8607914" cy="584775"/>
          </a:xfrm>
          <a:prstGeom prst="rect">
            <a:avLst/>
          </a:prstGeom>
          <a:noFill/>
        </p:spPr>
        <p:txBody>
          <a:bodyPr wrap="square" rtlCol="0">
            <a:spAutoFit/>
          </a:bodyPr>
          <a:lstStyle/>
          <a:p>
            <a:r>
              <a:rPr lang="en-US" sz="3200" dirty="0">
                <a:solidFill>
                  <a:srgbClr val="A6A6A6"/>
                </a:solidFill>
                <a:latin typeface="Ubuntu" panose="020B0504030602030204" pitchFamily="34" charset="0"/>
                <a:cs typeface="Times New Roman" panose="02020603050405020304" pitchFamily="18" charset="0"/>
              </a:rPr>
              <a:t>Findable Accessible </a:t>
            </a:r>
            <a:r>
              <a:rPr lang="en-US" sz="3200" dirty="0">
                <a:solidFill>
                  <a:srgbClr val="0070C0"/>
                </a:solidFill>
                <a:latin typeface="Ubuntu" panose="020B0504030602030204" pitchFamily="34" charset="0"/>
                <a:cs typeface="Times New Roman" panose="02020603050405020304" pitchFamily="18" charset="0"/>
              </a:rPr>
              <a:t>Interoperable</a:t>
            </a:r>
            <a:r>
              <a:rPr lang="en-US" sz="3200" dirty="0">
                <a:latin typeface="Ubuntu" panose="020B0504030602030204" pitchFamily="34" charset="0"/>
                <a:cs typeface="Times New Roman" panose="02020603050405020304" pitchFamily="18" charset="0"/>
              </a:rPr>
              <a:t> </a:t>
            </a:r>
            <a:r>
              <a:rPr lang="en-US" sz="3200" dirty="0">
                <a:solidFill>
                  <a:srgbClr val="A6A6A6"/>
                </a:solidFill>
                <a:latin typeface="Ubuntu" panose="020B0504030602030204" pitchFamily="34" charset="0"/>
                <a:cs typeface="Times New Roman" panose="02020603050405020304" pitchFamily="18" charset="0"/>
              </a:rPr>
              <a:t>Reusable</a:t>
            </a:r>
          </a:p>
        </p:txBody>
      </p:sp>
      <p:grpSp>
        <p:nvGrpSpPr>
          <p:cNvPr id="23" name="Group 22">
            <a:extLst>
              <a:ext uri="{FF2B5EF4-FFF2-40B4-BE49-F238E27FC236}">
                <a16:creationId xmlns:a16="http://schemas.microsoft.com/office/drawing/2014/main" id="{164C4A3C-261B-4E68-9D9D-25AADAA0E5AA}"/>
              </a:ext>
            </a:extLst>
          </p:cNvPr>
          <p:cNvGrpSpPr/>
          <p:nvPr/>
        </p:nvGrpSpPr>
        <p:grpSpPr>
          <a:xfrm>
            <a:off x="9943623" y="3947531"/>
            <a:ext cx="1452924" cy="1311043"/>
            <a:chOff x="2286000" y="1295400"/>
            <a:chExt cx="4985451" cy="5081164"/>
          </a:xfrm>
        </p:grpSpPr>
        <p:pic>
          <p:nvPicPr>
            <p:cNvPr id="24" name="Picture 10">
              <a:extLst>
                <a:ext uri="{FF2B5EF4-FFF2-40B4-BE49-F238E27FC236}">
                  <a16:creationId xmlns:a16="http://schemas.microsoft.com/office/drawing/2014/main" id="{A4831BC5-8B3C-437F-973F-5BF60F5D0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98602"/>
              <a:ext cx="3005137" cy="75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a:extLst>
                <a:ext uri="{FF2B5EF4-FFF2-40B4-BE49-F238E27FC236}">
                  <a16:creationId xmlns:a16="http://schemas.microsoft.com/office/drawing/2014/main" id="{ED22F341-9D96-46E4-A173-3D2E91F9C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907" y="3927832"/>
              <a:ext cx="3095567" cy="244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a:extLst>
                <a:ext uri="{FF2B5EF4-FFF2-40B4-BE49-F238E27FC236}">
                  <a16:creationId xmlns:a16="http://schemas.microsoft.com/office/drawing/2014/main" id="{CE7A6F25-5BD1-453B-9D7C-39C6D17AA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584933"/>
              <a:ext cx="2099278"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a:extLst>
                <a:ext uri="{FF2B5EF4-FFF2-40B4-BE49-F238E27FC236}">
                  <a16:creationId xmlns:a16="http://schemas.microsoft.com/office/drawing/2014/main" id="{9F8E33F2-6ED6-4A60-93FB-0FC3306167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1861251" cy="275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descr="C:\Users\pbuttigi\AppData\Local\Microsoft\Windows\Temporary Internet Files\Content.IE5\XX6JAFDU\1373811890[1].png">
              <a:extLst>
                <a:ext uri="{FF2B5EF4-FFF2-40B4-BE49-F238E27FC236}">
                  <a16:creationId xmlns:a16="http://schemas.microsoft.com/office/drawing/2014/main" id="{DE22FE24-6F20-4849-BBE9-442FF448CC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36448" flipH="1">
              <a:off x="4990171" y="2035143"/>
              <a:ext cx="1514044" cy="20391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FE8E88B7-6D9D-430A-B455-44ADBCF85B35}"/>
              </a:ext>
            </a:extLst>
          </p:cNvPr>
          <p:cNvGrpSpPr/>
          <p:nvPr/>
        </p:nvGrpSpPr>
        <p:grpSpPr>
          <a:xfrm>
            <a:off x="8902967" y="5000612"/>
            <a:ext cx="620174" cy="1082976"/>
            <a:chOff x="395536" y="3170612"/>
            <a:chExt cx="738111" cy="1224136"/>
          </a:xfrm>
        </p:grpSpPr>
        <p:grpSp>
          <p:nvGrpSpPr>
            <p:cNvPr id="56" name="Group 55">
              <a:extLst>
                <a:ext uri="{FF2B5EF4-FFF2-40B4-BE49-F238E27FC236}">
                  <a16:creationId xmlns:a16="http://schemas.microsoft.com/office/drawing/2014/main" id="{5FA5FB26-9361-47F9-8362-6672C65D7791}"/>
                </a:ext>
              </a:extLst>
            </p:cNvPr>
            <p:cNvGrpSpPr/>
            <p:nvPr/>
          </p:nvGrpSpPr>
          <p:grpSpPr>
            <a:xfrm>
              <a:off x="395536" y="3170612"/>
              <a:ext cx="738111" cy="1224136"/>
              <a:chOff x="2933789" y="5442089"/>
              <a:chExt cx="738111" cy="1224136"/>
            </a:xfrm>
          </p:grpSpPr>
          <p:grpSp>
            <p:nvGrpSpPr>
              <p:cNvPr id="58" name="Group 57">
                <a:extLst>
                  <a:ext uri="{FF2B5EF4-FFF2-40B4-BE49-F238E27FC236}">
                    <a16:creationId xmlns:a16="http://schemas.microsoft.com/office/drawing/2014/main" id="{3EF1EA39-942F-4077-A0AF-5DD8398EE28C}"/>
                  </a:ext>
                </a:extLst>
              </p:cNvPr>
              <p:cNvGrpSpPr/>
              <p:nvPr/>
            </p:nvGrpSpPr>
            <p:grpSpPr>
              <a:xfrm>
                <a:off x="3023828" y="5442089"/>
                <a:ext cx="648072" cy="1224136"/>
                <a:chOff x="1223628" y="4293096"/>
                <a:chExt cx="648072" cy="1224136"/>
              </a:xfrm>
            </p:grpSpPr>
            <p:sp>
              <p:nvSpPr>
                <p:cNvPr id="60" name="Flowchart: Delay 59">
                  <a:extLst>
                    <a:ext uri="{FF2B5EF4-FFF2-40B4-BE49-F238E27FC236}">
                      <a16:creationId xmlns:a16="http://schemas.microsoft.com/office/drawing/2014/main" id="{D8482BC0-9B2F-47F0-8EB9-35C198B090D0}"/>
                    </a:ext>
                  </a:extLst>
                </p:cNvPr>
                <p:cNvSpPr/>
                <p:nvPr/>
              </p:nvSpPr>
              <p:spPr>
                <a:xfrm rot="16200000">
                  <a:off x="1259632" y="4941168"/>
                  <a:ext cx="576064" cy="576064"/>
                </a:xfrm>
                <a:prstGeom prst="flowChartDelay">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endParaRPr>
                </a:p>
              </p:txBody>
            </p:sp>
            <p:sp>
              <p:nvSpPr>
                <p:cNvPr id="61" name="Flowchart: Connector 60">
                  <a:extLst>
                    <a:ext uri="{FF2B5EF4-FFF2-40B4-BE49-F238E27FC236}">
                      <a16:creationId xmlns:a16="http://schemas.microsoft.com/office/drawing/2014/main" id="{0BA5ADF2-BC43-4980-B409-BB01CC1D79C4}"/>
                    </a:ext>
                  </a:extLst>
                </p:cNvPr>
                <p:cNvSpPr/>
                <p:nvPr/>
              </p:nvSpPr>
              <p:spPr>
                <a:xfrm>
                  <a:off x="1223628" y="4293096"/>
                  <a:ext cx="648072" cy="648072"/>
                </a:xfrm>
                <a:prstGeom prst="flowChartConnecto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2" name="Flowchart: Delay 61">
                  <a:extLst>
                    <a:ext uri="{FF2B5EF4-FFF2-40B4-BE49-F238E27FC236}">
                      <a16:creationId xmlns:a16="http://schemas.microsoft.com/office/drawing/2014/main" id="{19F5830A-A337-4BA7-85CD-00A1D74AC0F2}"/>
                    </a:ext>
                  </a:extLst>
                </p:cNvPr>
                <p:cNvSpPr/>
                <p:nvPr/>
              </p:nvSpPr>
              <p:spPr>
                <a:xfrm rot="5400000">
                  <a:off x="1610245" y="5108038"/>
                  <a:ext cx="144316" cy="174623"/>
                </a:xfrm>
                <a:prstGeom prst="flowChartDelay">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endParaRPr>
                </a:p>
              </p:txBody>
            </p:sp>
          </p:grpSp>
          <p:pic>
            <p:nvPicPr>
              <p:cNvPr id="59" name="Picture 2" descr="C:\Users\pbuttigi\AppData\Local\Microsoft\Windows\Temporary Internet Files\Content.IE5\FT2QYEX4\large-glass-test-tube-chemical-laboratory-icon-66.6-12285[1].gif">
                <a:extLst>
                  <a:ext uri="{FF2B5EF4-FFF2-40B4-BE49-F238E27FC236}">
                    <a16:creationId xmlns:a16="http://schemas.microsoft.com/office/drawing/2014/main" id="{160755BE-BB86-4203-842C-1C7E524C2A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3789" y="6196928"/>
                <a:ext cx="205028" cy="43329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7" name="Straight Connector 56">
              <a:extLst>
                <a:ext uri="{FF2B5EF4-FFF2-40B4-BE49-F238E27FC236}">
                  <a16:creationId xmlns:a16="http://schemas.microsoft.com/office/drawing/2014/main" id="{00CFACEA-A104-497E-97EB-56585D88D757}"/>
                </a:ext>
              </a:extLst>
            </p:cNvPr>
            <p:cNvCxnSpPr>
              <a:cxnSpLocks/>
              <a:stCxn id="61" idx="4"/>
              <a:endCxn id="60" idx="1"/>
            </p:cNvCxnSpPr>
            <p:nvPr/>
          </p:nvCxnSpPr>
          <p:spPr>
            <a:xfrm>
              <a:off x="809611" y="3818684"/>
              <a:ext cx="0" cy="576064"/>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49" name="Slide Number Placeholder 3">
            <a:extLst>
              <a:ext uri="{FF2B5EF4-FFF2-40B4-BE49-F238E27FC236}">
                <a16:creationId xmlns:a16="http://schemas.microsoft.com/office/drawing/2014/main" id="{7B10CFD6-C25C-4C1B-A44D-22F51DD2761F}"/>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3</a:t>
            </a:fld>
            <a:endParaRPr lang="en-US" sz="1400" dirty="0">
              <a:solidFill>
                <a:schemeClr val="tx1"/>
              </a:solidFill>
            </a:endParaRPr>
          </a:p>
        </p:txBody>
      </p:sp>
      <p:pic>
        <p:nvPicPr>
          <p:cNvPr id="35"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13A071DE-8F93-7243-ACB6-8EA95C3665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8EFB62FF-33EB-6A4A-956F-A0A7C79277C2}"/>
              </a:ext>
            </a:extLst>
          </p:cNvPr>
          <p:cNvGrpSpPr/>
          <p:nvPr/>
        </p:nvGrpSpPr>
        <p:grpSpPr>
          <a:xfrm>
            <a:off x="0" y="9961"/>
            <a:ext cx="12192000" cy="485776"/>
            <a:chOff x="0" y="-1"/>
            <a:chExt cx="9144000" cy="485776"/>
          </a:xfrm>
        </p:grpSpPr>
        <p:pic>
          <p:nvPicPr>
            <p:cNvPr id="37" name="Picture 36">
              <a:extLst>
                <a:ext uri="{FF2B5EF4-FFF2-40B4-BE49-F238E27FC236}">
                  <a16:creationId xmlns:a16="http://schemas.microsoft.com/office/drawing/2014/main" id="{567F7C97-72B6-1943-B878-D2F8005B4731}"/>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38" name="Picture 37">
              <a:extLst>
                <a:ext uri="{FF2B5EF4-FFF2-40B4-BE49-F238E27FC236}">
                  <a16:creationId xmlns:a16="http://schemas.microsoft.com/office/drawing/2014/main" id="{C057342A-631D-7D45-B540-84F5BCC4BAA1}"/>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29406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2CD1DB8-B96F-4AB2-A9F7-31233A0CC1E1}"/>
              </a:ext>
            </a:extLst>
          </p:cNvPr>
          <p:cNvGrpSpPr/>
          <p:nvPr/>
        </p:nvGrpSpPr>
        <p:grpSpPr>
          <a:xfrm>
            <a:off x="0" y="6503362"/>
            <a:ext cx="12183560" cy="386144"/>
            <a:chOff x="0" y="6503362"/>
            <a:chExt cx="12183560" cy="386144"/>
          </a:xfrm>
        </p:grpSpPr>
        <p:grpSp>
          <p:nvGrpSpPr>
            <p:cNvPr id="56" name="Group 55">
              <a:extLst>
                <a:ext uri="{FF2B5EF4-FFF2-40B4-BE49-F238E27FC236}">
                  <a16:creationId xmlns:a16="http://schemas.microsoft.com/office/drawing/2014/main" id="{F9C50F5E-1703-4955-8E97-A213872E9278}"/>
                </a:ext>
              </a:extLst>
            </p:cNvPr>
            <p:cNvGrpSpPr/>
            <p:nvPr/>
          </p:nvGrpSpPr>
          <p:grpSpPr>
            <a:xfrm>
              <a:off x="0" y="6503362"/>
              <a:ext cx="8343900" cy="385804"/>
              <a:chOff x="0" y="6482829"/>
              <a:chExt cx="8343900" cy="385804"/>
            </a:xfrm>
          </p:grpSpPr>
          <p:pic>
            <p:nvPicPr>
              <p:cNvPr id="59" name="Picture 58">
                <a:extLst>
                  <a:ext uri="{FF2B5EF4-FFF2-40B4-BE49-F238E27FC236}">
                    <a16:creationId xmlns:a16="http://schemas.microsoft.com/office/drawing/2014/main" id="{3A640456-33D6-42B4-92F1-3D0DD4F8F5CC}"/>
                  </a:ext>
                </a:extLst>
              </p:cNvPr>
              <p:cNvPicPr>
                <a:picLocks noChangeAspect="1"/>
              </p:cNvPicPr>
              <p:nvPr/>
            </p:nvPicPr>
            <p:blipFill rotWithShape="1">
              <a:blip r:embed="rId3"/>
              <a:srcRect l="20019" r="66302"/>
              <a:stretch/>
            </p:blipFill>
            <p:spPr>
              <a:xfrm>
                <a:off x="0" y="6482871"/>
                <a:ext cx="2085975" cy="385762"/>
              </a:xfrm>
              <a:prstGeom prst="rect">
                <a:avLst/>
              </a:prstGeom>
            </p:spPr>
          </p:pic>
          <p:pic>
            <p:nvPicPr>
              <p:cNvPr id="60" name="Picture 59">
                <a:extLst>
                  <a:ext uri="{FF2B5EF4-FFF2-40B4-BE49-F238E27FC236}">
                    <a16:creationId xmlns:a16="http://schemas.microsoft.com/office/drawing/2014/main" id="{01002CB4-BE0D-43F8-961D-503E827EEEC4}"/>
                  </a:ext>
                </a:extLst>
              </p:cNvPr>
              <p:cNvPicPr>
                <a:picLocks noChangeAspect="1"/>
              </p:cNvPicPr>
              <p:nvPr/>
            </p:nvPicPr>
            <p:blipFill rotWithShape="1">
              <a:blip r:embed="rId3"/>
              <a:srcRect l="20019" r="66302"/>
              <a:stretch/>
            </p:blipFill>
            <p:spPr>
              <a:xfrm>
                <a:off x="2085975" y="6482871"/>
                <a:ext cx="2085975" cy="385762"/>
              </a:xfrm>
              <a:prstGeom prst="rect">
                <a:avLst/>
              </a:prstGeom>
            </p:spPr>
          </p:pic>
          <p:pic>
            <p:nvPicPr>
              <p:cNvPr id="61" name="Picture 60">
                <a:extLst>
                  <a:ext uri="{FF2B5EF4-FFF2-40B4-BE49-F238E27FC236}">
                    <a16:creationId xmlns:a16="http://schemas.microsoft.com/office/drawing/2014/main" id="{6B2D75D7-0FC0-4F0F-A7FC-3E2FF1ECF283}"/>
                  </a:ext>
                </a:extLst>
              </p:cNvPr>
              <p:cNvPicPr>
                <a:picLocks noChangeAspect="1"/>
              </p:cNvPicPr>
              <p:nvPr/>
            </p:nvPicPr>
            <p:blipFill rotWithShape="1">
              <a:blip r:embed="rId3"/>
              <a:srcRect l="20019" r="66302"/>
              <a:stretch/>
            </p:blipFill>
            <p:spPr>
              <a:xfrm>
                <a:off x="4171950" y="6482871"/>
                <a:ext cx="2085975" cy="385762"/>
              </a:xfrm>
              <a:prstGeom prst="rect">
                <a:avLst/>
              </a:prstGeom>
            </p:spPr>
          </p:pic>
          <p:pic>
            <p:nvPicPr>
              <p:cNvPr id="62" name="Picture 61">
                <a:extLst>
                  <a:ext uri="{FF2B5EF4-FFF2-40B4-BE49-F238E27FC236}">
                    <a16:creationId xmlns:a16="http://schemas.microsoft.com/office/drawing/2014/main" id="{4BF8FFE8-2BFF-4957-B180-AAFC6177AC02}"/>
                  </a:ext>
                </a:extLst>
              </p:cNvPr>
              <p:cNvPicPr>
                <a:picLocks noChangeAspect="1"/>
              </p:cNvPicPr>
              <p:nvPr/>
            </p:nvPicPr>
            <p:blipFill rotWithShape="1">
              <a:blip r:embed="rId3"/>
              <a:srcRect l="20019" r="66302"/>
              <a:stretch/>
            </p:blipFill>
            <p:spPr>
              <a:xfrm>
                <a:off x="6257925" y="6482829"/>
                <a:ext cx="2085975" cy="385762"/>
              </a:xfrm>
              <a:prstGeom prst="rect">
                <a:avLst/>
              </a:prstGeom>
            </p:spPr>
          </p:pic>
        </p:grpSp>
        <p:pic>
          <p:nvPicPr>
            <p:cNvPr id="57" name="Picture 56">
              <a:extLst>
                <a:ext uri="{FF2B5EF4-FFF2-40B4-BE49-F238E27FC236}">
                  <a16:creationId xmlns:a16="http://schemas.microsoft.com/office/drawing/2014/main" id="{6AC9BC29-1932-4DD3-8849-B3E55D2A3DA1}"/>
                </a:ext>
              </a:extLst>
            </p:cNvPr>
            <p:cNvPicPr>
              <a:picLocks noChangeAspect="1"/>
            </p:cNvPicPr>
            <p:nvPr/>
          </p:nvPicPr>
          <p:blipFill rotWithShape="1">
            <a:blip r:embed="rId3"/>
            <a:srcRect l="20019" r="66302"/>
            <a:stretch/>
          </p:blipFill>
          <p:spPr>
            <a:xfrm>
              <a:off x="8331721" y="6503702"/>
              <a:ext cx="2085975" cy="385762"/>
            </a:xfrm>
            <a:prstGeom prst="rect">
              <a:avLst/>
            </a:prstGeom>
          </p:spPr>
        </p:pic>
        <p:pic>
          <p:nvPicPr>
            <p:cNvPr id="58" name="Picture 57">
              <a:extLst>
                <a:ext uri="{FF2B5EF4-FFF2-40B4-BE49-F238E27FC236}">
                  <a16:creationId xmlns:a16="http://schemas.microsoft.com/office/drawing/2014/main" id="{6F6C9E11-B2FE-44B1-967B-D1DA694E7545}"/>
                </a:ext>
              </a:extLst>
            </p:cNvPr>
            <p:cNvPicPr>
              <a:picLocks noChangeAspect="1"/>
            </p:cNvPicPr>
            <p:nvPr/>
          </p:nvPicPr>
          <p:blipFill rotWithShape="1">
            <a:blip r:embed="rId3"/>
            <a:srcRect l="20019" r="66302"/>
            <a:stretch/>
          </p:blipFill>
          <p:spPr>
            <a:xfrm>
              <a:off x="10097585" y="6503744"/>
              <a:ext cx="2085975" cy="385762"/>
            </a:xfrm>
            <a:prstGeom prst="rect">
              <a:avLst/>
            </a:prstGeom>
          </p:spPr>
        </p:pic>
      </p:grpSp>
      <p:grpSp>
        <p:nvGrpSpPr>
          <p:cNvPr id="26" name="Group 25">
            <a:extLst>
              <a:ext uri="{FF2B5EF4-FFF2-40B4-BE49-F238E27FC236}">
                <a16:creationId xmlns:a16="http://schemas.microsoft.com/office/drawing/2014/main" id="{86EC12F7-35DC-4E7B-B16C-A8D824CF8DBF}"/>
              </a:ext>
            </a:extLst>
          </p:cNvPr>
          <p:cNvGrpSpPr/>
          <p:nvPr/>
        </p:nvGrpSpPr>
        <p:grpSpPr>
          <a:xfrm>
            <a:off x="0" y="-1"/>
            <a:ext cx="12192000" cy="485776"/>
            <a:chOff x="0" y="-1"/>
            <a:chExt cx="9144000" cy="485776"/>
          </a:xfrm>
        </p:grpSpPr>
        <p:pic>
          <p:nvPicPr>
            <p:cNvPr id="27" name="Picture 26">
              <a:extLst>
                <a:ext uri="{FF2B5EF4-FFF2-40B4-BE49-F238E27FC236}">
                  <a16:creationId xmlns:a16="http://schemas.microsoft.com/office/drawing/2014/main" id="{C64BE06C-F554-4B1A-98AC-749E170FFEB4}"/>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28" name="Picture 27">
              <a:extLst>
                <a:ext uri="{FF2B5EF4-FFF2-40B4-BE49-F238E27FC236}">
                  <a16:creationId xmlns:a16="http://schemas.microsoft.com/office/drawing/2014/main" id="{84BEF1FE-110E-4678-B5C7-149EC8704092}"/>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
        <p:nvSpPr>
          <p:cNvPr id="22" name="Rectangle 2">
            <a:extLst>
              <a:ext uri="{FF2B5EF4-FFF2-40B4-BE49-F238E27FC236}">
                <a16:creationId xmlns:a16="http://schemas.microsoft.com/office/drawing/2014/main" id="{60A9A448-F3A6-D94D-98AC-6707C8F63F5D}"/>
              </a:ext>
            </a:extLst>
          </p:cNvPr>
          <p:cNvSpPr txBox="1">
            <a:spLocks noChangeArrowheads="1"/>
          </p:cNvSpPr>
          <p:nvPr/>
        </p:nvSpPr>
        <p:spPr>
          <a:xfrm>
            <a:off x="480782" y="862039"/>
            <a:ext cx="8518525"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b="1" dirty="0">
                <a:latin typeface="Ubuntu" panose="020B0504030602030204" pitchFamily="34" charset="0"/>
                <a:cs typeface="Times New Roman" pitchFamily="18" charset="0"/>
              </a:rPr>
              <a:t>Ontology</a:t>
            </a:r>
            <a:br>
              <a:rPr lang="en-GB" altLang="de-DE" sz="4000" b="1" dirty="0">
                <a:latin typeface="Ubuntu" panose="020B0504030602030204" pitchFamily="34" charset="0"/>
                <a:cs typeface="Times New Roman" pitchFamily="18" charset="0"/>
              </a:rPr>
            </a:br>
            <a:r>
              <a:rPr lang="en-GB" altLang="de-DE" sz="4000" b="1" dirty="0">
                <a:latin typeface="Ubuntu" panose="020B0504030602030204" pitchFamily="34" charset="0"/>
                <a:cs typeface="Times New Roman" pitchFamily="18" charset="0"/>
              </a:rPr>
              <a:t>	</a:t>
            </a:r>
            <a:endParaRPr lang="en-GB" altLang="de-DE" sz="2800" b="1" dirty="0">
              <a:latin typeface="Ubuntu" panose="020B0504030602030204" pitchFamily="34" charset="0"/>
              <a:cs typeface="Times New Roman" pitchFamily="18" charset="0"/>
            </a:endParaRPr>
          </a:p>
        </p:txBody>
      </p:sp>
      <p:sp>
        <p:nvSpPr>
          <p:cNvPr id="23" name="Rectangle 22">
            <a:extLst>
              <a:ext uri="{FF2B5EF4-FFF2-40B4-BE49-F238E27FC236}">
                <a16:creationId xmlns:a16="http://schemas.microsoft.com/office/drawing/2014/main" id="{DE0560A8-C05B-7345-9054-21C9B6AF1D58}"/>
              </a:ext>
            </a:extLst>
          </p:cNvPr>
          <p:cNvSpPr>
            <a:spLocks noChangeArrowheads="1"/>
          </p:cNvSpPr>
          <p:nvPr/>
        </p:nvSpPr>
        <p:spPr bwMode="auto">
          <a:xfrm>
            <a:off x="1161184" y="2166494"/>
            <a:ext cx="591188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de-DE" sz="2800" b="1" dirty="0">
                <a:solidFill>
                  <a:srgbClr val="148D97"/>
                </a:solidFill>
                <a:latin typeface="Ubuntu" panose="020B0504030602030204" pitchFamily="34" charset="0"/>
                <a:cs typeface="Times New Roman" pitchFamily="18" charset="0"/>
              </a:rPr>
              <a:t>~ def. A human- and machine-readable, logical representation of expert knowledge about</a:t>
            </a:r>
            <a:br>
              <a:rPr lang="en-GB" altLang="de-DE" sz="2800" b="1" dirty="0">
                <a:solidFill>
                  <a:srgbClr val="148D97"/>
                </a:solidFill>
                <a:latin typeface="Ubuntu" panose="020B0504030602030204" pitchFamily="34" charset="0"/>
                <a:cs typeface="Times New Roman" pitchFamily="18" charset="0"/>
              </a:rPr>
            </a:br>
            <a:r>
              <a:rPr lang="en-GB" altLang="de-DE" sz="2800" b="1" dirty="0">
                <a:solidFill>
                  <a:srgbClr val="148D97"/>
                </a:solidFill>
                <a:latin typeface="Ubuntu" panose="020B0504030602030204" pitchFamily="34" charset="0"/>
                <a:cs typeface="Times New Roman" pitchFamily="18" charset="0"/>
              </a:rPr>
              <a:t>real-world entities</a:t>
            </a:r>
            <a:br>
              <a:rPr lang="en-GB" altLang="de-DE" sz="2800" b="1" dirty="0">
                <a:solidFill>
                  <a:srgbClr val="148D97"/>
                </a:solidFill>
                <a:latin typeface="Ubuntu" panose="020B0504030602030204" pitchFamily="34" charset="0"/>
                <a:cs typeface="Times New Roman" pitchFamily="18" charset="0"/>
              </a:rPr>
            </a:br>
            <a:endParaRPr lang="en-GB" altLang="de-DE" sz="2800" b="1" dirty="0">
              <a:solidFill>
                <a:srgbClr val="148D97"/>
              </a:solidFill>
              <a:latin typeface="Ubuntu" panose="020B0504030602030204" pitchFamily="34" charset="0"/>
              <a:cs typeface="Times New Roman" pitchFamily="18" charset="0"/>
            </a:endParaRPr>
          </a:p>
        </p:txBody>
      </p:sp>
      <p:sp>
        <p:nvSpPr>
          <p:cNvPr id="47" name="Oval 46">
            <a:extLst>
              <a:ext uri="{FF2B5EF4-FFF2-40B4-BE49-F238E27FC236}">
                <a16:creationId xmlns:a16="http://schemas.microsoft.com/office/drawing/2014/main" id="{E3EF4A0B-3BBA-407D-94F6-C1EEE62EAFD0}"/>
              </a:ext>
            </a:extLst>
          </p:cNvPr>
          <p:cNvSpPr/>
          <p:nvPr/>
        </p:nvSpPr>
        <p:spPr>
          <a:xfrm>
            <a:off x="7843413" y="1262907"/>
            <a:ext cx="2289780" cy="132367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D98"/>
                </a:solidFill>
                <a:latin typeface="Ubuntu" panose="020B0504030602030204" pitchFamily="34" charset="0"/>
                <a:cs typeface="Times New Roman" pitchFamily="18" charset="0"/>
              </a:rPr>
              <a:t>concept</a:t>
            </a:r>
            <a:endParaRPr lang="en-US" sz="2000" b="1" dirty="0">
              <a:solidFill>
                <a:srgbClr val="008D98"/>
              </a:solidFill>
              <a:latin typeface="Ubuntu" panose="020B0504030602030204" pitchFamily="34" charset="0"/>
              <a:cs typeface="Times New Roman" pitchFamily="18" charset="0"/>
            </a:endParaRPr>
          </a:p>
        </p:txBody>
      </p:sp>
      <p:sp>
        <p:nvSpPr>
          <p:cNvPr id="48" name="Oval 47">
            <a:extLst>
              <a:ext uri="{FF2B5EF4-FFF2-40B4-BE49-F238E27FC236}">
                <a16:creationId xmlns:a16="http://schemas.microsoft.com/office/drawing/2014/main" id="{F93F0A39-2D50-4E4C-8E76-CB80AC0BD44C}"/>
              </a:ext>
            </a:extLst>
          </p:cNvPr>
          <p:cNvSpPr/>
          <p:nvPr/>
        </p:nvSpPr>
        <p:spPr>
          <a:xfrm>
            <a:off x="8009347" y="3353164"/>
            <a:ext cx="1958215" cy="1323669"/>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8D98"/>
                </a:solidFill>
                <a:latin typeface="Ubuntu" panose="020B0504030602030204" pitchFamily="34" charset="0"/>
                <a:cs typeface="Times New Roman" pitchFamily="18" charset="0"/>
              </a:rPr>
              <a:t>sub concept</a:t>
            </a:r>
          </a:p>
        </p:txBody>
      </p:sp>
      <p:sp>
        <p:nvSpPr>
          <p:cNvPr id="49" name="Right Arrow 8">
            <a:extLst>
              <a:ext uri="{FF2B5EF4-FFF2-40B4-BE49-F238E27FC236}">
                <a16:creationId xmlns:a16="http://schemas.microsoft.com/office/drawing/2014/main" id="{D7369BBD-966C-4C7A-8EAA-D4CAD61E9781}"/>
              </a:ext>
            </a:extLst>
          </p:cNvPr>
          <p:cNvSpPr/>
          <p:nvPr/>
        </p:nvSpPr>
        <p:spPr>
          <a:xfrm rot="5400000">
            <a:off x="8620161" y="2866954"/>
            <a:ext cx="736584" cy="2464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186AF78C-81B6-463B-855C-16B13A3DE897}"/>
              </a:ext>
            </a:extLst>
          </p:cNvPr>
          <p:cNvSpPr/>
          <p:nvPr/>
        </p:nvSpPr>
        <p:spPr>
          <a:xfrm>
            <a:off x="6144327" y="4922226"/>
            <a:ext cx="1958215" cy="144705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8D98"/>
                </a:solidFill>
                <a:latin typeface="Ubuntu" panose="020B0504030602030204" pitchFamily="34" charset="0"/>
                <a:cs typeface="Times New Roman" pitchFamily="18" charset="0"/>
              </a:rPr>
              <a:t>type</a:t>
            </a:r>
          </a:p>
        </p:txBody>
      </p:sp>
      <p:sp>
        <p:nvSpPr>
          <p:cNvPr id="51" name="Oval 50">
            <a:extLst>
              <a:ext uri="{FF2B5EF4-FFF2-40B4-BE49-F238E27FC236}">
                <a16:creationId xmlns:a16="http://schemas.microsoft.com/office/drawing/2014/main" id="{10A8EE0B-AABF-46E2-A105-20904CB841B3}"/>
              </a:ext>
            </a:extLst>
          </p:cNvPr>
          <p:cNvSpPr/>
          <p:nvPr/>
        </p:nvSpPr>
        <p:spPr>
          <a:xfrm>
            <a:off x="9801232" y="4922226"/>
            <a:ext cx="1958215" cy="1435899"/>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8D98"/>
                </a:solidFill>
                <a:latin typeface="Ubuntu" panose="020B0504030602030204" pitchFamily="34" charset="0"/>
                <a:cs typeface="Times New Roman" pitchFamily="18" charset="0"/>
              </a:rPr>
              <a:t>different type</a:t>
            </a:r>
          </a:p>
        </p:txBody>
      </p:sp>
      <p:sp>
        <p:nvSpPr>
          <p:cNvPr id="53" name="Right Arrow 8">
            <a:extLst>
              <a:ext uri="{FF2B5EF4-FFF2-40B4-BE49-F238E27FC236}">
                <a16:creationId xmlns:a16="http://schemas.microsoft.com/office/drawing/2014/main" id="{7BCAF05B-0368-4943-B2C4-2A577E6096AF}"/>
              </a:ext>
            </a:extLst>
          </p:cNvPr>
          <p:cNvSpPr/>
          <p:nvPr/>
        </p:nvSpPr>
        <p:spPr>
          <a:xfrm rot="3154031">
            <a:off x="9507970" y="4693584"/>
            <a:ext cx="736584" cy="273667"/>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ight Arrow 8">
            <a:extLst>
              <a:ext uri="{FF2B5EF4-FFF2-40B4-BE49-F238E27FC236}">
                <a16:creationId xmlns:a16="http://schemas.microsoft.com/office/drawing/2014/main" id="{E6D21E01-F091-4358-853B-73210E94D043}"/>
              </a:ext>
            </a:extLst>
          </p:cNvPr>
          <p:cNvSpPr/>
          <p:nvPr/>
        </p:nvSpPr>
        <p:spPr>
          <a:xfrm rot="7753080">
            <a:off x="7675455" y="4678715"/>
            <a:ext cx="736584" cy="273667"/>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3488114-E1CD-41F7-9B0F-BC534CBFC699}"/>
              </a:ext>
            </a:extLst>
          </p:cNvPr>
          <p:cNvSpPr txBox="1"/>
          <p:nvPr/>
        </p:nvSpPr>
        <p:spPr>
          <a:xfrm>
            <a:off x="590371" y="5390527"/>
            <a:ext cx="5143057" cy="369332"/>
          </a:xfrm>
          <a:prstGeom prst="rect">
            <a:avLst/>
          </a:prstGeom>
          <a:noFill/>
        </p:spPr>
        <p:txBody>
          <a:bodyPr wrap="square" rtlCol="0">
            <a:spAutoFit/>
          </a:bodyPr>
          <a:lstStyle/>
          <a:p>
            <a:r>
              <a:rPr lang="en-US" dirty="0">
                <a:latin typeface="Ubuntu" panose="020B0504030602030204" pitchFamily="34" charset="0"/>
                <a:cs typeface="Times New Roman" panose="02020603050405020304" pitchFamily="18" charset="0"/>
              </a:rPr>
              <a:t>PURL: Permanent Uniform Resource Locator</a:t>
            </a:r>
          </a:p>
        </p:txBody>
      </p:sp>
      <p:sp>
        <p:nvSpPr>
          <p:cNvPr id="25" name="Line 97">
            <a:extLst>
              <a:ext uri="{FF2B5EF4-FFF2-40B4-BE49-F238E27FC236}">
                <a16:creationId xmlns:a16="http://schemas.microsoft.com/office/drawing/2014/main" id="{DEB6CE25-CE27-4968-A953-4D0A0D40D084}"/>
              </a:ext>
            </a:extLst>
          </p:cNvPr>
          <p:cNvSpPr>
            <a:spLocks noChangeShapeType="1"/>
          </p:cNvSpPr>
          <p:nvPr/>
        </p:nvSpPr>
        <p:spPr bwMode="auto">
          <a:xfrm flipH="1" flipV="1">
            <a:off x="5660455" y="4850714"/>
            <a:ext cx="568718" cy="385763"/>
          </a:xfrm>
          <a:prstGeom prst="line">
            <a:avLst/>
          </a:prstGeom>
          <a:noFill/>
          <a:ln w="3810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Ubuntu" panose="020B0504030602030204" pitchFamily="34" charset="0"/>
            </a:endParaRPr>
          </a:p>
        </p:txBody>
      </p:sp>
      <p:sp>
        <p:nvSpPr>
          <p:cNvPr id="39" name="Speech Bubble: Rectangle with Corners Rounded 38">
            <a:extLst>
              <a:ext uri="{FF2B5EF4-FFF2-40B4-BE49-F238E27FC236}">
                <a16:creationId xmlns:a16="http://schemas.microsoft.com/office/drawing/2014/main" id="{4E4D0A9F-5F3D-4CA1-B4FE-A780CACC39C1}"/>
              </a:ext>
            </a:extLst>
          </p:cNvPr>
          <p:cNvSpPr/>
          <p:nvPr/>
        </p:nvSpPr>
        <p:spPr>
          <a:xfrm>
            <a:off x="601522" y="4649626"/>
            <a:ext cx="5058933" cy="475874"/>
          </a:xfrm>
          <a:prstGeom prst="wedgeRoundRectCallout">
            <a:avLst>
              <a:gd name="adj1" fmla="val 49099"/>
              <a:gd name="adj2" fmla="val 24943"/>
              <a:gd name="adj3" fmla="val 16667"/>
            </a:avLst>
          </a:prstGeom>
          <a:solidFill>
            <a:schemeClr val="bg1"/>
          </a:solidFill>
          <a:ln w="57150">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8D98"/>
                </a:solidFill>
                <a:latin typeface="Ubuntu" panose="020B0504030602030204" pitchFamily="34" charset="0"/>
                <a:cs typeface="Times New Roman" panose="02020603050405020304" pitchFamily="18" charset="0"/>
              </a:rPr>
              <a:t>https://purl/namespace/identifier</a:t>
            </a:r>
            <a:endParaRPr lang="en-US" sz="2400" dirty="0">
              <a:solidFill>
                <a:srgbClr val="008D98"/>
              </a:solidFill>
            </a:endParaRPr>
          </a:p>
        </p:txBody>
      </p:sp>
      <p:sp>
        <p:nvSpPr>
          <p:cNvPr id="63" name="Slide Number Placeholder 3">
            <a:extLst>
              <a:ext uri="{FF2B5EF4-FFF2-40B4-BE49-F238E27FC236}">
                <a16:creationId xmlns:a16="http://schemas.microsoft.com/office/drawing/2014/main" id="{4B166319-29D5-4EE0-96E6-45CB085301E9}"/>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4</a:t>
            </a:fld>
            <a:endParaRPr lang="en-US" sz="1400" dirty="0">
              <a:solidFill>
                <a:schemeClr val="tx1"/>
              </a:solidFill>
            </a:endParaRPr>
          </a:p>
        </p:txBody>
      </p:sp>
      <p:sp>
        <p:nvSpPr>
          <p:cNvPr id="29" name="Rectangle 2">
            <a:extLst>
              <a:ext uri="{FF2B5EF4-FFF2-40B4-BE49-F238E27FC236}">
                <a16:creationId xmlns:a16="http://schemas.microsoft.com/office/drawing/2014/main" id="{6443630A-6B53-4599-92D8-EEBACAF8B698}"/>
              </a:ext>
            </a:extLst>
          </p:cNvPr>
          <p:cNvSpPr txBox="1">
            <a:spLocks noChangeArrowheads="1"/>
          </p:cNvSpPr>
          <p:nvPr/>
        </p:nvSpPr>
        <p:spPr>
          <a:xfrm>
            <a:off x="10097585" y="1201007"/>
            <a:ext cx="2909628" cy="750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000" b="1" dirty="0">
                <a:latin typeface="Ubuntu" panose="020B0504030602030204" pitchFamily="34" charset="0"/>
              </a:rPr>
              <a:t>transportation</a:t>
            </a:r>
          </a:p>
        </p:txBody>
      </p:sp>
      <p:sp>
        <p:nvSpPr>
          <p:cNvPr id="30" name="Rectangle 2">
            <a:extLst>
              <a:ext uri="{FF2B5EF4-FFF2-40B4-BE49-F238E27FC236}">
                <a16:creationId xmlns:a16="http://schemas.microsoft.com/office/drawing/2014/main" id="{3D2435BD-D370-4748-8C03-E20E757FBC79}"/>
              </a:ext>
            </a:extLst>
          </p:cNvPr>
          <p:cNvSpPr txBox="1">
            <a:spLocks noChangeArrowheads="1"/>
          </p:cNvSpPr>
          <p:nvPr/>
        </p:nvSpPr>
        <p:spPr>
          <a:xfrm>
            <a:off x="9967559" y="3205671"/>
            <a:ext cx="2909628" cy="750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000" b="1" dirty="0">
                <a:latin typeface="Ubuntu" panose="020B0504030602030204" pitchFamily="34" charset="0"/>
              </a:rPr>
              <a:t>personal</a:t>
            </a:r>
          </a:p>
          <a:p>
            <a:pPr algn="l"/>
            <a:r>
              <a:rPr lang="en-GB" altLang="de-DE" sz="2000" b="1" dirty="0">
                <a:latin typeface="Ubuntu" panose="020B0504030602030204" pitchFamily="34" charset="0"/>
              </a:rPr>
              <a:t>transportation</a:t>
            </a:r>
          </a:p>
          <a:p>
            <a:pPr algn="l"/>
            <a:r>
              <a:rPr lang="en-GB" altLang="de-DE" sz="2000" b="1" dirty="0">
                <a:latin typeface="Ubuntu" panose="020B0504030602030204" pitchFamily="34" charset="0"/>
              </a:rPr>
              <a:t>device</a:t>
            </a:r>
          </a:p>
        </p:txBody>
      </p:sp>
      <p:sp>
        <p:nvSpPr>
          <p:cNvPr id="31" name="Rectangle 2">
            <a:extLst>
              <a:ext uri="{FF2B5EF4-FFF2-40B4-BE49-F238E27FC236}">
                <a16:creationId xmlns:a16="http://schemas.microsoft.com/office/drawing/2014/main" id="{8E49A201-03E0-435E-8BE1-B8F2E561EF20}"/>
              </a:ext>
            </a:extLst>
          </p:cNvPr>
          <p:cNvSpPr txBox="1">
            <a:spLocks noChangeArrowheads="1"/>
          </p:cNvSpPr>
          <p:nvPr/>
        </p:nvSpPr>
        <p:spPr>
          <a:xfrm>
            <a:off x="6354041" y="4279879"/>
            <a:ext cx="1316337" cy="750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000" b="1" dirty="0">
                <a:latin typeface="Ubuntu" panose="020B0504030602030204" pitchFamily="34" charset="0"/>
              </a:rPr>
              <a:t>bicycle</a:t>
            </a:r>
          </a:p>
        </p:txBody>
      </p:sp>
      <p:sp>
        <p:nvSpPr>
          <p:cNvPr id="32" name="Rectangle 2">
            <a:extLst>
              <a:ext uri="{FF2B5EF4-FFF2-40B4-BE49-F238E27FC236}">
                <a16:creationId xmlns:a16="http://schemas.microsoft.com/office/drawing/2014/main" id="{07A87FB6-0E5C-47CF-BF90-86B289BE1BA7}"/>
              </a:ext>
            </a:extLst>
          </p:cNvPr>
          <p:cNvSpPr txBox="1">
            <a:spLocks noChangeArrowheads="1"/>
          </p:cNvSpPr>
          <p:nvPr/>
        </p:nvSpPr>
        <p:spPr>
          <a:xfrm>
            <a:off x="10601272" y="4274149"/>
            <a:ext cx="1316337" cy="750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000" b="1" dirty="0">
                <a:latin typeface="Ubuntu" panose="020B0504030602030204" pitchFamily="34" charset="0"/>
              </a:rPr>
              <a:t>car</a:t>
            </a:r>
          </a:p>
        </p:txBody>
      </p:sp>
      <p:pic>
        <p:nvPicPr>
          <p:cNvPr id="35"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1F6FF2C7-65DD-7644-8AAC-8059CFEF8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C3C46409-078C-554A-8792-D7CBC0BADE2D}"/>
              </a:ext>
            </a:extLst>
          </p:cNvPr>
          <p:cNvGrpSpPr/>
          <p:nvPr/>
        </p:nvGrpSpPr>
        <p:grpSpPr>
          <a:xfrm>
            <a:off x="0" y="9961"/>
            <a:ext cx="12192000" cy="485776"/>
            <a:chOff x="0" y="-1"/>
            <a:chExt cx="9144000" cy="485776"/>
          </a:xfrm>
        </p:grpSpPr>
        <p:pic>
          <p:nvPicPr>
            <p:cNvPr id="37" name="Picture 36">
              <a:extLst>
                <a:ext uri="{FF2B5EF4-FFF2-40B4-BE49-F238E27FC236}">
                  <a16:creationId xmlns:a16="http://schemas.microsoft.com/office/drawing/2014/main" id="{AB099A8B-FB3E-4949-AA78-748FDC66C552}"/>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38" name="Picture 37">
              <a:extLst>
                <a:ext uri="{FF2B5EF4-FFF2-40B4-BE49-F238E27FC236}">
                  <a16:creationId xmlns:a16="http://schemas.microsoft.com/office/drawing/2014/main" id="{6F04B701-6240-2247-9BA3-BC79042F966A}"/>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4292146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7" grpId="0" animBg="1"/>
      <p:bldP spid="48" grpId="0" animBg="1"/>
      <p:bldP spid="49" grpId="0" animBg="1"/>
      <p:bldP spid="50" grpId="0" animBg="1"/>
      <p:bldP spid="51" grpId="0" animBg="1"/>
      <p:bldP spid="53" grpId="0" animBg="1"/>
      <p:bldP spid="54" grpId="0" animBg="1"/>
      <p:bldP spid="24" grpId="0"/>
      <p:bldP spid="25" grpId="0" animBg="1"/>
      <p:bldP spid="39" grpId="0" animBg="1"/>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91D1C221-5F41-4DAA-B2A0-851D0BD7F147}"/>
              </a:ext>
            </a:extLst>
          </p:cNvPr>
          <p:cNvGrpSpPr/>
          <p:nvPr/>
        </p:nvGrpSpPr>
        <p:grpSpPr>
          <a:xfrm>
            <a:off x="0" y="6503362"/>
            <a:ext cx="12183560" cy="386144"/>
            <a:chOff x="0" y="6503362"/>
            <a:chExt cx="12183560" cy="386144"/>
          </a:xfrm>
        </p:grpSpPr>
        <p:grpSp>
          <p:nvGrpSpPr>
            <p:cNvPr id="93" name="Group 92">
              <a:extLst>
                <a:ext uri="{FF2B5EF4-FFF2-40B4-BE49-F238E27FC236}">
                  <a16:creationId xmlns:a16="http://schemas.microsoft.com/office/drawing/2014/main" id="{73617981-E78D-4754-A3FF-F48C934DAADA}"/>
                </a:ext>
              </a:extLst>
            </p:cNvPr>
            <p:cNvGrpSpPr/>
            <p:nvPr/>
          </p:nvGrpSpPr>
          <p:grpSpPr>
            <a:xfrm>
              <a:off x="0" y="6503362"/>
              <a:ext cx="8343900" cy="385804"/>
              <a:chOff x="0" y="6482829"/>
              <a:chExt cx="8343900" cy="385804"/>
            </a:xfrm>
          </p:grpSpPr>
          <p:pic>
            <p:nvPicPr>
              <p:cNvPr id="96" name="Picture 95">
                <a:extLst>
                  <a:ext uri="{FF2B5EF4-FFF2-40B4-BE49-F238E27FC236}">
                    <a16:creationId xmlns:a16="http://schemas.microsoft.com/office/drawing/2014/main" id="{4E999B47-3485-4634-9F03-11311FB4633E}"/>
                  </a:ext>
                </a:extLst>
              </p:cNvPr>
              <p:cNvPicPr>
                <a:picLocks noChangeAspect="1"/>
              </p:cNvPicPr>
              <p:nvPr/>
            </p:nvPicPr>
            <p:blipFill rotWithShape="1">
              <a:blip r:embed="rId3"/>
              <a:srcRect l="20019" r="66302"/>
              <a:stretch/>
            </p:blipFill>
            <p:spPr>
              <a:xfrm>
                <a:off x="0" y="6482871"/>
                <a:ext cx="2085975" cy="385762"/>
              </a:xfrm>
              <a:prstGeom prst="rect">
                <a:avLst/>
              </a:prstGeom>
            </p:spPr>
          </p:pic>
          <p:pic>
            <p:nvPicPr>
              <p:cNvPr id="97" name="Picture 96">
                <a:extLst>
                  <a:ext uri="{FF2B5EF4-FFF2-40B4-BE49-F238E27FC236}">
                    <a16:creationId xmlns:a16="http://schemas.microsoft.com/office/drawing/2014/main" id="{7691F00C-9388-43CD-AB08-C561925789F2}"/>
                  </a:ext>
                </a:extLst>
              </p:cNvPr>
              <p:cNvPicPr>
                <a:picLocks noChangeAspect="1"/>
              </p:cNvPicPr>
              <p:nvPr/>
            </p:nvPicPr>
            <p:blipFill rotWithShape="1">
              <a:blip r:embed="rId3"/>
              <a:srcRect l="20019" r="66302"/>
              <a:stretch/>
            </p:blipFill>
            <p:spPr>
              <a:xfrm>
                <a:off x="2085975" y="6482871"/>
                <a:ext cx="2085975" cy="385762"/>
              </a:xfrm>
              <a:prstGeom prst="rect">
                <a:avLst/>
              </a:prstGeom>
            </p:spPr>
          </p:pic>
          <p:pic>
            <p:nvPicPr>
              <p:cNvPr id="98" name="Picture 97">
                <a:extLst>
                  <a:ext uri="{FF2B5EF4-FFF2-40B4-BE49-F238E27FC236}">
                    <a16:creationId xmlns:a16="http://schemas.microsoft.com/office/drawing/2014/main" id="{3A086EDB-C556-42B3-90F5-321258D5B0D4}"/>
                  </a:ext>
                </a:extLst>
              </p:cNvPr>
              <p:cNvPicPr>
                <a:picLocks noChangeAspect="1"/>
              </p:cNvPicPr>
              <p:nvPr/>
            </p:nvPicPr>
            <p:blipFill rotWithShape="1">
              <a:blip r:embed="rId3"/>
              <a:srcRect l="20019" r="66302"/>
              <a:stretch/>
            </p:blipFill>
            <p:spPr>
              <a:xfrm>
                <a:off x="4171950" y="6482871"/>
                <a:ext cx="2085975" cy="385762"/>
              </a:xfrm>
              <a:prstGeom prst="rect">
                <a:avLst/>
              </a:prstGeom>
            </p:spPr>
          </p:pic>
          <p:pic>
            <p:nvPicPr>
              <p:cNvPr id="99" name="Picture 98">
                <a:extLst>
                  <a:ext uri="{FF2B5EF4-FFF2-40B4-BE49-F238E27FC236}">
                    <a16:creationId xmlns:a16="http://schemas.microsoft.com/office/drawing/2014/main" id="{24DC576D-5118-49F8-B4AB-E8B92F62FC1D}"/>
                  </a:ext>
                </a:extLst>
              </p:cNvPr>
              <p:cNvPicPr>
                <a:picLocks noChangeAspect="1"/>
              </p:cNvPicPr>
              <p:nvPr/>
            </p:nvPicPr>
            <p:blipFill rotWithShape="1">
              <a:blip r:embed="rId3"/>
              <a:srcRect l="20019" r="66302"/>
              <a:stretch/>
            </p:blipFill>
            <p:spPr>
              <a:xfrm>
                <a:off x="6257925" y="6482829"/>
                <a:ext cx="2085975" cy="385762"/>
              </a:xfrm>
              <a:prstGeom prst="rect">
                <a:avLst/>
              </a:prstGeom>
            </p:spPr>
          </p:pic>
        </p:grpSp>
        <p:pic>
          <p:nvPicPr>
            <p:cNvPr id="94" name="Picture 93">
              <a:extLst>
                <a:ext uri="{FF2B5EF4-FFF2-40B4-BE49-F238E27FC236}">
                  <a16:creationId xmlns:a16="http://schemas.microsoft.com/office/drawing/2014/main" id="{14E5A59A-9018-48B7-88A4-66231748B732}"/>
                </a:ext>
              </a:extLst>
            </p:cNvPr>
            <p:cNvPicPr>
              <a:picLocks noChangeAspect="1"/>
            </p:cNvPicPr>
            <p:nvPr/>
          </p:nvPicPr>
          <p:blipFill rotWithShape="1">
            <a:blip r:embed="rId3"/>
            <a:srcRect l="20019" r="66302"/>
            <a:stretch/>
          </p:blipFill>
          <p:spPr>
            <a:xfrm>
              <a:off x="8331721" y="6503702"/>
              <a:ext cx="2085975" cy="385762"/>
            </a:xfrm>
            <a:prstGeom prst="rect">
              <a:avLst/>
            </a:prstGeom>
          </p:spPr>
        </p:pic>
        <p:pic>
          <p:nvPicPr>
            <p:cNvPr id="95" name="Picture 94">
              <a:extLst>
                <a:ext uri="{FF2B5EF4-FFF2-40B4-BE49-F238E27FC236}">
                  <a16:creationId xmlns:a16="http://schemas.microsoft.com/office/drawing/2014/main" id="{AADC98E9-2BC7-48D8-A46A-7B8E4BDC572F}"/>
                </a:ext>
              </a:extLst>
            </p:cNvPr>
            <p:cNvPicPr>
              <a:picLocks noChangeAspect="1"/>
            </p:cNvPicPr>
            <p:nvPr/>
          </p:nvPicPr>
          <p:blipFill rotWithShape="1">
            <a:blip r:embed="rId3"/>
            <a:srcRect l="20019" r="66302"/>
            <a:stretch/>
          </p:blipFill>
          <p:spPr>
            <a:xfrm>
              <a:off x="10097585" y="6503744"/>
              <a:ext cx="2085975" cy="385762"/>
            </a:xfrm>
            <a:prstGeom prst="rect">
              <a:avLst/>
            </a:prstGeom>
          </p:spPr>
        </p:pic>
      </p:grpSp>
      <p:sp>
        <p:nvSpPr>
          <p:cNvPr id="80" name="AutoShape 3">
            <a:extLst>
              <a:ext uri="{FF2B5EF4-FFF2-40B4-BE49-F238E27FC236}">
                <a16:creationId xmlns:a16="http://schemas.microsoft.com/office/drawing/2014/main" id="{8602E783-020A-4C53-88DB-E063C9B0CF02}"/>
              </a:ext>
            </a:extLst>
          </p:cNvPr>
          <p:cNvSpPr>
            <a:spLocks noChangeArrowheads="1"/>
          </p:cNvSpPr>
          <p:nvPr/>
        </p:nvSpPr>
        <p:spPr bwMode="auto">
          <a:xfrm rot="12061850">
            <a:off x="6087488" y="1083093"/>
            <a:ext cx="5957622" cy="5562852"/>
          </a:xfrm>
          <a:prstGeom prst="cloudCallout">
            <a:avLst>
              <a:gd name="adj1" fmla="val 73723"/>
              <a:gd name="adj2" fmla="val -3385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ltLang="de-DE"/>
          </a:p>
        </p:txBody>
      </p:sp>
      <p:grpSp>
        <p:nvGrpSpPr>
          <p:cNvPr id="26" name="Group 25">
            <a:extLst>
              <a:ext uri="{FF2B5EF4-FFF2-40B4-BE49-F238E27FC236}">
                <a16:creationId xmlns:a16="http://schemas.microsoft.com/office/drawing/2014/main" id="{86EC12F7-35DC-4E7B-B16C-A8D824CF8DBF}"/>
              </a:ext>
            </a:extLst>
          </p:cNvPr>
          <p:cNvGrpSpPr/>
          <p:nvPr/>
        </p:nvGrpSpPr>
        <p:grpSpPr>
          <a:xfrm>
            <a:off x="0" y="-1"/>
            <a:ext cx="12192000" cy="485776"/>
            <a:chOff x="0" y="-1"/>
            <a:chExt cx="9144000" cy="485776"/>
          </a:xfrm>
        </p:grpSpPr>
        <p:pic>
          <p:nvPicPr>
            <p:cNvPr id="27" name="Picture 26">
              <a:extLst>
                <a:ext uri="{FF2B5EF4-FFF2-40B4-BE49-F238E27FC236}">
                  <a16:creationId xmlns:a16="http://schemas.microsoft.com/office/drawing/2014/main" id="{C64BE06C-F554-4B1A-98AC-749E170FFEB4}"/>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28" name="Picture 27">
              <a:extLst>
                <a:ext uri="{FF2B5EF4-FFF2-40B4-BE49-F238E27FC236}">
                  <a16:creationId xmlns:a16="http://schemas.microsoft.com/office/drawing/2014/main" id="{84BEF1FE-110E-4678-B5C7-149EC8704092}"/>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
        <p:nvSpPr>
          <p:cNvPr id="47" name="Oval 46">
            <a:extLst>
              <a:ext uri="{FF2B5EF4-FFF2-40B4-BE49-F238E27FC236}">
                <a16:creationId xmlns:a16="http://schemas.microsoft.com/office/drawing/2014/main" id="{E3EF4A0B-3BBA-407D-94F6-C1EEE62EAFD0}"/>
              </a:ext>
            </a:extLst>
          </p:cNvPr>
          <p:cNvSpPr/>
          <p:nvPr/>
        </p:nvSpPr>
        <p:spPr>
          <a:xfrm>
            <a:off x="8222721" y="1631187"/>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49" name="Right Arrow 8">
            <a:extLst>
              <a:ext uri="{FF2B5EF4-FFF2-40B4-BE49-F238E27FC236}">
                <a16:creationId xmlns:a16="http://schemas.microsoft.com/office/drawing/2014/main" id="{D7369BBD-966C-4C7A-8EAA-D4CAD61E9781}"/>
              </a:ext>
            </a:extLst>
          </p:cNvPr>
          <p:cNvSpPr/>
          <p:nvPr/>
        </p:nvSpPr>
        <p:spPr>
          <a:xfrm rot="5400000">
            <a:off x="8385139" y="2399961"/>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951531E-816C-4476-AE16-91FFE4A87D61}"/>
              </a:ext>
            </a:extLst>
          </p:cNvPr>
          <p:cNvSpPr/>
          <p:nvPr/>
        </p:nvSpPr>
        <p:spPr>
          <a:xfrm>
            <a:off x="8219006" y="2697988"/>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42" name="Right Arrow 8">
            <a:extLst>
              <a:ext uri="{FF2B5EF4-FFF2-40B4-BE49-F238E27FC236}">
                <a16:creationId xmlns:a16="http://schemas.microsoft.com/office/drawing/2014/main" id="{1A141795-1C48-4CF4-B8FC-86B26CF657F8}"/>
              </a:ext>
            </a:extLst>
          </p:cNvPr>
          <p:cNvSpPr/>
          <p:nvPr/>
        </p:nvSpPr>
        <p:spPr>
          <a:xfrm rot="7330838">
            <a:off x="8059854" y="3389266"/>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EF0A5F4-E096-4055-8C6F-9F3C995F5C2E}"/>
              </a:ext>
            </a:extLst>
          </p:cNvPr>
          <p:cNvSpPr/>
          <p:nvPr/>
        </p:nvSpPr>
        <p:spPr>
          <a:xfrm>
            <a:off x="7579673" y="3586366"/>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44" name="Oval 43">
            <a:extLst>
              <a:ext uri="{FF2B5EF4-FFF2-40B4-BE49-F238E27FC236}">
                <a16:creationId xmlns:a16="http://schemas.microsoft.com/office/drawing/2014/main" id="{90304058-C7F3-4BB5-8677-011337C84CEA}"/>
              </a:ext>
            </a:extLst>
          </p:cNvPr>
          <p:cNvSpPr/>
          <p:nvPr/>
        </p:nvSpPr>
        <p:spPr>
          <a:xfrm>
            <a:off x="8858345" y="3604954"/>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45" name="Right Arrow 8">
            <a:extLst>
              <a:ext uri="{FF2B5EF4-FFF2-40B4-BE49-F238E27FC236}">
                <a16:creationId xmlns:a16="http://schemas.microsoft.com/office/drawing/2014/main" id="{16FBE680-FC8D-40A4-94BA-CBF1D81B21C2}"/>
              </a:ext>
            </a:extLst>
          </p:cNvPr>
          <p:cNvSpPr/>
          <p:nvPr/>
        </p:nvSpPr>
        <p:spPr>
          <a:xfrm rot="3364619">
            <a:off x="8714057" y="3396701"/>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A8F57207-75AE-41B0-9FDD-C97860D830E6}"/>
              </a:ext>
            </a:extLst>
          </p:cNvPr>
          <p:cNvSpPr/>
          <p:nvPr/>
        </p:nvSpPr>
        <p:spPr>
          <a:xfrm>
            <a:off x="9490247" y="4526785"/>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52" name="Right Arrow 8">
            <a:extLst>
              <a:ext uri="{FF2B5EF4-FFF2-40B4-BE49-F238E27FC236}">
                <a16:creationId xmlns:a16="http://schemas.microsoft.com/office/drawing/2014/main" id="{8F5275A0-5244-4C31-B729-247C5F3FE7CD}"/>
              </a:ext>
            </a:extLst>
          </p:cNvPr>
          <p:cNvSpPr/>
          <p:nvPr/>
        </p:nvSpPr>
        <p:spPr>
          <a:xfrm rot="3364619">
            <a:off x="9345959" y="4318532"/>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51E7C91-58F2-4C2F-B240-A6DD1F5D2572}"/>
              </a:ext>
            </a:extLst>
          </p:cNvPr>
          <p:cNvSpPr/>
          <p:nvPr/>
        </p:nvSpPr>
        <p:spPr>
          <a:xfrm>
            <a:off x="9966033" y="3664428"/>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56" name="Right Arrow 8">
            <a:extLst>
              <a:ext uri="{FF2B5EF4-FFF2-40B4-BE49-F238E27FC236}">
                <a16:creationId xmlns:a16="http://schemas.microsoft.com/office/drawing/2014/main" id="{4CBF593F-3DA7-4D49-89F7-64CCF8EAE1AA}"/>
              </a:ext>
            </a:extLst>
          </p:cNvPr>
          <p:cNvSpPr/>
          <p:nvPr/>
        </p:nvSpPr>
        <p:spPr>
          <a:xfrm>
            <a:off x="9565679" y="3846640"/>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ight Arrow 8">
            <a:extLst>
              <a:ext uri="{FF2B5EF4-FFF2-40B4-BE49-F238E27FC236}">
                <a16:creationId xmlns:a16="http://schemas.microsoft.com/office/drawing/2014/main" id="{B8A9BAA4-9FE5-4D8A-BDCF-69F6CCE8931C}"/>
              </a:ext>
            </a:extLst>
          </p:cNvPr>
          <p:cNvSpPr/>
          <p:nvPr/>
        </p:nvSpPr>
        <p:spPr>
          <a:xfrm rot="7330838">
            <a:off x="8725208" y="4322248"/>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33687D76-D993-4925-803A-F41F9028EF7F}"/>
              </a:ext>
            </a:extLst>
          </p:cNvPr>
          <p:cNvSpPr/>
          <p:nvPr/>
        </p:nvSpPr>
        <p:spPr>
          <a:xfrm>
            <a:off x="8245027" y="4519348"/>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59" name="Oval 58">
            <a:extLst>
              <a:ext uri="{FF2B5EF4-FFF2-40B4-BE49-F238E27FC236}">
                <a16:creationId xmlns:a16="http://schemas.microsoft.com/office/drawing/2014/main" id="{24B5BF20-B5B9-46F9-9767-F78D62776661}"/>
              </a:ext>
            </a:extLst>
          </p:cNvPr>
          <p:cNvSpPr/>
          <p:nvPr/>
        </p:nvSpPr>
        <p:spPr>
          <a:xfrm>
            <a:off x="9980897" y="2575317"/>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60" name="Right Arrow 8">
            <a:extLst>
              <a:ext uri="{FF2B5EF4-FFF2-40B4-BE49-F238E27FC236}">
                <a16:creationId xmlns:a16="http://schemas.microsoft.com/office/drawing/2014/main" id="{D0CF687B-2F0F-4F03-9A48-CFC26BF69405}"/>
              </a:ext>
            </a:extLst>
          </p:cNvPr>
          <p:cNvSpPr/>
          <p:nvPr/>
        </p:nvSpPr>
        <p:spPr>
          <a:xfrm rot="5400000">
            <a:off x="10143315" y="3344091"/>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98A99909-FA25-4B7B-B957-E8003D915B4C}"/>
              </a:ext>
            </a:extLst>
          </p:cNvPr>
          <p:cNvSpPr/>
          <p:nvPr/>
        </p:nvSpPr>
        <p:spPr>
          <a:xfrm>
            <a:off x="10746620" y="4389256"/>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62" name="Right Arrow 8">
            <a:extLst>
              <a:ext uri="{FF2B5EF4-FFF2-40B4-BE49-F238E27FC236}">
                <a16:creationId xmlns:a16="http://schemas.microsoft.com/office/drawing/2014/main" id="{58230F2F-AE19-48D3-825F-110A9C6CBA32}"/>
              </a:ext>
            </a:extLst>
          </p:cNvPr>
          <p:cNvSpPr/>
          <p:nvPr/>
        </p:nvSpPr>
        <p:spPr>
          <a:xfrm rot="2685029">
            <a:off x="10557728" y="4236758"/>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ight Arrow 8">
            <a:extLst>
              <a:ext uri="{FF2B5EF4-FFF2-40B4-BE49-F238E27FC236}">
                <a16:creationId xmlns:a16="http://schemas.microsoft.com/office/drawing/2014/main" id="{D1F5D005-F6AF-4C7D-806D-E3E82CFE7C33}"/>
              </a:ext>
            </a:extLst>
          </p:cNvPr>
          <p:cNvSpPr/>
          <p:nvPr/>
        </p:nvSpPr>
        <p:spPr>
          <a:xfrm rot="7330838">
            <a:off x="9379412" y="5244078"/>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8C6AD9F2-E605-4E62-A5F9-F382B2EA00A3}"/>
              </a:ext>
            </a:extLst>
          </p:cNvPr>
          <p:cNvSpPr/>
          <p:nvPr/>
        </p:nvSpPr>
        <p:spPr>
          <a:xfrm>
            <a:off x="8899231" y="5441178"/>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65" name="Right Arrow 8">
            <a:extLst>
              <a:ext uri="{FF2B5EF4-FFF2-40B4-BE49-F238E27FC236}">
                <a16:creationId xmlns:a16="http://schemas.microsoft.com/office/drawing/2014/main" id="{2EF4A990-C4BB-4BB2-B91D-57CA7AB90820}"/>
              </a:ext>
            </a:extLst>
          </p:cNvPr>
          <p:cNvSpPr/>
          <p:nvPr/>
        </p:nvSpPr>
        <p:spPr>
          <a:xfrm rot="7330838">
            <a:off x="10658089" y="5117697"/>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4DDBF57D-5909-4E07-BBC8-1DFBB4E76D81}"/>
              </a:ext>
            </a:extLst>
          </p:cNvPr>
          <p:cNvSpPr/>
          <p:nvPr/>
        </p:nvSpPr>
        <p:spPr>
          <a:xfrm>
            <a:off x="10177908" y="5314797"/>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67" name="Right Arrow 8">
            <a:extLst>
              <a:ext uri="{FF2B5EF4-FFF2-40B4-BE49-F238E27FC236}">
                <a16:creationId xmlns:a16="http://schemas.microsoft.com/office/drawing/2014/main" id="{408E80E1-1C54-4AFC-99FB-4503EA6703A3}"/>
              </a:ext>
            </a:extLst>
          </p:cNvPr>
          <p:cNvSpPr/>
          <p:nvPr/>
        </p:nvSpPr>
        <p:spPr>
          <a:xfrm rot="7330838">
            <a:off x="7442819" y="4299946"/>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B7043F4C-7F8B-4DA9-950E-B59689139930}"/>
              </a:ext>
            </a:extLst>
          </p:cNvPr>
          <p:cNvSpPr/>
          <p:nvPr/>
        </p:nvSpPr>
        <p:spPr>
          <a:xfrm>
            <a:off x="6962638" y="4497046"/>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71" name="Right Arrow 8">
            <a:extLst>
              <a:ext uri="{FF2B5EF4-FFF2-40B4-BE49-F238E27FC236}">
                <a16:creationId xmlns:a16="http://schemas.microsoft.com/office/drawing/2014/main" id="{3DD2E2D5-CEFF-4497-B992-CE92EE0819B6}"/>
              </a:ext>
            </a:extLst>
          </p:cNvPr>
          <p:cNvSpPr/>
          <p:nvPr/>
        </p:nvSpPr>
        <p:spPr>
          <a:xfrm rot="10800000">
            <a:off x="8469138" y="5649421"/>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72" name="Oval 71">
            <a:extLst>
              <a:ext uri="{FF2B5EF4-FFF2-40B4-BE49-F238E27FC236}">
                <a16:creationId xmlns:a16="http://schemas.microsoft.com/office/drawing/2014/main" id="{D2385E1C-0661-404A-BDA1-A47F50B0EC13}"/>
              </a:ext>
            </a:extLst>
          </p:cNvPr>
          <p:cNvSpPr/>
          <p:nvPr/>
        </p:nvSpPr>
        <p:spPr>
          <a:xfrm>
            <a:off x="7732074" y="5344540"/>
            <a:ext cx="666449" cy="67516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73" name="Right Arrow 8">
            <a:extLst>
              <a:ext uri="{FF2B5EF4-FFF2-40B4-BE49-F238E27FC236}">
                <a16:creationId xmlns:a16="http://schemas.microsoft.com/office/drawing/2014/main" id="{B22C50CC-1A81-4F89-B14C-8F2903741230}"/>
              </a:ext>
            </a:extLst>
          </p:cNvPr>
          <p:cNvSpPr/>
          <p:nvPr/>
        </p:nvSpPr>
        <p:spPr>
          <a:xfrm rot="2685029">
            <a:off x="7476276" y="5203193"/>
            <a:ext cx="372439" cy="211873"/>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AFB766A-306C-4861-8AE7-B2C299377D3D}"/>
              </a:ext>
            </a:extLst>
          </p:cNvPr>
          <p:cNvGrpSpPr/>
          <p:nvPr/>
        </p:nvGrpSpPr>
        <p:grpSpPr>
          <a:xfrm>
            <a:off x="1986161" y="4246667"/>
            <a:ext cx="2314277" cy="2139547"/>
            <a:chOff x="2286000" y="1295400"/>
            <a:chExt cx="4985451" cy="5081164"/>
          </a:xfrm>
        </p:grpSpPr>
        <p:pic>
          <p:nvPicPr>
            <p:cNvPr id="75" name="Picture 10">
              <a:extLst>
                <a:ext uri="{FF2B5EF4-FFF2-40B4-BE49-F238E27FC236}">
                  <a16:creationId xmlns:a16="http://schemas.microsoft.com/office/drawing/2014/main" id="{5AF14BE6-17A3-4F06-97A1-292B67F25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8602"/>
              <a:ext cx="3005137" cy="75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9">
              <a:extLst>
                <a:ext uri="{FF2B5EF4-FFF2-40B4-BE49-F238E27FC236}">
                  <a16:creationId xmlns:a16="http://schemas.microsoft.com/office/drawing/2014/main" id="{39E4006D-6E0A-43A2-8BA6-7D0CB4526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907" y="3927832"/>
              <a:ext cx="3095567" cy="244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a:extLst>
                <a:ext uri="{FF2B5EF4-FFF2-40B4-BE49-F238E27FC236}">
                  <a16:creationId xmlns:a16="http://schemas.microsoft.com/office/drawing/2014/main" id="{CD25B877-6075-4419-8F0C-275ED08C6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584933"/>
              <a:ext cx="2099278"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
              <a:extLst>
                <a:ext uri="{FF2B5EF4-FFF2-40B4-BE49-F238E27FC236}">
                  <a16:creationId xmlns:a16="http://schemas.microsoft.com/office/drawing/2014/main" id="{C8F740F7-A7AD-4DC2-A72A-8482D7B92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295400"/>
              <a:ext cx="1861251" cy="275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4" descr="C:\Users\pbuttigi\AppData\Local\Microsoft\Windows\Temporary Internet Files\Content.IE5\XX6JAFDU\1373811890[1].png">
              <a:extLst>
                <a:ext uri="{FF2B5EF4-FFF2-40B4-BE49-F238E27FC236}">
                  <a16:creationId xmlns:a16="http://schemas.microsoft.com/office/drawing/2014/main" id="{81AC62E6-E8BF-4851-9D71-57F5BE95CF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36448" flipH="1">
              <a:off x="4990171" y="2035143"/>
              <a:ext cx="1514044" cy="2039116"/>
            </a:xfrm>
            <a:prstGeom prst="rect">
              <a:avLst/>
            </a:prstGeom>
            <a:noFill/>
            <a:extLst>
              <a:ext uri="{909E8E84-426E-40DD-AFC4-6F175D3DCCD1}">
                <a14:hiddenFill xmlns:a14="http://schemas.microsoft.com/office/drawing/2010/main">
                  <a:solidFill>
                    <a:srgbClr val="FFFFFF"/>
                  </a:solidFill>
                </a14:hiddenFill>
              </a:ext>
            </a:extLst>
          </p:spPr>
        </p:pic>
      </p:grpSp>
      <p:sp>
        <p:nvSpPr>
          <p:cNvPr id="81" name="Rectangle 80">
            <a:extLst>
              <a:ext uri="{FF2B5EF4-FFF2-40B4-BE49-F238E27FC236}">
                <a16:creationId xmlns:a16="http://schemas.microsoft.com/office/drawing/2014/main" id="{A2634A91-66E8-405C-B8B0-8A997DC691E6}"/>
              </a:ext>
            </a:extLst>
          </p:cNvPr>
          <p:cNvSpPr>
            <a:spLocks noChangeArrowheads="1"/>
          </p:cNvSpPr>
          <p:nvPr/>
        </p:nvSpPr>
        <p:spPr bwMode="auto">
          <a:xfrm>
            <a:off x="1162519" y="2149425"/>
            <a:ext cx="552358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de-DE" sz="2800" b="1" dirty="0">
                <a:solidFill>
                  <a:srgbClr val="148D97"/>
                </a:solidFill>
                <a:latin typeface="Ubuntu" panose="020B0504030602030204" pitchFamily="34" charset="0"/>
                <a:cs typeface="Times New Roman" pitchFamily="18" charset="0"/>
              </a:rPr>
              <a:t>A knowledge graph by which machine agents can put data into  context.</a:t>
            </a:r>
            <a:br>
              <a:rPr lang="en-GB" altLang="de-DE" sz="2800" b="1" dirty="0">
                <a:solidFill>
                  <a:srgbClr val="148D97"/>
                </a:solidFill>
                <a:latin typeface="Ubuntu" panose="020B0504030602030204" pitchFamily="34" charset="0"/>
                <a:cs typeface="Times New Roman" pitchFamily="18" charset="0"/>
              </a:rPr>
            </a:br>
            <a:endParaRPr lang="en-GB" altLang="de-DE" sz="2800" b="1" dirty="0">
              <a:solidFill>
                <a:srgbClr val="148D97"/>
              </a:solidFill>
              <a:latin typeface="Ubuntu" panose="020B0504030602030204" pitchFamily="34" charset="0"/>
              <a:cs typeface="Times New Roman" pitchFamily="18" charset="0"/>
            </a:endParaRPr>
          </a:p>
        </p:txBody>
      </p:sp>
      <p:sp>
        <p:nvSpPr>
          <p:cNvPr id="100" name="Slide Number Placeholder 3">
            <a:extLst>
              <a:ext uri="{FF2B5EF4-FFF2-40B4-BE49-F238E27FC236}">
                <a16:creationId xmlns:a16="http://schemas.microsoft.com/office/drawing/2014/main" id="{94840895-4BCB-40AD-A36E-AF0BFB845ED4}"/>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5</a:t>
            </a:fld>
            <a:endParaRPr lang="en-US" sz="1400" dirty="0">
              <a:solidFill>
                <a:schemeClr val="tx1"/>
              </a:solidFill>
            </a:endParaRPr>
          </a:p>
        </p:txBody>
      </p:sp>
      <p:pic>
        <p:nvPicPr>
          <p:cNvPr id="5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1E086511-B718-9D45-98E8-F48F26572F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F449AF07-D6F8-DD41-9771-21A8FF46CF61}"/>
              </a:ext>
            </a:extLst>
          </p:cNvPr>
          <p:cNvGrpSpPr/>
          <p:nvPr/>
        </p:nvGrpSpPr>
        <p:grpSpPr>
          <a:xfrm>
            <a:off x="0" y="9961"/>
            <a:ext cx="12192000" cy="485776"/>
            <a:chOff x="0" y="-1"/>
            <a:chExt cx="9144000" cy="485776"/>
          </a:xfrm>
        </p:grpSpPr>
        <p:pic>
          <p:nvPicPr>
            <p:cNvPr id="69" name="Picture 68">
              <a:extLst>
                <a:ext uri="{FF2B5EF4-FFF2-40B4-BE49-F238E27FC236}">
                  <a16:creationId xmlns:a16="http://schemas.microsoft.com/office/drawing/2014/main" id="{2C2FF63A-F61D-E143-BCA6-4AA511DC7068}"/>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70" name="Picture 69">
              <a:extLst>
                <a:ext uri="{FF2B5EF4-FFF2-40B4-BE49-F238E27FC236}">
                  <a16:creationId xmlns:a16="http://schemas.microsoft.com/office/drawing/2014/main" id="{9DA6D63B-5088-0249-96A9-3160F19AC548}"/>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
        <p:nvSpPr>
          <p:cNvPr id="82" name="Rectangle 2">
            <a:extLst>
              <a:ext uri="{FF2B5EF4-FFF2-40B4-BE49-F238E27FC236}">
                <a16:creationId xmlns:a16="http://schemas.microsoft.com/office/drawing/2014/main" id="{4CCBDF47-8E35-9E47-A7B0-E62EB66D4037}"/>
              </a:ext>
            </a:extLst>
          </p:cNvPr>
          <p:cNvSpPr txBox="1">
            <a:spLocks noChangeArrowheads="1"/>
          </p:cNvSpPr>
          <p:nvPr/>
        </p:nvSpPr>
        <p:spPr>
          <a:xfrm>
            <a:off x="480782" y="862039"/>
            <a:ext cx="8518525"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b="1" dirty="0">
                <a:latin typeface="Ubuntu" panose="020B0504030602030204" pitchFamily="34" charset="0"/>
                <a:cs typeface="Times New Roman" pitchFamily="18" charset="0"/>
              </a:rPr>
              <a:t>Ontology</a:t>
            </a:r>
            <a:br>
              <a:rPr lang="en-GB" altLang="de-DE" sz="4000" b="1" dirty="0">
                <a:latin typeface="Ubuntu" panose="020B0504030602030204" pitchFamily="34" charset="0"/>
                <a:cs typeface="Times New Roman" pitchFamily="18" charset="0"/>
              </a:rPr>
            </a:br>
            <a:r>
              <a:rPr lang="en-GB" altLang="de-DE" sz="4000" b="1" dirty="0">
                <a:latin typeface="Ubuntu" panose="020B0504030602030204" pitchFamily="34" charset="0"/>
                <a:cs typeface="Times New Roman" pitchFamily="18" charset="0"/>
              </a:rPr>
              <a:t>	</a:t>
            </a:r>
            <a:endParaRPr lang="en-GB" altLang="de-DE" sz="2800" b="1" dirty="0">
              <a:latin typeface="Ubuntu" panose="020B0504030602030204" pitchFamily="34" charset="0"/>
              <a:cs typeface="Times New Roman" pitchFamily="18" charset="0"/>
            </a:endParaRPr>
          </a:p>
        </p:txBody>
      </p:sp>
    </p:spTree>
    <p:extLst>
      <p:ext uri="{BB962C8B-B14F-4D97-AF65-F5344CB8AC3E}">
        <p14:creationId xmlns:p14="http://schemas.microsoft.com/office/powerpoint/2010/main" val="1740148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8C466DD-0BF3-4861-B721-99F9E786180F}"/>
              </a:ext>
            </a:extLst>
          </p:cNvPr>
          <p:cNvGrpSpPr/>
          <p:nvPr/>
        </p:nvGrpSpPr>
        <p:grpSpPr>
          <a:xfrm>
            <a:off x="0" y="6503362"/>
            <a:ext cx="12183560" cy="386144"/>
            <a:chOff x="0" y="6503362"/>
            <a:chExt cx="12183560" cy="386144"/>
          </a:xfrm>
        </p:grpSpPr>
        <p:grpSp>
          <p:nvGrpSpPr>
            <p:cNvPr id="50" name="Group 49">
              <a:extLst>
                <a:ext uri="{FF2B5EF4-FFF2-40B4-BE49-F238E27FC236}">
                  <a16:creationId xmlns:a16="http://schemas.microsoft.com/office/drawing/2014/main" id="{210FF002-FA8E-406A-A3DE-DD00D26942BC}"/>
                </a:ext>
              </a:extLst>
            </p:cNvPr>
            <p:cNvGrpSpPr/>
            <p:nvPr/>
          </p:nvGrpSpPr>
          <p:grpSpPr>
            <a:xfrm>
              <a:off x="0" y="6503362"/>
              <a:ext cx="8343900" cy="385804"/>
              <a:chOff x="0" y="6482829"/>
              <a:chExt cx="8343900" cy="385804"/>
            </a:xfrm>
          </p:grpSpPr>
          <p:pic>
            <p:nvPicPr>
              <p:cNvPr id="53" name="Picture 52">
                <a:extLst>
                  <a:ext uri="{FF2B5EF4-FFF2-40B4-BE49-F238E27FC236}">
                    <a16:creationId xmlns:a16="http://schemas.microsoft.com/office/drawing/2014/main" id="{6593DE26-298A-4153-A27A-4D8CAAB99575}"/>
                  </a:ext>
                </a:extLst>
              </p:cNvPr>
              <p:cNvPicPr>
                <a:picLocks noChangeAspect="1"/>
              </p:cNvPicPr>
              <p:nvPr/>
            </p:nvPicPr>
            <p:blipFill rotWithShape="1">
              <a:blip r:embed="rId2"/>
              <a:srcRect l="20019" r="66302"/>
              <a:stretch/>
            </p:blipFill>
            <p:spPr>
              <a:xfrm>
                <a:off x="0" y="6482871"/>
                <a:ext cx="2085975" cy="385762"/>
              </a:xfrm>
              <a:prstGeom prst="rect">
                <a:avLst/>
              </a:prstGeom>
            </p:spPr>
          </p:pic>
          <p:pic>
            <p:nvPicPr>
              <p:cNvPr id="54" name="Picture 53">
                <a:extLst>
                  <a:ext uri="{FF2B5EF4-FFF2-40B4-BE49-F238E27FC236}">
                    <a16:creationId xmlns:a16="http://schemas.microsoft.com/office/drawing/2014/main" id="{DBD94E33-84BD-404B-9190-9A1CF2F9375B}"/>
                  </a:ext>
                </a:extLst>
              </p:cNvPr>
              <p:cNvPicPr>
                <a:picLocks noChangeAspect="1"/>
              </p:cNvPicPr>
              <p:nvPr/>
            </p:nvPicPr>
            <p:blipFill rotWithShape="1">
              <a:blip r:embed="rId2"/>
              <a:srcRect l="20019" r="66302"/>
              <a:stretch/>
            </p:blipFill>
            <p:spPr>
              <a:xfrm>
                <a:off x="2085975" y="6482871"/>
                <a:ext cx="2085975" cy="385762"/>
              </a:xfrm>
              <a:prstGeom prst="rect">
                <a:avLst/>
              </a:prstGeom>
            </p:spPr>
          </p:pic>
          <p:pic>
            <p:nvPicPr>
              <p:cNvPr id="55" name="Picture 54">
                <a:extLst>
                  <a:ext uri="{FF2B5EF4-FFF2-40B4-BE49-F238E27FC236}">
                    <a16:creationId xmlns:a16="http://schemas.microsoft.com/office/drawing/2014/main" id="{E99A312A-9659-4EC2-B25A-F4983A5EA6E9}"/>
                  </a:ext>
                </a:extLst>
              </p:cNvPr>
              <p:cNvPicPr>
                <a:picLocks noChangeAspect="1"/>
              </p:cNvPicPr>
              <p:nvPr/>
            </p:nvPicPr>
            <p:blipFill rotWithShape="1">
              <a:blip r:embed="rId2"/>
              <a:srcRect l="20019" r="66302"/>
              <a:stretch/>
            </p:blipFill>
            <p:spPr>
              <a:xfrm>
                <a:off x="4171950" y="6482871"/>
                <a:ext cx="2085975" cy="385762"/>
              </a:xfrm>
              <a:prstGeom prst="rect">
                <a:avLst/>
              </a:prstGeom>
            </p:spPr>
          </p:pic>
          <p:pic>
            <p:nvPicPr>
              <p:cNvPr id="56" name="Picture 55">
                <a:extLst>
                  <a:ext uri="{FF2B5EF4-FFF2-40B4-BE49-F238E27FC236}">
                    <a16:creationId xmlns:a16="http://schemas.microsoft.com/office/drawing/2014/main" id="{F193DCC4-7D68-45FB-A96F-36FBBECA9B81}"/>
                  </a:ext>
                </a:extLst>
              </p:cNvPr>
              <p:cNvPicPr>
                <a:picLocks noChangeAspect="1"/>
              </p:cNvPicPr>
              <p:nvPr/>
            </p:nvPicPr>
            <p:blipFill rotWithShape="1">
              <a:blip r:embed="rId2"/>
              <a:srcRect l="20019" r="66302"/>
              <a:stretch/>
            </p:blipFill>
            <p:spPr>
              <a:xfrm>
                <a:off x="6257925" y="6482829"/>
                <a:ext cx="2085975" cy="385762"/>
              </a:xfrm>
              <a:prstGeom prst="rect">
                <a:avLst/>
              </a:prstGeom>
            </p:spPr>
          </p:pic>
        </p:grpSp>
        <p:pic>
          <p:nvPicPr>
            <p:cNvPr id="51" name="Picture 50">
              <a:extLst>
                <a:ext uri="{FF2B5EF4-FFF2-40B4-BE49-F238E27FC236}">
                  <a16:creationId xmlns:a16="http://schemas.microsoft.com/office/drawing/2014/main" id="{0A239984-64BB-4426-93FB-8A570B44DEC5}"/>
                </a:ext>
              </a:extLst>
            </p:cNvPr>
            <p:cNvPicPr>
              <a:picLocks noChangeAspect="1"/>
            </p:cNvPicPr>
            <p:nvPr/>
          </p:nvPicPr>
          <p:blipFill rotWithShape="1">
            <a:blip r:embed="rId2"/>
            <a:srcRect l="20019" r="66302"/>
            <a:stretch/>
          </p:blipFill>
          <p:spPr>
            <a:xfrm>
              <a:off x="8331721" y="6503702"/>
              <a:ext cx="2085975" cy="385762"/>
            </a:xfrm>
            <a:prstGeom prst="rect">
              <a:avLst/>
            </a:prstGeom>
          </p:spPr>
        </p:pic>
        <p:pic>
          <p:nvPicPr>
            <p:cNvPr id="52" name="Picture 51">
              <a:extLst>
                <a:ext uri="{FF2B5EF4-FFF2-40B4-BE49-F238E27FC236}">
                  <a16:creationId xmlns:a16="http://schemas.microsoft.com/office/drawing/2014/main" id="{0A757233-6D25-48A3-8F38-C13670A8D8A7}"/>
                </a:ext>
              </a:extLst>
            </p:cNvPr>
            <p:cNvPicPr>
              <a:picLocks noChangeAspect="1"/>
            </p:cNvPicPr>
            <p:nvPr/>
          </p:nvPicPr>
          <p:blipFill rotWithShape="1">
            <a:blip r:embed="rId2"/>
            <a:srcRect l="20019" r="66302"/>
            <a:stretch/>
          </p:blipFill>
          <p:spPr>
            <a:xfrm>
              <a:off x="10097585" y="6503744"/>
              <a:ext cx="2085975" cy="385762"/>
            </a:xfrm>
            <a:prstGeom prst="rect">
              <a:avLst/>
            </a:prstGeom>
          </p:spPr>
        </p:pic>
      </p:grpSp>
      <p:grpSp>
        <p:nvGrpSpPr>
          <p:cNvPr id="29" name="Group 28">
            <a:extLst>
              <a:ext uri="{FF2B5EF4-FFF2-40B4-BE49-F238E27FC236}">
                <a16:creationId xmlns:a16="http://schemas.microsoft.com/office/drawing/2014/main" id="{1D9D52C7-881F-44D9-AC70-2E75B5906D1D}"/>
              </a:ext>
            </a:extLst>
          </p:cNvPr>
          <p:cNvGrpSpPr/>
          <p:nvPr/>
        </p:nvGrpSpPr>
        <p:grpSpPr>
          <a:xfrm>
            <a:off x="0" y="-1"/>
            <a:ext cx="12192000" cy="485776"/>
            <a:chOff x="0" y="-1"/>
            <a:chExt cx="9144000" cy="485776"/>
          </a:xfrm>
        </p:grpSpPr>
        <p:pic>
          <p:nvPicPr>
            <p:cNvPr id="30" name="Picture 29">
              <a:extLst>
                <a:ext uri="{FF2B5EF4-FFF2-40B4-BE49-F238E27FC236}">
                  <a16:creationId xmlns:a16="http://schemas.microsoft.com/office/drawing/2014/main" id="{70577551-947D-4FC4-A5C4-7C8E14FECABF}"/>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31" name="Picture 30">
              <a:extLst>
                <a:ext uri="{FF2B5EF4-FFF2-40B4-BE49-F238E27FC236}">
                  <a16:creationId xmlns:a16="http://schemas.microsoft.com/office/drawing/2014/main" id="{AD7DD0D5-D66B-44C8-B867-E1FB960A9DD7}"/>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15" name="Rectangle 2">
            <a:extLst>
              <a:ext uri="{FF2B5EF4-FFF2-40B4-BE49-F238E27FC236}">
                <a16:creationId xmlns:a16="http://schemas.microsoft.com/office/drawing/2014/main" id="{8779385D-633B-674E-8A68-5BBBAE7908B3}"/>
              </a:ext>
            </a:extLst>
          </p:cNvPr>
          <p:cNvSpPr>
            <a:spLocks noGrp="1" noChangeArrowheads="1"/>
          </p:cNvSpPr>
          <p:nvPr>
            <p:ph type="title"/>
          </p:nvPr>
        </p:nvSpPr>
        <p:spPr>
          <a:xfrm>
            <a:off x="5695518" y="1365772"/>
            <a:ext cx="2736304" cy="576064"/>
          </a:xfrm>
        </p:spPr>
        <p:txBody>
          <a:bodyPr>
            <a:normAutofit/>
          </a:bodyPr>
          <a:lstStyle/>
          <a:p>
            <a:pPr algn="l"/>
            <a:r>
              <a:rPr lang="en-GB" altLang="de-DE" sz="2800" b="1" dirty="0">
                <a:latin typeface="Ubuntu" panose="020B0504030602030204" pitchFamily="34" charset="0"/>
              </a:rPr>
              <a:t>Ontologies</a:t>
            </a:r>
          </a:p>
        </p:txBody>
      </p:sp>
      <p:cxnSp>
        <p:nvCxnSpPr>
          <p:cNvPr id="16" name="Straight Arrow Connector 15">
            <a:extLst>
              <a:ext uri="{FF2B5EF4-FFF2-40B4-BE49-F238E27FC236}">
                <a16:creationId xmlns:a16="http://schemas.microsoft.com/office/drawing/2014/main" id="{6F2232FB-BB74-3341-A78B-2B675D678CCA}"/>
              </a:ext>
            </a:extLst>
          </p:cNvPr>
          <p:cNvCxnSpPr>
            <a:cxnSpLocks/>
          </p:cNvCxnSpPr>
          <p:nvPr/>
        </p:nvCxnSpPr>
        <p:spPr>
          <a:xfrm flipV="1">
            <a:off x="2242904" y="721927"/>
            <a:ext cx="7434002" cy="565521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Rectangle 2">
            <a:extLst>
              <a:ext uri="{FF2B5EF4-FFF2-40B4-BE49-F238E27FC236}">
                <a16:creationId xmlns:a16="http://schemas.microsoft.com/office/drawing/2014/main" id="{2F2DBF51-95C5-734F-B3C3-12B48803A34A}"/>
              </a:ext>
            </a:extLst>
          </p:cNvPr>
          <p:cNvSpPr txBox="1">
            <a:spLocks noChangeArrowheads="1"/>
          </p:cNvSpPr>
          <p:nvPr/>
        </p:nvSpPr>
        <p:spPr>
          <a:xfrm>
            <a:off x="4097685" y="4945453"/>
            <a:ext cx="2160240"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latin typeface="Ubuntu" panose="020B0504030602030204" pitchFamily="34" charset="0"/>
              </a:rPr>
              <a:t>Thesauri</a:t>
            </a:r>
          </a:p>
        </p:txBody>
      </p:sp>
      <p:sp>
        <p:nvSpPr>
          <p:cNvPr id="19" name="Rectangle 2">
            <a:extLst>
              <a:ext uri="{FF2B5EF4-FFF2-40B4-BE49-F238E27FC236}">
                <a16:creationId xmlns:a16="http://schemas.microsoft.com/office/drawing/2014/main" id="{08DE5B43-2FDB-1B46-923B-645D7497982B}"/>
              </a:ext>
            </a:extLst>
          </p:cNvPr>
          <p:cNvSpPr txBox="1">
            <a:spLocks noChangeArrowheads="1"/>
          </p:cNvSpPr>
          <p:nvPr/>
        </p:nvSpPr>
        <p:spPr>
          <a:xfrm>
            <a:off x="867624" y="5207968"/>
            <a:ext cx="2160240"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latin typeface="Ubuntu" panose="020B0504030602030204" pitchFamily="34" charset="0"/>
              </a:rPr>
              <a:t>Glossaries</a:t>
            </a:r>
          </a:p>
        </p:txBody>
      </p:sp>
      <p:sp>
        <p:nvSpPr>
          <p:cNvPr id="20" name="Rectangle 2">
            <a:extLst>
              <a:ext uri="{FF2B5EF4-FFF2-40B4-BE49-F238E27FC236}">
                <a16:creationId xmlns:a16="http://schemas.microsoft.com/office/drawing/2014/main" id="{946A5450-5DFD-F64B-88DE-6A5BC00DD165}"/>
              </a:ext>
            </a:extLst>
          </p:cNvPr>
          <p:cNvSpPr txBox="1">
            <a:spLocks noChangeArrowheads="1"/>
          </p:cNvSpPr>
          <p:nvPr/>
        </p:nvSpPr>
        <p:spPr>
          <a:xfrm>
            <a:off x="2674692" y="3591386"/>
            <a:ext cx="2064807" cy="847215"/>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latin typeface="Ubuntu" panose="020B0504030602030204" pitchFamily="34" charset="0"/>
              </a:rPr>
              <a:t>Controlled</a:t>
            </a:r>
          </a:p>
          <a:p>
            <a:pPr algn="l"/>
            <a:r>
              <a:rPr lang="en-GB" altLang="de-DE" sz="2800" b="1" dirty="0">
                <a:latin typeface="Ubuntu" panose="020B0504030602030204" pitchFamily="34" charset="0"/>
              </a:rPr>
              <a:t> vocabularies </a:t>
            </a:r>
          </a:p>
        </p:txBody>
      </p:sp>
      <p:sp>
        <p:nvSpPr>
          <p:cNvPr id="21" name="Rectangle 2">
            <a:extLst>
              <a:ext uri="{FF2B5EF4-FFF2-40B4-BE49-F238E27FC236}">
                <a16:creationId xmlns:a16="http://schemas.microsoft.com/office/drawing/2014/main" id="{1BE0527D-20C2-5844-A9E1-7CCB43E53B9F}"/>
              </a:ext>
            </a:extLst>
          </p:cNvPr>
          <p:cNvSpPr txBox="1">
            <a:spLocks noChangeArrowheads="1"/>
          </p:cNvSpPr>
          <p:nvPr/>
        </p:nvSpPr>
        <p:spPr>
          <a:xfrm>
            <a:off x="228104" y="1187356"/>
            <a:ext cx="457398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3200" b="1" dirty="0">
                <a:solidFill>
                  <a:srgbClr val="0070C0"/>
                </a:solidFill>
                <a:latin typeface="Ubuntu" panose="020B0504030602030204" pitchFamily="34" charset="0"/>
              </a:rPr>
              <a:t>A rough illustration of the semantic gradient</a:t>
            </a:r>
          </a:p>
        </p:txBody>
      </p:sp>
      <p:sp>
        <p:nvSpPr>
          <p:cNvPr id="22" name="Rectangle 2">
            <a:extLst>
              <a:ext uri="{FF2B5EF4-FFF2-40B4-BE49-F238E27FC236}">
                <a16:creationId xmlns:a16="http://schemas.microsoft.com/office/drawing/2014/main" id="{4B943ABC-8CAF-D047-A3C3-F2EF46CF7E05}"/>
              </a:ext>
            </a:extLst>
          </p:cNvPr>
          <p:cNvSpPr txBox="1">
            <a:spLocks noChangeArrowheads="1"/>
          </p:cNvSpPr>
          <p:nvPr/>
        </p:nvSpPr>
        <p:spPr>
          <a:xfrm>
            <a:off x="2962938" y="5807178"/>
            <a:ext cx="4392488"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000" b="1" dirty="0">
                <a:solidFill>
                  <a:srgbClr val="0070C0"/>
                </a:solidFill>
                <a:latin typeface="Ubuntu" panose="020B0504030602030204" pitchFamily="34" charset="0"/>
              </a:rPr>
              <a:t>Weaker semantics</a:t>
            </a:r>
          </a:p>
        </p:txBody>
      </p:sp>
      <p:sp>
        <p:nvSpPr>
          <p:cNvPr id="23" name="Rectangle 2">
            <a:extLst>
              <a:ext uri="{FF2B5EF4-FFF2-40B4-BE49-F238E27FC236}">
                <a16:creationId xmlns:a16="http://schemas.microsoft.com/office/drawing/2014/main" id="{83D4DFDC-BBCC-8F4A-9BFC-3945E92B1C0E}"/>
              </a:ext>
            </a:extLst>
          </p:cNvPr>
          <p:cNvSpPr txBox="1">
            <a:spLocks noChangeArrowheads="1"/>
          </p:cNvSpPr>
          <p:nvPr/>
        </p:nvSpPr>
        <p:spPr>
          <a:xfrm>
            <a:off x="9235776" y="995095"/>
            <a:ext cx="2616727" cy="59773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000" b="1" dirty="0">
                <a:solidFill>
                  <a:srgbClr val="0070C0"/>
                </a:solidFill>
                <a:latin typeface="Ubuntu" panose="020B0504030602030204" pitchFamily="34" charset="0"/>
              </a:rPr>
              <a:t>Stronger semantics</a:t>
            </a:r>
          </a:p>
        </p:txBody>
      </p:sp>
      <p:sp>
        <p:nvSpPr>
          <p:cNvPr id="24" name="Rectangle 23">
            <a:extLst>
              <a:ext uri="{FF2B5EF4-FFF2-40B4-BE49-F238E27FC236}">
                <a16:creationId xmlns:a16="http://schemas.microsoft.com/office/drawing/2014/main" id="{1BDBA0DB-07BF-C740-B2CA-FE93880CFD77}"/>
              </a:ext>
            </a:extLst>
          </p:cNvPr>
          <p:cNvSpPr/>
          <p:nvPr/>
        </p:nvSpPr>
        <p:spPr>
          <a:xfrm>
            <a:off x="6862193" y="5594386"/>
            <a:ext cx="3020565" cy="954107"/>
          </a:xfrm>
          <a:prstGeom prst="rect">
            <a:avLst/>
          </a:prstGeom>
        </p:spPr>
        <p:txBody>
          <a:bodyPr wrap="square">
            <a:spAutoFit/>
          </a:bodyPr>
          <a:lstStyle/>
          <a:p>
            <a:r>
              <a:rPr lang="en-GB" sz="1400" dirty="0">
                <a:latin typeface="Ubuntu" panose="020B0504030602030204" pitchFamily="34" charset="0"/>
              </a:rPr>
              <a:t>Modified from McCreary D (2006) </a:t>
            </a:r>
          </a:p>
          <a:p>
            <a:r>
              <a:rPr lang="en-US" altLang="en-US" sz="1400" dirty="0">
                <a:latin typeface="Ubuntu" panose="020B0504030602030204" pitchFamily="34" charset="0"/>
              </a:rPr>
              <a:t>Patterns of Semantic Integration. CC 2.5</a:t>
            </a:r>
            <a:br>
              <a:rPr lang="en-US" altLang="en-US" sz="1400" dirty="0">
                <a:latin typeface="Ubuntu" panose="020B0504030602030204" pitchFamily="34" charset="0"/>
              </a:rPr>
            </a:br>
            <a:endParaRPr lang="en-GB" sz="1400" dirty="0">
              <a:latin typeface="Ubuntu" panose="020B0504030602030204" pitchFamily="34" charset="0"/>
            </a:endParaRPr>
          </a:p>
        </p:txBody>
      </p:sp>
      <p:sp>
        <p:nvSpPr>
          <p:cNvPr id="25" name="Rectangle 2">
            <a:extLst>
              <a:ext uri="{FF2B5EF4-FFF2-40B4-BE49-F238E27FC236}">
                <a16:creationId xmlns:a16="http://schemas.microsoft.com/office/drawing/2014/main" id="{420B79EC-16FF-9A49-B2A3-A95810ED9061}"/>
              </a:ext>
            </a:extLst>
          </p:cNvPr>
          <p:cNvSpPr txBox="1">
            <a:spLocks noChangeArrowheads="1"/>
          </p:cNvSpPr>
          <p:nvPr/>
        </p:nvSpPr>
        <p:spPr>
          <a:xfrm>
            <a:off x="6962703" y="2652371"/>
            <a:ext cx="2160240"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latin typeface="Ubuntu" panose="020B0504030602030204" pitchFamily="34" charset="0"/>
              </a:rPr>
              <a:t>Taxonomies</a:t>
            </a:r>
          </a:p>
        </p:txBody>
      </p:sp>
      <p:sp>
        <p:nvSpPr>
          <p:cNvPr id="26" name="Rectangle 2">
            <a:extLst>
              <a:ext uri="{FF2B5EF4-FFF2-40B4-BE49-F238E27FC236}">
                <a16:creationId xmlns:a16="http://schemas.microsoft.com/office/drawing/2014/main" id="{44D108F0-6414-334C-B892-7B18BB13C05D}"/>
              </a:ext>
            </a:extLst>
          </p:cNvPr>
          <p:cNvSpPr txBox="1">
            <a:spLocks noChangeArrowheads="1"/>
          </p:cNvSpPr>
          <p:nvPr/>
        </p:nvSpPr>
        <p:spPr>
          <a:xfrm>
            <a:off x="5548373" y="3671588"/>
            <a:ext cx="2127706" cy="68258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latin typeface="Ubuntu" panose="020B0504030602030204" pitchFamily="34" charset="0"/>
              </a:rPr>
              <a:t>Data models</a:t>
            </a:r>
          </a:p>
        </p:txBody>
      </p:sp>
      <p:sp>
        <p:nvSpPr>
          <p:cNvPr id="27" name="Rectangle 26">
            <a:extLst>
              <a:ext uri="{FF2B5EF4-FFF2-40B4-BE49-F238E27FC236}">
                <a16:creationId xmlns:a16="http://schemas.microsoft.com/office/drawing/2014/main" id="{EEDE6846-7F21-1F49-979A-DEE9E1A06C30}"/>
              </a:ext>
            </a:extLst>
          </p:cNvPr>
          <p:cNvSpPr/>
          <p:nvPr/>
        </p:nvSpPr>
        <p:spPr>
          <a:xfrm>
            <a:off x="5646645" y="1271462"/>
            <a:ext cx="2127706" cy="72008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8" name="Speech Bubble: Rectangle with Corners Rounded 7">
            <a:extLst>
              <a:ext uri="{FF2B5EF4-FFF2-40B4-BE49-F238E27FC236}">
                <a16:creationId xmlns:a16="http://schemas.microsoft.com/office/drawing/2014/main" id="{00DA7361-75AB-4619-9EF1-1BCB4D729337}"/>
              </a:ext>
            </a:extLst>
          </p:cNvPr>
          <p:cNvSpPr/>
          <p:nvPr/>
        </p:nvSpPr>
        <p:spPr>
          <a:xfrm>
            <a:off x="9476185" y="2795974"/>
            <a:ext cx="2419723" cy="1243642"/>
          </a:xfrm>
          <a:prstGeom prst="wedgeRoundRectCallout">
            <a:avLst>
              <a:gd name="adj1" fmla="val -113532"/>
              <a:gd name="adj2" fmla="val -135416"/>
              <a:gd name="adj3" fmla="val 16667"/>
            </a:avLst>
          </a:prstGeom>
          <a:solidFill>
            <a:schemeClr val="bg1"/>
          </a:solidFill>
          <a:ln w="57150">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Ubuntu" panose="020B0504030602030204" pitchFamily="34" charset="0"/>
                <a:cs typeface="Times New Roman" panose="02020603050405020304" pitchFamily="18" charset="0"/>
              </a:rPr>
              <a:t>I3 include </a:t>
            </a:r>
            <a:r>
              <a:rPr lang="en-GB" u="sng" dirty="0">
                <a:solidFill>
                  <a:srgbClr val="0070C0"/>
                </a:solidFill>
                <a:latin typeface="Ubuntu" panose="020B0504030602030204" pitchFamily="34" charset="0"/>
                <a:cs typeface="Times New Roman" panose="02020603050405020304" pitchFamily="18" charset="0"/>
              </a:rPr>
              <a:t>qualified references</a:t>
            </a:r>
            <a:r>
              <a:rPr lang="en-GB" dirty="0">
                <a:solidFill>
                  <a:srgbClr val="0070C0"/>
                </a:solidFill>
                <a:latin typeface="Ubuntu" panose="020B0504030602030204" pitchFamily="34" charset="0"/>
                <a:cs typeface="Times New Roman" panose="02020603050405020304" pitchFamily="18" charset="0"/>
              </a:rPr>
              <a:t> to other (meta)data</a:t>
            </a:r>
            <a:endParaRPr lang="en-US" dirty="0">
              <a:solidFill>
                <a:srgbClr val="0070C0"/>
              </a:solidFill>
            </a:endParaRPr>
          </a:p>
        </p:txBody>
      </p:sp>
      <p:sp>
        <p:nvSpPr>
          <p:cNvPr id="58" name="Slide Number Placeholder 3">
            <a:extLst>
              <a:ext uri="{FF2B5EF4-FFF2-40B4-BE49-F238E27FC236}">
                <a16:creationId xmlns:a16="http://schemas.microsoft.com/office/drawing/2014/main" id="{98088945-AA2F-46F1-AB03-2AAD5FFA25CE}"/>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6</a:t>
            </a:fld>
            <a:endParaRPr lang="en-US" sz="1400" dirty="0">
              <a:solidFill>
                <a:schemeClr val="tx1"/>
              </a:solidFill>
            </a:endParaRPr>
          </a:p>
        </p:txBody>
      </p:sp>
      <p:pic>
        <p:nvPicPr>
          <p:cNvPr id="3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7D96F3A9-630A-2C47-A541-B1DADB8A2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D7C1666D-E175-C649-BC94-CA7730A594AA}"/>
              </a:ext>
            </a:extLst>
          </p:cNvPr>
          <p:cNvGrpSpPr/>
          <p:nvPr/>
        </p:nvGrpSpPr>
        <p:grpSpPr>
          <a:xfrm>
            <a:off x="0" y="9961"/>
            <a:ext cx="12192000" cy="485776"/>
            <a:chOff x="0" y="-1"/>
            <a:chExt cx="9144000" cy="485776"/>
          </a:xfrm>
        </p:grpSpPr>
        <p:pic>
          <p:nvPicPr>
            <p:cNvPr id="35" name="Picture 34">
              <a:extLst>
                <a:ext uri="{FF2B5EF4-FFF2-40B4-BE49-F238E27FC236}">
                  <a16:creationId xmlns:a16="http://schemas.microsoft.com/office/drawing/2014/main" id="{2237979E-F848-7D47-A2D5-99DC892EBB9A}"/>
                </a:ext>
              </a:extLst>
            </p:cNvPr>
            <p:cNvPicPr>
              <a:picLocks noChangeAspect="1"/>
            </p:cNvPicPr>
            <p:nvPr/>
          </p:nvPicPr>
          <p:blipFill rotWithShape="1">
            <a:blip r:embed="rId2"/>
            <a:srcRect l="66190" t="1" r="50" b="490"/>
            <a:stretch/>
          </p:blipFill>
          <p:spPr>
            <a:xfrm>
              <a:off x="0" y="0"/>
              <a:ext cx="6515100" cy="485775"/>
            </a:xfrm>
            <a:prstGeom prst="rect">
              <a:avLst/>
            </a:prstGeom>
          </p:spPr>
        </p:pic>
        <p:pic>
          <p:nvPicPr>
            <p:cNvPr id="36" name="Picture 35">
              <a:extLst>
                <a:ext uri="{FF2B5EF4-FFF2-40B4-BE49-F238E27FC236}">
                  <a16:creationId xmlns:a16="http://schemas.microsoft.com/office/drawing/2014/main" id="{A7A57F6A-4103-954F-9049-DD6DF24E0979}"/>
                </a:ext>
              </a:extLst>
            </p:cNvPr>
            <p:cNvPicPr>
              <a:picLocks noChangeAspect="1"/>
            </p:cNvPicPr>
            <p:nvPr/>
          </p:nvPicPr>
          <p:blipFill rotWithShape="1">
            <a:blip r:embed="rId2"/>
            <a:srcRect l="66190" t="1" r="50" b="490"/>
            <a:stretch/>
          </p:blipFill>
          <p:spPr>
            <a:xfrm>
              <a:off x="2628900" y="-1"/>
              <a:ext cx="6515100" cy="485775"/>
            </a:xfrm>
            <a:prstGeom prst="rect">
              <a:avLst/>
            </a:prstGeom>
          </p:spPr>
        </p:pic>
      </p:grpSp>
      <p:sp>
        <p:nvSpPr>
          <p:cNvPr id="2" name="TextBox 1">
            <a:extLst>
              <a:ext uri="{FF2B5EF4-FFF2-40B4-BE49-F238E27FC236}">
                <a16:creationId xmlns:a16="http://schemas.microsoft.com/office/drawing/2014/main" id="{B045485C-D86B-D84B-B37B-3DBCB648617D}"/>
              </a:ext>
            </a:extLst>
          </p:cNvPr>
          <p:cNvSpPr txBox="1"/>
          <p:nvPr/>
        </p:nvSpPr>
        <p:spPr>
          <a:xfrm>
            <a:off x="4857746" y="6503362"/>
            <a:ext cx="7300913" cy="369332"/>
          </a:xfrm>
          <a:prstGeom prst="rect">
            <a:avLst/>
          </a:prstGeom>
          <a:noFill/>
        </p:spPr>
        <p:txBody>
          <a:bodyPr wrap="square" rtlCol="0">
            <a:spAutoFit/>
          </a:bodyPr>
          <a:lstStyle/>
          <a:p>
            <a:r>
              <a:rPr lang="en-US" dirty="0"/>
              <a:t>https://</a:t>
            </a:r>
            <a:r>
              <a:rPr lang="en-US" dirty="0" err="1"/>
              <a:t>www.slideshare.net</a:t>
            </a:r>
            <a:r>
              <a:rPr lang="en-US" dirty="0"/>
              <a:t>/</a:t>
            </a:r>
            <a:r>
              <a:rPr lang="en-US" dirty="0" err="1"/>
              <a:t>dmccreary</a:t>
            </a:r>
            <a:r>
              <a:rPr lang="en-US" dirty="0"/>
              <a:t>/semantic-</a:t>
            </a:r>
            <a:r>
              <a:rPr lang="en-US" dirty="0" err="1"/>
              <a:t>integrationpatterns</a:t>
            </a:r>
            <a:endParaRPr lang="en-US" dirty="0"/>
          </a:p>
        </p:txBody>
      </p:sp>
      <p:pic>
        <p:nvPicPr>
          <p:cNvPr id="32" name="Picture 2">
            <a:extLst>
              <a:ext uri="{FF2B5EF4-FFF2-40B4-BE49-F238E27FC236}">
                <a16:creationId xmlns:a16="http://schemas.microsoft.com/office/drawing/2014/main" id="{4923607A-2371-BD4D-80D0-749AAB452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6042" y="5604582"/>
            <a:ext cx="2275901" cy="608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a:extLst>
              <a:ext uri="{FF2B5EF4-FFF2-40B4-BE49-F238E27FC236}">
                <a16:creationId xmlns:a16="http://schemas.microsoft.com/office/drawing/2014/main" id="{79B1B4B5-368A-924F-9BED-105994C91E69}"/>
              </a:ext>
            </a:extLst>
          </p:cNvPr>
          <p:cNvSpPr/>
          <p:nvPr/>
        </p:nvSpPr>
        <p:spPr>
          <a:xfrm>
            <a:off x="7424328" y="6189469"/>
            <a:ext cx="5742384" cy="276999"/>
          </a:xfrm>
          <a:prstGeom prst="rect">
            <a:avLst/>
          </a:prstGeom>
        </p:spPr>
        <p:txBody>
          <a:bodyPr wrap="square">
            <a:spAutoFit/>
          </a:bodyPr>
          <a:lstStyle/>
          <a:p>
            <a:r>
              <a:rPr lang="en-GB" sz="1200" dirty="0">
                <a:latin typeface="Ubuntu" panose="020B0504030602030204" pitchFamily="34" charset="0"/>
                <a:hlinkClick r:id="rId5"/>
              </a:rPr>
              <a:t>https://creativecommons.org/licenses/by/2.0/legalcode</a:t>
            </a:r>
            <a:r>
              <a:rPr lang="en-GB" sz="1200" dirty="0">
                <a:latin typeface="Ubuntu" panose="020B0504030602030204" pitchFamily="34" charset="0"/>
              </a:rPr>
              <a:t> </a:t>
            </a:r>
          </a:p>
        </p:txBody>
      </p:sp>
    </p:spTree>
    <p:extLst>
      <p:ext uri="{BB962C8B-B14F-4D97-AF65-F5344CB8AC3E}">
        <p14:creationId xmlns:p14="http://schemas.microsoft.com/office/powerpoint/2010/main" val="25613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E25196DD-99B8-AE46-A9BD-E7F8918B8E21}"/>
              </a:ext>
            </a:extLst>
          </p:cNvPr>
          <p:cNvPicPr>
            <a:picLocks noChangeAspect="1"/>
          </p:cNvPicPr>
          <p:nvPr/>
        </p:nvPicPr>
        <p:blipFill>
          <a:blip r:embed="rId3"/>
          <a:stretch>
            <a:fillRect/>
          </a:stretch>
        </p:blipFill>
        <p:spPr>
          <a:xfrm>
            <a:off x="8281266" y="5622709"/>
            <a:ext cx="647700" cy="342900"/>
          </a:xfrm>
          <a:prstGeom prst="rect">
            <a:avLst/>
          </a:prstGeom>
        </p:spPr>
      </p:pic>
      <p:grpSp>
        <p:nvGrpSpPr>
          <p:cNvPr id="88" name="Group 87">
            <a:extLst>
              <a:ext uri="{FF2B5EF4-FFF2-40B4-BE49-F238E27FC236}">
                <a16:creationId xmlns:a16="http://schemas.microsoft.com/office/drawing/2014/main" id="{A48A9346-615F-7349-B8B1-70AD32C58DEB}"/>
              </a:ext>
            </a:extLst>
          </p:cNvPr>
          <p:cNvGrpSpPr/>
          <p:nvPr/>
        </p:nvGrpSpPr>
        <p:grpSpPr>
          <a:xfrm>
            <a:off x="8071716" y="5211265"/>
            <a:ext cx="2692400" cy="488950"/>
            <a:chOff x="466799" y="5253691"/>
            <a:chExt cx="2692400" cy="488950"/>
          </a:xfrm>
        </p:grpSpPr>
        <p:pic>
          <p:nvPicPr>
            <p:cNvPr id="89" name="Picture 88">
              <a:extLst>
                <a:ext uri="{FF2B5EF4-FFF2-40B4-BE49-F238E27FC236}">
                  <a16:creationId xmlns:a16="http://schemas.microsoft.com/office/drawing/2014/main" id="{513CC38B-0DAE-CC41-864E-12BB30849835}"/>
                </a:ext>
              </a:extLst>
            </p:cNvPr>
            <p:cNvPicPr>
              <a:picLocks noChangeAspect="1"/>
            </p:cNvPicPr>
            <p:nvPr/>
          </p:nvPicPr>
          <p:blipFill>
            <a:blip r:embed="rId4"/>
            <a:stretch>
              <a:fillRect/>
            </a:stretch>
          </p:blipFill>
          <p:spPr>
            <a:xfrm>
              <a:off x="466799" y="5310841"/>
              <a:ext cx="2692400" cy="431800"/>
            </a:xfrm>
            <a:prstGeom prst="rect">
              <a:avLst/>
            </a:prstGeom>
          </p:spPr>
        </p:pic>
        <p:pic>
          <p:nvPicPr>
            <p:cNvPr id="90" name="Picture 89">
              <a:extLst>
                <a:ext uri="{FF2B5EF4-FFF2-40B4-BE49-F238E27FC236}">
                  <a16:creationId xmlns:a16="http://schemas.microsoft.com/office/drawing/2014/main" id="{FFE8B12B-B3A7-4F4D-900F-BDD485EC71D8}"/>
                </a:ext>
              </a:extLst>
            </p:cNvPr>
            <p:cNvPicPr>
              <a:picLocks noChangeAspect="1"/>
            </p:cNvPicPr>
            <p:nvPr/>
          </p:nvPicPr>
          <p:blipFill>
            <a:blip r:embed="rId5"/>
            <a:stretch>
              <a:fillRect/>
            </a:stretch>
          </p:blipFill>
          <p:spPr>
            <a:xfrm>
              <a:off x="2206699" y="5253691"/>
              <a:ext cx="152400" cy="114300"/>
            </a:xfrm>
            <a:prstGeom prst="rect">
              <a:avLst/>
            </a:prstGeom>
          </p:spPr>
        </p:pic>
      </p:grpSp>
      <p:sp>
        <p:nvSpPr>
          <p:cNvPr id="111" name="Rectangle 110">
            <a:extLst>
              <a:ext uri="{FF2B5EF4-FFF2-40B4-BE49-F238E27FC236}">
                <a16:creationId xmlns:a16="http://schemas.microsoft.com/office/drawing/2014/main" id="{79298C86-F82F-1349-8159-04AC4965A398}"/>
              </a:ext>
            </a:extLst>
          </p:cNvPr>
          <p:cNvSpPr/>
          <p:nvPr/>
        </p:nvSpPr>
        <p:spPr>
          <a:xfrm>
            <a:off x="13953" y="6486054"/>
            <a:ext cx="12178047" cy="385762"/>
          </a:xfrm>
          <a:prstGeom prst="rect">
            <a:avLst/>
          </a:prstGeom>
          <a:solidFill>
            <a:srgbClr val="234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9" name="Picture 108">
            <a:extLst>
              <a:ext uri="{FF2B5EF4-FFF2-40B4-BE49-F238E27FC236}">
                <a16:creationId xmlns:a16="http://schemas.microsoft.com/office/drawing/2014/main" id="{C8D98D4D-FB00-0845-B24A-435F05B410AA}"/>
              </a:ext>
            </a:extLst>
          </p:cNvPr>
          <p:cNvPicPr>
            <a:picLocks noChangeAspect="1"/>
          </p:cNvPicPr>
          <p:nvPr/>
        </p:nvPicPr>
        <p:blipFill>
          <a:blip r:embed="rId6"/>
          <a:stretch>
            <a:fillRect/>
          </a:stretch>
        </p:blipFill>
        <p:spPr>
          <a:xfrm>
            <a:off x="0" y="9841"/>
            <a:ext cx="9464040" cy="749955"/>
          </a:xfrm>
          <a:prstGeom prst="rect">
            <a:avLst/>
          </a:prstGeom>
        </p:spPr>
      </p:pic>
      <p:sp>
        <p:nvSpPr>
          <p:cNvPr id="55" name="Slide Number Placeholder 3">
            <a:extLst>
              <a:ext uri="{FF2B5EF4-FFF2-40B4-BE49-F238E27FC236}">
                <a16:creationId xmlns:a16="http://schemas.microsoft.com/office/drawing/2014/main" id="{0D7EF2CD-E181-4EED-B8DF-6D07EF13347D}"/>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rgbClr val="008D98"/>
                </a:solidFill>
              </a:rPr>
              <a:t>7</a:t>
            </a:fld>
            <a:endParaRPr lang="en-US" sz="1400" dirty="0">
              <a:solidFill>
                <a:srgbClr val="008D98"/>
              </a:solidFill>
            </a:endParaRPr>
          </a:p>
        </p:txBody>
      </p:sp>
      <p:pic>
        <p:nvPicPr>
          <p:cNvPr id="33"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F5385BAD-4178-F04E-AD35-1D0A817140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48" y="1606064"/>
            <a:ext cx="1244224" cy="6360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534AA84-27D0-6F4C-BE05-0BD0FACBA237}"/>
              </a:ext>
            </a:extLst>
          </p:cNvPr>
          <p:cNvPicPr>
            <a:picLocks noChangeAspect="1"/>
          </p:cNvPicPr>
          <p:nvPr/>
        </p:nvPicPr>
        <p:blipFill>
          <a:blip r:embed="rId8"/>
          <a:stretch>
            <a:fillRect/>
          </a:stretch>
        </p:blipFill>
        <p:spPr>
          <a:xfrm>
            <a:off x="7720257" y="14116"/>
            <a:ext cx="4478223" cy="755916"/>
          </a:xfrm>
          <a:prstGeom prst="rect">
            <a:avLst/>
          </a:prstGeom>
        </p:spPr>
      </p:pic>
      <p:sp>
        <p:nvSpPr>
          <p:cNvPr id="47" name="Rectangle 46">
            <a:extLst>
              <a:ext uri="{FF2B5EF4-FFF2-40B4-BE49-F238E27FC236}">
                <a16:creationId xmlns:a16="http://schemas.microsoft.com/office/drawing/2014/main" id="{04CA43D8-C3AA-8B4B-B9E3-E2530DE03266}"/>
              </a:ext>
            </a:extLst>
          </p:cNvPr>
          <p:cNvSpPr>
            <a:spLocks noChangeArrowheads="1"/>
          </p:cNvSpPr>
          <p:nvPr/>
        </p:nvSpPr>
        <p:spPr bwMode="auto">
          <a:xfrm>
            <a:off x="31634" y="911681"/>
            <a:ext cx="12647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de-DE" sz="3200" b="1" dirty="0">
                <a:solidFill>
                  <a:srgbClr val="148D97"/>
                </a:solidFill>
                <a:latin typeface="Ubuntu" panose="020B0504030602030204" pitchFamily="34" charset="0"/>
                <a:cs typeface="Times New Roman" pitchFamily="18" charset="0"/>
              </a:rPr>
              <a:t>Semantic Web for Earth and Environment Technology (SWEET)</a:t>
            </a:r>
          </a:p>
        </p:txBody>
      </p:sp>
      <p:pic>
        <p:nvPicPr>
          <p:cNvPr id="56" name="Picture 55">
            <a:extLst>
              <a:ext uri="{FF2B5EF4-FFF2-40B4-BE49-F238E27FC236}">
                <a16:creationId xmlns:a16="http://schemas.microsoft.com/office/drawing/2014/main" id="{DAE971E8-B8AC-B246-A133-CFB59C8E7785}"/>
              </a:ext>
            </a:extLst>
          </p:cNvPr>
          <p:cNvPicPr>
            <a:picLocks noChangeAspect="1"/>
          </p:cNvPicPr>
          <p:nvPr/>
        </p:nvPicPr>
        <p:blipFill>
          <a:blip r:embed="rId9"/>
          <a:stretch>
            <a:fillRect/>
          </a:stretch>
        </p:blipFill>
        <p:spPr>
          <a:xfrm>
            <a:off x="8579716" y="5975438"/>
            <a:ext cx="1308100" cy="431800"/>
          </a:xfrm>
          <a:prstGeom prst="rect">
            <a:avLst/>
          </a:prstGeom>
        </p:spPr>
      </p:pic>
      <p:pic>
        <p:nvPicPr>
          <p:cNvPr id="57" name="Picture 56">
            <a:extLst>
              <a:ext uri="{FF2B5EF4-FFF2-40B4-BE49-F238E27FC236}">
                <a16:creationId xmlns:a16="http://schemas.microsoft.com/office/drawing/2014/main" id="{BDC5BED8-E942-5041-A186-4EB9F3A6CBF6}"/>
              </a:ext>
            </a:extLst>
          </p:cNvPr>
          <p:cNvPicPr>
            <a:picLocks noChangeAspect="1"/>
          </p:cNvPicPr>
          <p:nvPr/>
        </p:nvPicPr>
        <p:blipFill>
          <a:blip r:embed="rId10"/>
          <a:stretch>
            <a:fillRect/>
          </a:stretch>
        </p:blipFill>
        <p:spPr>
          <a:xfrm>
            <a:off x="8281266" y="2323695"/>
            <a:ext cx="2108200" cy="419100"/>
          </a:xfrm>
          <a:prstGeom prst="rect">
            <a:avLst/>
          </a:prstGeom>
        </p:spPr>
      </p:pic>
      <p:pic>
        <p:nvPicPr>
          <p:cNvPr id="59" name="Picture 58">
            <a:extLst>
              <a:ext uri="{FF2B5EF4-FFF2-40B4-BE49-F238E27FC236}">
                <a16:creationId xmlns:a16="http://schemas.microsoft.com/office/drawing/2014/main" id="{37B6A053-E8F6-ED40-B609-AB5F0F6E126B}"/>
              </a:ext>
            </a:extLst>
          </p:cNvPr>
          <p:cNvPicPr>
            <a:picLocks noChangeAspect="1"/>
          </p:cNvPicPr>
          <p:nvPr/>
        </p:nvPicPr>
        <p:blipFill>
          <a:blip r:embed="rId11"/>
          <a:stretch>
            <a:fillRect/>
          </a:stretch>
        </p:blipFill>
        <p:spPr>
          <a:xfrm>
            <a:off x="8281266" y="3737352"/>
            <a:ext cx="546100" cy="393700"/>
          </a:xfrm>
          <a:prstGeom prst="rect">
            <a:avLst/>
          </a:prstGeom>
        </p:spPr>
      </p:pic>
      <p:pic>
        <p:nvPicPr>
          <p:cNvPr id="66" name="Picture 65">
            <a:extLst>
              <a:ext uri="{FF2B5EF4-FFF2-40B4-BE49-F238E27FC236}">
                <a16:creationId xmlns:a16="http://schemas.microsoft.com/office/drawing/2014/main" id="{1AEBE13F-EFAF-BF42-8ABA-CDB255DC1C7D}"/>
              </a:ext>
            </a:extLst>
          </p:cNvPr>
          <p:cNvPicPr>
            <a:picLocks noChangeAspect="1"/>
          </p:cNvPicPr>
          <p:nvPr/>
        </p:nvPicPr>
        <p:blipFill>
          <a:blip r:embed="rId12"/>
          <a:stretch>
            <a:fillRect/>
          </a:stretch>
        </p:blipFill>
        <p:spPr>
          <a:xfrm>
            <a:off x="8281266" y="4101068"/>
            <a:ext cx="1587500" cy="355600"/>
          </a:xfrm>
          <a:prstGeom prst="rect">
            <a:avLst/>
          </a:prstGeom>
        </p:spPr>
      </p:pic>
      <p:pic>
        <p:nvPicPr>
          <p:cNvPr id="67" name="Picture 66">
            <a:extLst>
              <a:ext uri="{FF2B5EF4-FFF2-40B4-BE49-F238E27FC236}">
                <a16:creationId xmlns:a16="http://schemas.microsoft.com/office/drawing/2014/main" id="{E264EF05-F0EC-524F-9883-77C4A0E18C39}"/>
              </a:ext>
            </a:extLst>
          </p:cNvPr>
          <p:cNvPicPr>
            <a:picLocks noChangeAspect="1"/>
          </p:cNvPicPr>
          <p:nvPr/>
        </p:nvPicPr>
        <p:blipFill>
          <a:blip r:embed="rId13"/>
          <a:stretch>
            <a:fillRect/>
          </a:stretch>
        </p:blipFill>
        <p:spPr>
          <a:xfrm>
            <a:off x="8575906" y="4427338"/>
            <a:ext cx="2921000" cy="444500"/>
          </a:xfrm>
          <a:prstGeom prst="rect">
            <a:avLst/>
          </a:prstGeom>
        </p:spPr>
      </p:pic>
      <p:pic>
        <p:nvPicPr>
          <p:cNvPr id="79" name="Picture 78">
            <a:extLst>
              <a:ext uri="{FF2B5EF4-FFF2-40B4-BE49-F238E27FC236}">
                <a16:creationId xmlns:a16="http://schemas.microsoft.com/office/drawing/2014/main" id="{AF3F0929-BF24-A343-8061-3B2C83677862}"/>
              </a:ext>
            </a:extLst>
          </p:cNvPr>
          <p:cNvPicPr>
            <a:picLocks noChangeAspect="1"/>
          </p:cNvPicPr>
          <p:nvPr/>
        </p:nvPicPr>
        <p:blipFill>
          <a:blip r:embed="rId14"/>
          <a:stretch>
            <a:fillRect/>
          </a:stretch>
        </p:blipFill>
        <p:spPr>
          <a:xfrm>
            <a:off x="8598766" y="4901702"/>
            <a:ext cx="723900" cy="406400"/>
          </a:xfrm>
          <a:prstGeom prst="rect">
            <a:avLst/>
          </a:prstGeom>
        </p:spPr>
      </p:pic>
      <p:grpSp>
        <p:nvGrpSpPr>
          <p:cNvPr id="80" name="Group 79">
            <a:extLst>
              <a:ext uri="{FF2B5EF4-FFF2-40B4-BE49-F238E27FC236}">
                <a16:creationId xmlns:a16="http://schemas.microsoft.com/office/drawing/2014/main" id="{4A838EE4-DE01-8E4B-A34D-DE1BCA610BAF}"/>
              </a:ext>
            </a:extLst>
          </p:cNvPr>
          <p:cNvGrpSpPr/>
          <p:nvPr/>
        </p:nvGrpSpPr>
        <p:grpSpPr>
          <a:xfrm>
            <a:off x="7671813" y="1542322"/>
            <a:ext cx="1092200" cy="445704"/>
            <a:chOff x="468460" y="1005912"/>
            <a:chExt cx="1092200" cy="445704"/>
          </a:xfrm>
        </p:grpSpPr>
        <p:pic>
          <p:nvPicPr>
            <p:cNvPr id="83" name="Picture 82">
              <a:extLst>
                <a:ext uri="{FF2B5EF4-FFF2-40B4-BE49-F238E27FC236}">
                  <a16:creationId xmlns:a16="http://schemas.microsoft.com/office/drawing/2014/main" id="{F28BA06B-F01A-2649-94C2-6CFFE639C67D}"/>
                </a:ext>
              </a:extLst>
            </p:cNvPr>
            <p:cNvPicPr>
              <a:picLocks noChangeAspect="1"/>
            </p:cNvPicPr>
            <p:nvPr/>
          </p:nvPicPr>
          <p:blipFill>
            <a:blip r:embed="rId15"/>
            <a:stretch>
              <a:fillRect/>
            </a:stretch>
          </p:blipFill>
          <p:spPr>
            <a:xfrm>
              <a:off x="468460" y="1045216"/>
              <a:ext cx="1092200" cy="406400"/>
            </a:xfrm>
            <a:prstGeom prst="rect">
              <a:avLst/>
            </a:prstGeom>
          </p:spPr>
        </p:pic>
        <p:pic>
          <p:nvPicPr>
            <p:cNvPr id="84" name="Picture 83">
              <a:extLst>
                <a:ext uri="{FF2B5EF4-FFF2-40B4-BE49-F238E27FC236}">
                  <a16:creationId xmlns:a16="http://schemas.microsoft.com/office/drawing/2014/main" id="{D8DCF65C-2167-D046-BD80-D7FE23699664}"/>
                </a:ext>
              </a:extLst>
            </p:cNvPr>
            <p:cNvPicPr>
              <a:picLocks noChangeAspect="1"/>
            </p:cNvPicPr>
            <p:nvPr/>
          </p:nvPicPr>
          <p:blipFill>
            <a:blip r:embed="rId5"/>
            <a:stretch>
              <a:fillRect/>
            </a:stretch>
          </p:blipFill>
          <p:spPr>
            <a:xfrm>
              <a:off x="1014560" y="1005912"/>
              <a:ext cx="152400" cy="114300"/>
            </a:xfrm>
            <a:prstGeom prst="rect">
              <a:avLst/>
            </a:prstGeom>
          </p:spPr>
        </p:pic>
      </p:grpSp>
      <p:grpSp>
        <p:nvGrpSpPr>
          <p:cNvPr id="85" name="Group 84">
            <a:extLst>
              <a:ext uri="{FF2B5EF4-FFF2-40B4-BE49-F238E27FC236}">
                <a16:creationId xmlns:a16="http://schemas.microsoft.com/office/drawing/2014/main" id="{D62F8F54-C3B6-B445-A6C5-36248A4E3042}"/>
              </a:ext>
            </a:extLst>
          </p:cNvPr>
          <p:cNvGrpSpPr/>
          <p:nvPr/>
        </p:nvGrpSpPr>
        <p:grpSpPr>
          <a:xfrm>
            <a:off x="7957416" y="1886458"/>
            <a:ext cx="2578100" cy="486378"/>
            <a:chOff x="754063" y="1384338"/>
            <a:chExt cx="2578100" cy="486378"/>
          </a:xfrm>
        </p:grpSpPr>
        <p:pic>
          <p:nvPicPr>
            <p:cNvPr id="86" name="Picture 85">
              <a:extLst>
                <a:ext uri="{FF2B5EF4-FFF2-40B4-BE49-F238E27FC236}">
                  <a16:creationId xmlns:a16="http://schemas.microsoft.com/office/drawing/2014/main" id="{9588CBD4-9DF4-D84A-9172-C5B55DE133DD}"/>
                </a:ext>
              </a:extLst>
            </p:cNvPr>
            <p:cNvPicPr>
              <a:picLocks noChangeAspect="1"/>
            </p:cNvPicPr>
            <p:nvPr/>
          </p:nvPicPr>
          <p:blipFill>
            <a:blip r:embed="rId16"/>
            <a:stretch>
              <a:fillRect/>
            </a:stretch>
          </p:blipFill>
          <p:spPr>
            <a:xfrm>
              <a:off x="754063" y="1451616"/>
              <a:ext cx="2578100" cy="419100"/>
            </a:xfrm>
            <a:prstGeom prst="rect">
              <a:avLst/>
            </a:prstGeom>
          </p:spPr>
        </p:pic>
        <p:pic>
          <p:nvPicPr>
            <p:cNvPr id="87" name="Picture 86">
              <a:extLst>
                <a:ext uri="{FF2B5EF4-FFF2-40B4-BE49-F238E27FC236}">
                  <a16:creationId xmlns:a16="http://schemas.microsoft.com/office/drawing/2014/main" id="{64F4413E-D570-A24A-B3A4-DD1FC1874EF8}"/>
                </a:ext>
              </a:extLst>
            </p:cNvPr>
            <p:cNvPicPr>
              <a:picLocks noChangeAspect="1"/>
            </p:cNvPicPr>
            <p:nvPr/>
          </p:nvPicPr>
          <p:blipFill>
            <a:blip r:embed="rId5"/>
            <a:stretch>
              <a:fillRect/>
            </a:stretch>
          </p:blipFill>
          <p:spPr>
            <a:xfrm>
              <a:off x="1909763" y="1384338"/>
              <a:ext cx="152400" cy="114300"/>
            </a:xfrm>
            <a:prstGeom prst="rect">
              <a:avLst/>
            </a:prstGeom>
          </p:spPr>
        </p:pic>
      </p:grpSp>
      <p:sp>
        <p:nvSpPr>
          <p:cNvPr id="28" name="Content Placeholder 2">
            <a:extLst>
              <a:ext uri="{FF2B5EF4-FFF2-40B4-BE49-F238E27FC236}">
                <a16:creationId xmlns:a16="http://schemas.microsoft.com/office/drawing/2014/main" id="{8D032D5F-94E1-E049-974C-8DA171EC38A8}"/>
              </a:ext>
            </a:extLst>
          </p:cNvPr>
          <p:cNvSpPr>
            <a:spLocks noGrp="1"/>
          </p:cNvSpPr>
          <p:nvPr>
            <p:ph idx="1"/>
          </p:nvPr>
        </p:nvSpPr>
        <p:spPr>
          <a:xfrm>
            <a:off x="225642" y="1909837"/>
            <a:ext cx="10515600" cy="4351338"/>
          </a:xfrm>
        </p:spPr>
        <p:txBody>
          <a:bodyPr/>
          <a:lstStyle/>
          <a:p>
            <a:endParaRPr lang="en-US" dirty="0">
              <a:latin typeface="Ubuntu" panose="020B0504030602030204" pitchFamily="34" charset="0"/>
            </a:endParaRPr>
          </a:p>
          <a:p>
            <a:r>
              <a:rPr lang="en-US" dirty="0">
                <a:latin typeface="Ubuntu" panose="020B0504030602030204" pitchFamily="34" charset="0"/>
              </a:rPr>
              <a:t>Foundational Earth Science Ontology</a:t>
            </a:r>
          </a:p>
          <a:p>
            <a:r>
              <a:rPr lang="en-US" dirty="0">
                <a:latin typeface="Ubuntu" panose="020B0504030602030204" pitchFamily="34" charset="0"/>
              </a:rPr>
              <a:t>More than 6000 terms </a:t>
            </a:r>
          </a:p>
          <a:p>
            <a:pPr lvl="1"/>
            <a:r>
              <a:rPr lang="en-US" dirty="0">
                <a:latin typeface="Ubuntu" panose="020B0504030602030204" pitchFamily="34" charset="0"/>
              </a:rPr>
              <a:t>200 ontologies</a:t>
            </a:r>
          </a:p>
          <a:p>
            <a:r>
              <a:rPr lang="en-US" dirty="0">
                <a:latin typeface="Ubuntu" panose="020B0504030602030204" pitchFamily="34" charset="0"/>
              </a:rPr>
              <a:t>Developed by Dr. Robert </a:t>
            </a:r>
            <a:r>
              <a:rPr lang="en-US" dirty="0" err="1">
                <a:latin typeface="Ubuntu" panose="020B0504030602030204" pitchFamily="34" charset="0"/>
              </a:rPr>
              <a:t>Raskin</a:t>
            </a:r>
            <a:endParaRPr lang="en-US" dirty="0">
              <a:latin typeface="Ubuntu" panose="020B0504030602030204" pitchFamily="34" charset="0"/>
            </a:endParaRPr>
          </a:p>
          <a:p>
            <a:pPr lvl="1"/>
            <a:r>
              <a:rPr lang="en-US" dirty="0">
                <a:latin typeface="Ubuntu" panose="020B0504030602030204" pitchFamily="34" charset="0"/>
              </a:rPr>
              <a:t>NASA Jet Propulsion Labs</a:t>
            </a:r>
          </a:p>
          <a:p>
            <a:r>
              <a:rPr lang="en-US" dirty="0">
                <a:latin typeface="Ubuntu" panose="020B0504030602030204" pitchFamily="34" charset="0"/>
              </a:rPr>
              <a:t>Governed by ESIP</a:t>
            </a:r>
          </a:p>
          <a:p>
            <a:endParaRPr lang="en-US" dirty="0">
              <a:latin typeface="Ubuntu" panose="020B0504030602030204" pitchFamily="34" charset="0"/>
            </a:endParaRPr>
          </a:p>
          <a:p>
            <a:endParaRPr lang="en-US" dirty="0">
              <a:latin typeface="Ubuntu" panose="020B0504030602030204" pitchFamily="34" charset="0"/>
            </a:endParaRPr>
          </a:p>
        </p:txBody>
      </p:sp>
      <p:pic>
        <p:nvPicPr>
          <p:cNvPr id="7170" name="Picture 2" descr="Dr. Rob Raskin">
            <a:extLst>
              <a:ext uri="{FF2B5EF4-FFF2-40B4-BE49-F238E27FC236}">
                <a16:creationId xmlns:a16="http://schemas.microsoft.com/office/drawing/2014/main" id="{A764201A-44D4-6C45-8478-A8A53EE3C6B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5876" y="3889172"/>
            <a:ext cx="1458501" cy="21877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EF51E5-A74A-D446-949B-6A537A850BF1}"/>
              </a:ext>
            </a:extLst>
          </p:cNvPr>
          <p:cNvSpPr txBox="1"/>
          <p:nvPr/>
        </p:nvSpPr>
        <p:spPr>
          <a:xfrm>
            <a:off x="1185860" y="6484066"/>
            <a:ext cx="7227166" cy="369332"/>
          </a:xfrm>
          <a:prstGeom prst="rect">
            <a:avLst/>
          </a:prstGeom>
          <a:noFill/>
        </p:spPr>
        <p:txBody>
          <a:bodyPr wrap="square" rtlCol="0">
            <a:spAutoFit/>
          </a:bodyPr>
          <a:lstStyle/>
          <a:p>
            <a:r>
              <a:rPr lang="en-US" dirty="0">
                <a:solidFill>
                  <a:srgbClr val="008D98"/>
                </a:solidFill>
                <a:latin typeface="Ubuntu" panose="020B0504030602030204" pitchFamily="34" charset="0"/>
              </a:rPr>
              <a:t>http://</a:t>
            </a:r>
            <a:r>
              <a:rPr lang="en-US" dirty="0" err="1">
                <a:solidFill>
                  <a:srgbClr val="008D98"/>
                </a:solidFill>
                <a:latin typeface="Ubuntu" panose="020B0504030602030204" pitchFamily="34" charset="0"/>
              </a:rPr>
              <a:t>mappingideas.sdsu.edu</a:t>
            </a:r>
            <a:r>
              <a:rPr lang="en-US" dirty="0">
                <a:solidFill>
                  <a:srgbClr val="008D98"/>
                </a:solidFill>
                <a:latin typeface="Ubuntu" panose="020B0504030602030204" pitchFamily="34" charset="0"/>
              </a:rPr>
              <a:t>/mashup/Robert/</a:t>
            </a:r>
            <a:r>
              <a:rPr lang="en-US" dirty="0" err="1">
                <a:solidFill>
                  <a:srgbClr val="008D98"/>
                </a:solidFill>
                <a:latin typeface="Ubuntu" panose="020B0504030602030204" pitchFamily="34" charset="0"/>
              </a:rPr>
              <a:t>robert.html</a:t>
            </a:r>
            <a:endParaRPr lang="en-US" dirty="0">
              <a:solidFill>
                <a:srgbClr val="008D98"/>
              </a:solidFill>
              <a:latin typeface="Ubuntu" panose="020B0504030602030204" pitchFamily="34" charset="0"/>
            </a:endParaRPr>
          </a:p>
        </p:txBody>
      </p:sp>
      <p:sp>
        <p:nvSpPr>
          <p:cNvPr id="5" name="TextBox 4">
            <a:extLst>
              <a:ext uri="{FF2B5EF4-FFF2-40B4-BE49-F238E27FC236}">
                <a16:creationId xmlns:a16="http://schemas.microsoft.com/office/drawing/2014/main" id="{2B7BE3B7-D942-C241-9840-C5D6802D8EAF}"/>
              </a:ext>
            </a:extLst>
          </p:cNvPr>
          <p:cNvSpPr txBox="1"/>
          <p:nvPr/>
        </p:nvSpPr>
        <p:spPr>
          <a:xfrm>
            <a:off x="5959981" y="6094521"/>
            <a:ext cx="1666294" cy="369332"/>
          </a:xfrm>
          <a:prstGeom prst="rect">
            <a:avLst/>
          </a:prstGeom>
          <a:noFill/>
        </p:spPr>
        <p:txBody>
          <a:bodyPr wrap="square" rtlCol="0">
            <a:spAutoFit/>
          </a:bodyPr>
          <a:lstStyle/>
          <a:p>
            <a:r>
              <a:rPr lang="en-US" dirty="0">
                <a:latin typeface="Ubuntu" panose="020B0504030602030204" pitchFamily="34" charset="0"/>
              </a:rPr>
              <a:t>(1957-2012)</a:t>
            </a:r>
          </a:p>
        </p:txBody>
      </p:sp>
      <p:pic>
        <p:nvPicPr>
          <p:cNvPr id="91" name="Picture 90">
            <a:extLst>
              <a:ext uri="{FF2B5EF4-FFF2-40B4-BE49-F238E27FC236}">
                <a16:creationId xmlns:a16="http://schemas.microsoft.com/office/drawing/2014/main" id="{F2DB950C-8495-1546-BBE6-3B1A46FE3BF7}"/>
              </a:ext>
            </a:extLst>
          </p:cNvPr>
          <p:cNvPicPr>
            <a:picLocks noChangeAspect="1"/>
          </p:cNvPicPr>
          <p:nvPr/>
        </p:nvPicPr>
        <p:blipFill>
          <a:blip r:embed="rId18"/>
          <a:stretch>
            <a:fillRect/>
          </a:stretch>
        </p:blipFill>
        <p:spPr>
          <a:xfrm>
            <a:off x="7957416" y="3363735"/>
            <a:ext cx="4178300" cy="355600"/>
          </a:xfrm>
          <a:prstGeom prst="rect">
            <a:avLst/>
          </a:prstGeom>
        </p:spPr>
      </p:pic>
      <p:pic>
        <p:nvPicPr>
          <p:cNvPr id="92" name="Picture 91">
            <a:extLst>
              <a:ext uri="{FF2B5EF4-FFF2-40B4-BE49-F238E27FC236}">
                <a16:creationId xmlns:a16="http://schemas.microsoft.com/office/drawing/2014/main" id="{F63FD7F6-22A7-D34D-9019-0AD6E2E55F7C}"/>
              </a:ext>
            </a:extLst>
          </p:cNvPr>
          <p:cNvPicPr>
            <a:picLocks noChangeAspect="1"/>
          </p:cNvPicPr>
          <p:nvPr/>
        </p:nvPicPr>
        <p:blipFill>
          <a:blip r:embed="rId19"/>
          <a:stretch>
            <a:fillRect/>
          </a:stretch>
        </p:blipFill>
        <p:spPr>
          <a:xfrm>
            <a:off x="7670152" y="3025483"/>
            <a:ext cx="1739900" cy="393700"/>
          </a:xfrm>
          <a:prstGeom prst="rect">
            <a:avLst/>
          </a:prstGeom>
        </p:spPr>
      </p:pic>
      <p:pic>
        <p:nvPicPr>
          <p:cNvPr id="58" name="Picture 57">
            <a:extLst>
              <a:ext uri="{FF2B5EF4-FFF2-40B4-BE49-F238E27FC236}">
                <a16:creationId xmlns:a16="http://schemas.microsoft.com/office/drawing/2014/main" id="{283A63C1-F0CF-A442-A476-AA023991D461}"/>
              </a:ext>
            </a:extLst>
          </p:cNvPr>
          <p:cNvPicPr>
            <a:picLocks noChangeAspect="1"/>
          </p:cNvPicPr>
          <p:nvPr/>
        </p:nvPicPr>
        <p:blipFill>
          <a:blip r:embed="rId20"/>
          <a:stretch>
            <a:fillRect/>
          </a:stretch>
        </p:blipFill>
        <p:spPr>
          <a:xfrm>
            <a:off x="8598766" y="2737000"/>
            <a:ext cx="1181100" cy="342900"/>
          </a:xfrm>
          <a:prstGeom prst="rect">
            <a:avLst/>
          </a:prstGeom>
        </p:spPr>
      </p:pic>
      <p:sp>
        <p:nvSpPr>
          <p:cNvPr id="32" name="TextBox 31">
            <a:extLst>
              <a:ext uri="{FF2B5EF4-FFF2-40B4-BE49-F238E27FC236}">
                <a16:creationId xmlns:a16="http://schemas.microsoft.com/office/drawing/2014/main" id="{3EC9FAC6-EE17-E645-B360-605B23702764}"/>
              </a:ext>
            </a:extLst>
          </p:cNvPr>
          <p:cNvSpPr txBox="1"/>
          <p:nvPr/>
        </p:nvSpPr>
        <p:spPr>
          <a:xfrm>
            <a:off x="182679" y="5509746"/>
            <a:ext cx="5729932" cy="584775"/>
          </a:xfrm>
          <a:prstGeom prst="rect">
            <a:avLst/>
          </a:prstGeom>
          <a:noFill/>
        </p:spPr>
        <p:txBody>
          <a:bodyPr wrap="square" rtlCol="0">
            <a:spAutoFit/>
          </a:bodyPr>
          <a:lstStyle/>
          <a:p>
            <a:r>
              <a:rPr lang="en-US" sz="1600" i="1" dirty="0" err="1">
                <a:latin typeface="Ubuntu" panose="020B0504030602030204" pitchFamily="34" charset="0"/>
                <a:cs typeface="Times New Roman" panose="02020603050405020304" pitchFamily="18" charset="0"/>
              </a:rPr>
              <a:t>Raskin</a:t>
            </a:r>
            <a:r>
              <a:rPr lang="en-US" sz="1600" dirty="0">
                <a:latin typeface="Ubuntu" panose="020B0504030602030204" pitchFamily="34" charset="0"/>
                <a:cs typeface="Times New Roman" panose="02020603050405020304" pitchFamily="18" charset="0"/>
              </a:rPr>
              <a:t> </a:t>
            </a:r>
            <a:r>
              <a:rPr lang="en-US" sz="1600" i="1" dirty="0">
                <a:latin typeface="Ubuntu" panose="020B0504030602030204" pitchFamily="34" charset="0"/>
                <a:cs typeface="Times New Roman" panose="02020603050405020304" pitchFamily="18" charset="0"/>
              </a:rPr>
              <a:t>R, Pan M. </a:t>
            </a:r>
            <a:r>
              <a:rPr lang="en-US" sz="1600" dirty="0">
                <a:latin typeface="Ubuntu" panose="020B0504030602030204" pitchFamily="34" charset="0"/>
                <a:cs typeface="Times New Roman" panose="02020603050405020304" pitchFamily="18" charset="0"/>
              </a:rPr>
              <a:t>2003 </a:t>
            </a:r>
            <a:r>
              <a:rPr lang="en-US" sz="1600" i="1" dirty="0">
                <a:latin typeface="Ubuntu" panose="020B0504030602030204" pitchFamily="34" charset="0"/>
                <a:cs typeface="Times New Roman" panose="02020603050405020304" pitchFamily="18" charset="0"/>
              </a:rPr>
              <a:t>Proc of the Workshop on Semantic Web Technologies for Searching and Retrieving Scientific Data</a:t>
            </a:r>
            <a:endParaRPr lang="en-US" sz="1600" dirty="0">
              <a:latin typeface="Ubuntu" panose="020B0504030602030204" pitchFamily="34" charset="0"/>
              <a:cs typeface="Times New Roman" panose="02020603050405020304" pitchFamily="18" charset="0"/>
            </a:endParaRPr>
          </a:p>
        </p:txBody>
      </p:sp>
    </p:spTree>
    <p:extLst>
      <p:ext uri="{BB962C8B-B14F-4D97-AF65-F5344CB8AC3E}">
        <p14:creationId xmlns:p14="http://schemas.microsoft.com/office/powerpoint/2010/main" val="40768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dissolve">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dissolve">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dissolve">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dissolve">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par>
                                <p:cTn id="36" presetID="9" presetClass="entr" presetSubtype="0" fill="hold" nodeType="with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dissolve">
                                      <p:cBhvr>
                                        <p:cTn id="38" dur="500"/>
                                        <p:tgtEl>
                                          <p:spTgt spid="717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8">
                                            <p:txEl>
                                              <p:pRg st="5" end="5"/>
                                            </p:txEl>
                                          </p:spTgt>
                                        </p:tgtEl>
                                        <p:attrNameLst>
                                          <p:attrName>style.visibility</p:attrName>
                                        </p:attrNameLst>
                                      </p:cBhvr>
                                      <p:to>
                                        <p:strVal val="visible"/>
                                      </p:to>
                                    </p:set>
                                    <p:animEffect transition="in" filter="dissolve">
                                      <p:cBhvr>
                                        <p:cTn id="43" dur="500"/>
                                        <p:tgtEl>
                                          <p:spTgt spid="28">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8">
                                            <p:txEl>
                                              <p:pRg st="6" end="6"/>
                                            </p:txEl>
                                          </p:spTgt>
                                        </p:tgtEl>
                                        <p:attrNameLst>
                                          <p:attrName>style.visibility</p:attrName>
                                        </p:attrNameLst>
                                      </p:cBhvr>
                                      <p:to>
                                        <p:strVal val="visible"/>
                                      </p:to>
                                    </p:set>
                                    <p:animEffect transition="in" filter="dissolve">
                                      <p:cBhvr>
                                        <p:cTn id="48" dur="500"/>
                                        <p:tgtEl>
                                          <p:spTgt spid="28">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dissolve">
                                      <p:cBhvr>
                                        <p:cTn id="58" dur="500"/>
                                        <p:tgtEl>
                                          <p:spTgt spid="80"/>
                                        </p:tgtEl>
                                      </p:cBhvr>
                                    </p:animEffect>
                                  </p:childTnLst>
                                </p:cTn>
                              </p:par>
                              <p:par>
                                <p:cTn id="59" presetID="9"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dissolve">
                                      <p:cBhvr>
                                        <p:cTn id="61" dur="500"/>
                                        <p:tgtEl>
                                          <p:spTgt spid="85"/>
                                        </p:tgtEl>
                                      </p:cBhvr>
                                    </p:animEffect>
                                  </p:childTnLst>
                                </p:cTn>
                              </p:par>
                              <p:par>
                                <p:cTn id="62" presetID="9"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dissolve">
                                      <p:cBhvr>
                                        <p:cTn id="64" dur="500"/>
                                        <p:tgtEl>
                                          <p:spTgt spid="57"/>
                                        </p:tgtEl>
                                      </p:cBhvr>
                                    </p:animEffect>
                                  </p:childTnLst>
                                </p:cTn>
                              </p:par>
                              <p:par>
                                <p:cTn id="65" presetID="9"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dissolve">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dissolve">
                                      <p:cBhvr>
                                        <p:cTn id="72" dur="500"/>
                                        <p:tgtEl>
                                          <p:spTgt spid="92"/>
                                        </p:tgtEl>
                                      </p:cBhvr>
                                    </p:animEffect>
                                  </p:childTnLst>
                                </p:cTn>
                              </p:par>
                              <p:par>
                                <p:cTn id="73" presetID="9" presetClass="entr" presetSubtype="0" fill="hold" nodeType="with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dissolve">
                                      <p:cBhvr>
                                        <p:cTn id="75" dur="500"/>
                                        <p:tgtEl>
                                          <p:spTgt spid="91"/>
                                        </p:tgtEl>
                                      </p:cBhvr>
                                    </p:animEffect>
                                  </p:childTnLst>
                                </p:cTn>
                              </p:par>
                              <p:par>
                                <p:cTn id="76" presetID="9"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dissolve">
                                      <p:cBhvr>
                                        <p:cTn id="78" dur="500"/>
                                        <p:tgtEl>
                                          <p:spTgt spid="59"/>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dissolve">
                                      <p:cBhvr>
                                        <p:cTn id="83" dur="500"/>
                                        <p:tgtEl>
                                          <p:spTgt spid="66"/>
                                        </p:tgtEl>
                                      </p:cBhvr>
                                    </p:animEffect>
                                  </p:childTnLst>
                                </p:cTn>
                              </p:par>
                              <p:par>
                                <p:cTn id="84" presetID="9" presetClass="entr" presetSubtype="0" fill="hold" nodeType="with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dissolve">
                                      <p:cBhvr>
                                        <p:cTn id="86" dur="500"/>
                                        <p:tgtEl>
                                          <p:spTgt spid="67"/>
                                        </p:tgtEl>
                                      </p:cBhvr>
                                    </p:animEffect>
                                  </p:childTnLst>
                                </p:cTn>
                              </p:par>
                              <p:par>
                                <p:cTn id="87" presetID="9" presetClass="entr" presetSubtype="0" fill="hold"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dissolve">
                                      <p:cBhvr>
                                        <p:cTn id="89" dur="500"/>
                                        <p:tgtEl>
                                          <p:spTgt spid="79"/>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dissolve">
                                      <p:cBhvr>
                                        <p:cTn id="94" dur="500"/>
                                        <p:tgtEl>
                                          <p:spTgt spid="88"/>
                                        </p:tgtEl>
                                      </p:cBhvr>
                                    </p:animEffect>
                                  </p:childTnLst>
                                </p:cTn>
                              </p:par>
                              <p:par>
                                <p:cTn id="95" presetID="9" presetClass="entr" presetSubtype="0"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dissolve">
                                      <p:cBhvr>
                                        <p:cTn id="97" dur="500"/>
                                        <p:tgtEl>
                                          <p:spTgt spid="54"/>
                                        </p:tgtEl>
                                      </p:cBhvr>
                                    </p:animEffect>
                                  </p:childTnLst>
                                </p:cTn>
                              </p:par>
                              <p:par>
                                <p:cTn id="98" presetID="9" presetClass="entr" presetSubtype="0"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dissolve">
                                      <p:cBhvr>
                                        <p:cTn id="10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DEA92FF-BF5E-413F-B2CC-889661FE792B}"/>
              </a:ext>
            </a:extLst>
          </p:cNvPr>
          <p:cNvSpPr/>
          <p:nvPr/>
        </p:nvSpPr>
        <p:spPr>
          <a:xfrm>
            <a:off x="7605132" y="1561171"/>
            <a:ext cx="4572000" cy="4761570"/>
          </a:xfrm>
          <a:custGeom>
            <a:avLst/>
            <a:gdLst>
              <a:gd name="connsiteX0" fmla="*/ 1137424 w 4572000"/>
              <a:gd name="connsiteY0" fmla="*/ 0 h 4761570"/>
              <a:gd name="connsiteX1" fmla="*/ 4471639 w 4572000"/>
              <a:gd name="connsiteY1" fmla="*/ 55756 h 4761570"/>
              <a:gd name="connsiteX2" fmla="*/ 4538546 w 4572000"/>
              <a:gd name="connsiteY2" fmla="*/ 2765502 h 4761570"/>
              <a:gd name="connsiteX3" fmla="*/ 4572000 w 4572000"/>
              <a:gd name="connsiteY3" fmla="*/ 3479180 h 4761570"/>
              <a:gd name="connsiteX4" fmla="*/ 3869473 w 4572000"/>
              <a:gd name="connsiteY4" fmla="*/ 4761570 h 4761570"/>
              <a:gd name="connsiteX5" fmla="*/ 758283 w 4572000"/>
              <a:gd name="connsiteY5" fmla="*/ 4739268 h 4761570"/>
              <a:gd name="connsiteX6" fmla="*/ 33453 w 4572000"/>
              <a:gd name="connsiteY6" fmla="*/ 3590692 h 4761570"/>
              <a:gd name="connsiteX7" fmla="*/ 0 w 4572000"/>
              <a:gd name="connsiteY7" fmla="*/ 3200400 h 4761570"/>
              <a:gd name="connsiteX8" fmla="*/ 1059366 w 4572000"/>
              <a:gd name="connsiteY8" fmla="*/ 1561170 h 4761570"/>
              <a:gd name="connsiteX9" fmla="*/ 1137424 w 4572000"/>
              <a:gd name="connsiteY9" fmla="*/ 0 h 476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761570">
                <a:moveTo>
                  <a:pt x="1137424" y="0"/>
                </a:moveTo>
                <a:lnTo>
                  <a:pt x="4471639" y="55756"/>
                </a:lnTo>
                <a:lnTo>
                  <a:pt x="4538546" y="2765502"/>
                </a:lnTo>
                <a:lnTo>
                  <a:pt x="4572000" y="3479180"/>
                </a:lnTo>
                <a:lnTo>
                  <a:pt x="3869473" y="4761570"/>
                </a:lnTo>
                <a:lnTo>
                  <a:pt x="758283" y="4739268"/>
                </a:lnTo>
                <a:lnTo>
                  <a:pt x="33453" y="3590692"/>
                </a:lnTo>
                <a:lnTo>
                  <a:pt x="0" y="3200400"/>
                </a:lnTo>
                <a:lnTo>
                  <a:pt x="1059366" y="1561170"/>
                </a:lnTo>
                <a:lnTo>
                  <a:pt x="1137424"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6D4AA37-735E-4A88-83AD-0F43777657A3}"/>
              </a:ext>
            </a:extLst>
          </p:cNvPr>
          <p:cNvGrpSpPr/>
          <p:nvPr/>
        </p:nvGrpSpPr>
        <p:grpSpPr>
          <a:xfrm>
            <a:off x="0" y="6503362"/>
            <a:ext cx="12183560" cy="386144"/>
            <a:chOff x="0" y="6503362"/>
            <a:chExt cx="12183560" cy="386144"/>
          </a:xfrm>
        </p:grpSpPr>
        <p:grpSp>
          <p:nvGrpSpPr>
            <p:cNvPr id="82" name="Group 81">
              <a:extLst>
                <a:ext uri="{FF2B5EF4-FFF2-40B4-BE49-F238E27FC236}">
                  <a16:creationId xmlns:a16="http://schemas.microsoft.com/office/drawing/2014/main" id="{2ECB43E8-C5F7-4ED2-8757-FC920C3B9412}"/>
                </a:ext>
              </a:extLst>
            </p:cNvPr>
            <p:cNvGrpSpPr/>
            <p:nvPr/>
          </p:nvGrpSpPr>
          <p:grpSpPr>
            <a:xfrm>
              <a:off x="0" y="6503362"/>
              <a:ext cx="8343900" cy="385804"/>
              <a:chOff x="0" y="6482829"/>
              <a:chExt cx="8343900" cy="385804"/>
            </a:xfrm>
          </p:grpSpPr>
          <p:pic>
            <p:nvPicPr>
              <p:cNvPr id="85" name="Picture 84">
                <a:extLst>
                  <a:ext uri="{FF2B5EF4-FFF2-40B4-BE49-F238E27FC236}">
                    <a16:creationId xmlns:a16="http://schemas.microsoft.com/office/drawing/2014/main" id="{DCE3FC9D-3EA1-4186-839F-DB6233B41E45}"/>
                  </a:ext>
                </a:extLst>
              </p:cNvPr>
              <p:cNvPicPr>
                <a:picLocks noChangeAspect="1"/>
              </p:cNvPicPr>
              <p:nvPr/>
            </p:nvPicPr>
            <p:blipFill rotWithShape="1">
              <a:blip r:embed="rId3"/>
              <a:srcRect l="20019" r="66302"/>
              <a:stretch/>
            </p:blipFill>
            <p:spPr>
              <a:xfrm>
                <a:off x="0" y="6482871"/>
                <a:ext cx="2085975" cy="385762"/>
              </a:xfrm>
              <a:prstGeom prst="rect">
                <a:avLst/>
              </a:prstGeom>
            </p:spPr>
          </p:pic>
          <p:pic>
            <p:nvPicPr>
              <p:cNvPr id="86" name="Picture 85">
                <a:extLst>
                  <a:ext uri="{FF2B5EF4-FFF2-40B4-BE49-F238E27FC236}">
                    <a16:creationId xmlns:a16="http://schemas.microsoft.com/office/drawing/2014/main" id="{9931A965-63AE-4B93-9759-F6C23A7743B1}"/>
                  </a:ext>
                </a:extLst>
              </p:cNvPr>
              <p:cNvPicPr>
                <a:picLocks noChangeAspect="1"/>
              </p:cNvPicPr>
              <p:nvPr/>
            </p:nvPicPr>
            <p:blipFill rotWithShape="1">
              <a:blip r:embed="rId3"/>
              <a:srcRect l="20019" r="66302"/>
              <a:stretch/>
            </p:blipFill>
            <p:spPr>
              <a:xfrm>
                <a:off x="2085975" y="6482871"/>
                <a:ext cx="2085975" cy="385762"/>
              </a:xfrm>
              <a:prstGeom prst="rect">
                <a:avLst/>
              </a:prstGeom>
            </p:spPr>
          </p:pic>
          <p:pic>
            <p:nvPicPr>
              <p:cNvPr id="87" name="Picture 86">
                <a:extLst>
                  <a:ext uri="{FF2B5EF4-FFF2-40B4-BE49-F238E27FC236}">
                    <a16:creationId xmlns:a16="http://schemas.microsoft.com/office/drawing/2014/main" id="{BFC1CBC3-ACD9-42E6-9A7C-E09A3E46854B}"/>
                  </a:ext>
                </a:extLst>
              </p:cNvPr>
              <p:cNvPicPr>
                <a:picLocks noChangeAspect="1"/>
              </p:cNvPicPr>
              <p:nvPr/>
            </p:nvPicPr>
            <p:blipFill rotWithShape="1">
              <a:blip r:embed="rId3"/>
              <a:srcRect l="20019" r="66302"/>
              <a:stretch/>
            </p:blipFill>
            <p:spPr>
              <a:xfrm>
                <a:off x="4171950" y="6482871"/>
                <a:ext cx="2085975" cy="385762"/>
              </a:xfrm>
              <a:prstGeom prst="rect">
                <a:avLst/>
              </a:prstGeom>
            </p:spPr>
          </p:pic>
          <p:pic>
            <p:nvPicPr>
              <p:cNvPr id="88" name="Picture 87">
                <a:extLst>
                  <a:ext uri="{FF2B5EF4-FFF2-40B4-BE49-F238E27FC236}">
                    <a16:creationId xmlns:a16="http://schemas.microsoft.com/office/drawing/2014/main" id="{6DB756A6-5391-4AC0-80A5-E3506939F77C}"/>
                  </a:ext>
                </a:extLst>
              </p:cNvPr>
              <p:cNvPicPr>
                <a:picLocks noChangeAspect="1"/>
              </p:cNvPicPr>
              <p:nvPr/>
            </p:nvPicPr>
            <p:blipFill rotWithShape="1">
              <a:blip r:embed="rId3"/>
              <a:srcRect l="20019" r="66302"/>
              <a:stretch/>
            </p:blipFill>
            <p:spPr>
              <a:xfrm>
                <a:off x="6257925" y="6482829"/>
                <a:ext cx="2085975" cy="385762"/>
              </a:xfrm>
              <a:prstGeom prst="rect">
                <a:avLst/>
              </a:prstGeom>
            </p:spPr>
          </p:pic>
        </p:grpSp>
        <p:pic>
          <p:nvPicPr>
            <p:cNvPr id="83" name="Picture 82">
              <a:extLst>
                <a:ext uri="{FF2B5EF4-FFF2-40B4-BE49-F238E27FC236}">
                  <a16:creationId xmlns:a16="http://schemas.microsoft.com/office/drawing/2014/main" id="{CAB90277-A194-4370-ACCF-D8B5C94EF534}"/>
                </a:ext>
              </a:extLst>
            </p:cNvPr>
            <p:cNvPicPr>
              <a:picLocks noChangeAspect="1"/>
            </p:cNvPicPr>
            <p:nvPr/>
          </p:nvPicPr>
          <p:blipFill rotWithShape="1">
            <a:blip r:embed="rId3"/>
            <a:srcRect l="20019" r="66302"/>
            <a:stretch/>
          </p:blipFill>
          <p:spPr>
            <a:xfrm>
              <a:off x="8331721" y="6503702"/>
              <a:ext cx="2085975" cy="385762"/>
            </a:xfrm>
            <a:prstGeom prst="rect">
              <a:avLst/>
            </a:prstGeom>
          </p:spPr>
        </p:pic>
        <p:pic>
          <p:nvPicPr>
            <p:cNvPr id="84" name="Picture 83">
              <a:extLst>
                <a:ext uri="{FF2B5EF4-FFF2-40B4-BE49-F238E27FC236}">
                  <a16:creationId xmlns:a16="http://schemas.microsoft.com/office/drawing/2014/main" id="{3484968D-E88D-4F8D-BBBF-2DF16CE04BDD}"/>
                </a:ext>
              </a:extLst>
            </p:cNvPr>
            <p:cNvPicPr>
              <a:picLocks noChangeAspect="1"/>
            </p:cNvPicPr>
            <p:nvPr/>
          </p:nvPicPr>
          <p:blipFill rotWithShape="1">
            <a:blip r:embed="rId3"/>
            <a:srcRect l="20019" r="66302"/>
            <a:stretch/>
          </p:blipFill>
          <p:spPr>
            <a:xfrm>
              <a:off x="10097585" y="6503744"/>
              <a:ext cx="2085975" cy="385762"/>
            </a:xfrm>
            <a:prstGeom prst="rect">
              <a:avLst/>
            </a:prstGeom>
          </p:spPr>
        </p:pic>
      </p:grpSp>
      <p:pic>
        <p:nvPicPr>
          <p:cNvPr id="6" name="Picture 5">
            <a:extLst>
              <a:ext uri="{FF2B5EF4-FFF2-40B4-BE49-F238E27FC236}">
                <a16:creationId xmlns:a16="http://schemas.microsoft.com/office/drawing/2014/main" id="{A8713445-EE8D-46BD-919D-42AD8806DB26}"/>
              </a:ext>
            </a:extLst>
          </p:cNvPr>
          <p:cNvPicPr>
            <a:picLocks noChangeAspect="1"/>
          </p:cNvPicPr>
          <p:nvPr/>
        </p:nvPicPr>
        <p:blipFill>
          <a:blip r:embed="rId4"/>
          <a:stretch>
            <a:fillRect/>
          </a:stretch>
        </p:blipFill>
        <p:spPr>
          <a:xfrm>
            <a:off x="5281" y="5010619"/>
            <a:ext cx="7209754" cy="799342"/>
          </a:xfrm>
          <a:prstGeom prst="rect">
            <a:avLst/>
          </a:prstGeom>
        </p:spPr>
      </p:pic>
      <p:pic>
        <p:nvPicPr>
          <p:cNvPr id="7" name="Picture 6">
            <a:extLst>
              <a:ext uri="{FF2B5EF4-FFF2-40B4-BE49-F238E27FC236}">
                <a16:creationId xmlns:a16="http://schemas.microsoft.com/office/drawing/2014/main" id="{92191622-849D-4ED3-9159-7FA637E88294}"/>
              </a:ext>
            </a:extLst>
          </p:cNvPr>
          <p:cNvPicPr>
            <a:picLocks noChangeAspect="1"/>
          </p:cNvPicPr>
          <p:nvPr/>
        </p:nvPicPr>
        <p:blipFill>
          <a:blip r:embed="rId5"/>
          <a:stretch>
            <a:fillRect/>
          </a:stretch>
        </p:blipFill>
        <p:spPr>
          <a:xfrm>
            <a:off x="72187" y="5655809"/>
            <a:ext cx="7711303" cy="862036"/>
          </a:xfrm>
          <a:prstGeom prst="rect">
            <a:avLst/>
          </a:prstGeom>
        </p:spPr>
      </p:pic>
      <p:grpSp>
        <p:nvGrpSpPr>
          <p:cNvPr id="26" name="Group 25">
            <a:extLst>
              <a:ext uri="{FF2B5EF4-FFF2-40B4-BE49-F238E27FC236}">
                <a16:creationId xmlns:a16="http://schemas.microsoft.com/office/drawing/2014/main" id="{86EC12F7-35DC-4E7B-B16C-A8D824CF8DBF}"/>
              </a:ext>
            </a:extLst>
          </p:cNvPr>
          <p:cNvGrpSpPr/>
          <p:nvPr/>
        </p:nvGrpSpPr>
        <p:grpSpPr>
          <a:xfrm>
            <a:off x="0" y="-1"/>
            <a:ext cx="12192000" cy="485776"/>
            <a:chOff x="0" y="-1"/>
            <a:chExt cx="9144000" cy="485776"/>
          </a:xfrm>
        </p:grpSpPr>
        <p:pic>
          <p:nvPicPr>
            <p:cNvPr id="27" name="Picture 26">
              <a:extLst>
                <a:ext uri="{FF2B5EF4-FFF2-40B4-BE49-F238E27FC236}">
                  <a16:creationId xmlns:a16="http://schemas.microsoft.com/office/drawing/2014/main" id="{C64BE06C-F554-4B1A-98AC-749E170FFEB4}"/>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28" name="Picture 27">
              <a:extLst>
                <a:ext uri="{FF2B5EF4-FFF2-40B4-BE49-F238E27FC236}">
                  <a16:creationId xmlns:a16="http://schemas.microsoft.com/office/drawing/2014/main" id="{84BEF1FE-110E-4678-B5C7-149EC8704092}"/>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
        <p:nvSpPr>
          <p:cNvPr id="22" name="Rectangle 2">
            <a:extLst>
              <a:ext uri="{FF2B5EF4-FFF2-40B4-BE49-F238E27FC236}">
                <a16:creationId xmlns:a16="http://schemas.microsoft.com/office/drawing/2014/main" id="{60A9A448-F3A6-D94D-98AC-6707C8F63F5D}"/>
              </a:ext>
            </a:extLst>
          </p:cNvPr>
          <p:cNvSpPr txBox="1">
            <a:spLocks noChangeArrowheads="1"/>
          </p:cNvSpPr>
          <p:nvPr/>
        </p:nvSpPr>
        <p:spPr>
          <a:xfrm>
            <a:off x="480782" y="862039"/>
            <a:ext cx="8518525"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de-DE" b="1" dirty="0">
                <a:latin typeface="Ubuntu" panose="020B0504030602030204" pitchFamily="34" charset="0"/>
                <a:cs typeface="Times New Roman" pitchFamily="18" charset="0"/>
              </a:rPr>
              <a:t>The OBO: Foundry</a:t>
            </a:r>
            <a:endParaRPr lang="en-GB" altLang="de-DE" sz="2800" b="1" dirty="0">
              <a:latin typeface="Ubuntu" panose="020B0504030602030204" pitchFamily="34" charset="0"/>
              <a:cs typeface="Times New Roman" pitchFamily="18" charset="0"/>
            </a:endParaRPr>
          </a:p>
        </p:txBody>
      </p:sp>
      <p:sp>
        <p:nvSpPr>
          <p:cNvPr id="47" name="Oval 46">
            <a:extLst>
              <a:ext uri="{FF2B5EF4-FFF2-40B4-BE49-F238E27FC236}">
                <a16:creationId xmlns:a16="http://schemas.microsoft.com/office/drawing/2014/main" id="{E3EF4A0B-3BBA-407D-94F6-C1EEE62EAFD0}"/>
              </a:ext>
            </a:extLst>
          </p:cNvPr>
          <p:cNvSpPr/>
          <p:nvPr/>
        </p:nvSpPr>
        <p:spPr>
          <a:xfrm>
            <a:off x="8923598" y="1706137"/>
            <a:ext cx="666449" cy="675166"/>
          </a:xfrm>
          <a:prstGeom prst="ellipse">
            <a:avLst/>
          </a:prstGeom>
          <a:solidFill>
            <a:srgbClr val="A6A6A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49" name="Right Arrow 8">
            <a:extLst>
              <a:ext uri="{FF2B5EF4-FFF2-40B4-BE49-F238E27FC236}">
                <a16:creationId xmlns:a16="http://schemas.microsoft.com/office/drawing/2014/main" id="{D7369BBD-966C-4C7A-8EAA-D4CAD61E9781}"/>
              </a:ext>
            </a:extLst>
          </p:cNvPr>
          <p:cNvSpPr/>
          <p:nvPr/>
        </p:nvSpPr>
        <p:spPr>
          <a:xfrm rot="5400000">
            <a:off x="9086016" y="2474911"/>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951531E-816C-4476-AE16-91FFE4A87D61}"/>
              </a:ext>
            </a:extLst>
          </p:cNvPr>
          <p:cNvSpPr/>
          <p:nvPr/>
        </p:nvSpPr>
        <p:spPr>
          <a:xfrm>
            <a:off x="8919883" y="2772938"/>
            <a:ext cx="666449" cy="675166"/>
          </a:xfrm>
          <a:prstGeom prst="ellipse">
            <a:avLst/>
          </a:prstGeom>
          <a:solidFill>
            <a:srgbClr val="A6A6A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42" name="Right Arrow 8">
            <a:extLst>
              <a:ext uri="{FF2B5EF4-FFF2-40B4-BE49-F238E27FC236}">
                <a16:creationId xmlns:a16="http://schemas.microsoft.com/office/drawing/2014/main" id="{1A141795-1C48-4CF4-B8FC-86B26CF657F8}"/>
              </a:ext>
            </a:extLst>
          </p:cNvPr>
          <p:cNvSpPr/>
          <p:nvPr/>
        </p:nvSpPr>
        <p:spPr>
          <a:xfrm rot="7330838">
            <a:off x="8760731" y="3464216"/>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EF0A5F4-E096-4055-8C6F-9F3C995F5C2E}"/>
              </a:ext>
            </a:extLst>
          </p:cNvPr>
          <p:cNvSpPr/>
          <p:nvPr/>
        </p:nvSpPr>
        <p:spPr>
          <a:xfrm>
            <a:off x="8280550" y="3661316"/>
            <a:ext cx="666449" cy="675166"/>
          </a:xfrm>
          <a:prstGeom prst="ellipse">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44" name="Oval 43">
            <a:extLst>
              <a:ext uri="{FF2B5EF4-FFF2-40B4-BE49-F238E27FC236}">
                <a16:creationId xmlns:a16="http://schemas.microsoft.com/office/drawing/2014/main" id="{90304058-C7F3-4BB5-8677-011337C84CEA}"/>
              </a:ext>
            </a:extLst>
          </p:cNvPr>
          <p:cNvSpPr/>
          <p:nvPr/>
        </p:nvSpPr>
        <p:spPr>
          <a:xfrm>
            <a:off x="9559222" y="3679904"/>
            <a:ext cx="666449" cy="675166"/>
          </a:xfrm>
          <a:prstGeom prst="ellipse">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45" name="Right Arrow 8">
            <a:extLst>
              <a:ext uri="{FF2B5EF4-FFF2-40B4-BE49-F238E27FC236}">
                <a16:creationId xmlns:a16="http://schemas.microsoft.com/office/drawing/2014/main" id="{16FBE680-FC8D-40A4-94BA-CBF1D81B21C2}"/>
              </a:ext>
            </a:extLst>
          </p:cNvPr>
          <p:cNvSpPr/>
          <p:nvPr/>
        </p:nvSpPr>
        <p:spPr>
          <a:xfrm rot="3364619">
            <a:off x="9414934" y="3471651"/>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A8F57207-75AE-41B0-9FDD-C97860D830E6}"/>
              </a:ext>
            </a:extLst>
          </p:cNvPr>
          <p:cNvSpPr/>
          <p:nvPr/>
        </p:nvSpPr>
        <p:spPr>
          <a:xfrm>
            <a:off x="10191124" y="4601735"/>
            <a:ext cx="666449" cy="675166"/>
          </a:xfrm>
          <a:prstGeom prst="ellipse">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52" name="Right Arrow 8">
            <a:extLst>
              <a:ext uri="{FF2B5EF4-FFF2-40B4-BE49-F238E27FC236}">
                <a16:creationId xmlns:a16="http://schemas.microsoft.com/office/drawing/2014/main" id="{8F5275A0-5244-4C31-B729-247C5F3FE7CD}"/>
              </a:ext>
            </a:extLst>
          </p:cNvPr>
          <p:cNvSpPr/>
          <p:nvPr/>
        </p:nvSpPr>
        <p:spPr>
          <a:xfrm rot="3364619">
            <a:off x="10046836" y="4393482"/>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51E7C91-58F2-4C2F-B240-A6DD1F5D2572}"/>
              </a:ext>
            </a:extLst>
          </p:cNvPr>
          <p:cNvSpPr/>
          <p:nvPr/>
        </p:nvSpPr>
        <p:spPr>
          <a:xfrm>
            <a:off x="10666910" y="3739378"/>
            <a:ext cx="666449" cy="675166"/>
          </a:xfrm>
          <a:prstGeom prst="ellipse">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56" name="Right Arrow 8">
            <a:extLst>
              <a:ext uri="{FF2B5EF4-FFF2-40B4-BE49-F238E27FC236}">
                <a16:creationId xmlns:a16="http://schemas.microsoft.com/office/drawing/2014/main" id="{4CBF593F-3DA7-4D49-89F7-64CCF8EAE1AA}"/>
              </a:ext>
            </a:extLst>
          </p:cNvPr>
          <p:cNvSpPr/>
          <p:nvPr/>
        </p:nvSpPr>
        <p:spPr>
          <a:xfrm>
            <a:off x="10266556" y="3921590"/>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ight Arrow 8">
            <a:extLst>
              <a:ext uri="{FF2B5EF4-FFF2-40B4-BE49-F238E27FC236}">
                <a16:creationId xmlns:a16="http://schemas.microsoft.com/office/drawing/2014/main" id="{B8A9BAA4-9FE5-4D8A-BDCF-69F6CCE8931C}"/>
              </a:ext>
            </a:extLst>
          </p:cNvPr>
          <p:cNvSpPr/>
          <p:nvPr/>
        </p:nvSpPr>
        <p:spPr>
          <a:xfrm rot="7330838">
            <a:off x="9426085" y="4397198"/>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33687D76-D993-4925-803A-F41F9028EF7F}"/>
              </a:ext>
            </a:extLst>
          </p:cNvPr>
          <p:cNvSpPr/>
          <p:nvPr/>
        </p:nvSpPr>
        <p:spPr>
          <a:xfrm>
            <a:off x="8945904" y="4594298"/>
            <a:ext cx="666449" cy="675166"/>
          </a:xfrm>
          <a:prstGeom prst="ellipse">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59" name="Oval 58">
            <a:extLst>
              <a:ext uri="{FF2B5EF4-FFF2-40B4-BE49-F238E27FC236}">
                <a16:creationId xmlns:a16="http://schemas.microsoft.com/office/drawing/2014/main" id="{24B5BF20-B5B9-46F9-9767-F78D62776661}"/>
              </a:ext>
            </a:extLst>
          </p:cNvPr>
          <p:cNvSpPr/>
          <p:nvPr/>
        </p:nvSpPr>
        <p:spPr>
          <a:xfrm>
            <a:off x="10681774" y="2650267"/>
            <a:ext cx="666449" cy="675166"/>
          </a:xfrm>
          <a:prstGeom prst="ellipse">
            <a:avLst/>
          </a:prstGeom>
          <a:solidFill>
            <a:srgbClr val="A6A6A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60" name="Right Arrow 8">
            <a:extLst>
              <a:ext uri="{FF2B5EF4-FFF2-40B4-BE49-F238E27FC236}">
                <a16:creationId xmlns:a16="http://schemas.microsoft.com/office/drawing/2014/main" id="{D0CF687B-2F0F-4F03-9A48-CFC26BF69405}"/>
              </a:ext>
            </a:extLst>
          </p:cNvPr>
          <p:cNvSpPr/>
          <p:nvPr/>
        </p:nvSpPr>
        <p:spPr>
          <a:xfrm rot="5400000">
            <a:off x="10844192" y="3419041"/>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98A99909-FA25-4B7B-B957-E8003D915B4C}"/>
              </a:ext>
            </a:extLst>
          </p:cNvPr>
          <p:cNvSpPr/>
          <p:nvPr/>
        </p:nvSpPr>
        <p:spPr>
          <a:xfrm>
            <a:off x="11447497" y="4464206"/>
            <a:ext cx="666449" cy="675166"/>
          </a:xfrm>
          <a:prstGeom prst="ellipse">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62" name="Right Arrow 8">
            <a:extLst>
              <a:ext uri="{FF2B5EF4-FFF2-40B4-BE49-F238E27FC236}">
                <a16:creationId xmlns:a16="http://schemas.microsoft.com/office/drawing/2014/main" id="{58230F2F-AE19-48D3-825F-110A9C6CBA32}"/>
              </a:ext>
            </a:extLst>
          </p:cNvPr>
          <p:cNvSpPr/>
          <p:nvPr/>
        </p:nvSpPr>
        <p:spPr>
          <a:xfrm rot="2685029">
            <a:off x="11258605" y="4311708"/>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ight Arrow 8">
            <a:extLst>
              <a:ext uri="{FF2B5EF4-FFF2-40B4-BE49-F238E27FC236}">
                <a16:creationId xmlns:a16="http://schemas.microsoft.com/office/drawing/2014/main" id="{D1F5D005-F6AF-4C7D-806D-E3E82CFE7C33}"/>
              </a:ext>
            </a:extLst>
          </p:cNvPr>
          <p:cNvSpPr/>
          <p:nvPr/>
        </p:nvSpPr>
        <p:spPr>
          <a:xfrm rot="7330838">
            <a:off x="10080289" y="5319028"/>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8C6AD9F2-E605-4E62-A5F9-F382B2EA00A3}"/>
              </a:ext>
            </a:extLst>
          </p:cNvPr>
          <p:cNvSpPr/>
          <p:nvPr/>
        </p:nvSpPr>
        <p:spPr>
          <a:xfrm>
            <a:off x="9600108" y="5516128"/>
            <a:ext cx="666449" cy="675166"/>
          </a:xfrm>
          <a:prstGeom prst="ellipse">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65" name="Right Arrow 8">
            <a:extLst>
              <a:ext uri="{FF2B5EF4-FFF2-40B4-BE49-F238E27FC236}">
                <a16:creationId xmlns:a16="http://schemas.microsoft.com/office/drawing/2014/main" id="{2EF4A990-C4BB-4BB2-B91D-57CA7AB90820}"/>
              </a:ext>
            </a:extLst>
          </p:cNvPr>
          <p:cNvSpPr/>
          <p:nvPr/>
        </p:nvSpPr>
        <p:spPr>
          <a:xfrm rot="7330838">
            <a:off x="11358966" y="5192647"/>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4DDBF57D-5909-4E07-BBC8-1DFBB4E76D81}"/>
              </a:ext>
            </a:extLst>
          </p:cNvPr>
          <p:cNvSpPr/>
          <p:nvPr/>
        </p:nvSpPr>
        <p:spPr>
          <a:xfrm>
            <a:off x="10878785" y="5389747"/>
            <a:ext cx="666449" cy="675166"/>
          </a:xfrm>
          <a:prstGeom prst="ellipse">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67" name="Right Arrow 8">
            <a:extLst>
              <a:ext uri="{FF2B5EF4-FFF2-40B4-BE49-F238E27FC236}">
                <a16:creationId xmlns:a16="http://schemas.microsoft.com/office/drawing/2014/main" id="{408E80E1-1C54-4AFC-99FB-4503EA6703A3}"/>
              </a:ext>
            </a:extLst>
          </p:cNvPr>
          <p:cNvSpPr/>
          <p:nvPr/>
        </p:nvSpPr>
        <p:spPr>
          <a:xfrm rot="7330838">
            <a:off x="8143696" y="4374896"/>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ight Arrow 8">
            <a:extLst>
              <a:ext uri="{FF2B5EF4-FFF2-40B4-BE49-F238E27FC236}">
                <a16:creationId xmlns:a16="http://schemas.microsoft.com/office/drawing/2014/main" id="{3DD2E2D5-CEFF-4497-B992-CE92EE0819B6}"/>
              </a:ext>
            </a:extLst>
          </p:cNvPr>
          <p:cNvSpPr/>
          <p:nvPr/>
        </p:nvSpPr>
        <p:spPr>
          <a:xfrm rot="10800000">
            <a:off x="9170015" y="5724371"/>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72" name="Oval 71">
            <a:extLst>
              <a:ext uri="{FF2B5EF4-FFF2-40B4-BE49-F238E27FC236}">
                <a16:creationId xmlns:a16="http://schemas.microsoft.com/office/drawing/2014/main" id="{D2385E1C-0661-404A-BDA1-A47F50B0EC13}"/>
              </a:ext>
            </a:extLst>
          </p:cNvPr>
          <p:cNvSpPr/>
          <p:nvPr/>
        </p:nvSpPr>
        <p:spPr>
          <a:xfrm>
            <a:off x="8432951" y="5419490"/>
            <a:ext cx="666449" cy="675166"/>
          </a:xfrm>
          <a:prstGeom prst="ellipse">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73" name="Right Arrow 8">
            <a:extLst>
              <a:ext uri="{FF2B5EF4-FFF2-40B4-BE49-F238E27FC236}">
                <a16:creationId xmlns:a16="http://schemas.microsoft.com/office/drawing/2014/main" id="{B22C50CC-1A81-4F89-B14C-8F2903741230}"/>
              </a:ext>
            </a:extLst>
          </p:cNvPr>
          <p:cNvSpPr/>
          <p:nvPr/>
        </p:nvSpPr>
        <p:spPr>
          <a:xfrm rot="2685029">
            <a:off x="8177153" y="5278143"/>
            <a:ext cx="372439" cy="211873"/>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75D3A349-2F40-463A-8E34-223BBC7D4016}"/>
              </a:ext>
            </a:extLst>
          </p:cNvPr>
          <p:cNvSpPr>
            <a:spLocks noChangeArrowheads="1"/>
          </p:cNvSpPr>
          <p:nvPr/>
        </p:nvSpPr>
        <p:spPr bwMode="auto">
          <a:xfrm>
            <a:off x="385739" y="1877483"/>
            <a:ext cx="89672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008D98"/>
                </a:solidFill>
                <a:latin typeface="Ubuntu" panose="020B0504030602030204" pitchFamily="34" charset="0"/>
              </a:rPr>
              <a:t>Open Biological and Biomedical Ontology</a:t>
            </a:r>
            <a:endParaRPr lang="en-US" altLang="de-DE" sz="2800" b="1" dirty="0">
              <a:solidFill>
                <a:srgbClr val="008D98"/>
              </a:solidFill>
              <a:latin typeface="Ubuntu" panose="020B0504030602030204" pitchFamily="34" charset="0"/>
              <a:cs typeface="Times New Roman" pitchFamily="18" charset="0"/>
            </a:endParaRPr>
          </a:p>
          <a:p>
            <a:pPr marL="914400" lvl="1" indent="-457200">
              <a:buFont typeface="Arial" panose="020B0604020202020204" pitchFamily="34" charset="0"/>
              <a:buChar char="•"/>
            </a:pPr>
            <a:endParaRPr lang="en-US" altLang="de-DE" sz="2400" dirty="0">
              <a:latin typeface="Ubuntu" panose="020B0504030602030204" pitchFamily="34" charset="0"/>
              <a:cs typeface="Times New Roman" pitchFamily="18" charset="0"/>
            </a:endParaRPr>
          </a:p>
          <a:p>
            <a:pPr lvl="1"/>
            <a:r>
              <a:rPr lang="en-US" altLang="de-DE" sz="2400" dirty="0">
                <a:latin typeface="Ubuntu" panose="020B0504030602030204" pitchFamily="34" charset="0"/>
                <a:cs typeface="Times New Roman" pitchFamily="18" charset="0"/>
              </a:rPr>
              <a:t>Collection of domain-specific </a:t>
            </a:r>
            <a:r>
              <a:rPr lang="en-US" altLang="de-DE" sz="2400" dirty="0">
                <a:solidFill>
                  <a:srgbClr val="0070C0"/>
                </a:solidFill>
                <a:latin typeface="Ubuntu" panose="020B0504030602030204" pitchFamily="34" charset="0"/>
                <a:cs typeface="Times New Roman" pitchFamily="18" charset="0"/>
              </a:rPr>
              <a:t>Interoperable</a:t>
            </a:r>
            <a:r>
              <a:rPr lang="en-US" altLang="de-DE" sz="2400" dirty="0">
                <a:solidFill>
                  <a:srgbClr val="008D98"/>
                </a:solidFill>
                <a:latin typeface="Ubuntu" panose="020B0504030602030204" pitchFamily="34" charset="0"/>
                <a:cs typeface="Times New Roman" pitchFamily="18" charset="0"/>
              </a:rPr>
              <a:t> </a:t>
            </a:r>
            <a:r>
              <a:rPr lang="en-US" altLang="de-DE" sz="2400" dirty="0">
                <a:latin typeface="Ubuntu" panose="020B0504030602030204" pitchFamily="34" charset="0"/>
                <a:cs typeface="Times New Roman" pitchFamily="18" charset="0"/>
              </a:rPr>
              <a:t>Ontologies</a:t>
            </a:r>
          </a:p>
        </p:txBody>
      </p:sp>
      <p:pic>
        <p:nvPicPr>
          <p:cNvPr id="3" name="Picture 2" descr="A close up of a logo&#10;&#10;Description automatically generated">
            <a:extLst>
              <a:ext uri="{FF2B5EF4-FFF2-40B4-BE49-F238E27FC236}">
                <a16:creationId xmlns:a16="http://schemas.microsoft.com/office/drawing/2014/main" id="{BF1876F9-063D-4D31-9F03-41E6D319A4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070" y="606695"/>
            <a:ext cx="1135334" cy="1135334"/>
          </a:xfrm>
          <a:prstGeom prst="rect">
            <a:avLst/>
          </a:prstGeom>
        </p:spPr>
      </p:pic>
      <p:pic>
        <p:nvPicPr>
          <p:cNvPr id="4" name="Picture 3">
            <a:extLst>
              <a:ext uri="{FF2B5EF4-FFF2-40B4-BE49-F238E27FC236}">
                <a16:creationId xmlns:a16="http://schemas.microsoft.com/office/drawing/2014/main" id="{B42A5FFE-0C94-4372-BD82-F0C2926DA9A9}"/>
              </a:ext>
            </a:extLst>
          </p:cNvPr>
          <p:cNvPicPr>
            <a:picLocks noChangeAspect="1"/>
          </p:cNvPicPr>
          <p:nvPr/>
        </p:nvPicPr>
        <p:blipFill>
          <a:blip r:embed="rId7"/>
          <a:stretch>
            <a:fillRect/>
          </a:stretch>
        </p:blipFill>
        <p:spPr>
          <a:xfrm>
            <a:off x="83051" y="4272712"/>
            <a:ext cx="7648612" cy="752322"/>
          </a:xfrm>
          <a:prstGeom prst="rect">
            <a:avLst/>
          </a:prstGeom>
        </p:spPr>
      </p:pic>
      <p:pic>
        <p:nvPicPr>
          <p:cNvPr id="5" name="Picture 4">
            <a:extLst>
              <a:ext uri="{FF2B5EF4-FFF2-40B4-BE49-F238E27FC236}">
                <a16:creationId xmlns:a16="http://schemas.microsoft.com/office/drawing/2014/main" id="{4D3EF563-8786-4387-8493-3D798C34823C}"/>
              </a:ext>
            </a:extLst>
          </p:cNvPr>
          <p:cNvPicPr>
            <a:picLocks noChangeAspect="1"/>
          </p:cNvPicPr>
          <p:nvPr/>
        </p:nvPicPr>
        <p:blipFill>
          <a:blip r:embed="rId8"/>
          <a:stretch>
            <a:fillRect/>
          </a:stretch>
        </p:blipFill>
        <p:spPr>
          <a:xfrm>
            <a:off x="89849" y="3446990"/>
            <a:ext cx="7476206" cy="744486"/>
          </a:xfrm>
          <a:prstGeom prst="rect">
            <a:avLst/>
          </a:prstGeom>
        </p:spPr>
      </p:pic>
      <p:sp>
        <p:nvSpPr>
          <p:cNvPr id="50" name="Oval 49">
            <a:extLst>
              <a:ext uri="{FF2B5EF4-FFF2-40B4-BE49-F238E27FC236}">
                <a16:creationId xmlns:a16="http://schemas.microsoft.com/office/drawing/2014/main" id="{DCCD7072-14AB-4E1F-944F-B30553849DCA}"/>
              </a:ext>
            </a:extLst>
          </p:cNvPr>
          <p:cNvSpPr/>
          <p:nvPr/>
        </p:nvSpPr>
        <p:spPr>
          <a:xfrm>
            <a:off x="897131" y="4449313"/>
            <a:ext cx="325788" cy="354092"/>
          </a:xfrm>
          <a:prstGeom prst="ellipse">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54" name="Oval 53">
            <a:extLst>
              <a:ext uri="{FF2B5EF4-FFF2-40B4-BE49-F238E27FC236}">
                <a16:creationId xmlns:a16="http://schemas.microsoft.com/office/drawing/2014/main" id="{446FDF6F-AB8C-4CC9-890C-2AC42FA2DB49}"/>
              </a:ext>
            </a:extLst>
          </p:cNvPr>
          <p:cNvSpPr/>
          <p:nvPr/>
        </p:nvSpPr>
        <p:spPr>
          <a:xfrm>
            <a:off x="904565" y="3653863"/>
            <a:ext cx="325788" cy="354092"/>
          </a:xfrm>
          <a:prstGeom prst="ellipse">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70" name="Oval 69">
            <a:extLst>
              <a:ext uri="{FF2B5EF4-FFF2-40B4-BE49-F238E27FC236}">
                <a16:creationId xmlns:a16="http://schemas.microsoft.com/office/drawing/2014/main" id="{6CDE40FF-F225-4A6A-85AF-88E674B0DF65}"/>
              </a:ext>
            </a:extLst>
          </p:cNvPr>
          <p:cNvSpPr/>
          <p:nvPr/>
        </p:nvSpPr>
        <p:spPr>
          <a:xfrm>
            <a:off x="900850" y="5255924"/>
            <a:ext cx="325788" cy="354092"/>
          </a:xfrm>
          <a:prstGeom prst="ellipse">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sp>
        <p:nvSpPr>
          <p:cNvPr id="76" name="Right Arrow 8">
            <a:extLst>
              <a:ext uri="{FF2B5EF4-FFF2-40B4-BE49-F238E27FC236}">
                <a16:creationId xmlns:a16="http://schemas.microsoft.com/office/drawing/2014/main" id="{516E3BB9-1C8F-4630-8BAC-9554F99CC38D}"/>
              </a:ext>
            </a:extLst>
          </p:cNvPr>
          <p:cNvSpPr/>
          <p:nvPr/>
        </p:nvSpPr>
        <p:spPr>
          <a:xfrm>
            <a:off x="751402" y="5916957"/>
            <a:ext cx="664805" cy="38367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Slide Number Placeholder 3">
            <a:extLst>
              <a:ext uri="{FF2B5EF4-FFF2-40B4-BE49-F238E27FC236}">
                <a16:creationId xmlns:a16="http://schemas.microsoft.com/office/drawing/2014/main" id="{646FCB86-0494-4EFA-8E25-AD7DF4D49D28}"/>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8</a:t>
            </a:fld>
            <a:endParaRPr lang="en-US" sz="1400" dirty="0">
              <a:solidFill>
                <a:schemeClr val="tx1"/>
              </a:solidFill>
            </a:endParaRPr>
          </a:p>
        </p:txBody>
      </p:sp>
      <p:sp>
        <p:nvSpPr>
          <p:cNvPr id="68" name="Oval 67">
            <a:extLst>
              <a:ext uri="{FF2B5EF4-FFF2-40B4-BE49-F238E27FC236}">
                <a16:creationId xmlns:a16="http://schemas.microsoft.com/office/drawing/2014/main" id="{B7043F4C-7F8B-4DA9-950E-B59689139930}"/>
              </a:ext>
            </a:extLst>
          </p:cNvPr>
          <p:cNvSpPr/>
          <p:nvPr/>
        </p:nvSpPr>
        <p:spPr>
          <a:xfrm>
            <a:off x="7663515" y="4571996"/>
            <a:ext cx="666449" cy="675166"/>
          </a:xfrm>
          <a:prstGeom prst="ellipse">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8D98"/>
              </a:solidFill>
              <a:latin typeface="Ubuntu" panose="020B0504030602030204" pitchFamily="34" charset="0"/>
              <a:cs typeface="Times New Roman" pitchFamily="18" charset="0"/>
            </a:endParaRPr>
          </a:p>
        </p:txBody>
      </p:sp>
      <p:pic>
        <p:nvPicPr>
          <p:cNvPr id="74"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51CCBDE3-C759-0948-839A-269CF383EA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032C12A7-B4C7-FB40-9F27-2AA472524AEB}"/>
              </a:ext>
            </a:extLst>
          </p:cNvPr>
          <p:cNvGrpSpPr/>
          <p:nvPr/>
        </p:nvGrpSpPr>
        <p:grpSpPr>
          <a:xfrm>
            <a:off x="0" y="9961"/>
            <a:ext cx="12192000" cy="485776"/>
            <a:chOff x="0" y="-1"/>
            <a:chExt cx="9144000" cy="485776"/>
          </a:xfrm>
        </p:grpSpPr>
        <p:pic>
          <p:nvPicPr>
            <p:cNvPr id="77" name="Picture 76">
              <a:extLst>
                <a:ext uri="{FF2B5EF4-FFF2-40B4-BE49-F238E27FC236}">
                  <a16:creationId xmlns:a16="http://schemas.microsoft.com/office/drawing/2014/main" id="{6B9E19DC-A3A6-724A-8908-1B7DEADC37CF}"/>
                </a:ext>
              </a:extLst>
            </p:cNvPr>
            <p:cNvPicPr>
              <a:picLocks noChangeAspect="1"/>
            </p:cNvPicPr>
            <p:nvPr/>
          </p:nvPicPr>
          <p:blipFill rotWithShape="1">
            <a:blip r:embed="rId3"/>
            <a:srcRect l="66190" t="1" r="50" b="490"/>
            <a:stretch/>
          </p:blipFill>
          <p:spPr>
            <a:xfrm>
              <a:off x="0" y="0"/>
              <a:ext cx="6515100" cy="485775"/>
            </a:xfrm>
            <a:prstGeom prst="rect">
              <a:avLst/>
            </a:prstGeom>
          </p:spPr>
        </p:pic>
        <p:pic>
          <p:nvPicPr>
            <p:cNvPr id="78" name="Picture 77">
              <a:extLst>
                <a:ext uri="{FF2B5EF4-FFF2-40B4-BE49-F238E27FC236}">
                  <a16:creationId xmlns:a16="http://schemas.microsoft.com/office/drawing/2014/main" id="{629ED58A-432A-ED44-B3C8-F42C4206B11E}"/>
                </a:ext>
              </a:extLst>
            </p:cNvPr>
            <p:cNvPicPr>
              <a:picLocks noChangeAspect="1"/>
            </p:cNvPicPr>
            <p:nvPr/>
          </p:nvPicPr>
          <p:blipFill rotWithShape="1">
            <a:blip r:embed="rId3"/>
            <a:srcRect l="66190" t="1" r="50" b="490"/>
            <a:stretch/>
          </p:blipFill>
          <p:spPr>
            <a:xfrm>
              <a:off x="2628900" y="-1"/>
              <a:ext cx="6515100" cy="485775"/>
            </a:xfrm>
            <a:prstGeom prst="rect">
              <a:avLst/>
            </a:prstGeom>
          </p:spPr>
        </p:pic>
      </p:grpSp>
    </p:spTree>
    <p:extLst>
      <p:ext uri="{BB962C8B-B14F-4D97-AF65-F5344CB8AC3E}">
        <p14:creationId xmlns:p14="http://schemas.microsoft.com/office/powerpoint/2010/main" val="1005930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Effect transition="in" filter="fade">
                                      <p:cBhvr>
                                        <p:cTn id="7" dur="500"/>
                                        <p:tgtEl>
                                          <p:spTgt spid="4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500"/>
                                        <p:tgtEl>
                                          <p:spTgt spid="7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fade">
                                      <p:cBhvr>
                                        <p:cTn id="89" dur="500"/>
                                        <p:tgtEl>
                                          <p:spTgt spid="6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500"/>
                                        <p:tgtEl>
                                          <p:spTgt spid="7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500"/>
                                        <p:tgtEl>
                                          <p:spTgt spid="7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500"/>
                                        <p:tgtEl>
                                          <p:spTgt spid="6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500"/>
                                        <p:tgtEl>
                                          <p:spTgt spid="6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fade">
                                      <p:cBhvr>
                                        <p:cTn id="122" dur="500"/>
                                        <p:tgtEl>
                                          <p:spTgt spid="5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41" grpId="0" animBg="1"/>
      <p:bldP spid="42" grpId="0" animBg="1"/>
      <p:bldP spid="43" grpId="0" animBg="1"/>
      <p:bldP spid="44" grpId="0" animBg="1"/>
      <p:bldP spid="45" grpId="0" animBg="1"/>
      <p:bldP spid="46" grpId="0" animBg="1"/>
      <p:bldP spid="52"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71" grpId="0" animBg="1"/>
      <p:bldP spid="72" grpId="0" animBg="1"/>
      <p:bldP spid="73" grpId="0" animBg="1"/>
      <p:bldP spid="50" grpId="0" animBg="1"/>
      <p:bldP spid="54" grpId="0" animBg="1"/>
      <p:bldP spid="70" grpId="0" animBg="1"/>
      <p:bldP spid="76"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
            <a:extLst>
              <a:ext uri="{FF2B5EF4-FFF2-40B4-BE49-F238E27FC236}">
                <a16:creationId xmlns:a16="http://schemas.microsoft.com/office/drawing/2014/main" id="{C37485AF-9639-6E4F-9351-ACC3BE32CB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23494"/>
          <a:stretch>
            <a:fillRect/>
          </a:stretch>
        </p:blipFill>
        <p:spPr bwMode="auto">
          <a:xfrm>
            <a:off x="386435" y="376213"/>
            <a:ext cx="217534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49">
            <a:extLst>
              <a:ext uri="{FF2B5EF4-FFF2-40B4-BE49-F238E27FC236}">
                <a16:creationId xmlns:a16="http://schemas.microsoft.com/office/drawing/2014/main" id="{51EBC298-088A-4E39-8F18-B0667EB4A483}"/>
              </a:ext>
            </a:extLst>
          </p:cNvPr>
          <p:cNvGrpSpPr/>
          <p:nvPr/>
        </p:nvGrpSpPr>
        <p:grpSpPr>
          <a:xfrm>
            <a:off x="0" y="6503362"/>
            <a:ext cx="12183560" cy="386144"/>
            <a:chOff x="0" y="6503362"/>
            <a:chExt cx="12183560" cy="386144"/>
          </a:xfrm>
        </p:grpSpPr>
        <p:grpSp>
          <p:nvGrpSpPr>
            <p:cNvPr id="51" name="Group 50">
              <a:extLst>
                <a:ext uri="{FF2B5EF4-FFF2-40B4-BE49-F238E27FC236}">
                  <a16:creationId xmlns:a16="http://schemas.microsoft.com/office/drawing/2014/main" id="{BE97250D-EDCE-4B60-8661-CBD3D6FB4442}"/>
                </a:ext>
              </a:extLst>
            </p:cNvPr>
            <p:cNvGrpSpPr/>
            <p:nvPr/>
          </p:nvGrpSpPr>
          <p:grpSpPr>
            <a:xfrm>
              <a:off x="0" y="6503362"/>
              <a:ext cx="8343900" cy="385804"/>
              <a:chOff x="0" y="6482829"/>
              <a:chExt cx="8343900" cy="385804"/>
            </a:xfrm>
          </p:grpSpPr>
          <p:pic>
            <p:nvPicPr>
              <p:cNvPr id="54" name="Picture 53">
                <a:extLst>
                  <a:ext uri="{FF2B5EF4-FFF2-40B4-BE49-F238E27FC236}">
                    <a16:creationId xmlns:a16="http://schemas.microsoft.com/office/drawing/2014/main" id="{2CF519D7-F68F-4816-B0B5-DE2FA86AD07F}"/>
                  </a:ext>
                </a:extLst>
              </p:cNvPr>
              <p:cNvPicPr>
                <a:picLocks noChangeAspect="1"/>
              </p:cNvPicPr>
              <p:nvPr/>
            </p:nvPicPr>
            <p:blipFill rotWithShape="1">
              <a:blip r:embed="rId4"/>
              <a:srcRect l="20019" r="66302"/>
              <a:stretch/>
            </p:blipFill>
            <p:spPr>
              <a:xfrm>
                <a:off x="0" y="6482871"/>
                <a:ext cx="2085975" cy="385762"/>
              </a:xfrm>
              <a:prstGeom prst="rect">
                <a:avLst/>
              </a:prstGeom>
            </p:spPr>
          </p:pic>
          <p:pic>
            <p:nvPicPr>
              <p:cNvPr id="55" name="Picture 54">
                <a:extLst>
                  <a:ext uri="{FF2B5EF4-FFF2-40B4-BE49-F238E27FC236}">
                    <a16:creationId xmlns:a16="http://schemas.microsoft.com/office/drawing/2014/main" id="{C68F4339-0C98-49F0-A19A-780FF1C3F609}"/>
                  </a:ext>
                </a:extLst>
              </p:cNvPr>
              <p:cNvPicPr>
                <a:picLocks noChangeAspect="1"/>
              </p:cNvPicPr>
              <p:nvPr/>
            </p:nvPicPr>
            <p:blipFill rotWithShape="1">
              <a:blip r:embed="rId4"/>
              <a:srcRect l="20019" r="66302"/>
              <a:stretch/>
            </p:blipFill>
            <p:spPr>
              <a:xfrm>
                <a:off x="2085975" y="6482871"/>
                <a:ext cx="2085975" cy="385762"/>
              </a:xfrm>
              <a:prstGeom prst="rect">
                <a:avLst/>
              </a:prstGeom>
            </p:spPr>
          </p:pic>
          <p:pic>
            <p:nvPicPr>
              <p:cNvPr id="56" name="Picture 55">
                <a:extLst>
                  <a:ext uri="{FF2B5EF4-FFF2-40B4-BE49-F238E27FC236}">
                    <a16:creationId xmlns:a16="http://schemas.microsoft.com/office/drawing/2014/main" id="{AB8ACFD3-6FBA-4624-A123-2A9F722BD5CD}"/>
                  </a:ext>
                </a:extLst>
              </p:cNvPr>
              <p:cNvPicPr>
                <a:picLocks noChangeAspect="1"/>
              </p:cNvPicPr>
              <p:nvPr/>
            </p:nvPicPr>
            <p:blipFill rotWithShape="1">
              <a:blip r:embed="rId4"/>
              <a:srcRect l="20019" r="66302"/>
              <a:stretch/>
            </p:blipFill>
            <p:spPr>
              <a:xfrm>
                <a:off x="4171950" y="6482871"/>
                <a:ext cx="2085975" cy="385762"/>
              </a:xfrm>
              <a:prstGeom prst="rect">
                <a:avLst/>
              </a:prstGeom>
            </p:spPr>
          </p:pic>
          <p:pic>
            <p:nvPicPr>
              <p:cNvPr id="57" name="Picture 56">
                <a:extLst>
                  <a:ext uri="{FF2B5EF4-FFF2-40B4-BE49-F238E27FC236}">
                    <a16:creationId xmlns:a16="http://schemas.microsoft.com/office/drawing/2014/main" id="{C8FD4830-061F-477D-92C5-DF69D149A510}"/>
                  </a:ext>
                </a:extLst>
              </p:cNvPr>
              <p:cNvPicPr>
                <a:picLocks noChangeAspect="1"/>
              </p:cNvPicPr>
              <p:nvPr/>
            </p:nvPicPr>
            <p:blipFill rotWithShape="1">
              <a:blip r:embed="rId4"/>
              <a:srcRect l="20019" r="66302"/>
              <a:stretch/>
            </p:blipFill>
            <p:spPr>
              <a:xfrm>
                <a:off x="6257925" y="6482829"/>
                <a:ext cx="2085975" cy="385762"/>
              </a:xfrm>
              <a:prstGeom prst="rect">
                <a:avLst/>
              </a:prstGeom>
            </p:spPr>
          </p:pic>
        </p:grpSp>
        <p:pic>
          <p:nvPicPr>
            <p:cNvPr id="52" name="Picture 51">
              <a:extLst>
                <a:ext uri="{FF2B5EF4-FFF2-40B4-BE49-F238E27FC236}">
                  <a16:creationId xmlns:a16="http://schemas.microsoft.com/office/drawing/2014/main" id="{A200DE4D-8213-4BB9-892F-106305E81DAE}"/>
                </a:ext>
              </a:extLst>
            </p:cNvPr>
            <p:cNvPicPr>
              <a:picLocks noChangeAspect="1"/>
            </p:cNvPicPr>
            <p:nvPr/>
          </p:nvPicPr>
          <p:blipFill rotWithShape="1">
            <a:blip r:embed="rId4"/>
            <a:srcRect l="20019" r="66302"/>
            <a:stretch/>
          </p:blipFill>
          <p:spPr>
            <a:xfrm>
              <a:off x="8331721" y="6503702"/>
              <a:ext cx="2085975" cy="385762"/>
            </a:xfrm>
            <a:prstGeom prst="rect">
              <a:avLst/>
            </a:prstGeom>
          </p:spPr>
        </p:pic>
        <p:pic>
          <p:nvPicPr>
            <p:cNvPr id="53" name="Picture 52">
              <a:extLst>
                <a:ext uri="{FF2B5EF4-FFF2-40B4-BE49-F238E27FC236}">
                  <a16:creationId xmlns:a16="http://schemas.microsoft.com/office/drawing/2014/main" id="{B83A1251-B6E0-43DD-8F0E-E8D67A5BE459}"/>
                </a:ext>
              </a:extLst>
            </p:cNvPr>
            <p:cNvPicPr>
              <a:picLocks noChangeAspect="1"/>
            </p:cNvPicPr>
            <p:nvPr/>
          </p:nvPicPr>
          <p:blipFill rotWithShape="1">
            <a:blip r:embed="rId4"/>
            <a:srcRect l="20019" r="66302"/>
            <a:stretch/>
          </p:blipFill>
          <p:spPr>
            <a:xfrm>
              <a:off x="10097585" y="6503744"/>
              <a:ext cx="2085975" cy="385762"/>
            </a:xfrm>
            <a:prstGeom prst="rect">
              <a:avLst/>
            </a:prstGeom>
          </p:spPr>
        </p:pic>
      </p:grpSp>
      <p:grpSp>
        <p:nvGrpSpPr>
          <p:cNvPr id="26" name="Group 25">
            <a:extLst>
              <a:ext uri="{FF2B5EF4-FFF2-40B4-BE49-F238E27FC236}">
                <a16:creationId xmlns:a16="http://schemas.microsoft.com/office/drawing/2014/main" id="{86EC12F7-35DC-4E7B-B16C-A8D824CF8DBF}"/>
              </a:ext>
            </a:extLst>
          </p:cNvPr>
          <p:cNvGrpSpPr/>
          <p:nvPr/>
        </p:nvGrpSpPr>
        <p:grpSpPr>
          <a:xfrm>
            <a:off x="0" y="-1"/>
            <a:ext cx="12192000" cy="485776"/>
            <a:chOff x="0" y="-1"/>
            <a:chExt cx="9144000" cy="485776"/>
          </a:xfrm>
        </p:grpSpPr>
        <p:pic>
          <p:nvPicPr>
            <p:cNvPr id="27" name="Picture 26">
              <a:extLst>
                <a:ext uri="{FF2B5EF4-FFF2-40B4-BE49-F238E27FC236}">
                  <a16:creationId xmlns:a16="http://schemas.microsoft.com/office/drawing/2014/main" id="{C64BE06C-F554-4B1A-98AC-749E170FFEB4}"/>
                </a:ext>
              </a:extLst>
            </p:cNvPr>
            <p:cNvPicPr>
              <a:picLocks noChangeAspect="1"/>
            </p:cNvPicPr>
            <p:nvPr/>
          </p:nvPicPr>
          <p:blipFill rotWithShape="1">
            <a:blip r:embed="rId4"/>
            <a:srcRect l="66190" t="1" r="50" b="490"/>
            <a:stretch/>
          </p:blipFill>
          <p:spPr>
            <a:xfrm>
              <a:off x="0" y="0"/>
              <a:ext cx="6515100" cy="485775"/>
            </a:xfrm>
            <a:prstGeom prst="rect">
              <a:avLst/>
            </a:prstGeom>
          </p:spPr>
        </p:pic>
        <p:pic>
          <p:nvPicPr>
            <p:cNvPr id="28" name="Picture 27">
              <a:extLst>
                <a:ext uri="{FF2B5EF4-FFF2-40B4-BE49-F238E27FC236}">
                  <a16:creationId xmlns:a16="http://schemas.microsoft.com/office/drawing/2014/main" id="{84BEF1FE-110E-4678-B5C7-149EC8704092}"/>
                </a:ext>
              </a:extLst>
            </p:cNvPr>
            <p:cNvPicPr>
              <a:picLocks noChangeAspect="1"/>
            </p:cNvPicPr>
            <p:nvPr/>
          </p:nvPicPr>
          <p:blipFill rotWithShape="1">
            <a:blip r:embed="rId4"/>
            <a:srcRect l="66190" t="1" r="50" b="490"/>
            <a:stretch/>
          </p:blipFill>
          <p:spPr>
            <a:xfrm>
              <a:off x="2628900" y="-1"/>
              <a:ext cx="6515100" cy="485775"/>
            </a:xfrm>
            <a:prstGeom prst="rect">
              <a:avLst/>
            </a:prstGeom>
          </p:spPr>
        </p:pic>
      </p:grpSp>
      <p:sp>
        <p:nvSpPr>
          <p:cNvPr id="8" name="Rectangle 7">
            <a:extLst>
              <a:ext uri="{FF2B5EF4-FFF2-40B4-BE49-F238E27FC236}">
                <a16:creationId xmlns:a16="http://schemas.microsoft.com/office/drawing/2014/main" id="{5FF644A9-E2EA-4507-A94D-5059B50B224E}"/>
              </a:ext>
            </a:extLst>
          </p:cNvPr>
          <p:cNvSpPr/>
          <p:nvPr/>
        </p:nvSpPr>
        <p:spPr>
          <a:xfrm>
            <a:off x="5820504" y="3052748"/>
            <a:ext cx="5265188" cy="1272718"/>
          </a:xfrm>
          <a:prstGeom prst="rect">
            <a:avLst/>
          </a:prstGeom>
          <a:solidFill>
            <a:schemeClr val="bg1"/>
          </a:solidFill>
          <a:ln>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de-DE" dirty="0">
                <a:solidFill>
                  <a:schemeClr val="tx1"/>
                </a:solidFill>
                <a:latin typeface="Ubuntu" panose="020B0504030602030204" pitchFamily="34" charset="0"/>
                <a:cs typeface="Times New Roman" pitchFamily="18" charset="0"/>
              </a:rPr>
              <a:t>An ice mass which is of sufficient mass that the action of gravity upon it overcomes the frictional forces holding it in place, causing it to deform and flow towards lower elevation.</a:t>
            </a:r>
            <a:endParaRPr lang="en-US" dirty="0">
              <a:solidFill>
                <a:schemeClr val="tx1"/>
              </a:solidFill>
            </a:endParaRPr>
          </a:p>
        </p:txBody>
      </p:sp>
      <p:sp>
        <p:nvSpPr>
          <p:cNvPr id="58" name="Slide Number Placeholder 3">
            <a:extLst>
              <a:ext uri="{FF2B5EF4-FFF2-40B4-BE49-F238E27FC236}">
                <a16:creationId xmlns:a16="http://schemas.microsoft.com/office/drawing/2014/main" id="{58496712-CBB2-4EAF-9A5F-84AB0CE18AD9}"/>
              </a:ext>
            </a:extLst>
          </p:cNvPr>
          <p:cNvSpPr>
            <a:spLocks noGrp="1"/>
          </p:cNvSpPr>
          <p:nvPr>
            <p:ph type="sldNum" sz="quarter" idx="12"/>
          </p:nvPr>
        </p:nvSpPr>
        <p:spPr>
          <a:xfrm>
            <a:off x="9969724" y="6506691"/>
            <a:ext cx="2057400" cy="365125"/>
          </a:xfrm>
        </p:spPr>
        <p:txBody>
          <a:bodyPr/>
          <a:lstStyle/>
          <a:p>
            <a:fld id="{AA3423F0-0EA4-8F43-AB03-42295784AA74}" type="slidenum">
              <a:rPr lang="en-US" sz="1400">
                <a:solidFill>
                  <a:schemeClr val="tx1"/>
                </a:solidFill>
              </a:rPr>
              <a:t>9</a:t>
            </a:fld>
            <a:endParaRPr lang="en-US" sz="1400" dirty="0">
              <a:solidFill>
                <a:schemeClr val="tx1"/>
              </a:solidFill>
            </a:endParaRPr>
          </a:p>
        </p:txBody>
      </p:sp>
      <p:pic>
        <p:nvPicPr>
          <p:cNvPr id="32" name="Picture 2" descr="https://camo.githubusercontent.com/d2766d386c67a366fa27d3ac5b62a72faf458696/68747470733a2f2f7777772e657369706665642e6f72672f77702d636f6e74656e742f75706c6f6164732f323031382f31322f657369702d7472616e73706172656e742d6261636b67726f756e642e706e67">
            <a:extLst>
              <a:ext uri="{FF2B5EF4-FFF2-40B4-BE49-F238E27FC236}">
                <a16:creationId xmlns:a16="http://schemas.microsoft.com/office/drawing/2014/main" id="{449EFB83-F3DF-6145-9B34-2298EB315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9683" y="557406"/>
            <a:ext cx="697441" cy="35653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02B205AF-CA7F-FE45-8964-3473CB9F93F5}"/>
              </a:ext>
            </a:extLst>
          </p:cNvPr>
          <p:cNvGrpSpPr/>
          <p:nvPr/>
        </p:nvGrpSpPr>
        <p:grpSpPr>
          <a:xfrm>
            <a:off x="0" y="9961"/>
            <a:ext cx="12192000" cy="485776"/>
            <a:chOff x="0" y="-1"/>
            <a:chExt cx="9144000" cy="485776"/>
          </a:xfrm>
        </p:grpSpPr>
        <p:pic>
          <p:nvPicPr>
            <p:cNvPr id="34" name="Picture 33">
              <a:extLst>
                <a:ext uri="{FF2B5EF4-FFF2-40B4-BE49-F238E27FC236}">
                  <a16:creationId xmlns:a16="http://schemas.microsoft.com/office/drawing/2014/main" id="{20CF5BAA-E3FA-E34A-B7CA-079D94AED8F7}"/>
                </a:ext>
              </a:extLst>
            </p:cNvPr>
            <p:cNvPicPr>
              <a:picLocks noChangeAspect="1"/>
            </p:cNvPicPr>
            <p:nvPr/>
          </p:nvPicPr>
          <p:blipFill rotWithShape="1">
            <a:blip r:embed="rId4"/>
            <a:srcRect l="66190" t="1" r="50" b="490"/>
            <a:stretch/>
          </p:blipFill>
          <p:spPr>
            <a:xfrm>
              <a:off x="0" y="0"/>
              <a:ext cx="6515100" cy="485775"/>
            </a:xfrm>
            <a:prstGeom prst="rect">
              <a:avLst/>
            </a:prstGeom>
          </p:spPr>
        </p:pic>
        <p:pic>
          <p:nvPicPr>
            <p:cNvPr id="35" name="Picture 34">
              <a:extLst>
                <a:ext uri="{FF2B5EF4-FFF2-40B4-BE49-F238E27FC236}">
                  <a16:creationId xmlns:a16="http://schemas.microsoft.com/office/drawing/2014/main" id="{D7EB8CF3-A12A-6C4A-842B-8E742E30B8D5}"/>
                </a:ext>
              </a:extLst>
            </p:cNvPr>
            <p:cNvPicPr>
              <a:picLocks noChangeAspect="1"/>
            </p:cNvPicPr>
            <p:nvPr/>
          </p:nvPicPr>
          <p:blipFill rotWithShape="1">
            <a:blip r:embed="rId4"/>
            <a:srcRect l="66190" t="1" r="50" b="490"/>
            <a:stretch/>
          </p:blipFill>
          <p:spPr>
            <a:xfrm>
              <a:off x="2628900" y="-1"/>
              <a:ext cx="6515100" cy="485775"/>
            </a:xfrm>
            <a:prstGeom prst="rect">
              <a:avLst/>
            </a:prstGeom>
          </p:spPr>
        </p:pic>
      </p:grpSp>
      <p:sp>
        <p:nvSpPr>
          <p:cNvPr id="49" name="Title 16">
            <a:extLst>
              <a:ext uri="{FF2B5EF4-FFF2-40B4-BE49-F238E27FC236}">
                <a16:creationId xmlns:a16="http://schemas.microsoft.com/office/drawing/2014/main" id="{9385A76C-0099-8645-8C01-BAF3372862D7}"/>
              </a:ext>
            </a:extLst>
          </p:cNvPr>
          <p:cNvSpPr txBox="1">
            <a:spLocks/>
          </p:cNvSpPr>
          <p:nvPr/>
        </p:nvSpPr>
        <p:spPr>
          <a:xfrm>
            <a:off x="2866701" y="1251824"/>
            <a:ext cx="4934073" cy="8753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i="1" dirty="0">
                <a:latin typeface="Ubuntu" panose="020B0504030602030204" pitchFamily="34" charset="0"/>
                <a:cs typeface="Times New Roman" panose="02020603050405020304" pitchFamily="18" charset="0"/>
              </a:rPr>
              <a:t>Buttigieg et al. </a:t>
            </a:r>
            <a:r>
              <a:rPr lang="en-US" sz="1400" dirty="0">
                <a:latin typeface="Ubuntu" panose="020B0504030602030204" pitchFamily="34" charset="0"/>
                <a:cs typeface="Times New Roman" panose="02020603050405020304" pitchFamily="18" charset="0"/>
              </a:rPr>
              <a:t>2013 Journal of Biomedical Semantics</a:t>
            </a:r>
            <a:endParaRPr lang="en-US" sz="1400" dirty="0">
              <a:latin typeface="Ubuntu" panose="020B0504030602030204" pitchFamily="34" charset="0"/>
            </a:endParaRPr>
          </a:p>
        </p:txBody>
      </p:sp>
      <p:sp>
        <p:nvSpPr>
          <p:cNvPr id="59" name="Content Placeholder 2">
            <a:extLst>
              <a:ext uri="{FF2B5EF4-FFF2-40B4-BE49-F238E27FC236}">
                <a16:creationId xmlns:a16="http://schemas.microsoft.com/office/drawing/2014/main" id="{E7CA67B5-C490-AE4A-8986-55F2BBAB4ACC}"/>
              </a:ext>
            </a:extLst>
          </p:cNvPr>
          <p:cNvSpPr txBox="1">
            <a:spLocks/>
          </p:cNvSpPr>
          <p:nvPr/>
        </p:nvSpPr>
        <p:spPr>
          <a:xfrm>
            <a:off x="5820503" y="2017265"/>
            <a:ext cx="2860300" cy="875313"/>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i="1" dirty="0">
                <a:solidFill>
                  <a:srgbClr val="00B050"/>
                </a:solidFill>
                <a:latin typeface="Ubuntu" panose="020B0504030602030204" pitchFamily="34" charset="0"/>
                <a:cs typeface="Times New Roman" panose="02020603050405020304" pitchFamily="18" charset="0"/>
              </a:rPr>
              <a:t>'glacier’                      </a:t>
            </a:r>
            <a:r>
              <a:rPr lang="en-US" sz="2400" dirty="0">
                <a:solidFill>
                  <a:srgbClr val="00B050"/>
                </a:solidFill>
                <a:latin typeface="Ubuntu" panose="020B0504030602030204" pitchFamily="34" charset="0"/>
                <a:cs typeface="Times New Roman" panose="02020603050405020304" pitchFamily="18" charset="0"/>
              </a:rPr>
              <a:t>[ ENVO_</a:t>
            </a:r>
            <a:r>
              <a:rPr lang="en-US" sz="2400" dirty="0">
                <a:solidFill>
                  <a:srgbClr val="00B050"/>
                </a:solidFill>
                <a:latin typeface="Ubuntu" panose="020B0504030602030204" pitchFamily="34" charset="0"/>
              </a:rPr>
              <a:t>00000133</a:t>
            </a:r>
            <a:r>
              <a:rPr lang="en-US" sz="2400" dirty="0">
                <a:solidFill>
                  <a:srgbClr val="00B050"/>
                </a:solidFill>
                <a:latin typeface="Ubuntu" panose="020B0504030602030204" pitchFamily="34" charset="0"/>
                <a:cs typeface="Times New Roman" panose="02020603050405020304" pitchFamily="18" charset="0"/>
              </a:rPr>
              <a:t>]</a:t>
            </a:r>
            <a:endParaRPr lang="en-US" sz="3200" dirty="0">
              <a:solidFill>
                <a:srgbClr val="00B050"/>
              </a:solidFill>
              <a:latin typeface="Ubuntu" panose="020B0504030602030204" pitchFamily="34" charset="0"/>
              <a:cs typeface="Times New Roman" panose="02020603050405020304" pitchFamily="18" charset="0"/>
            </a:endParaRPr>
          </a:p>
        </p:txBody>
      </p:sp>
      <p:sp>
        <p:nvSpPr>
          <p:cNvPr id="60" name="Title 16">
            <a:extLst>
              <a:ext uri="{FF2B5EF4-FFF2-40B4-BE49-F238E27FC236}">
                <a16:creationId xmlns:a16="http://schemas.microsoft.com/office/drawing/2014/main" id="{3AD93B65-EF1E-BA47-98E8-06A2028E8B68}"/>
              </a:ext>
            </a:extLst>
          </p:cNvPr>
          <p:cNvSpPr txBox="1">
            <a:spLocks/>
          </p:cNvSpPr>
          <p:nvPr/>
        </p:nvSpPr>
        <p:spPr>
          <a:xfrm>
            <a:off x="2793179" y="763096"/>
            <a:ext cx="7983870" cy="6229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Ubuntu" panose="020B0504030602030204" pitchFamily="34" charset="0"/>
                <a:cs typeface="Times New Roman" panose="02020603050405020304" pitchFamily="18" charset="0"/>
              </a:rPr>
              <a:t>Environment Ontology</a:t>
            </a:r>
            <a:endParaRPr lang="en-US" dirty="0">
              <a:latin typeface="Ubuntu" panose="020B0504030602030204" pitchFamily="34" charset="0"/>
            </a:endParaRPr>
          </a:p>
        </p:txBody>
      </p:sp>
      <p:sp>
        <p:nvSpPr>
          <p:cNvPr id="30" name="Content Placeholder 2">
            <a:extLst>
              <a:ext uri="{FF2B5EF4-FFF2-40B4-BE49-F238E27FC236}">
                <a16:creationId xmlns:a16="http://schemas.microsoft.com/office/drawing/2014/main" id="{61D050CA-C274-084A-B284-7E8272B2CD37}"/>
              </a:ext>
            </a:extLst>
          </p:cNvPr>
          <p:cNvSpPr txBox="1">
            <a:spLocks/>
          </p:cNvSpPr>
          <p:nvPr/>
        </p:nvSpPr>
        <p:spPr>
          <a:xfrm>
            <a:off x="553007" y="3190510"/>
            <a:ext cx="3117813"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material entity</a:t>
            </a:r>
          </a:p>
        </p:txBody>
      </p:sp>
      <p:sp>
        <p:nvSpPr>
          <p:cNvPr id="31" name="Content Placeholder 2">
            <a:extLst>
              <a:ext uri="{FF2B5EF4-FFF2-40B4-BE49-F238E27FC236}">
                <a16:creationId xmlns:a16="http://schemas.microsoft.com/office/drawing/2014/main" id="{74FB64E9-BACF-0D41-BADE-B1CB277C70BB}"/>
              </a:ext>
            </a:extLst>
          </p:cNvPr>
          <p:cNvSpPr txBox="1">
            <a:spLocks/>
          </p:cNvSpPr>
          <p:nvPr/>
        </p:nvSpPr>
        <p:spPr>
          <a:xfrm>
            <a:off x="981517" y="3627223"/>
            <a:ext cx="4028154"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environmental material</a:t>
            </a:r>
          </a:p>
        </p:txBody>
      </p:sp>
      <p:sp>
        <p:nvSpPr>
          <p:cNvPr id="36" name="Content Placeholder 2">
            <a:extLst>
              <a:ext uri="{FF2B5EF4-FFF2-40B4-BE49-F238E27FC236}">
                <a16:creationId xmlns:a16="http://schemas.microsoft.com/office/drawing/2014/main" id="{14AD2666-E548-664F-8494-6D2CD7CEA67A}"/>
              </a:ext>
            </a:extLst>
          </p:cNvPr>
          <p:cNvSpPr txBox="1">
            <a:spLocks/>
          </p:cNvSpPr>
          <p:nvPr/>
        </p:nvSpPr>
        <p:spPr>
          <a:xfrm>
            <a:off x="1354967" y="4368692"/>
            <a:ext cx="2085975"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sediment</a:t>
            </a:r>
          </a:p>
        </p:txBody>
      </p:sp>
      <p:sp>
        <p:nvSpPr>
          <p:cNvPr id="37" name="Content Placeholder 2">
            <a:extLst>
              <a:ext uri="{FF2B5EF4-FFF2-40B4-BE49-F238E27FC236}">
                <a16:creationId xmlns:a16="http://schemas.microsoft.com/office/drawing/2014/main" id="{C68A648C-7335-B946-924B-5062A407DEC4}"/>
              </a:ext>
            </a:extLst>
          </p:cNvPr>
          <p:cNvSpPr txBox="1">
            <a:spLocks/>
          </p:cNvSpPr>
          <p:nvPr/>
        </p:nvSpPr>
        <p:spPr>
          <a:xfrm>
            <a:off x="1351088" y="5158980"/>
            <a:ext cx="2911484" cy="48430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cs typeface="Times New Roman" panose="02020603050405020304" pitchFamily="18" charset="0"/>
              </a:rPr>
              <a:t>soil</a:t>
            </a:r>
          </a:p>
        </p:txBody>
      </p:sp>
      <p:sp>
        <p:nvSpPr>
          <p:cNvPr id="42" name="Content Placeholder 2">
            <a:extLst>
              <a:ext uri="{FF2B5EF4-FFF2-40B4-BE49-F238E27FC236}">
                <a16:creationId xmlns:a16="http://schemas.microsoft.com/office/drawing/2014/main" id="{93AB54BE-13D7-EB46-96DF-E48E10A5AACE}"/>
              </a:ext>
            </a:extLst>
          </p:cNvPr>
          <p:cNvSpPr txBox="1">
            <a:spLocks/>
          </p:cNvSpPr>
          <p:nvPr/>
        </p:nvSpPr>
        <p:spPr>
          <a:xfrm>
            <a:off x="981056" y="5523799"/>
            <a:ext cx="1645947"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object</a:t>
            </a:r>
          </a:p>
        </p:txBody>
      </p:sp>
      <p:sp>
        <p:nvSpPr>
          <p:cNvPr id="43" name="Content Placeholder 2">
            <a:extLst>
              <a:ext uri="{FF2B5EF4-FFF2-40B4-BE49-F238E27FC236}">
                <a16:creationId xmlns:a16="http://schemas.microsoft.com/office/drawing/2014/main" id="{A5A5567E-FBA0-4A4C-BF63-AFF32BD871A2}"/>
              </a:ext>
            </a:extLst>
          </p:cNvPr>
          <p:cNvSpPr txBox="1">
            <a:spLocks/>
          </p:cNvSpPr>
          <p:nvPr/>
        </p:nvSpPr>
        <p:spPr>
          <a:xfrm>
            <a:off x="1351088" y="5943850"/>
            <a:ext cx="1413510" cy="506426"/>
          </a:xfrm>
          <a:prstGeom prst="rect">
            <a:avLst/>
          </a:prstGeom>
          <a:noFill/>
          <a:ln>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00B050"/>
                </a:solidFill>
                <a:latin typeface="Ubuntu" panose="020B0504030602030204" pitchFamily="34" charset="0"/>
                <a:cs typeface="Times New Roman" panose="02020603050405020304" pitchFamily="18" charset="0"/>
              </a:rPr>
              <a:t>glacier</a:t>
            </a:r>
          </a:p>
        </p:txBody>
      </p:sp>
      <p:sp>
        <p:nvSpPr>
          <p:cNvPr id="44" name="Content Placeholder 2">
            <a:extLst>
              <a:ext uri="{FF2B5EF4-FFF2-40B4-BE49-F238E27FC236}">
                <a16:creationId xmlns:a16="http://schemas.microsoft.com/office/drawing/2014/main" id="{7168DC53-BF85-9E43-9532-723F0B46DAD8}"/>
              </a:ext>
            </a:extLst>
          </p:cNvPr>
          <p:cNvSpPr txBox="1">
            <a:spLocks/>
          </p:cNvSpPr>
          <p:nvPr/>
        </p:nvSpPr>
        <p:spPr>
          <a:xfrm>
            <a:off x="1377775" y="4024846"/>
            <a:ext cx="2860300" cy="48430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rPr>
              <a:t>air</a:t>
            </a:r>
            <a:endParaRPr lang="en-US" sz="2400" i="1" dirty="0">
              <a:solidFill>
                <a:srgbClr val="00B050"/>
              </a:solidFill>
              <a:latin typeface="Ubuntu" panose="020B0504030602030204" pitchFamily="34" charset="0"/>
              <a:cs typeface="Times New Roman" panose="02020603050405020304" pitchFamily="18" charset="0"/>
            </a:endParaRPr>
          </a:p>
        </p:txBody>
      </p:sp>
      <p:sp>
        <p:nvSpPr>
          <p:cNvPr id="45" name="Content Placeholder 2">
            <a:extLst>
              <a:ext uri="{FF2B5EF4-FFF2-40B4-BE49-F238E27FC236}">
                <a16:creationId xmlns:a16="http://schemas.microsoft.com/office/drawing/2014/main" id="{466CF5DE-F61C-CD41-B0F4-3E17036B4801}"/>
              </a:ext>
            </a:extLst>
          </p:cNvPr>
          <p:cNvSpPr txBox="1">
            <a:spLocks/>
          </p:cNvSpPr>
          <p:nvPr/>
        </p:nvSpPr>
        <p:spPr>
          <a:xfrm>
            <a:off x="507425" y="1987626"/>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astronomical body part</a:t>
            </a:r>
          </a:p>
        </p:txBody>
      </p:sp>
      <p:sp>
        <p:nvSpPr>
          <p:cNvPr id="46" name="Content Placeholder 2">
            <a:extLst>
              <a:ext uri="{FF2B5EF4-FFF2-40B4-BE49-F238E27FC236}">
                <a16:creationId xmlns:a16="http://schemas.microsoft.com/office/drawing/2014/main" id="{78C9261B-9075-3145-AC64-012034DA5FB4}"/>
              </a:ext>
            </a:extLst>
          </p:cNvPr>
          <p:cNvSpPr txBox="1">
            <a:spLocks/>
          </p:cNvSpPr>
          <p:nvPr/>
        </p:nvSpPr>
        <p:spPr>
          <a:xfrm>
            <a:off x="970593" y="2397831"/>
            <a:ext cx="4583412"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Ubuntu" panose="020B0504030602030204" pitchFamily="34" charset="0"/>
                <a:cs typeface="Times New Roman" panose="02020603050405020304" pitchFamily="18" charset="0"/>
              </a:rPr>
              <a:t>water body</a:t>
            </a:r>
          </a:p>
        </p:txBody>
      </p:sp>
      <p:sp>
        <p:nvSpPr>
          <p:cNvPr id="47" name="Content Placeholder 2">
            <a:extLst>
              <a:ext uri="{FF2B5EF4-FFF2-40B4-BE49-F238E27FC236}">
                <a16:creationId xmlns:a16="http://schemas.microsoft.com/office/drawing/2014/main" id="{95CC8FF8-DECD-7745-9517-B88CA1C0C0CD}"/>
              </a:ext>
            </a:extLst>
          </p:cNvPr>
          <p:cNvSpPr txBox="1">
            <a:spLocks/>
          </p:cNvSpPr>
          <p:nvPr/>
        </p:nvSpPr>
        <p:spPr>
          <a:xfrm>
            <a:off x="1534611" y="2772289"/>
            <a:ext cx="3117813" cy="42805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cs typeface="Times New Roman" panose="02020603050405020304" pitchFamily="18" charset="0"/>
              </a:rPr>
              <a:t>ocean</a:t>
            </a:r>
          </a:p>
        </p:txBody>
      </p:sp>
      <p:sp>
        <p:nvSpPr>
          <p:cNvPr id="38" name="Content Placeholder 2">
            <a:extLst>
              <a:ext uri="{FF2B5EF4-FFF2-40B4-BE49-F238E27FC236}">
                <a16:creationId xmlns:a16="http://schemas.microsoft.com/office/drawing/2014/main" id="{162390C4-12A0-E543-8770-ED11CE1F124E}"/>
              </a:ext>
            </a:extLst>
          </p:cNvPr>
          <p:cNvSpPr txBox="1">
            <a:spLocks/>
          </p:cNvSpPr>
          <p:nvPr/>
        </p:nvSpPr>
        <p:spPr>
          <a:xfrm>
            <a:off x="1664534" y="4806850"/>
            <a:ext cx="2550270" cy="484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rgbClr val="00B050"/>
                </a:solidFill>
                <a:latin typeface="Ubuntu" panose="020B0504030602030204" pitchFamily="34" charset="0"/>
                <a:cs typeface="Times New Roman" panose="02020603050405020304" pitchFamily="18" charset="0"/>
              </a:rPr>
              <a:t>marine sediment</a:t>
            </a:r>
          </a:p>
        </p:txBody>
      </p:sp>
      <p:pic>
        <p:nvPicPr>
          <p:cNvPr id="2" name="Picture 1">
            <a:extLst>
              <a:ext uri="{FF2B5EF4-FFF2-40B4-BE49-F238E27FC236}">
                <a16:creationId xmlns:a16="http://schemas.microsoft.com/office/drawing/2014/main" id="{31D6C225-5D1E-C84A-A044-CE2A2378F023}"/>
              </a:ext>
            </a:extLst>
          </p:cNvPr>
          <p:cNvPicPr>
            <a:picLocks noChangeAspect="1"/>
          </p:cNvPicPr>
          <p:nvPr/>
        </p:nvPicPr>
        <p:blipFill>
          <a:blip r:embed="rId6"/>
          <a:stretch>
            <a:fillRect/>
          </a:stretch>
        </p:blipFill>
        <p:spPr>
          <a:xfrm>
            <a:off x="5826329" y="4465691"/>
            <a:ext cx="4356100" cy="1854200"/>
          </a:xfrm>
          <a:prstGeom prst="rect">
            <a:avLst/>
          </a:prstGeom>
        </p:spPr>
      </p:pic>
      <p:sp>
        <p:nvSpPr>
          <p:cNvPr id="39" name="Speech Bubble: Rectangle with Corners Rounded 28">
            <a:extLst>
              <a:ext uri="{FF2B5EF4-FFF2-40B4-BE49-F238E27FC236}">
                <a16:creationId xmlns:a16="http://schemas.microsoft.com/office/drawing/2014/main" id="{3AD77DC2-03A5-F244-BBDA-536159775D88}"/>
              </a:ext>
            </a:extLst>
          </p:cNvPr>
          <p:cNvSpPr/>
          <p:nvPr/>
        </p:nvSpPr>
        <p:spPr>
          <a:xfrm>
            <a:off x="10089519" y="4583556"/>
            <a:ext cx="1815781" cy="864764"/>
          </a:xfrm>
          <a:prstGeom prst="wedgeRoundRectCallout">
            <a:avLst>
              <a:gd name="adj1" fmla="val -130544"/>
              <a:gd name="adj2" fmla="val 31330"/>
              <a:gd name="adj3" fmla="val 16667"/>
            </a:avLst>
          </a:prstGeom>
          <a:solidFill>
            <a:schemeClr val="bg1"/>
          </a:solidFill>
          <a:ln w="57150">
            <a:solidFill>
              <a:srgbClr val="008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Ubuntu" panose="020B0504030602030204" pitchFamily="34" charset="0"/>
                <a:cs typeface="Times New Roman" panose="02020603050405020304" pitchFamily="18" charset="0"/>
              </a:rPr>
              <a:t>Axioms help make data </a:t>
            </a:r>
            <a:r>
              <a:rPr lang="en-GB" b="1" dirty="0">
                <a:solidFill>
                  <a:srgbClr val="0070C0"/>
                </a:solidFill>
                <a:latin typeface="Ubuntu" panose="020B0504030602030204" pitchFamily="34" charset="0"/>
                <a:cs typeface="Times New Roman" panose="02020603050405020304" pitchFamily="18" charset="0"/>
              </a:rPr>
              <a:t>Interoperable</a:t>
            </a:r>
            <a:endParaRPr lang="en-US" b="1" dirty="0">
              <a:solidFill>
                <a:srgbClr val="0070C0"/>
              </a:solidFill>
            </a:endParaRPr>
          </a:p>
        </p:txBody>
      </p:sp>
    </p:spTree>
    <p:extLst>
      <p:ext uri="{BB962C8B-B14F-4D97-AF65-F5344CB8AC3E}">
        <p14:creationId xmlns:p14="http://schemas.microsoft.com/office/powerpoint/2010/main" val="2533760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ssolve">
                                      <p:cBhvr>
                                        <p:cTn id="18" dur="500"/>
                                        <p:tgtEl>
                                          <p:spTgt spid="3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ssolve">
                                      <p:cBhvr>
                                        <p:cTn id="21" dur="500"/>
                                        <p:tgtEl>
                                          <p:spTgt spid="3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dissolv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dissolve">
                                      <p:cBhvr>
                                        <p:cTn id="29" dur="500"/>
                                        <p:tgtEl>
                                          <p:spTgt spid="3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500"/>
                                        <p:tgtEl>
                                          <p:spTgt spid="4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dissolv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dissolve">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dissolve">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9" grpId="0" animBg="1"/>
      <p:bldP spid="30" grpId="0"/>
      <p:bldP spid="31" grpId="0"/>
      <p:bldP spid="36" grpId="0"/>
      <p:bldP spid="37" grpId="0"/>
      <p:bldP spid="42" grpId="0"/>
      <p:bldP spid="43" grpId="0" animBg="1"/>
      <p:bldP spid="44" grpId="0"/>
      <p:bldP spid="45" grpId="0"/>
      <p:bldP spid="46" grpId="0"/>
      <p:bldP spid="47" grpId="0"/>
      <p:bldP spid="38" grpId="0"/>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3204</TotalTime>
  <Words>2295</Words>
  <Application>Microsoft Macintosh PowerPoint</Application>
  <PresentationFormat>Widescreen</PresentationFormat>
  <Paragraphs>370</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Ubuntu</vt:lpstr>
      <vt:lpstr>Office Theme</vt:lpstr>
      <vt:lpstr>Toward Interoperable Microbiome Data</vt:lpstr>
      <vt:lpstr>Outline</vt:lpstr>
      <vt:lpstr>PowerPoint Presentation</vt:lpstr>
      <vt:lpstr>PowerPoint Presentation</vt:lpstr>
      <vt:lpstr>PowerPoint Presentation</vt:lpstr>
      <vt:lpstr>Ontologies</vt:lpstr>
      <vt:lpstr>PowerPoint Presentation</vt:lpstr>
      <vt:lpstr>PowerPoint Presentation</vt:lpstr>
      <vt:lpstr>PowerPoint Presentation</vt:lpstr>
      <vt:lpstr>Metagenomics</vt:lpstr>
      <vt:lpstr>PowerPoint Presentation</vt:lpstr>
      <vt:lpstr>PowerPoint Presentation</vt:lpstr>
      <vt:lpstr>PowerPoint Presentation</vt:lpstr>
      <vt:lpstr>PowerPoint Presentation</vt:lpstr>
      <vt:lpstr>Automated Term Generation</vt:lpstr>
      <vt:lpstr>PowerPoint Presentation</vt:lpstr>
      <vt:lpstr>PowerPoint Presentation</vt:lpstr>
      <vt:lpstr>PowerPoint Presentation</vt:lpstr>
      <vt:lpstr>PowerPoint Presentation</vt:lpstr>
      <vt:lpstr> </vt:lpstr>
      <vt:lpstr>Summary</vt:lpstr>
      <vt:lpstr> </vt:lpstr>
      <vt:lpstr>PowerPoint Presentation</vt:lpstr>
      <vt:lpstr>Questions?</vt:lpstr>
      <vt:lpstr> </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 Taxonomicszy Classification ofszy Ecosystemsy:</dc:title>
  <dc:creator> </dc:creator>
  <cp:lastModifiedBy>Blumberg, Kai - (kblumberg)</cp:lastModifiedBy>
  <cp:revision>271</cp:revision>
  <dcterms:created xsi:type="dcterms:W3CDTF">2019-02-20T00:22:38Z</dcterms:created>
  <dcterms:modified xsi:type="dcterms:W3CDTF">2019-07-19T16:50:47Z</dcterms:modified>
</cp:coreProperties>
</file>