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90" r:id="rId2"/>
    <p:sldId id="528" r:id="rId3"/>
    <p:sldId id="561" r:id="rId4"/>
    <p:sldId id="308" r:id="rId5"/>
    <p:sldId id="560" r:id="rId6"/>
    <p:sldId id="579" r:id="rId7"/>
    <p:sldId id="572" r:id="rId8"/>
    <p:sldId id="573" r:id="rId9"/>
    <p:sldId id="574" r:id="rId10"/>
    <p:sldId id="575" r:id="rId11"/>
    <p:sldId id="583" r:id="rId12"/>
    <p:sldId id="585" r:id="rId13"/>
    <p:sldId id="576" r:id="rId14"/>
    <p:sldId id="586" r:id="rId15"/>
    <p:sldId id="582" r:id="rId16"/>
    <p:sldId id="584" r:id="rId17"/>
    <p:sldId id="588" r:id="rId18"/>
    <p:sldId id="590" r:id="rId19"/>
    <p:sldId id="581" r:id="rId20"/>
    <p:sldId id="587" r:id="rId21"/>
    <p:sldId id="577" r:id="rId22"/>
    <p:sldId id="578" r:id="rId23"/>
    <p:sldId id="594" r:id="rId24"/>
    <p:sldId id="591" r:id="rId25"/>
    <p:sldId id="589" r:id="rId26"/>
    <p:sldId id="580" r:id="rId27"/>
    <p:sldId id="593" r:id="rId28"/>
    <p:sldId id="592" r:id="rId29"/>
    <p:sldId id="596" r:id="rId30"/>
    <p:sldId id="595" r:id="rId31"/>
    <p:sldId id="598" r:id="rId32"/>
    <p:sldId id="599" r:id="rId33"/>
    <p:sldId id="602" r:id="rId34"/>
    <p:sldId id="601" r:id="rId35"/>
    <p:sldId id="605" r:id="rId36"/>
    <p:sldId id="604" r:id="rId37"/>
    <p:sldId id="603" r:id="rId38"/>
    <p:sldId id="282" r:id="rId39"/>
    <p:sldId id="600" r:id="rId40"/>
    <p:sldId id="606" r:id="rId41"/>
    <p:sldId id="597" r:id="rId42"/>
    <p:sldId id="607" r:id="rId43"/>
    <p:sldId id="556" r:id="rId4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FCC"/>
    <a:srgbClr val="C4BD97"/>
    <a:srgbClr val="63969D"/>
    <a:srgbClr val="014568"/>
    <a:srgbClr val="404F21"/>
    <a:srgbClr val="182652"/>
    <a:srgbClr val="FFFFFF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6837" autoAdjust="0"/>
  </p:normalViewPr>
  <p:slideViewPr>
    <p:cSldViewPr snapToGrid="0" snapToObjects="1">
      <p:cViewPr varScale="1">
        <p:scale>
          <a:sx n="129" d="100"/>
          <a:sy n="129" d="100"/>
        </p:scale>
        <p:origin x="138" y="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4BB741-00B6-40F7-9539-174BDBF1C58E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AC92B9-CD9F-4251-8824-DBE9AAC7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91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735A92-B8D6-4DCF-A593-6D7C8FD44AC4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9D3E74-EDB8-4AFC-B372-69A40308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62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6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7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5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97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5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42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1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1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E060E-A161-4230-925B-4213BC016ED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0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4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7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6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0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0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1C543-6F5F-6C46-BC2A-9A6E076F8199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8C9E-F7A9-554E-B555-AC797CC02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7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base.gov/catalog/item/5c0fe16de4b0c53ecb2d1bc3" TargetMode="External"/><Relationship Id="rId2" Type="http://schemas.openxmlformats.org/officeDocument/2006/relationships/hyperlink" Target="https://www.sciencebase.gov/catalog/item/5c75a7b4e4b0fe48cb4a55a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base.gov/catalog/item/5c0009b8e4b0815414cb3d30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12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9"/>
          <p:cNvSpPr txBox="1">
            <a:spLocks/>
          </p:cNvSpPr>
          <p:nvPr/>
        </p:nvSpPr>
        <p:spPr bwMode="auto">
          <a:xfrm>
            <a:off x="1233487" y="1216121"/>
            <a:ext cx="66770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56" tIns="33338" rIns="67856" bIns="333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USGS UAS Tech Stack</a:t>
            </a:r>
          </a:p>
          <a:p>
            <a:pPr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LANDRS Design Hackathon1</a:t>
            </a:r>
          </a:p>
          <a:p>
            <a:pPr lvl="0"/>
            <a:endParaRPr lang="en-US" altLang="en-US" sz="1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en-US" sz="1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Adams</a:t>
            </a:r>
          </a:p>
          <a:p>
            <a:pPr lvl="0"/>
            <a:r>
              <a:rPr lang="en-US" altLang="en-US" sz="1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National Unmanned Aircraft Systems Project Office</a:t>
            </a:r>
            <a:endParaRPr lang="en-US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9">
            <a:extLst>
              <a:ext uri="{FF2B5EF4-FFF2-40B4-BE49-F238E27FC236}">
                <a16:creationId xmlns:a16="http://schemas.microsoft.com/office/drawing/2014/main" id="{1D67E072-1662-4EC8-B123-A532E4355ACD}"/>
              </a:ext>
            </a:extLst>
          </p:cNvPr>
          <p:cNvSpPr txBox="1">
            <a:spLocks/>
          </p:cNvSpPr>
          <p:nvPr/>
        </p:nvSpPr>
        <p:spPr bwMode="auto">
          <a:xfrm>
            <a:off x="3510229" y="3042194"/>
            <a:ext cx="2123539" cy="17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56" tIns="33338" rIns="67856" bIns="333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en-US" altLang="en-US" sz="1400" dirty="0">
                <a:solidFill>
                  <a:srgbClr val="312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uas.usgs.gov</a:t>
            </a:r>
          </a:p>
          <a:p>
            <a:pPr lvl="0"/>
            <a:r>
              <a:rPr lang="en-US" altLang="en-US" sz="1400" dirty="0">
                <a:solidFill>
                  <a:srgbClr val="312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jdadams@usgs.gov</a:t>
            </a:r>
          </a:p>
          <a:p>
            <a:pPr lvl="0"/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303-236-2906 (office)</a:t>
            </a:r>
          </a:p>
          <a:p>
            <a:pPr lvl="0"/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ESIP</a:t>
            </a:r>
            <a:b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Meeting</a:t>
            </a:r>
            <a:b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Tacoma, WA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CD901-0116-4392-9548-FFF0BB8B3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1216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35448-9FC8-48F3-93AE-CFFDA340C9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092" y="2923061"/>
            <a:ext cx="1828804" cy="2008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1014F-D368-40F4-A83A-5A821C13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29" y="2923061"/>
            <a:ext cx="2542478" cy="18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6377E-C27D-4E8F-9478-F121AFD83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F8464-29A2-4EC1-A3D2-C77E875FB5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7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2A2C6-6F62-44DB-88B8-D9915B20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" y="0"/>
            <a:ext cx="912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0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C504E-59D9-4AF6-9E03-39D1C4AC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" y="0"/>
            <a:ext cx="912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1BA65-9C2F-4DF8-B55C-382844A6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" y="0"/>
            <a:ext cx="912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604C3A-CE5C-409B-8179-42710E879F3B}"/>
              </a:ext>
            </a:extLst>
          </p:cNvPr>
          <p:cNvSpPr txBox="1"/>
          <p:nvPr/>
        </p:nvSpPr>
        <p:spPr>
          <a:xfrm>
            <a:off x="2812533" y="1155570"/>
            <a:ext cx="103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0A5F9-5537-44D7-80B6-EE626702DDF5}"/>
              </a:ext>
            </a:extLst>
          </p:cNvPr>
          <p:cNvSpPr txBox="1"/>
          <p:nvPr/>
        </p:nvSpPr>
        <p:spPr>
          <a:xfrm>
            <a:off x="2656484" y="1873219"/>
            <a:ext cx="16900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Tower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DJI Pilot PE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Pix4DCapture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Windows Explorer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WinSCP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IrfanView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Locus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Avenza</a:t>
            </a:r>
            <a:r>
              <a:rPr lang="en-US" sz="1400" dirty="0"/>
              <a:t> Maps</a:t>
            </a:r>
          </a:p>
        </p:txBody>
      </p:sp>
    </p:spTree>
    <p:extLst>
      <p:ext uri="{BB962C8B-B14F-4D97-AF65-F5344CB8AC3E}">
        <p14:creationId xmlns:p14="http://schemas.microsoft.com/office/powerpoint/2010/main" val="91443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1593C-872F-4C70-B4DB-C49C428F7C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534"/>
            <a:ext cx="9144000" cy="44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0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A7CF8-FA1D-4E29-A1A5-2BC9B7E15C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534"/>
            <a:ext cx="9144000" cy="44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604C3A-CE5C-409B-8179-42710E879F3B}"/>
              </a:ext>
            </a:extLst>
          </p:cNvPr>
          <p:cNvSpPr txBox="1"/>
          <p:nvPr/>
        </p:nvSpPr>
        <p:spPr>
          <a:xfrm>
            <a:off x="2812533" y="1155570"/>
            <a:ext cx="103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0A5F9-5537-44D7-80B6-EE626702DDF5}"/>
              </a:ext>
            </a:extLst>
          </p:cNvPr>
          <p:cNvSpPr txBox="1"/>
          <p:nvPr/>
        </p:nvSpPr>
        <p:spPr>
          <a:xfrm>
            <a:off x="2656484" y="1873219"/>
            <a:ext cx="16900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Tower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DJI Pilot PE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Pix4DCapture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Windows Explorer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WinSCP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IrfanView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Locus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Avenza</a:t>
            </a:r>
            <a:r>
              <a:rPr lang="en-US" sz="1400" dirty="0"/>
              <a:t> Maps</a:t>
            </a:r>
          </a:p>
        </p:txBody>
      </p:sp>
    </p:spTree>
    <p:extLst>
      <p:ext uri="{BB962C8B-B14F-4D97-AF65-F5344CB8AC3E}">
        <p14:creationId xmlns:p14="http://schemas.microsoft.com/office/powerpoint/2010/main" val="21636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ECBAA-DF15-40D7-8EBC-D735D0883657}"/>
              </a:ext>
            </a:extLst>
          </p:cNvPr>
          <p:cNvSpPr txBox="1"/>
          <p:nvPr/>
        </p:nvSpPr>
        <p:spPr>
          <a:xfrm>
            <a:off x="4828420" y="1152755"/>
            <a:ext cx="113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90587D-8D43-427A-B272-E38463968313}"/>
              </a:ext>
            </a:extLst>
          </p:cNvPr>
          <p:cNvSpPr txBox="1"/>
          <p:nvPr/>
        </p:nvSpPr>
        <p:spPr>
          <a:xfrm>
            <a:off x="4734276" y="1873219"/>
            <a:ext cx="1527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ExifTool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GeoSetter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POSPac</a:t>
            </a:r>
            <a:r>
              <a:rPr lang="en-US" sz="1400" dirty="0"/>
              <a:t> LiDAR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GlobalMapper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Cloud Compare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Camtasia Video</a:t>
            </a:r>
          </a:p>
        </p:txBody>
      </p:sp>
    </p:spTree>
    <p:extLst>
      <p:ext uri="{BB962C8B-B14F-4D97-AF65-F5344CB8AC3E}">
        <p14:creationId xmlns:p14="http://schemas.microsoft.com/office/powerpoint/2010/main" val="159995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4A7C25-490B-4046-A875-5D43A2FBD21A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82BE13-EA00-4836-8F9E-446AAFE83F16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" name="Picture 10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63F75290-752B-4B15-8D04-09D79B741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" name="Picture 103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DDE398BF-14AF-4D7A-B91F-BE23ED671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26AE70B3-3F5B-4C4D-8907-02361580FA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964" y="3753008"/>
            <a:ext cx="1090341" cy="56387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BE3987-95B8-4279-A300-AA3DC9915A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264" y="3753008"/>
            <a:ext cx="741872" cy="511636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834FD889-F889-4B7A-A400-E1A8742C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9" y="-4938"/>
            <a:ext cx="8803342" cy="8277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/>
              <a:t>USGS – Current UAS Platforms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579CDEF0-CDE5-4DDC-8822-0C2BD5BBC439}"/>
              </a:ext>
            </a:extLst>
          </p:cNvPr>
          <p:cNvSpPr txBox="1">
            <a:spLocks/>
          </p:cNvSpPr>
          <p:nvPr/>
        </p:nvSpPr>
        <p:spPr bwMode="auto">
          <a:xfrm>
            <a:off x="4716095" y="2823513"/>
            <a:ext cx="1484449" cy="61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•"/>
              <a:defRPr sz="3200" kern="1200">
                <a:solidFill>
                  <a:srgbClr val="FFFFFF"/>
                </a:solidFill>
                <a:latin typeface="+mn-lt"/>
                <a:ea typeface="ＭＳ Ｐゴシック" pitchFamily="29" charset="-128"/>
                <a:cs typeface="ＭＳ Ｐゴシック" pitchFamily="29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sz="2800" kern="1200">
                <a:solidFill>
                  <a:srgbClr val="FFFFFF"/>
                </a:solidFill>
                <a:latin typeface="+mn-lt"/>
                <a:ea typeface="ＭＳ Ｐゴシック" pitchFamily="29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ＭＳ Ｐゴシック" pitchFamily="29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ＭＳ Ｐゴシック" pitchFamily="29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ＭＳ Ｐゴシック" pitchFamily="2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5" charset="0"/>
              <a:buNone/>
            </a:pPr>
            <a:r>
              <a:rPr lang="en-US" sz="1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BirdsEyeView</a:t>
            </a: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Font typeface="Arial" pitchFamily="35" charset="0"/>
              <a:buNone/>
            </a:pPr>
            <a:r>
              <a:rPr lang="en-US" sz="1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FireFly</a:t>
            </a: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5" charset="0"/>
              <a:buNone/>
            </a:pP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5" charset="0"/>
              <a:buNone/>
            </a:pP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5" charset="0"/>
              <a:buNone/>
            </a:pP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5" charset="0"/>
              <a:buNone/>
            </a:pP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5" charset="0"/>
              <a:buNone/>
            </a:pPr>
            <a:endParaRPr lang="en-US" sz="16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5" charset="0"/>
              <a:buNone/>
            </a:pP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  <a:p>
            <a:pPr marL="509588" lvl="2" indent="0">
              <a:lnSpc>
                <a:spcPct val="90000"/>
              </a:lnSpc>
              <a:buClr>
                <a:schemeClr val="bg1"/>
              </a:buClr>
              <a:buFont typeface="Arial" pitchFamily="35" charset="0"/>
              <a:buNone/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marL="0" lvl="1" indent="0">
              <a:buFont typeface="Arial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0" lvl="1" indent="0">
              <a:buFont typeface="Arial" pitchFamily="35" charset="0"/>
              <a:buNone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</a:p>
          <a:p>
            <a:pPr lvl="1">
              <a:buFont typeface="Arial" pitchFamily="35" charset="0"/>
              <a:buNone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925BF1-118E-4646-80B8-9A0A79828F8D}"/>
              </a:ext>
            </a:extLst>
          </p:cNvPr>
          <p:cNvSpPr txBox="1"/>
          <p:nvPr/>
        </p:nvSpPr>
        <p:spPr>
          <a:xfrm>
            <a:off x="4117216" y="4307239"/>
            <a:ext cx="102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5" charset="0"/>
              <a:buNone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3DR Solo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08A698-089B-4981-9EB4-F325B2BCEECF}"/>
              </a:ext>
            </a:extLst>
          </p:cNvPr>
          <p:cNvSpPr/>
          <p:nvPr/>
        </p:nvSpPr>
        <p:spPr>
          <a:xfrm>
            <a:off x="718317" y="1565391"/>
            <a:ext cx="1550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5" charset="0"/>
              <a:buNone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Pulse Vapor 55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296207D-238B-4D02-A97B-AB0B6BCA4CE5}"/>
              </a:ext>
            </a:extLst>
          </p:cNvPr>
          <p:cNvSpPr txBox="1"/>
          <p:nvPr/>
        </p:nvSpPr>
        <p:spPr>
          <a:xfrm>
            <a:off x="2523731" y="2823049"/>
            <a:ext cx="13542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5" charset="0"/>
              <a:buNone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DJI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Matrice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600</a:t>
            </a:r>
          </a:p>
          <a:p>
            <a:pPr algn="ctr">
              <a:buFont typeface="Arial" pitchFamily="35" charset="0"/>
              <a:buNone/>
            </a:pPr>
            <a:r>
              <a:rPr lang="en-US" sz="1000" b="1" i="1" dirty="0">
                <a:latin typeface="Arial" pitchFamily="34" charset="0"/>
                <a:cs typeface="Arial" pitchFamily="34" charset="0"/>
              </a:rPr>
              <a:t>(Testing)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E5877A7-8FB6-4A03-BB32-17FFBDBBEE65}"/>
              </a:ext>
            </a:extLst>
          </p:cNvPr>
          <p:cNvSpPr/>
          <p:nvPr/>
        </p:nvSpPr>
        <p:spPr>
          <a:xfrm>
            <a:off x="5715235" y="4251748"/>
            <a:ext cx="94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5" charset="0"/>
              <a:buNone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 DJI Mavic</a:t>
            </a:r>
          </a:p>
          <a:p>
            <a:pPr algn="ctr">
              <a:buFont typeface="Arial" pitchFamily="35" charset="0"/>
              <a:buNone/>
            </a:pPr>
            <a:r>
              <a:rPr lang="en-US" sz="1000" b="1" i="1" dirty="0">
                <a:latin typeface="Arial" pitchFamily="34" charset="0"/>
                <a:cs typeface="Arial" pitchFamily="34" charset="0"/>
              </a:rPr>
              <a:t>(Testing)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E6FC82E-297C-4A9D-9E1C-867ABEEA6C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400" y="3825680"/>
            <a:ext cx="867234" cy="42606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667BB6B5-C028-4B84-A2CA-0929A70E8246}"/>
              </a:ext>
            </a:extLst>
          </p:cNvPr>
          <p:cNvSpPr/>
          <p:nvPr/>
        </p:nvSpPr>
        <p:spPr>
          <a:xfrm>
            <a:off x="7293951" y="4281391"/>
            <a:ext cx="1215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5" charset="0"/>
              <a:buNone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Parrot - Anafi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E7285-076E-437F-A778-ACCD51E69E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198" y="1849970"/>
            <a:ext cx="1319101" cy="741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EEDDE-1273-4B45-9F2C-C6FD2D0DBC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061" y="1713600"/>
            <a:ext cx="1651195" cy="9623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94119E8-DBE5-4B38-BEF5-2C9B851854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87" y="926948"/>
            <a:ext cx="2201354" cy="6985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09DB40-5FEA-4378-A9AE-F6917DF6A966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4C4CF2A-DCF2-43A1-8AA7-3436A13F04EB}"/>
              </a:ext>
            </a:extLst>
          </p:cNvPr>
          <p:cNvSpPr txBox="1"/>
          <p:nvPr/>
        </p:nvSpPr>
        <p:spPr>
          <a:xfrm>
            <a:off x="6815936" y="772141"/>
            <a:ext cx="2017284" cy="1461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Pulse Vapor 55 ……………..…...  1</a:t>
            </a:r>
          </a:p>
          <a:p>
            <a:r>
              <a:rPr lang="en-US" sz="1100" dirty="0"/>
              <a:t>DJI </a:t>
            </a:r>
            <a:r>
              <a:rPr lang="en-US" sz="1100" dirty="0" err="1"/>
              <a:t>Matrice</a:t>
            </a:r>
            <a:r>
              <a:rPr lang="en-US" sz="1100" dirty="0"/>
              <a:t> 600 ……………...... 11</a:t>
            </a:r>
          </a:p>
          <a:p>
            <a:r>
              <a:rPr lang="en-US" sz="1100" dirty="0" err="1"/>
              <a:t>FireFly</a:t>
            </a:r>
            <a:r>
              <a:rPr lang="en-US" sz="1100" dirty="0"/>
              <a:t> 6 ……………………..….....  8</a:t>
            </a:r>
          </a:p>
          <a:p>
            <a:r>
              <a:rPr lang="en-US" sz="1100" dirty="0"/>
              <a:t>3DR Solo …………………..……..107</a:t>
            </a:r>
          </a:p>
          <a:p>
            <a:r>
              <a:rPr lang="en-US" sz="1100" dirty="0"/>
              <a:t>3DR Solo (Site Scan)……..…….. 9</a:t>
            </a:r>
          </a:p>
          <a:p>
            <a:r>
              <a:rPr lang="en-US" sz="1100" dirty="0"/>
              <a:t>Parrot Anafi…………………..……. 4</a:t>
            </a:r>
          </a:p>
          <a:p>
            <a:endParaRPr lang="en-US" sz="1100" dirty="0"/>
          </a:p>
          <a:p>
            <a:r>
              <a:rPr lang="en-US" sz="1200" b="1" i="1" dirty="0"/>
              <a:t>Total UAS @ USGS…………151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B1E716-32C1-498D-9DFB-9EB1C57126CF}"/>
              </a:ext>
            </a:extLst>
          </p:cNvPr>
          <p:cNvSpPr txBox="1"/>
          <p:nvPr/>
        </p:nvSpPr>
        <p:spPr>
          <a:xfrm>
            <a:off x="278805" y="3525598"/>
            <a:ext cx="1933543" cy="600164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u="sng" dirty="0"/>
              <a:t>End of 2018:</a:t>
            </a:r>
            <a:r>
              <a:rPr lang="en-US" sz="1100" b="1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DOI owns 531 UAS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DOI - 359 trained operators</a:t>
            </a:r>
          </a:p>
        </p:txBody>
      </p:sp>
      <p:pic>
        <p:nvPicPr>
          <p:cNvPr id="36" name="Picture 35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C516521D-EC46-446F-BC18-D607A526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437" y="3550802"/>
            <a:ext cx="247900" cy="24881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5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9B4FE-F445-475A-83C0-C59E701B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73"/>
            <a:ext cx="9144000" cy="47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42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DC495-847B-4A61-9C60-E5176A1D1839}"/>
              </a:ext>
            </a:extLst>
          </p:cNvPr>
          <p:cNvSpPr/>
          <p:nvPr/>
        </p:nvSpPr>
        <p:spPr>
          <a:xfrm>
            <a:off x="345688" y="1002089"/>
            <a:ext cx="8452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Tweak Images with </a:t>
            </a:r>
            <a:r>
              <a:rPr lang="en-US" dirty="0" err="1"/>
              <a:t>ExifTool</a:t>
            </a:r>
            <a:endParaRPr lang="en-US" dirty="0"/>
          </a:p>
          <a:p>
            <a:endParaRPr lang="en-US" dirty="0"/>
          </a:p>
          <a:p>
            <a:r>
              <a:rPr lang="en-US" dirty="0"/>
              <a:t>Remove Orientation Tag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%USERPROFILE%\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AppData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\Roaming\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GeoSetter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\tools\exiftool.exe -Orientation= *.JPG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overwrite_original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-preserve</a:t>
            </a:r>
          </a:p>
          <a:p>
            <a:endParaRPr lang="en-US" dirty="0"/>
          </a:p>
          <a:p>
            <a:r>
              <a:rPr lang="en-US" dirty="0"/>
              <a:t>Remove GPS Tags from FLIR TIFF images with bad GPS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%USERPROFILE%\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AppData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\Roaming\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GeoSetter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\tools\exiftool.exe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gps:all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*.tiff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overwrite_original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-preserve</a:t>
            </a:r>
          </a:p>
        </p:txBody>
      </p:sp>
    </p:spTree>
    <p:extLst>
      <p:ext uri="{BB962C8B-B14F-4D97-AF65-F5344CB8AC3E}">
        <p14:creationId xmlns:p14="http://schemas.microsoft.com/office/powerpoint/2010/main" val="1133619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2693D-B662-4487-AE5F-582C4EC86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1CEE7F-3373-4A7B-8D9B-DF0C3F36D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4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B8BE1-3A39-44B5-A023-D745EEC916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97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ECBAA-DF15-40D7-8EBC-D735D0883657}"/>
              </a:ext>
            </a:extLst>
          </p:cNvPr>
          <p:cNvSpPr txBox="1"/>
          <p:nvPr/>
        </p:nvSpPr>
        <p:spPr>
          <a:xfrm>
            <a:off x="4828420" y="1152755"/>
            <a:ext cx="113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90587D-8D43-427A-B272-E38463968313}"/>
              </a:ext>
            </a:extLst>
          </p:cNvPr>
          <p:cNvSpPr txBox="1"/>
          <p:nvPr/>
        </p:nvSpPr>
        <p:spPr>
          <a:xfrm>
            <a:off x="4734276" y="1873219"/>
            <a:ext cx="1527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ExifTool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GeoSetter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POSPac</a:t>
            </a:r>
            <a:r>
              <a:rPr lang="en-US" sz="1400" dirty="0"/>
              <a:t> LiDAR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GlobalMapper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Cloud Compare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Camtasia Video</a:t>
            </a:r>
          </a:p>
        </p:txBody>
      </p:sp>
    </p:spTree>
    <p:extLst>
      <p:ext uri="{BB962C8B-B14F-4D97-AF65-F5344CB8AC3E}">
        <p14:creationId xmlns:p14="http://schemas.microsoft.com/office/powerpoint/2010/main" val="1903639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17E576-44CC-48DF-AD94-5FE6983715A2}"/>
              </a:ext>
            </a:extLst>
          </p:cNvPr>
          <p:cNvSpPr txBox="1"/>
          <p:nvPr/>
        </p:nvSpPr>
        <p:spPr>
          <a:xfrm>
            <a:off x="6931541" y="114712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Publish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986FC-07C1-4C95-A878-D355603E692D}"/>
              </a:ext>
            </a:extLst>
          </p:cNvPr>
          <p:cNvSpPr txBox="1"/>
          <p:nvPr/>
        </p:nvSpPr>
        <p:spPr>
          <a:xfrm>
            <a:off x="6785574" y="1868365"/>
            <a:ext cx="2011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Metadata Wizard 2.x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IPDS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Trusted Repository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EDC 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EarthExplorer.usgs.gov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ScienceBase.gov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 Data Catalog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Data.gov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OAS-2U</a:t>
            </a:r>
          </a:p>
        </p:txBody>
      </p:sp>
    </p:spTree>
    <p:extLst>
      <p:ext uri="{BB962C8B-B14F-4D97-AF65-F5344CB8AC3E}">
        <p14:creationId xmlns:p14="http://schemas.microsoft.com/office/powerpoint/2010/main" val="1503468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9411A-30CC-498E-8F30-5EA85937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8" y="0"/>
            <a:ext cx="85426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3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D4094-63CA-4021-84B8-292DCA53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66" y="0"/>
            <a:ext cx="84894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6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0129C-A694-4F34-8949-AF993B7E2AAE}"/>
              </a:ext>
            </a:extLst>
          </p:cNvPr>
          <p:cNvSpPr/>
          <p:nvPr/>
        </p:nvSpPr>
        <p:spPr>
          <a:xfrm>
            <a:off x="1693127" y="657370"/>
            <a:ext cx="57577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USGS EROS Data Center – Long Term Archive</a:t>
            </a:r>
          </a:p>
          <a:p>
            <a:endParaRPr lang="en-US" dirty="0"/>
          </a:p>
          <a:p>
            <a:r>
              <a:rPr lang="en-US" dirty="0"/>
              <a:t>Trusted Data Repository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Management and Information Delivery (DMID) project in Sioux Falls, 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DMID is responsible for providing ingest, archive and distribution for USGS National Land Imaging (NLI) collections and other government entities.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Currently, the project manages over 14 Petabytes of data covering over 300 data collections.</a:t>
            </a:r>
          </a:p>
        </p:txBody>
      </p:sp>
    </p:spTree>
    <p:extLst>
      <p:ext uri="{BB962C8B-B14F-4D97-AF65-F5344CB8AC3E}">
        <p14:creationId xmlns:p14="http://schemas.microsoft.com/office/powerpoint/2010/main" val="369240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7E455FF-F7E6-4736-87B8-54E187324AA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C74AA35-F8D6-4102-BB29-1461BA974740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8DAFB974-212D-4CFE-ACFF-B2550EF1C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45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1D38898A-C3DC-4EEF-A966-03915CD6E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7339" y="-4938"/>
            <a:ext cx="8803342" cy="8277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b="1" dirty="0"/>
              <a:t>UAS Sensors</a:t>
            </a:r>
            <a:r>
              <a:rPr lang="en-US" sz="3200" b="1" dirty="0"/>
              <a:t> Approved for DOI Use </a:t>
            </a:r>
            <a:br>
              <a:rPr lang="en-US" sz="3200" b="1" dirty="0"/>
            </a:br>
            <a:endParaRPr lang="en-US" sz="2000" b="1" dirty="0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4681827" y="640474"/>
            <a:ext cx="10756" cy="42899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39" y="917729"/>
            <a:ext cx="579153" cy="4484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16830" y="1052921"/>
            <a:ext cx="264181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Definition Video</a:t>
            </a:r>
          </a:p>
          <a:p>
            <a:endParaRPr lang="en-US" dirty="0"/>
          </a:p>
          <a:p>
            <a:r>
              <a:rPr lang="en-US" dirty="0"/>
              <a:t>Point &amp; Shoot Cameras</a:t>
            </a:r>
          </a:p>
          <a:p>
            <a:endParaRPr lang="en-US" dirty="0"/>
          </a:p>
          <a:p>
            <a:r>
              <a:rPr lang="en-US" dirty="0"/>
              <a:t>DSLR Cameras</a:t>
            </a:r>
          </a:p>
          <a:p>
            <a:endParaRPr lang="en-US" dirty="0"/>
          </a:p>
          <a:p>
            <a:r>
              <a:rPr lang="en-US" dirty="0"/>
              <a:t>Thermal Sensors (FLIR)</a:t>
            </a:r>
          </a:p>
          <a:p>
            <a:endParaRPr lang="en-US" dirty="0"/>
          </a:p>
          <a:p>
            <a:r>
              <a:rPr lang="en-US" dirty="0" err="1"/>
              <a:t>MultiSpectral</a:t>
            </a:r>
            <a:r>
              <a:rPr lang="en-US" dirty="0"/>
              <a:t> (</a:t>
            </a:r>
            <a:r>
              <a:rPr lang="en-US" dirty="0" err="1"/>
              <a:t>MicaSense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Doppler RADAR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41" y="2057478"/>
            <a:ext cx="880251" cy="604984"/>
          </a:xfrm>
          <a:prstGeom prst="rect">
            <a:avLst/>
          </a:prstGeom>
        </p:spPr>
      </p:pic>
      <p:pic>
        <p:nvPicPr>
          <p:cNvPr id="27" name="Picture 3" descr="E:\Personal\Images\ricoh_camera_gr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18" y="1510278"/>
            <a:ext cx="810674" cy="4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41" y="3229315"/>
            <a:ext cx="738644" cy="5187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41" y="2662462"/>
            <a:ext cx="585021" cy="566853"/>
          </a:xfrm>
          <a:prstGeom prst="rect">
            <a:avLst/>
          </a:prstGeom>
        </p:spPr>
      </p:pic>
      <p:pic>
        <p:nvPicPr>
          <p:cNvPr id="41" name="Picture 40" descr="C:\Documents and Settings\jlsloan\My Documents\My Pictures\USGS_logo115x250_1.jpg">
            <a:extLst>
              <a:ext uri="{FF2B5EF4-FFF2-40B4-BE49-F238E27FC236}">
                <a16:creationId xmlns:a16="http://schemas.microsoft.com/office/drawing/2014/main" id="{BDB6A6E6-01C7-4DE2-AC0F-91066A31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2" y="4767210"/>
            <a:ext cx="560664" cy="258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4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72D49A2B-9CBC-4D7B-B02F-54301B7A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" y="4737181"/>
            <a:ext cx="298669" cy="29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697DBB-2A57-4243-AC06-69D1636A7F39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IMG_20170518_145808781.jpg">
            <a:extLst>
              <a:ext uri="{FF2B5EF4-FFF2-40B4-BE49-F238E27FC236}">
                <a16:creationId xmlns:a16="http://schemas.microsoft.com/office/drawing/2014/main" id="{5BB65AE8-2715-4920-A741-CBC94031D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41" y="3805678"/>
            <a:ext cx="713055" cy="66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597B7-179A-4FA0-B56B-CF32F37A63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03" y="773659"/>
            <a:ext cx="546578" cy="629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8D931E-82D0-4876-93DA-1EF120E7F9AD}"/>
              </a:ext>
            </a:extLst>
          </p:cNvPr>
          <p:cNvSpPr txBox="1"/>
          <p:nvPr/>
        </p:nvSpPr>
        <p:spPr>
          <a:xfrm>
            <a:off x="6033600" y="1052921"/>
            <a:ext cx="2139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Hero 3,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Ricoh GRII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Sony UMC-R10C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Sequoia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Pixpro</a:t>
            </a:r>
            <a:r>
              <a:rPr lang="en-US" sz="1200" dirty="0"/>
              <a:t> SP360 4K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RedEdge</a:t>
            </a:r>
            <a:r>
              <a:rPr lang="en-US" sz="1200" dirty="0"/>
              <a:t> 3, MX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FLIR VUE Pro/Pro R/Dual Pro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MAPIR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BE062-240A-4FD0-8B90-A87E306A1E90}"/>
              </a:ext>
            </a:extLst>
          </p:cNvPr>
          <p:cNvSpPr txBox="1"/>
          <p:nvPr/>
        </p:nvSpPr>
        <p:spPr>
          <a:xfrm>
            <a:off x="5579055" y="776988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3DR Solo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CDE08D-D517-43F5-98BE-0F83F1FD24A2}"/>
              </a:ext>
            </a:extLst>
          </p:cNvPr>
          <p:cNvSpPr txBox="1"/>
          <p:nvPr/>
        </p:nvSpPr>
        <p:spPr>
          <a:xfrm>
            <a:off x="5645055" y="2559131"/>
            <a:ext cx="403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DJI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7752BF-B258-4C3C-B012-07447DE8E52D}"/>
              </a:ext>
            </a:extLst>
          </p:cNvPr>
          <p:cNvSpPr txBox="1"/>
          <p:nvPr/>
        </p:nvSpPr>
        <p:spPr>
          <a:xfrm>
            <a:off x="6040997" y="2774981"/>
            <a:ext cx="173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Zenmuse</a:t>
            </a:r>
            <a:r>
              <a:rPr lang="en-US" sz="1200" dirty="0"/>
              <a:t> XT2, X5, Z30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Ronin – MX Gimbal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A7B5EA-E96F-414C-B0F0-B09A2338C934}"/>
              </a:ext>
            </a:extLst>
          </p:cNvPr>
          <p:cNvSpPr txBox="1"/>
          <p:nvPr/>
        </p:nvSpPr>
        <p:spPr>
          <a:xfrm>
            <a:off x="5645055" y="3277365"/>
            <a:ext cx="181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BirdsEyeView</a:t>
            </a:r>
            <a:r>
              <a:rPr lang="en-US" sz="1400" b="1" dirty="0"/>
              <a:t> FireFly6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F1582C-0AF2-4C40-A29B-F28072090405}"/>
              </a:ext>
            </a:extLst>
          </p:cNvPr>
          <p:cNvSpPr txBox="1"/>
          <p:nvPr/>
        </p:nvSpPr>
        <p:spPr>
          <a:xfrm>
            <a:off x="6040997" y="3593021"/>
            <a:ext cx="1856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Sony A6000, A7R, RXIRII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Slantrange</a:t>
            </a:r>
            <a:r>
              <a:rPr lang="en-US" sz="1200" dirty="0"/>
              <a:t> 3P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MicaSense</a:t>
            </a:r>
            <a:r>
              <a:rPr lang="en-US" sz="1200" dirty="0"/>
              <a:t> </a:t>
            </a:r>
            <a:r>
              <a:rPr lang="en-US" sz="1200" dirty="0" err="1"/>
              <a:t>RedEdge</a:t>
            </a:r>
            <a:r>
              <a:rPr lang="en-US" sz="1200" dirty="0"/>
              <a:t>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GoPro Hero4</a:t>
            </a:r>
          </a:p>
        </p:txBody>
      </p:sp>
    </p:spTree>
    <p:extLst>
      <p:ext uri="{BB962C8B-B14F-4D97-AF65-F5344CB8AC3E}">
        <p14:creationId xmlns:p14="http://schemas.microsoft.com/office/powerpoint/2010/main" val="3570630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77E29-14E0-47AA-BC35-94D181EB45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4A6FE1B-057A-4728-BAB7-9442CA35CC48}"/>
              </a:ext>
            </a:extLst>
          </p:cNvPr>
          <p:cNvSpPr/>
          <p:nvPr/>
        </p:nvSpPr>
        <p:spPr>
          <a:xfrm>
            <a:off x="-140954" y="3667242"/>
            <a:ext cx="1405053" cy="1085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7D0D2-A96B-418F-B8FD-47CE8F471E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68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C2E94-7086-495B-B492-534E5E840AD4}"/>
              </a:ext>
            </a:extLst>
          </p:cNvPr>
          <p:cNvSpPr/>
          <p:nvPr/>
        </p:nvSpPr>
        <p:spPr>
          <a:xfrm>
            <a:off x="629215" y="2571750"/>
            <a:ext cx="7039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https://www.sciencebase.gov/catalog/item/5c75a7b4e4b0fe48cb4a55ad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DD933E-1CEE-4B7D-9F5D-F6D9B6C1FEFC}"/>
              </a:ext>
            </a:extLst>
          </p:cNvPr>
          <p:cNvSpPr/>
          <p:nvPr/>
        </p:nvSpPr>
        <p:spPr>
          <a:xfrm>
            <a:off x="629215" y="1823072"/>
            <a:ext cx="7039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https://www.sciencebase.gov/catalog/item/5c0fe16de4b0c53ecb2d1bc3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30EE3-0F8C-43FE-81B8-3633DCB736BB}"/>
              </a:ext>
            </a:extLst>
          </p:cNvPr>
          <p:cNvSpPr/>
          <p:nvPr/>
        </p:nvSpPr>
        <p:spPr>
          <a:xfrm>
            <a:off x="629215" y="1074394"/>
            <a:ext cx="7039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Woods Hole Examples in </a:t>
            </a:r>
            <a:r>
              <a:rPr lang="en-US" dirty="0" err="1"/>
              <a:t>ScienceBase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D463C8-B53B-4F35-9078-2CF77E94C7DB}"/>
              </a:ext>
            </a:extLst>
          </p:cNvPr>
          <p:cNvSpPr/>
          <p:nvPr/>
        </p:nvSpPr>
        <p:spPr>
          <a:xfrm>
            <a:off x="629215" y="3504055"/>
            <a:ext cx="7221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https://www.sciencebase.gov/catalog/item/5c0009b8e4b0815414cb3d30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3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81EFA-27EA-41CA-8E9F-AA704A989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15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95D77-E967-4BCA-BE8E-C3B69F864E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54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A781-E6D0-4C83-B047-8A7EA67524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F0DCC-D851-4694-9B9F-F1A4C4BE58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4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38C22-238B-4A7D-8DC5-625588E98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7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chemeClr val="tx1">
                <a:lumMod val="75000"/>
                <a:lumOff val="25000"/>
              </a:schemeClr>
            </a:gs>
            <a:gs pos="35000">
              <a:schemeClr val="tx1">
                <a:lumMod val="85000"/>
                <a:lumOff val="15000"/>
              </a:schemeClr>
            </a:gs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B8BE38-44E5-4D41-9EEE-EB6F2B4C4F04}"/>
              </a:ext>
            </a:extLst>
          </p:cNvPr>
          <p:cNvSpPr txBox="1"/>
          <p:nvPr/>
        </p:nvSpPr>
        <p:spPr>
          <a:xfrm>
            <a:off x="3843779" y="402997"/>
            <a:ext cx="1456442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data.gov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28D15-0AFD-4632-8A63-87CA852C1C41}"/>
              </a:ext>
            </a:extLst>
          </p:cNvPr>
          <p:cNvSpPr txBox="1"/>
          <p:nvPr/>
        </p:nvSpPr>
        <p:spPr>
          <a:xfrm>
            <a:off x="3843779" y="2716693"/>
            <a:ext cx="1456442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data.usgs.gov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086DB-45F2-466E-A086-8E97578E4DD0}"/>
              </a:ext>
            </a:extLst>
          </p:cNvPr>
          <p:cNvSpPr txBox="1"/>
          <p:nvPr/>
        </p:nvSpPr>
        <p:spPr>
          <a:xfrm>
            <a:off x="3843779" y="1516234"/>
            <a:ext cx="1456442" cy="52585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data.doi.gov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C6F44-92D6-4C7E-9FF7-4F5A021F76CE}"/>
              </a:ext>
            </a:extLst>
          </p:cNvPr>
          <p:cNvSpPr txBox="1"/>
          <p:nvPr/>
        </p:nvSpPr>
        <p:spPr>
          <a:xfrm>
            <a:off x="1603735" y="4047049"/>
            <a:ext cx="1456442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sciencebase.gov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3E8F-3C72-494B-847F-74B37FFC4AD7}"/>
              </a:ext>
            </a:extLst>
          </p:cNvPr>
          <p:cNvSpPr txBox="1"/>
          <p:nvPr/>
        </p:nvSpPr>
        <p:spPr>
          <a:xfrm>
            <a:off x="3589256" y="4057066"/>
            <a:ext cx="1965488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earthexplorer.usgs.gov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243699-4057-4FA1-9545-C0DFDBA771EC}"/>
              </a:ext>
            </a:extLst>
          </p:cNvPr>
          <p:cNvSpPr txBox="1"/>
          <p:nvPr/>
        </p:nvSpPr>
        <p:spPr>
          <a:xfrm>
            <a:off x="6083823" y="4047049"/>
            <a:ext cx="1965488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Other.gov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6E9C9-013E-40F5-A45A-E61F22C7C145}"/>
              </a:ext>
            </a:extLst>
          </p:cNvPr>
          <p:cNvSpPr txBox="1"/>
          <p:nvPr/>
        </p:nvSpPr>
        <p:spPr>
          <a:xfrm>
            <a:off x="673427" y="801280"/>
            <a:ext cx="2157561" cy="45955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USGS Catalog and Metadata 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C7A75-CFC0-4D57-9FD2-3F39144782ED}"/>
              </a:ext>
            </a:extLst>
          </p:cNvPr>
          <p:cNvSpPr txBox="1"/>
          <p:nvPr/>
        </p:nvSpPr>
        <p:spPr>
          <a:xfrm>
            <a:off x="1023986" y="2716693"/>
            <a:ext cx="1456442" cy="45955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USGS Science Data Catalog (SDC)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9137A0-4D08-4BE0-AFB4-068FAFC1CA35}"/>
              </a:ext>
            </a:extLst>
          </p:cNvPr>
          <p:cNvCxnSpPr>
            <a:cxnSpLocks/>
            <a:stCxn id="9" idx="1"/>
            <a:endCxn id="15" idx="3"/>
          </p:cNvCxnSpPr>
          <p:nvPr/>
        </p:nvCxnSpPr>
        <p:spPr>
          <a:xfrm flipH="1">
            <a:off x="2480428" y="2946472"/>
            <a:ext cx="1363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00D8ED-8F94-4897-968B-A165D944FA55}"/>
              </a:ext>
            </a:extLst>
          </p:cNvPr>
          <p:cNvSpPr txBox="1"/>
          <p:nvPr/>
        </p:nvSpPr>
        <p:spPr>
          <a:xfrm>
            <a:off x="2544059" y="3379660"/>
            <a:ext cx="877871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Push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6A43FD-42CC-479F-A64B-395446DF5B9E}"/>
              </a:ext>
            </a:extLst>
          </p:cNvPr>
          <p:cNvSpPr txBox="1"/>
          <p:nvPr/>
        </p:nvSpPr>
        <p:spPr>
          <a:xfrm>
            <a:off x="4060302" y="3379660"/>
            <a:ext cx="1023397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Harvest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51B48-1D44-4E32-A307-91C5587A77DD}"/>
              </a:ext>
            </a:extLst>
          </p:cNvPr>
          <p:cNvSpPr txBox="1"/>
          <p:nvPr/>
        </p:nvSpPr>
        <p:spPr>
          <a:xfrm>
            <a:off x="5722070" y="3379660"/>
            <a:ext cx="1023397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Harvest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99A20-5334-4B64-A9D6-91B0C7FCF953}"/>
              </a:ext>
            </a:extLst>
          </p:cNvPr>
          <p:cNvSpPr txBox="1"/>
          <p:nvPr/>
        </p:nvSpPr>
        <p:spPr>
          <a:xfrm>
            <a:off x="4058976" y="2200287"/>
            <a:ext cx="1023397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Harvest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2653A0-FD96-4DFF-9A64-0C7E3D171E00}"/>
              </a:ext>
            </a:extLst>
          </p:cNvPr>
          <p:cNvSpPr txBox="1"/>
          <p:nvPr/>
        </p:nvSpPr>
        <p:spPr>
          <a:xfrm>
            <a:off x="4060302" y="1021038"/>
            <a:ext cx="1023397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Harvest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AE8C09-B65D-40A3-8AEF-5FC4E1005BCF}"/>
              </a:ext>
            </a:extLst>
          </p:cNvPr>
          <p:cNvSpPr txBox="1"/>
          <p:nvPr/>
        </p:nvSpPr>
        <p:spPr>
          <a:xfrm>
            <a:off x="6920453" y="1526569"/>
            <a:ext cx="1456442" cy="45955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dataone.org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F93E5E-CE90-4283-AB55-430A15B44BD4}"/>
              </a:ext>
            </a:extLst>
          </p:cNvPr>
          <p:cNvSpPr txBox="1"/>
          <p:nvPr/>
        </p:nvSpPr>
        <p:spPr>
          <a:xfrm>
            <a:off x="5897057" y="2286761"/>
            <a:ext cx="1023397" cy="4705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Member Node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36C091-A7A4-44A0-9DAC-8EC182F5D9B0}"/>
              </a:ext>
            </a:extLst>
          </p:cNvPr>
          <p:cNvCxnSpPr>
            <a:cxnSpLocks/>
            <a:stCxn id="11" idx="0"/>
            <a:endCxn id="19" idx="2"/>
          </p:cNvCxnSpPr>
          <p:nvPr/>
        </p:nvCxnSpPr>
        <p:spPr>
          <a:xfrm flipV="1">
            <a:off x="2331957" y="3730512"/>
            <a:ext cx="651038" cy="31653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1912A3-8C92-4229-9005-BD82B4E82469}"/>
              </a:ext>
            </a:extLst>
          </p:cNvPr>
          <p:cNvCxnSpPr>
            <a:cxnSpLocks/>
            <a:stCxn id="19" idx="0"/>
            <a:endCxn id="9" idx="1"/>
          </p:cNvCxnSpPr>
          <p:nvPr/>
        </p:nvCxnSpPr>
        <p:spPr>
          <a:xfrm flipV="1">
            <a:off x="2982995" y="2946472"/>
            <a:ext cx="860785" cy="433189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E3559A-6E94-433B-A1FE-984C3A27841C}"/>
              </a:ext>
            </a:extLst>
          </p:cNvPr>
          <p:cNvCxnSpPr>
            <a:cxnSpLocks/>
            <a:stCxn id="12" idx="0"/>
            <a:endCxn id="20" idx="2"/>
          </p:cNvCxnSpPr>
          <p:nvPr/>
        </p:nvCxnSpPr>
        <p:spPr>
          <a:xfrm flipV="1">
            <a:off x="4572000" y="3730512"/>
            <a:ext cx="0" cy="326554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A564A-9699-432C-9574-293369619AEB}"/>
              </a:ext>
            </a:extLst>
          </p:cNvPr>
          <p:cNvCxnSpPr>
            <a:cxnSpLocks/>
            <a:stCxn id="20" idx="0"/>
            <a:endCxn id="9" idx="2"/>
          </p:cNvCxnSpPr>
          <p:nvPr/>
        </p:nvCxnSpPr>
        <p:spPr>
          <a:xfrm flipV="1">
            <a:off x="4572000" y="3176250"/>
            <a:ext cx="0" cy="20341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87C694-06FC-4B5E-AA5B-DF3C58BC21C0}"/>
              </a:ext>
            </a:extLst>
          </p:cNvPr>
          <p:cNvCxnSpPr>
            <a:cxnSpLocks/>
            <a:stCxn id="13" idx="0"/>
            <a:endCxn id="21" idx="2"/>
          </p:cNvCxnSpPr>
          <p:nvPr/>
        </p:nvCxnSpPr>
        <p:spPr>
          <a:xfrm flipH="1" flipV="1">
            <a:off x="6233768" y="3730512"/>
            <a:ext cx="832799" cy="31653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1F9C7BD-1EDC-46D9-B854-1E40EDCADBC8}"/>
              </a:ext>
            </a:extLst>
          </p:cNvPr>
          <p:cNvCxnSpPr>
            <a:cxnSpLocks/>
            <a:stCxn id="21" idx="0"/>
            <a:endCxn id="9" idx="3"/>
          </p:cNvCxnSpPr>
          <p:nvPr/>
        </p:nvCxnSpPr>
        <p:spPr>
          <a:xfrm flipH="1" flipV="1">
            <a:off x="5300221" y="2946472"/>
            <a:ext cx="933548" cy="433189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D056903-F164-4673-8D36-E83D595F38F5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 flipV="1">
            <a:off x="5300221" y="2522051"/>
            <a:ext cx="596836" cy="42442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BD9304-7365-46E8-BF23-FD919612B76B}"/>
              </a:ext>
            </a:extLst>
          </p:cNvPr>
          <p:cNvCxnSpPr>
            <a:cxnSpLocks/>
            <a:stCxn id="26" idx="0"/>
            <a:endCxn id="25" idx="1"/>
          </p:cNvCxnSpPr>
          <p:nvPr/>
        </p:nvCxnSpPr>
        <p:spPr>
          <a:xfrm flipV="1">
            <a:off x="6408755" y="1756347"/>
            <a:ext cx="511698" cy="530414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AAA3DA3-6997-4565-A1F4-91D23CE57BFE}"/>
              </a:ext>
            </a:extLst>
          </p:cNvPr>
          <p:cNvCxnSpPr>
            <a:cxnSpLocks/>
            <a:stCxn id="23" idx="0"/>
            <a:endCxn id="10" idx="2"/>
          </p:cNvCxnSpPr>
          <p:nvPr/>
        </p:nvCxnSpPr>
        <p:spPr>
          <a:xfrm flipV="1">
            <a:off x="4570675" y="2042089"/>
            <a:ext cx="1325" cy="15819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5D41FA8-96A9-43C9-AFC8-6152EA7CB3D6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4570675" y="2551139"/>
            <a:ext cx="1325" cy="12911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3DEEC56-42CE-40FE-B775-29F4DE5530A3}"/>
              </a:ext>
            </a:extLst>
          </p:cNvPr>
          <p:cNvCxnSpPr>
            <a:cxnSpLocks/>
            <a:stCxn id="10" idx="0"/>
            <a:endCxn id="24" idx="2"/>
          </p:cNvCxnSpPr>
          <p:nvPr/>
        </p:nvCxnSpPr>
        <p:spPr>
          <a:xfrm flipV="1">
            <a:off x="4572000" y="1371890"/>
            <a:ext cx="0" cy="144344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CEB62CC-8C64-46D8-B67D-C0E8C517010C}"/>
              </a:ext>
            </a:extLst>
          </p:cNvPr>
          <p:cNvCxnSpPr>
            <a:cxnSpLocks/>
            <a:stCxn id="24" idx="0"/>
            <a:endCxn id="8" idx="2"/>
          </p:cNvCxnSpPr>
          <p:nvPr/>
        </p:nvCxnSpPr>
        <p:spPr>
          <a:xfrm flipV="1">
            <a:off x="4572000" y="862554"/>
            <a:ext cx="0" cy="15848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156D650-5F5D-449F-BA12-8694E41702D4}"/>
              </a:ext>
            </a:extLst>
          </p:cNvPr>
          <p:cNvSpPr txBox="1"/>
          <p:nvPr/>
        </p:nvSpPr>
        <p:spPr>
          <a:xfrm>
            <a:off x="432749" y="3377310"/>
            <a:ext cx="1260836" cy="350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Once a Week</a:t>
            </a:r>
          </a:p>
        </p:txBody>
      </p:sp>
    </p:spTree>
    <p:extLst>
      <p:ext uri="{BB962C8B-B14F-4D97-AF65-F5344CB8AC3E}">
        <p14:creationId xmlns:p14="http://schemas.microsoft.com/office/powerpoint/2010/main" val="2739760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06A04-3D1E-4A0A-8A4C-423946D8E4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0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7E455FF-F7E6-4736-87B8-54E187324AA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C74AA35-F8D6-4102-BB29-1461BA974740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8DAFB974-212D-4CFE-ACFF-B2550EF1C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45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1D38898A-C3DC-4EEF-A966-03915CD6E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7339" y="-4938"/>
            <a:ext cx="8803342" cy="8277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b="1" dirty="0"/>
              <a:t>UAS Sensors</a:t>
            </a:r>
            <a:r>
              <a:rPr lang="en-US" sz="3200" b="1" dirty="0"/>
              <a:t> Currently Being Integrated</a:t>
            </a:r>
            <a:br>
              <a:rPr lang="en-US" sz="3200" b="1" dirty="0"/>
            </a:b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03726" y="954697"/>
            <a:ext cx="20870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Sensors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Ground Penetrating </a:t>
            </a:r>
          </a:p>
          <a:p>
            <a:pPr algn="ctr"/>
            <a:r>
              <a:rPr lang="en-US" dirty="0"/>
              <a:t>RADAR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LiDAR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Metric Cameras</a:t>
            </a:r>
          </a:p>
        </p:txBody>
      </p:sp>
      <p:pic>
        <p:nvPicPr>
          <p:cNvPr id="41" name="Picture 40" descr="C:\Documents and Settings\jlsloan\My Documents\My Pictures\USGS_logo115x250_1.jpg">
            <a:extLst>
              <a:ext uri="{FF2B5EF4-FFF2-40B4-BE49-F238E27FC236}">
                <a16:creationId xmlns:a16="http://schemas.microsoft.com/office/drawing/2014/main" id="{BDB6A6E6-01C7-4DE2-AC0F-91066A31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2" y="4767210"/>
            <a:ext cx="560664" cy="258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4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72D49A2B-9CBC-4D7B-B02F-54301B7A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" y="4737181"/>
            <a:ext cx="298669" cy="29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697DBB-2A57-4243-AC06-69D1636A7F39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F1FF175-C017-4872-A24F-CCEE06F4F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37" y="3065249"/>
            <a:ext cx="1238101" cy="756246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4671E-C528-4672-AC4E-8D06BA35B6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440">
            <a:off x="7462378" y="757770"/>
            <a:ext cx="1175280" cy="642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658D6-3B37-4D6E-B66F-8B14E2B989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37" y="4043067"/>
            <a:ext cx="1144925" cy="8431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D72D5F-EE32-4451-8C72-5988321E75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65" y="1822204"/>
            <a:ext cx="1534473" cy="1078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0DE82-BEC0-4D26-86F1-D80AF7C5AB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45" y="1852313"/>
            <a:ext cx="689372" cy="38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BE58AB-3900-4C74-9758-69C953C69B9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136" y="2059325"/>
            <a:ext cx="675416" cy="675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430FA3-821A-418C-9755-F1205EF7F16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973" y="2900997"/>
            <a:ext cx="1631318" cy="10702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A2AC11-DD0C-4EAA-91DC-817D45D47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29" y="728212"/>
            <a:ext cx="1355643" cy="1003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4B98C9-88FE-4A87-B97D-35542B50B2B0}"/>
              </a:ext>
            </a:extLst>
          </p:cNvPr>
          <p:cNvSpPr/>
          <p:nvPr/>
        </p:nvSpPr>
        <p:spPr>
          <a:xfrm>
            <a:off x="5254668" y="954697"/>
            <a:ext cx="17160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Hyperspectral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MultiSpectral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Telemetry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Methane Sensor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E0C928-E6D3-4D17-8F9A-268C785EE186}"/>
              </a:ext>
            </a:extLst>
          </p:cNvPr>
          <p:cNvCxnSpPr>
            <a:cxnSpLocks/>
          </p:cNvCxnSpPr>
          <p:nvPr/>
        </p:nvCxnSpPr>
        <p:spPr>
          <a:xfrm flipH="1">
            <a:off x="4750720" y="640474"/>
            <a:ext cx="10756" cy="42899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67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0FB45-1C02-4C15-A729-D6B5A1380D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0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17E576-44CC-48DF-AD94-5FE6983715A2}"/>
              </a:ext>
            </a:extLst>
          </p:cNvPr>
          <p:cNvSpPr txBox="1"/>
          <p:nvPr/>
        </p:nvSpPr>
        <p:spPr>
          <a:xfrm>
            <a:off x="6931541" y="114712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Publish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986FC-07C1-4C95-A878-D355603E692D}"/>
              </a:ext>
            </a:extLst>
          </p:cNvPr>
          <p:cNvSpPr txBox="1"/>
          <p:nvPr/>
        </p:nvSpPr>
        <p:spPr>
          <a:xfrm>
            <a:off x="6785574" y="1868365"/>
            <a:ext cx="2011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Metadata Wizard 2.x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IPDS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Trusted Repository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EDC 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EarthExplorer.usgs.gov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ScienceBase.gov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 Data Catalog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Data.gov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OAS-2U</a:t>
            </a:r>
          </a:p>
        </p:txBody>
      </p:sp>
    </p:spTree>
    <p:extLst>
      <p:ext uri="{BB962C8B-B14F-4D97-AF65-F5344CB8AC3E}">
        <p14:creationId xmlns:p14="http://schemas.microsoft.com/office/powerpoint/2010/main" val="1729127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49DA83-7C94-490A-87B5-1532C568A917}"/>
              </a:ext>
            </a:extLst>
          </p:cNvPr>
          <p:cNvSpPr txBox="1"/>
          <p:nvPr/>
        </p:nvSpPr>
        <p:spPr>
          <a:xfrm>
            <a:off x="856569" y="557797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04C3A-CE5C-409B-8179-42710E879F3B}"/>
              </a:ext>
            </a:extLst>
          </p:cNvPr>
          <p:cNvSpPr txBox="1"/>
          <p:nvPr/>
        </p:nvSpPr>
        <p:spPr>
          <a:xfrm>
            <a:off x="2812533" y="557797"/>
            <a:ext cx="103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ECBAA-DF15-40D7-8EBC-D735D0883657}"/>
              </a:ext>
            </a:extLst>
          </p:cNvPr>
          <p:cNvSpPr txBox="1"/>
          <p:nvPr/>
        </p:nvSpPr>
        <p:spPr>
          <a:xfrm>
            <a:off x="4828420" y="557797"/>
            <a:ext cx="113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7E576-44CC-48DF-AD94-5FE6983715A2}"/>
              </a:ext>
            </a:extLst>
          </p:cNvPr>
          <p:cNvSpPr txBox="1"/>
          <p:nvPr/>
        </p:nvSpPr>
        <p:spPr>
          <a:xfrm>
            <a:off x="6931541" y="55779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Publish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F9E99-E400-43B9-A4D1-96ED153FBC96}"/>
              </a:ext>
            </a:extLst>
          </p:cNvPr>
          <p:cNvSpPr txBox="1"/>
          <p:nvPr/>
        </p:nvSpPr>
        <p:spPr>
          <a:xfrm>
            <a:off x="552569" y="983709"/>
            <a:ext cx="15279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Google Earth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Global Mapper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ArcGIS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SkyVector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AirMap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0A5F9-5537-44D7-80B6-EE626702DDF5}"/>
              </a:ext>
            </a:extLst>
          </p:cNvPr>
          <p:cNvSpPr txBox="1"/>
          <p:nvPr/>
        </p:nvSpPr>
        <p:spPr>
          <a:xfrm>
            <a:off x="2656484" y="983709"/>
            <a:ext cx="16900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Tower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DJI Pilot PE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Pix4DCapture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Windows Explorer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WinSCP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IrfanView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Locus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Avenza</a:t>
            </a:r>
            <a:r>
              <a:rPr lang="en-US" sz="1400" dirty="0"/>
              <a:t> Maps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90587D-8D43-427A-B272-E38463968313}"/>
              </a:ext>
            </a:extLst>
          </p:cNvPr>
          <p:cNvSpPr txBox="1"/>
          <p:nvPr/>
        </p:nvSpPr>
        <p:spPr>
          <a:xfrm>
            <a:off x="4734276" y="983709"/>
            <a:ext cx="1527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ExifTool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GeoSetter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POSPac</a:t>
            </a:r>
            <a:r>
              <a:rPr lang="en-US" sz="1400" dirty="0"/>
              <a:t> LiDAR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GlobalMapper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Cloud Compare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Camtasia Video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986FC-07C1-4C95-A878-D355603E692D}"/>
              </a:ext>
            </a:extLst>
          </p:cNvPr>
          <p:cNvSpPr txBox="1"/>
          <p:nvPr/>
        </p:nvSpPr>
        <p:spPr>
          <a:xfrm>
            <a:off x="6785574" y="983709"/>
            <a:ext cx="2011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Metadata Wizard 2.x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IPDS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Trusted Repository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EDC 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EarthExplorer.usgs.gov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ScienceBase.gov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 Data Catalog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Data.gov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OAS-2U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05A34-C4FB-4514-B8DB-8ABD91E01436}"/>
              </a:ext>
            </a:extLst>
          </p:cNvPr>
          <p:cNvSpPr txBox="1"/>
          <p:nvPr/>
        </p:nvSpPr>
        <p:spPr>
          <a:xfrm>
            <a:off x="2903017" y="3699437"/>
            <a:ext cx="333796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Joe’s Vision – Data Buddy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60A6BD-1241-49E7-8730-AF8EE1FE7D77}"/>
              </a:ext>
            </a:extLst>
          </p:cNvPr>
          <p:cNvSpPr/>
          <p:nvPr/>
        </p:nvSpPr>
        <p:spPr>
          <a:xfrm rot="2587848">
            <a:off x="1205780" y="2820438"/>
            <a:ext cx="1797243" cy="386247"/>
          </a:xfrm>
          <a:prstGeom prst="rightArrow">
            <a:avLst>
              <a:gd name="adj1" fmla="val 50000"/>
              <a:gd name="adj2" fmla="val 50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5AE5C33-598C-4152-B8A7-097367A68EC8}"/>
              </a:ext>
            </a:extLst>
          </p:cNvPr>
          <p:cNvSpPr/>
          <p:nvPr/>
        </p:nvSpPr>
        <p:spPr>
          <a:xfrm rot="3151786">
            <a:off x="3794884" y="3019220"/>
            <a:ext cx="820713" cy="386247"/>
          </a:xfrm>
          <a:prstGeom prst="rightArrow">
            <a:avLst>
              <a:gd name="adj1" fmla="val 50000"/>
              <a:gd name="adj2" fmla="val 50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4D66D6D-F779-4567-AB5A-6998258BEAD4}"/>
              </a:ext>
            </a:extLst>
          </p:cNvPr>
          <p:cNvSpPr/>
          <p:nvPr/>
        </p:nvSpPr>
        <p:spPr>
          <a:xfrm rot="5400000">
            <a:off x="5085948" y="3005761"/>
            <a:ext cx="791253" cy="386247"/>
          </a:xfrm>
          <a:prstGeom prst="rightArrow">
            <a:avLst>
              <a:gd name="adj1" fmla="val 50000"/>
              <a:gd name="adj2" fmla="val 50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3D207CB-BDB5-42A5-B20D-38ACCDFBA6E2}"/>
              </a:ext>
            </a:extLst>
          </p:cNvPr>
          <p:cNvSpPr/>
          <p:nvPr/>
        </p:nvSpPr>
        <p:spPr>
          <a:xfrm rot="18657068">
            <a:off x="6325570" y="3283454"/>
            <a:ext cx="1017362" cy="386247"/>
          </a:xfrm>
          <a:prstGeom prst="rightArrow">
            <a:avLst>
              <a:gd name="adj1" fmla="val 50000"/>
              <a:gd name="adj2" fmla="val 50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447A-BD4C-4652-AF28-F1763FA3D7F5}"/>
              </a:ext>
            </a:extLst>
          </p:cNvPr>
          <p:cNvSpPr txBox="1"/>
          <p:nvPr/>
        </p:nvSpPr>
        <p:spPr>
          <a:xfrm>
            <a:off x="552569" y="3698126"/>
            <a:ext cx="1672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Automation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3CBC4-D923-4541-96E0-385CDAF7B14F}"/>
              </a:ext>
            </a:extLst>
          </p:cNvPr>
          <p:cNvSpPr txBox="1"/>
          <p:nvPr/>
        </p:nvSpPr>
        <p:spPr>
          <a:xfrm>
            <a:off x="7397940" y="3356081"/>
            <a:ext cx="156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Knowledge</a:t>
            </a:r>
          </a:p>
          <a:p>
            <a:pPr algn="ctr"/>
            <a:r>
              <a:rPr lang="en-US" sz="2400" dirty="0"/>
              <a:t>Nuggets</a:t>
            </a:r>
          </a:p>
        </p:txBody>
      </p:sp>
    </p:spTree>
    <p:extLst>
      <p:ext uri="{BB962C8B-B14F-4D97-AF65-F5344CB8AC3E}">
        <p14:creationId xmlns:p14="http://schemas.microsoft.com/office/powerpoint/2010/main" val="1623793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cxnSpLocks/>
          </p:cNvCxnSpPr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919836" y="1312385"/>
            <a:ext cx="1017350" cy="1479952"/>
            <a:chOff x="7707135" y="840472"/>
            <a:chExt cx="1426210" cy="1975321"/>
          </a:xfrm>
        </p:grpSpPr>
        <p:sp>
          <p:nvSpPr>
            <p:cNvPr id="15" name="TextBox 14"/>
            <p:cNvSpPr txBox="1"/>
            <p:nvPr/>
          </p:nvSpPr>
          <p:spPr>
            <a:xfrm>
              <a:off x="7707135" y="2144020"/>
              <a:ext cx="1426210" cy="671773"/>
            </a:xfrm>
            <a:prstGeom prst="rect">
              <a:avLst/>
            </a:prstGeom>
            <a:noFill/>
          </p:spPr>
          <p:txBody>
            <a:bodyPr wrap="square" lIns="29118" tIns="14559" rIns="29118" bIns="14559" rtlCol="0">
              <a:spAutoFit/>
            </a:bodyPr>
            <a:lstStyle/>
            <a:p>
              <a:r>
                <a:rPr lang="en-US" sz="700" b="1" dirty="0"/>
                <a:t>Bruce Quirk</a:t>
              </a:r>
            </a:p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RPAS Liaison</a:t>
              </a:r>
            </a:p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Phone: 703-648-5736</a:t>
              </a:r>
            </a:p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Email : quirk@usgs.gov</a:t>
              </a:r>
            </a:p>
          </p:txBody>
        </p:sp>
        <p:pic>
          <p:nvPicPr>
            <p:cNvPr id="16" name="Picture 15"/>
            <p:cNvPicPr>
              <a:picLocks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832" y="840472"/>
              <a:ext cx="1097280" cy="12082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9"/>
          <a:stretch/>
        </p:blipFill>
        <p:spPr bwMode="auto">
          <a:xfrm>
            <a:off x="6844865" y="1192381"/>
            <a:ext cx="1017485" cy="159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8960" y="19157"/>
            <a:ext cx="7806079" cy="3987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29118" tIns="14559" rIns="29118" bIns="14559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Aparajita" panose="020B0604020202020204" pitchFamily="34" charset="0"/>
              </a:rPr>
              <a:t>USGS National UAS Project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8A229-9FFB-4D2F-B566-A08121E4A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090" y="1312385"/>
            <a:ext cx="1155775" cy="14799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0DDB15-040F-46AE-9046-2AF3E9169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39" y="1212894"/>
            <a:ext cx="1121336" cy="16341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34B370-44EF-4961-AFD7-B39C24AA1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648" y="1212894"/>
            <a:ext cx="1285434" cy="15794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609222-21D9-43D4-A3C7-340175063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7249" y="1212894"/>
            <a:ext cx="1423065" cy="1634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4A4D1F-6344-45F7-8829-9C0E5335F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501" y="1212894"/>
            <a:ext cx="1299109" cy="15794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7429DE-C244-4989-ACBD-944EA57793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07"/>
          <a:stretch/>
        </p:blipFill>
        <p:spPr>
          <a:xfrm>
            <a:off x="4618548" y="1192382"/>
            <a:ext cx="1070542" cy="1599955"/>
          </a:xfrm>
          <a:prstGeom prst="rect">
            <a:avLst/>
          </a:prstGeom>
        </p:spPr>
      </p:pic>
      <p:pic>
        <p:nvPicPr>
          <p:cNvPr id="77" name="Picture 76" descr="C:\Documents and Settings\jlsloan\My Documents\My Pictures\USGS_logo115x250_1.jpg">
            <a:extLst>
              <a:ext uri="{FF2B5EF4-FFF2-40B4-BE49-F238E27FC236}">
                <a16:creationId xmlns:a16="http://schemas.microsoft.com/office/drawing/2014/main" id="{4367FF12-9AC8-4C1D-AD1E-925B8669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2" y="4767210"/>
            <a:ext cx="560664" cy="258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8" name="Picture 77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6D522886-47CD-4811-BCCA-73F4B6B6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" y="4737181"/>
            <a:ext cx="298669" cy="29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21B1B027-F397-4A0B-A85F-EB29CF22A67E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DE83E97-4E69-477B-9822-DC33C5D4415E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72F5C715-1EAE-43FC-90A4-1BA28EA7E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Picture 80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32703D32-1593-45D8-AE1B-C49A49989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1973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49DA83-7C94-490A-87B5-1532C568A917}"/>
              </a:ext>
            </a:extLst>
          </p:cNvPr>
          <p:cNvSpPr txBox="1"/>
          <p:nvPr/>
        </p:nvSpPr>
        <p:spPr>
          <a:xfrm>
            <a:off x="856569" y="1159727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04C3A-CE5C-409B-8179-42710E879F3B}"/>
              </a:ext>
            </a:extLst>
          </p:cNvPr>
          <p:cNvSpPr txBox="1"/>
          <p:nvPr/>
        </p:nvSpPr>
        <p:spPr>
          <a:xfrm>
            <a:off x="2812533" y="1155570"/>
            <a:ext cx="103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ECBAA-DF15-40D7-8EBC-D735D0883657}"/>
              </a:ext>
            </a:extLst>
          </p:cNvPr>
          <p:cNvSpPr txBox="1"/>
          <p:nvPr/>
        </p:nvSpPr>
        <p:spPr>
          <a:xfrm>
            <a:off x="4828420" y="1152755"/>
            <a:ext cx="113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7E576-44CC-48DF-AD94-5FE6983715A2}"/>
              </a:ext>
            </a:extLst>
          </p:cNvPr>
          <p:cNvSpPr txBox="1"/>
          <p:nvPr/>
        </p:nvSpPr>
        <p:spPr>
          <a:xfrm>
            <a:off x="6931541" y="114712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Publish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F9E99-E400-43B9-A4D1-96ED153FBC96}"/>
              </a:ext>
            </a:extLst>
          </p:cNvPr>
          <p:cNvSpPr txBox="1"/>
          <p:nvPr/>
        </p:nvSpPr>
        <p:spPr>
          <a:xfrm>
            <a:off x="552569" y="1873219"/>
            <a:ext cx="15279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Google Earth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Global Mapper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ArcGIS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SkyVector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AirMap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0A5F9-5537-44D7-80B6-EE626702DDF5}"/>
              </a:ext>
            </a:extLst>
          </p:cNvPr>
          <p:cNvSpPr txBox="1"/>
          <p:nvPr/>
        </p:nvSpPr>
        <p:spPr>
          <a:xfrm>
            <a:off x="2656484" y="1873219"/>
            <a:ext cx="16900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Tower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DJI Pilot PE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Pix4DCapture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Windows Explorer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WinSCP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IrfanView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Locus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Avenza</a:t>
            </a:r>
            <a:r>
              <a:rPr lang="en-US" sz="1400" dirty="0"/>
              <a:t> Maps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90587D-8D43-427A-B272-E38463968313}"/>
              </a:ext>
            </a:extLst>
          </p:cNvPr>
          <p:cNvSpPr txBox="1"/>
          <p:nvPr/>
        </p:nvSpPr>
        <p:spPr>
          <a:xfrm>
            <a:off x="4734276" y="1873219"/>
            <a:ext cx="1527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ExifTool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GeoSetter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AgiSoft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POSPac</a:t>
            </a:r>
            <a:r>
              <a:rPr lang="en-US" sz="1400" dirty="0"/>
              <a:t> LiDAR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GlobalMapper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Cloud Compare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Camtasia Video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986FC-07C1-4C95-A878-D355603E692D}"/>
              </a:ext>
            </a:extLst>
          </p:cNvPr>
          <p:cNvSpPr txBox="1"/>
          <p:nvPr/>
        </p:nvSpPr>
        <p:spPr>
          <a:xfrm>
            <a:off x="6785574" y="1868365"/>
            <a:ext cx="2011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Metadata Wizard 2.x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IPDS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Trusted Repository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EDC 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EarthExplorer.usgs.gov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ScienceBase.gov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Science Data Catalog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Data.gov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OAS-2U</a:t>
            </a:r>
          </a:p>
        </p:txBody>
      </p:sp>
    </p:spTree>
    <p:extLst>
      <p:ext uri="{BB962C8B-B14F-4D97-AF65-F5344CB8AC3E}">
        <p14:creationId xmlns:p14="http://schemas.microsoft.com/office/powerpoint/2010/main" val="396812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Phases of Data Workflow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49DA83-7C94-490A-87B5-1532C568A917}"/>
              </a:ext>
            </a:extLst>
          </p:cNvPr>
          <p:cNvSpPr txBox="1"/>
          <p:nvPr/>
        </p:nvSpPr>
        <p:spPr>
          <a:xfrm>
            <a:off x="856569" y="1159727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F9E99-E400-43B9-A4D1-96ED153FBC96}"/>
              </a:ext>
            </a:extLst>
          </p:cNvPr>
          <p:cNvSpPr txBox="1"/>
          <p:nvPr/>
        </p:nvSpPr>
        <p:spPr>
          <a:xfrm>
            <a:off x="552569" y="1873219"/>
            <a:ext cx="15279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Google Earth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Mission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Global Mapper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ArcGIS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SkyVector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AirMap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855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146B8-00B5-4DD3-9BF4-ADFB9C51FDC9}"/>
              </a:ext>
            </a:extLst>
          </p:cNvPr>
          <p:cNvGrpSpPr/>
          <p:nvPr/>
        </p:nvGrpSpPr>
        <p:grpSpPr>
          <a:xfrm>
            <a:off x="0" y="4307239"/>
            <a:ext cx="9144000" cy="836261"/>
            <a:chOff x="0" y="4307239"/>
            <a:chExt cx="9144000" cy="8362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34794-F04C-459B-9092-9DEAE957395B}"/>
                </a:ext>
              </a:extLst>
            </p:cNvPr>
            <p:cNvSpPr/>
            <p:nvPr/>
          </p:nvSpPr>
          <p:spPr>
            <a:xfrm>
              <a:off x="0" y="4307239"/>
              <a:ext cx="9144000" cy="836261"/>
            </a:xfrm>
            <a:prstGeom prst="rect">
              <a:avLst/>
            </a:prstGeom>
            <a:gradFill>
              <a:gsLst>
                <a:gs pos="0">
                  <a:srgbClr val="404F21">
                    <a:tint val="66000"/>
                    <a:satMod val="160000"/>
                  </a:srgbClr>
                </a:gs>
                <a:gs pos="50000">
                  <a:srgbClr val="404F21">
                    <a:tint val="44500"/>
                    <a:satMod val="160000"/>
                  </a:srgbClr>
                </a:gs>
                <a:gs pos="100000">
                  <a:srgbClr val="404F21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C:\Documents and Settings\jlsloan\My Documents\My Pictures\USGS_logo115x250_1.jpg">
              <a:extLst>
                <a:ext uri="{FF2B5EF4-FFF2-40B4-BE49-F238E27FC236}">
                  <a16:creationId xmlns:a16="http://schemas.microsoft.com/office/drawing/2014/main" id="{98FDA137-E393-4FFF-AAB1-84C9B215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52" y="4767210"/>
              <a:ext cx="560664" cy="258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C:\Documents and Settings\jlsloan\My Documents\My Pictures\600px-US-DeptOfTheInterior-Seal_svg.png">
              <a:extLst>
                <a:ext uri="{FF2B5EF4-FFF2-40B4-BE49-F238E27FC236}">
                  <a16:creationId xmlns:a16="http://schemas.microsoft.com/office/drawing/2014/main" id="{F0077755-6499-438A-8054-D140B3258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" y="4737181"/>
              <a:ext cx="298669" cy="299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17333" y="72617"/>
            <a:ext cx="6172200" cy="74295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Plan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0451CC-5412-43AE-A656-1DF318DE739D}"/>
              </a:ext>
            </a:extLst>
          </p:cNvPr>
          <p:cNvCxnSpPr/>
          <p:nvPr/>
        </p:nvCxnSpPr>
        <p:spPr>
          <a:xfrm>
            <a:off x="177339" y="495430"/>
            <a:ext cx="88033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89D815A-AFA7-42F9-86DD-571DA66FB93A}"/>
              </a:ext>
            </a:extLst>
          </p:cNvPr>
          <p:cNvSpPr txBox="1">
            <a:spLocks/>
          </p:cNvSpPr>
          <p:nvPr/>
        </p:nvSpPr>
        <p:spPr>
          <a:xfrm>
            <a:off x="1669733" y="2336656"/>
            <a:ext cx="61722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</a:pPr>
            <a:r>
              <a:rPr lang="en-US" sz="2700" b="1" dirty="0">
                <a:cs typeface="Arial"/>
              </a:rPr>
              <a:t>Wait … There’s More</a:t>
            </a:r>
            <a:br>
              <a:rPr lang="en-US" sz="2700" b="1" dirty="0">
                <a:cs typeface="Arial"/>
              </a:rPr>
            </a:br>
            <a:endParaRPr lang="en-US" sz="2700" b="1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EA2E4-4A8B-4847-9995-CB5238E026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1B01F-8E26-4CAC-9328-3D96C0443F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E91584-1AB4-4B28-B18E-95700DD34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3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28696</TotalTime>
  <Words>777</Words>
  <Application>Microsoft Office PowerPoint</Application>
  <PresentationFormat>On-screen Show (16:9)</PresentationFormat>
  <Paragraphs>305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ＭＳ Ｐゴシック</vt:lpstr>
      <vt:lpstr>Aparajita</vt:lpstr>
      <vt:lpstr>Arial</vt:lpstr>
      <vt:lpstr>Calibri</vt:lpstr>
      <vt:lpstr>Courier New</vt:lpstr>
      <vt:lpstr>Office Theme</vt:lpstr>
      <vt:lpstr>PowerPoint Presentation</vt:lpstr>
      <vt:lpstr>USGS – Current UAS Platforms </vt:lpstr>
      <vt:lpstr>UAS Sensors Approved for DOI Use  </vt:lpstr>
      <vt:lpstr>UAS Sensors Currently Being Integrated </vt:lpstr>
      <vt:lpstr>Phases of Data Workflow </vt:lpstr>
      <vt:lpstr>Phases of Data Workflow </vt:lpstr>
      <vt:lpstr>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Phases of Data Workflow </vt:lpstr>
      <vt:lpstr>PowerPoint Presentation</vt:lpstr>
      <vt:lpstr>PowerPoint Presentation</vt:lpstr>
      <vt:lpstr>Phases of Data Workflow </vt:lpstr>
      <vt:lpstr>Phases of Data Workflow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Phases of Data Workflow </vt:lpstr>
      <vt:lpstr>Phases of Data Workflow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Phases of Data Workflow </vt:lpstr>
      <vt:lpstr>Phases of Data Workflow </vt:lpstr>
      <vt:lpstr>PowerPoint Presentation</vt:lpstr>
    </vt:vector>
  </TitlesOfParts>
  <Manager>Joe Adams</Manager>
  <Company>USGS UAS Project Office</Company>
  <LinksUpToDate>false</LinksUpToDate>
  <SharedDoc>false</SharedDoc>
  <HyperlinkBase>https://uas.usgs.gov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USGS UAS Tech Tool Stack</dc:title>
  <dc:subject>USGS UAS Tech Tools Stack</dc:subject>
  <dc:creator>jdadams@usgs.gov;jlsloan@usgs.gov</dc:creator>
  <dc:description>I grabbed an existing slide deck from Jeff Sloan used for the ORDA Science Webinar Series</dc:description>
  <cp:lastModifiedBy>Adams, Josip D</cp:lastModifiedBy>
  <cp:revision>547</cp:revision>
  <cp:lastPrinted>2018-09-17T18:27:24Z</cp:lastPrinted>
  <dcterms:created xsi:type="dcterms:W3CDTF">2017-12-04T14:28:38Z</dcterms:created>
  <dcterms:modified xsi:type="dcterms:W3CDTF">2019-07-16T18:10:42Z</dcterms:modified>
</cp:coreProperties>
</file>