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629" r:id="rId3"/>
    <p:sldId id="280" r:id="rId4"/>
    <p:sldId id="256" r:id="rId5"/>
    <p:sldId id="308" r:id="rId6"/>
    <p:sldId id="642" r:id="rId7"/>
    <p:sldId id="319" r:id="rId8"/>
    <p:sldId id="641" r:id="rId9"/>
    <p:sldId id="25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41" autoAdjust="0"/>
    <p:restoredTop sz="71992" autoAdjust="0"/>
  </p:normalViewPr>
  <p:slideViewPr>
    <p:cSldViewPr snapToGrid="0">
      <p:cViewPr varScale="1">
        <p:scale>
          <a:sx n="63" d="100"/>
          <a:sy n="63" d="100"/>
        </p:scale>
        <p:origin x="64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8BC865-AD0A-4A49-9561-C9330E6FFAB8}" type="datetimeFigureOut">
              <a:rPr lang="en-US" smtClean="0"/>
              <a:t>1/14/19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2A876-1387-47B6-BB2F-DAC093479426}" type="slidenum">
              <a:rPr lang="en-US" smtClean="0"/>
              <a:t>‹#›</a:t>
            </a:fld>
            <a:endParaRPr lang="en-US"/>
          </a:p>
        </p:txBody>
      </p:sp>
    </p:spTree>
    <p:extLst>
      <p:ext uri="{BB962C8B-B14F-4D97-AF65-F5344CB8AC3E}">
        <p14:creationId xmlns:p14="http://schemas.microsoft.com/office/powerpoint/2010/main" val="4248673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outhernenvironment.org/cases-and-projects/fact-sheets/facing-the-facts-about-atlantas-air-qualit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ladies and gentlemen. I’m pleased to present to you all on Data Sharing and Management for Community Resilience: Insights from Community Science from the perspective of Thriving Earth Exchange. I am Natasha Udu-gama, a senior specialist with the team. </a:t>
            </a:r>
          </a:p>
          <a:p>
            <a:endParaRPr lang="en-US" dirty="0"/>
          </a:p>
          <a:p>
            <a:r>
              <a:rPr lang="en-US" dirty="0"/>
              <a:t>If you’re into social media, feel free to tweet @</a:t>
            </a:r>
            <a:r>
              <a:rPr lang="en-US" dirty="0" err="1"/>
              <a:t>ThrivingEarth</a:t>
            </a:r>
            <a:r>
              <a:rPr lang="en-US" dirty="0"/>
              <a:t>. </a:t>
            </a:r>
          </a:p>
        </p:txBody>
      </p:sp>
      <p:sp>
        <p:nvSpPr>
          <p:cNvPr id="4" name="Slide Number Placeholder 3"/>
          <p:cNvSpPr>
            <a:spLocks noGrp="1"/>
          </p:cNvSpPr>
          <p:nvPr>
            <p:ph type="sldNum" sz="quarter" idx="5"/>
          </p:nvPr>
        </p:nvSpPr>
        <p:spPr/>
        <p:txBody>
          <a:bodyPr/>
          <a:lstStyle/>
          <a:p>
            <a:fld id="{1AAD51A2-6273-524B-92CD-F830C98D2DD6}" type="slidenum">
              <a:rPr lang="en-US" smtClean="0"/>
              <a:t>1</a:t>
            </a:fld>
            <a:endParaRPr lang="en-US"/>
          </a:p>
        </p:txBody>
      </p:sp>
    </p:spTree>
    <p:extLst>
      <p:ext uri="{BB962C8B-B14F-4D97-AF65-F5344CB8AC3E}">
        <p14:creationId xmlns:p14="http://schemas.microsoft.com/office/powerpoint/2010/main" val="1963426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This slide shows a portion of our all projects page. </a:t>
            </a:r>
          </a:p>
          <a:p>
            <a:endParaRPr lang="en-US" dirty="0"/>
          </a:p>
        </p:txBody>
      </p:sp>
      <p:sp>
        <p:nvSpPr>
          <p:cNvPr id="4" name="Slide Number Placeholder 3"/>
          <p:cNvSpPr>
            <a:spLocks noGrp="1"/>
          </p:cNvSpPr>
          <p:nvPr>
            <p:ph type="sldNum" sz="quarter" idx="5"/>
          </p:nvPr>
        </p:nvSpPr>
        <p:spPr/>
        <p:txBody>
          <a:bodyPr/>
          <a:lstStyle/>
          <a:p>
            <a:fld id="{1AAD51A2-6273-524B-92CD-F830C98D2DD6}" type="slidenum">
              <a:rPr lang="en-US" smtClean="0"/>
              <a:t>2</a:t>
            </a:fld>
            <a:endParaRPr lang="en-US"/>
          </a:p>
        </p:txBody>
      </p:sp>
    </p:spTree>
    <p:extLst>
      <p:ext uri="{BB962C8B-B14F-4D97-AF65-F5344CB8AC3E}">
        <p14:creationId xmlns:p14="http://schemas.microsoft.com/office/powerpoint/2010/main" val="3226219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Thus, </a:t>
            </a:r>
          </a:p>
          <a:p>
            <a:pPr marL="171450" indent="-171450">
              <a:buFont typeface="Arial" panose="020B0604020202020204" pitchFamily="34" charset="0"/>
              <a:buChar char="•"/>
            </a:pPr>
            <a:r>
              <a:rPr lang="en-US" dirty="0"/>
              <a:t>This slide shows a circular diagram with each of these key steps in community science. </a:t>
            </a:r>
          </a:p>
        </p:txBody>
      </p:sp>
      <p:sp>
        <p:nvSpPr>
          <p:cNvPr id="4" name="Slide Number Placeholder 3"/>
          <p:cNvSpPr>
            <a:spLocks noGrp="1"/>
          </p:cNvSpPr>
          <p:nvPr>
            <p:ph type="sldNum" sz="quarter" idx="10"/>
          </p:nvPr>
        </p:nvSpPr>
        <p:spPr/>
        <p:txBody>
          <a:bodyPr/>
          <a:lstStyle/>
          <a:p>
            <a:fld id="{5420E71A-57C3-DD49-88EB-D7CC119C2EC0}" type="slidenum">
              <a:rPr lang="en-US" smtClean="0"/>
              <a:t>3</a:t>
            </a:fld>
            <a:endParaRPr lang="en-US"/>
          </a:p>
        </p:txBody>
      </p:sp>
    </p:spTree>
    <p:extLst>
      <p:ext uri="{BB962C8B-B14F-4D97-AF65-F5344CB8AC3E}">
        <p14:creationId xmlns:p14="http://schemas.microsoft.com/office/powerpoint/2010/main" val="3008250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Background</a:t>
            </a:r>
          </a:p>
          <a:p>
            <a:pPr marL="800100" lvl="1" indent="-342900" algn="l">
              <a:buFont typeface="Arial" panose="020B0604020202020204" pitchFamily="34" charset="0"/>
              <a:buChar char="•"/>
            </a:pPr>
            <a:r>
              <a:rPr lang="en-US" dirty="0"/>
              <a:t>Located 50 miles southeast of Pittsburgh in one Pennsylvania’s poorest counties</a:t>
            </a:r>
          </a:p>
          <a:p>
            <a:pPr marL="800100" lvl="1" indent="-342900" algn="l">
              <a:buFont typeface="Arial" panose="020B0604020202020204" pitchFamily="34" charset="0"/>
              <a:buChar char="•"/>
            </a:pPr>
            <a:r>
              <a:rPr lang="en-US" dirty="0"/>
              <a:t>Long-time residents are hesitant to move away from the area – even in highly flood prone/repetitive loss areas due to intergenerational ties to neighborhoods and “homestead mentality”</a:t>
            </a:r>
          </a:p>
          <a:p>
            <a:pPr marL="800100" lvl="1" indent="-342900" algn="l">
              <a:buFont typeface="Arial" panose="020B0604020202020204" pitchFamily="34" charset="0"/>
              <a:buChar char="•"/>
            </a:pPr>
            <a:endParaRPr lang="en-US" dirty="0"/>
          </a:p>
          <a:p>
            <a:pPr algn="l"/>
            <a:r>
              <a:rPr lang="en-US" dirty="0"/>
              <a:t>Problem: </a:t>
            </a:r>
          </a:p>
          <a:p>
            <a:pPr marL="800100" lvl="1" indent="-342900" algn="l">
              <a:buFont typeface="Arial" panose="020B0604020202020204" pitchFamily="34" charset="0"/>
              <a:buChar char="•"/>
            </a:pPr>
            <a:r>
              <a:rPr lang="en-US" dirty="0"/>
              <a:t>Increased precipitation and frequency of more extreme storms causes devastating floods</a:t>
            </a:r>
          </a:p>
          <a:p>
            <a:pPr marL="800100" lvl="1" indent="-342900" algn="l">
              <a:buFont typeface="Arial" panose="020B0604020202020204" pitchFamily="34" charset="0"/>
              <a:buChar char="•"/>
            </a:pPr>
            <a:r>
              <a:rPr lang="en-US" dirty="0"/>
              <a:t>Culverts are undersize and too small for such extreme events; culverts get clogged and cause major backups</a:t>
            </a:r>
          </a:p>
          <a:p>
            <a:pPr marL="800100" lvl="1" indent="-342900" algn="l">
              <a:buFont typeface="Arial" panose="020B0604020202020204" pitchFamily="34" charset="0"/>
              <a:buChar char="•"/>
            </a:pPr>
            <a:endParaRPr lang="en-US" dirty="0"/>
          </a:p>
          <a:p>
            <a:pPr algn="l"/>
            <a:r>
              <a:rPr lang="en-US" dirty="0"/>
              <a:t>Data Challenge: </a:t>
            </a:r>
          </a:p>
          <a:p>
            <a:pPr marL="342900" indent="-342900" algn="l">
              <a:buFont typeface="Arial" panose="020B0604020202020204" pitchFamily="34" charset="0"/>
              <a:buChar char="•"/>
            </a:pPr>
            <a:r>
              <a:rPr lang="en-US" dirty="0"/>
              <a:t>University of Pittsburgh team had trouble obtaining parcel GIS data for the county – had to have the community leader put in a number of requests to receive the data. The data helped the U of Pitt team evaluate the number of structures in Fayette Co. that are: </a:t>
            </a:r>
            <a:r>
              <a:rPr lang="en-US" sz="1200" kern="1200" dirty="0">
                <a:solidFill>
                  <a:schemeClr val="tx1"/>
                </a:solidFill>
                <a:effectLst/>
                <a:latin typeface="+mn-lt"/>
                <a:ea typeface="+mn-ea"/>
                <a:cs typeface="+mn-cs"/>
              </a:rPr>
              <a:t>1) located in “geomorphic” floodplains (derived from elevation data) and 2) in watersheds smaller than 1 square mile.  One-hundred year floodplains are not mapped by FEMA for this size watershed.  Damage to these locations are not within the floodplain, so following intense flooding events like the 2017 events in Connellsville/Bullskin Township, these areas not eligible for federal programs.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They did end up receiving the data:</a:t>
            </a:r>
          </a:p>
          <a:p>
            <a:r>
              <a:rPr lang="en-US" sz="1200" kern="1200" dirty="0">
                <a:solidFill>
                  <a:schemeClr val="tx1"/>
                </a:solidFill>
                <a:effectLst/>
                <a:latin typeface="+mn-lt"/>
                <a:ea typeface="+mn-ea"/>
                <a:cs typeface="+mn-cs"/>
              </a:rPr>
              <a:t>-A GIS coverage showing the locations of structures in Fayette County</a:t>
            </a:r>
          </a:p>
          <a:p>
            <a:r>
              <a:rPr lang="en-US" sz="1200" kern="1200" dirty="0">
                <a:solidFill>
                  <a:schemeClr val="tx1"/>
                </a:solidFill>
                <a:effectLst/>
                <a:latin typeface="+mn-lt"/>
                <a:ea typeface="+mn-ea"/>
                <a:cs typeface="+mn-cs"/>
              </a:rPr>
              <a:t>-The year the structures were built in a form that can be associated with the structures.</a:t>
            </a:r>
          </a:p>
          <a:p>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5"/>
          </p:nvPr>
        </p:nvSpPr>
        <p:spPr/>
        <p:txBody>
          <a:bodyPr/>
          <a:lstStyle/>
          <a:p>
            <a:fld id="{5C72A876-1387-47B6-BB2F-DAC093479426}" type="slidenum">
              <a:rPr lang="en-US" smtClean="0"/>
              <a:t>4</a:t>
            </a:fld>
            <a:endParaRPr lang="en-US"/>
          </a:p>
        </p:txBody>
      </p:sp>
    </p:spTree>
    <p:extLst>
      <p:ext uri="{BB962C8B-B14F-4D97-AF65-F5344CB8AC3E}">
        <p14:creationId xmlns:p14="http://schemas.microsoft.com/office/powerpoint/2010/main" val="2008176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Problem:</a:t>
            </a:r>
          </a:p>
          <a:p>
            <a:r>
              <a:rPr lang="en-US" sz="1200" kern="1200" dirty="0">
                <a:solidFill>
                  <a:schemeClr val="tx1"/>
                </a:solidFill>
                <a:effectLst/>
                <a:latin typeface="+mn-lt"/>
                <a:ea typeface="+mn-ea"/>
                <a:cs typeface="+mn-cs"/>
              </a:rPr>
              <a:t>Increased urban population and more days in summer when temperatures exceed the threshold of 95F</a:t>
            </a:r>
          </a:p>
          <a:p>
            <a:r>
              <a:rPr lang="en-US" sz="1200" kern="1200" dirty="0">
                <a:solidFill>
                  <a:schemeClr val="tx1"/>
                </a:solidFill>
                <a:effectLst/>
                <a:latin typeface="+mn-lt"/>
                <a:ea typeface="+mn-ea"/>
                <a:cs typeface="+mn-cs"/>
              </a:rPr>
              <a:t>Low income population increasingly adversely affected by high temps.</a:t>
            </a:r>
          </a:p>
          <a:p>
            <a:r>
              <a:rPr lang="en-US" sz="1200" kern="1200" dirty="0">
                <a:solidFill>
                  <a:schemeClr val="tx1"/>
                </a:solidFill>
                <a:effectLst/>
                <a:latin typeface="+mn-lt"/>
                <a:ea typeface="+mn-ea"/>
                <a:cs typeface="+mn-cs"/>
              </a:rPr>
              <a:t>Needed to figure out where UHI was greatest to help city plan more green spaces. </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Data Challenges:</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Other agencies not informed of project until after project commenced.</a:t>
            </a:r>
          </a:p>
          <a:p>
            <a:r>
              <a:rPr lang="en-US" sz="1200" kern="1200" dirty="0">
                <a:solidFill>
                  <a:schemeClr val="tx1"/>
                </a:solidFill>
                <a:effectLst/>
                <a:latin typeface="+mn-lt"/>
                <a:ea typeface="+mn-ea"/>
                <a:cs typeface="+mn-cs"/>
              </a:rPr>
              <a:t>Scattered source data for heat vulnerability maps</a:t>
            </a:r>
          </a:p>
          <a:p>
            <a:r>
              <a:rPr lang="en-US" sz="1200" kern="1200" dirty="0">
                <a:solidFill>
                  <a:schemeClr val="tx1"/>
                </a:solidFill>
                <a:effectLst/>
                <a:latin typeface="+mn-lt"/>
                <a:ea typeface="+mn-ea"/>
                <a:cs typeface="+mn-cs"/>
              </a:rPr>
              <a:t>Discussions centered around how to obtain heat-related data from 911 and 311 calls. </a:t>
            </a:r>
          </a:p>
          <a:p>
            <a:r>
              <a:rPr lang="en-US" sz="1200" kern="1200" dirty="0">
                <a:solidFill>
                  <a:schemeClr val="tx1"/>
                </a:solidFill>
                <a:effectLst/>
                <a:latin typeface="+mn-lt"/>
                <a:ea typeface="+mn-ea"/>
                <a:cs typeface="+mn-cs"/>
              </a:rPr>
              <a:t>Difficult to obtain this data because it was held by a different agency and there were protocols around obtaining previous years’ 911/311 heat-related data (misunderstanding/miscommunication of the purpose)</a:t>
            </a:r>
          </a:p>
          <a:p>
            <a:r>
              <a:rPr lang="en-US" sz="1200" kern="1200" dirty="0">
                <a:solidFill>
                  <a:schemeClr val="tx1"/>
                </a:solidFill>
                <a:effectLst/>
                <a:latin typeface="+mn-lt"/>
                <a:ea typeface="+mn-ea"/>
                <a:cs typeface="+mn-cs"/>
              </a:rPr>
              <a:t>Didn’t think about other sources of heat-related information like hospitals, nursing homes and the like, providing review of heat-related recommendations to the DC Climate Adaptation Plan. </a:t>
            </a:r>
          </a:p>
          <a:p>
            <a:r>
              <a:rPr lang="en-US" sz="1200" kern="1200" dirty="0">
                <a:solidFill>
                  <a:schemeClr val="tx1"/>
                </a:solidFill>
                <a:effectLst/>
                <a:latin typeface="+mn-lt"/>
                <a:ea typeface="+mn-ea"/>
                <a:cs typeface="+mn-cs"/>
              </a:rPr>
              <a:t>In regards to UHI, 911 calls don’t provide information as to whether incidents are heat-related or not nor do they record key demographic information like:  age, race, sex, zip code.</a:t>
            </a:r>
          </a:p>
          <a:p>
            <a:r>
              <a:rPr lang="en-US" sz="1200" kern="1200" dirty="0">
                <a:solidFill>
                  <a:schemeClr val="tx1"/>
                </a:solidFill>
                <a:effectLst/>
                <a:latin typeface="+mn-lt"/>
                <a:ea typeface="+mn-ea"/>
                <a:cs typeface="+mn-cs"/>
              </a:rPr>
              <a:t>Moreover, source data to develop the needed heat vulnerability maps had been done by different university groups and agencies, making it difficult to obtain that data.</a:t>
            </a: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Outcomes and Impacts: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Goal of this project is to have a memo/white paper that will take 911 data and will overlay this on a heat sensitivity map for inclusion in the city's climate action plan. The city will then identify the top 3 areas based on 911 data, lack of green space and prevalence of vulnerable populations.  This information will help the city  inform grants they’d like to go after for greening and reduce overall heat in those top 3 areas.</a:t>
            </a:r>
          </a:p>
        </p:txBody>
      </p:sp>
      <p:sp>
        <p:nvSpPr>
          <p:cNvPr id="4" name="Slide Number Placeholder 3"/>
          <p:cNvSpPr>
            <a:spLocks noGrp="1"/>
          </p:cNvSpPr>
          <p:nvPr>
            <p:ph type="sldNum" sz="quarter" idx="10"/>
          </p:nvPr>
        </p:nvSpPr>
        <p:spPr/>
        <p:txBody>
          <a:bodyPr/>
          <a:lstStyle/>
          <a:p>
            <a:pPr defTabSz="464790">
              <a:defRPr/>
            </a:pPr>
            <a:fld id="{5420E71A-57C3-DD49-88EB-D7CC119C2EC0}" type="slidenum">
              <a:rPr lang="en-US">
                <a:solidFill>
                  <a:prstClr val="black"/>
                </a:solidFill>
                <a:latin typeface="Calibri"/>
              </a:rPr>
              <a:pPr defTabSz="464790">
                <a:defRPr/>
              </a:pPr>
              <a:t>5</a:t>
            </a:fld>
            <a:endParaRPr lang="en-US">
              <a:solidFill>
                <a:prstClr val="black"/>
              </a:solidFill>
              <a:latin typeface="Calibri"/>
            </a:endParaRPr>
          </a:p>
        </p:txBody>
      </p:sp>
    </p:spTree>
    <p:extLst>
      <p:ext uri="{BB962C8B-B14F-4D97-AF65-F5344CB8AC3E}">
        <p14:creationId xmlns:p14="http://schemas.microsoft.com/office/powerpoint/2010/main" val="4267127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Background</a:t>
            </a:r>
          </a:p>
          <a:p>
            <a:pPr marL="800100" lvl="1" indent="-342900" algn="l">
              <a:buFont typeface="Arial" panose="020B0604020202020204" pitchFamily="34" charset="0"/>
              <a:buChar char="•"/>
            </a:pPr>
            <a:r>
              <a:rPr lang="en-US" sz="1200" b="0" i="0" kern="1200" dirty="0">
                <a:solidFill>
                  <a:schemeClr val="tx1"/>
                </a:solidFill>
                <a:effectLst/>
                <a:latin typeface="+mn-lt"/>
                <a:ea typeface="+mn-ea"/>
                <a:cs typeface="+mn-cs"/>
              </a:rPr>
              <a:t>The City of Atlanta, GA is known for southern gentility, </a:t>
            </a:r>
          </a:p>
          <a:p>
            <a:pPr marL="800100" lvl="1" indent="-342900" algn="l">
              <a:buFont typeface="Arial" panose="020B0604020202020204" pitchFamily="34" charset="0"/>
              <a:buChar char="•"/>
            </a:pPr>
            <a:r>
              <a:rPr lang="en-US" sz="1200" b="0" i="0" kern="1200" dirty="0">
                <a:solidFill>
                  <a:schemeClr val="tx1"/>
                </a:solidFill>
                <a:effectLst/>
                <a:latin typeface="+mn-lt"/>
                <a:ea typeface="+mn-ea"/>
                <a:cs typeface="+mn-cs"/>
              </a:rPr>
              <a:t>a world-class music scene</a:t>
            </a:r>
          </a:p>
          <a:p>
            <a:pPr marL="800100" lvl="1" indent="-342900" algn="l">
              <a:buFont typeface="Arial" panose="020B0604020202020204" pitchFamily="34" charset="0"/>
              <a:buChar char="•"/>
            </a:pPr>
            <a:r>
              <a:rPr lang="en-US" sz="1200" b="0" i="0" kern="1200" dirty="0">
                <a:solidFill>
                  <a:schemeClr val="tx1"/>
                </a:solidFill>
                <a:effectLst/>
                <a:latin typeface="+mn-lt"/>
                <a:ea typeface="+mn-ea"/>
                <a:cs typeface="+mn-cs"/>
              </a:rPr>
              <a:t>–and 21,000 tons of environmental waste.</a:t>
            </a:r>
            <a:endParaRPr lang="en-US" dirty="0"/>
          </a:p>
          <a:p>
            <a:pPr algn="l"/>
            <a:r>
              <a:rPr lang="en-US" dirty="0"/>
              <a:t>Problem: </a:t>
            </a:r>
          </a:p>
          <a:p>
            <a:pPr marL="800100" lvl="1" indent="-342900" algn="l">
              <a:buFont typeface="Arial" panose="020B0604020202020204" pitchFamily="34" charset="0"/>
              <a:buChar char="•"/>
            </a:pPr>
            <a:r>
              <a:rPr lang="en-US" sz="1200" b="0" i="0" kern="1200" dirty="0">
                <a:solidFill>
                  <a:schemeClr val="tx1"/>
                </a:solidFill>
                <a:effectLst/>
                <a:latin typeface="+mn-lt"/>
                <a:ea typeface="+mn-ea"/>
                <a:cs typeface="+mn-cs"/>
              </a:rPr>
              <a:t>Urban sprawl and the ensuing greater number of cars on the road are </a:t>
            </a:r>
            <a:r>
              <a:rPr lang="en-US" sz="1200" b="1" i="0" u="none" strike="noStrike" kern="1200" dirty="0">
                <a:solidFill>
                  <a:schemeClr val="tx1"/>
                </a:solidFill>
                <a:effectLst/>
                <a:latin typeface="+mn-lt"/>
                <a:ea typeface="+mn-ea"/>
                <a:cs typeface="+mn-cs"/>
                <a:hlinkClick r:id="rId3"/>
              </a:rPr>
              <a:t>affecting the health</a:t>
            </a:r>
            <a:r>
              <a:rPr lang="en-US" sz="1200" b="0" i="0" kern="1200" dirty="0">
                <a:solidFill>
                  <a:schemeClr val="tx1"/>
                </a:solidFill>
                <a:effectLst/>
                <a:latin typeface="+mn-lt"/>
                <a:ea typeface="+mn-ea"/>
                <a:cs typeface="+mn-cs"/>
              </a:rPr>
              <a:t> of Atlanta’s citizens. </a:t>
            </a:r>
          </a:p>
          <a:p>
            <a:pPr marL="800100" lvl="1" indent="-342900" algn="l">
              <a:buFont typeface="Arial" panose="020B0604020202020204" pitchFamily="34" charset="0"/>
              <a:buChar char="•"/>
            </a:pPr>
            <a:r>
              <a:rPr lang="en-US" sz="1200" b="0" i="0" kern="1200" dirty="0">
                <a:solidFill>
                  <a:schemeClr val="tx1"/>
                </a:solidFill>
                <a:effectLst/>
                <a:latin typeface="+mn-lt"/>
                <a:ea typeface="+mn-ea"/>
                <a:cs typeface="+mn-cs"/>
              </a:rPr>
              <a:t>The City has collected data on emissions for the and completes an annual greenhouse gas inventory.</a:t>
            </a:r>
          </a:p>
          <a:p>
            <a:pPr marL="1257300" lvl="2" indent="-342900" algn="l">
              <a:buFont typeface="Arial" panose="020B0604020202020204" pitchFamily="34" charset="0"/>
              <a:buChar char="•"/>
            </a:pPr>
            <a:r>
              <a:rPr lang="en-US" sz="1200" b="0" i="0" kern="1200" dirty="0">
                <a:solidFill>
                  <a:schemeClr val="tx1"/>
                </a:solidFill>
                <a:effectLst/>
                <a:latin typeface="+mn-lt"/>
                <a:ea typeface="+mn-ea"/>
                <a:cs typeface="+mn-cs"/>
              </a:rPr>
              <a:t>but no comprehensive written report on its GHG inventories that can provide analysis of the data collected for the inventory that can be used support policy decisions to reduce greenhouse gas (GHG) emissions, as well as to provide updates to the public on the status of the City in working to achieve its emissions reductions targets.</a:t>
            </a:r>
            <a:endParaRPr lang="en-US" dirty="0"/>
          </a:p>
          <a:p>
            <a:pPr algn="l"/>
            <a:endParaRPr lang="en-US" dirty="0"/>
          </a:p>
          <a:p>
            <a:pPr algn="l"/>
            <a:r>
              <a:rPr lang="en-US" dirty="0"/>
              <a:t>Data Challenge: </a:t>
            </a:r>
          </a:p>
          <a:p>
            <a:pPr marL="342900" indent="-342900" algn="l">
              <a:buFont typeface="Arial" panose="020B0604020202020204" pitchFamily="34" charset="0"/>
              <a:buChar char="•"/>
            </a:pPr>
            <a:r>
              <a:rPr lang="en-US" dirty="0"/>
              <a:t>The community lead has consistently had trouble accessing GHG inventory data from other departments. There is no data sharing protocol in place and it has been exceedingly difficult to obtain any consistent data beyond that of 1 year and only in a handful of areas needed.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defTabSz="464790">
              <a:defRPr/>
            </a:pPr>
            <a:fld id="{5420E71A-57C3-DD49-88EB-D7CC119C2EC0}" type="slidenum">
              <a:rPr lang="en-US">
                <a:solidFill>
                  <a:prstClr val="black"/>
                </a:solidFill>
                <a:latin typeface="Calibri"/>
              </a:rPr>
              <a:pPr defTabSz="464790">
                <a:defRPr/>
              </a:pPr>
              <a:t>6</a:t>
            </a:fld>
            <a:endParaRPr lang="en-US">
              <a:solidFill>
                <a:prstClr val="black"/>
              </a:solidFill>
              <a:latin typeface="Calibri"/>
            </a:endParaRPr>
          </a:p>
        </p:txBody>
      </p:sp>
    </p:spTree>
    <p:extLst>
      <p:ext uri="{BB962C8B-B14F-4D97-AF65-F5344CB8AC3E}">
        <p14:creationId xmlns:p14="http://schemas.microsoft.com/office/powerpoint/2010/main" val="3640254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a:p>
            <a:pPr marL="514350" indent="-514350">
              <a:buFont typeface="+mj-lt"/>
              <a:buAutoNum type="arabicPeriod"/>
            </a:pPr>
            <a:r>
              <a:rPr lang="en-US" dirty="0">
                <a:latin typeface="Arial" panose="020B0604020202020204" pitchFamily="34" charset="0"/>
                <a:cs typeface="Arial" panose="020B0604020202020204" pitchFamily="34" charset="0"/>
              </a:rPr>
              <a:t>Data exists, but isn't easy for decision-makers to find.  </a:t>
            </a:r>
          </a:p>
          <a:p>
            <a:pPr marL="514350" indent="-514350">
              <a:buFont typeface="+mj-lt"/>
              <a:buAutoNum type="arabicPeriod"/>
            </a:pPr>
            <a:r>
              <a:rPr lang="en-US" dirty="0">
                <a:latin typeface="Arial" panose="020B0604020202020204" pitchFamily="34" charset="0"/>
                <a:cs typeface="Arial" panose="020B0604020202020204" pitchFamily="34" charset="0"/>
              </a:rPr>
              <a:t>Data is findable, but hard to use because its not easy to understand and use (weird formats, lack of metadata). </a:t>
            </a:r>
          </a:p>
          <a:p>
            <a:pPr marL="514350" indent="-514350">
              <a:buFont typeface="+mj-lt"/>
              <a:buAutoNum type="arabicPeriod"/>
            </a:pPr>
            <a:r>
              <a:rPr lang="en-US" dirty="0">
                <a:latin typeface="Arial" panose="020B0604020202020204" pitchFamily="34" charset="0"/>
                <a:cs typeface="Arial" panose="020B0604020202020204" pitchFamily="34" charset="0"/>
              </a:rPr>
              <a:t>Whoever owns the data doesn't want to share it (worried about loosing it, not time to respond, sharing doesn't help them).  </a:t>
            </a:r>
          </a:p>
          <a:p>
            <a:pPr marL="514350" indent="-514350">
              <a:buFont typeface="+mj-lt"/>
              <a:buAutoNum type="arabicPeriod"/>
            </a:pPr>
            <a:r>
              <a:rPr lang="en-US" dirty="0">
                <a:latin typeface="Arial" panose="020B0604020202020204" pitchFamily="34" charset="0"/>
                <a:cs typeface="Arial" panose="020B0604020202020204" pitchFamily="34" charset="0"/>
              </a:rPr>
              <a:t>Data wasn't designed to answer users primary questions, and so is interesting but not super-</a:t>
            </a:r>
            <a:r>
              <a:rPr lang="en-US" dirty="0" err="1">
                <a:latin typeface="Arial" panose="020B0604020202020204" pitchFamily="34" charset="0"/>
                <a:cs typeface="Arial" panose="020B0604020202020204" pitchFamily="34" charset="0"/>
              </a:rPr>
              <a:t>relevent</a:t>
            </a:r>
            <a:r>
              <a:rPr lang="en-US" dirty="0">
                <a:latin typeface="Arial" panose="020B0604020202020204" pitchFamily="34" charset="0"/>
                <a:cs typeface="Arial" panose="020B0604020202020204" pitchFamily="34" charset="0"/>
              </a:rPr>
              <a:t>. </a:t>
            </a:r>
          </a:p>
          <a:p>
            <a:pPr marL="514350" indent="-514350">
              <a:buFont typeface="+mj-lt"/>
              <a:buAutoNum type="arabicPeriod"/>
            </a:pPr>
            <a:r>
              <a:rPr lang="en-US" dirty="0">
                <a:latin typeface="Arial" panose="020B0604020202020204" pitchFamily="34" charset="0"/>
                <a:cs typeface="Arial" panose="020B0604020202020204" pitchFamily="34" charset="0"/>
              </a:rPr>
              <a:t>No time/energy/experience with data</a:t>
            </a:r>
          </a:p>
        </p:txBody>
      </p:sp>
      <p:sp>
        <p:nvSpPr>
          <p:cNvPr id="4" name="Slide Number Placeholder 3"/>
          <p:cNvSpPr>
            <a:spLocks noGrp="1"/>
          </p:cNvSpPr>
          <p:nvPr>
            <p:ph type="sldNum" sz="quarter" idx="10"/>
          </p:nvPr>
        </p:nvSpPr>
        <p:spPr/>
        <p:txBody>
          <a:bodyPr/>
          <a:lstStyle/>
          <a:p>
            <a:fld id="{5420E71A-57C3-DD49-88EB-D7CC119C2EC0}" type="slidenum">
              <a:rPr lang="en-US" smtClean="0"/>
              <a:t>7</a:t>
            </a:fld>
            <a:endParaRPr lang="en-US"/>
          </a:p>
        </p:txBody>
      </p:sp>
    </p:spTree>
    <p:extLst>
      <p:ext uri="{BB962C8B-B14F-4D97-AF65-F5344CB8AC3E}">
        <p14:creationId xmlns:p14="http://schemas.microsoft.com/office/powerpoint/2010/main" val="3210218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AD51A2-6273-524B-92CD-F830C98D2DD6}" type="slidenum">
              <a:rPr lang="en-US" smtClean="0"/>
              <a:t>8</a:t>
            </a:fld>
            <a:endParaRPr lang="en-US"/>
          </a:p>
        </p:txBody>
      </p:sp>
    </p:spTree>
    <p:extLst>
      <p:ext uri="{BB962C8B-B14F-4D97-AF65-F5344CB8AC3E}">
        <p14:creationId xmlns:p14="http://schemas.microsoft.com/office/powerpoint/2010/main" val="1463686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Start with partners – can they recommend communities that would be best suited to work with scientists? Do they have the point of contact, time and resources to devote to working with a pro bono scientist?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are the community’s issues? What are the priorities? Do they relate to climate change, natural hazards and/or natural resources?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Are there any ongoing funding streams/deadlines/requirements that make one issue more of a priority?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Scoping conversations – having a series of conversations to determine the structure of the project with community leaders and others that might have a stake in the project’s impact.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Finding scientists willing to work the community scope.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Community leaders and selected scientist(s) are willing to work together to re-scope the project a little to suit selected scientist(s) expertise and availability.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Encourage teams to meet each other soon after matching to learn about each other’s communications styles and hash out a way to develop a project plan. </a:t>
            </a:r>
          </a:p>
          <a:p>
            <a:endParaRPr lang="en-US" dirty="0"/>
          </a:p>
        </p:txBody>
      </p:sp>
      <p:sp>
        <p:nvSpPr>
          <p:cNvPr id="4" name="Slide Number Placeholder 3"/>
          <p:cNvSpPr>
            <a:spLocks noGrp="1"/>
          </p:cNvSpPr>
          <p:nvPr>
            <p:ph type="sldNum" sz="quarter" idx="5"/>
          </p:nvPr>
        </p:nvSpPr>
        <p:spPr/>
        <p:txBody>
          <a:bodyPr/>
          <a:lstStyle/>
          <a:p>
            <a:fld id="{1AAD51A2-6273-524B-92CD-F830C98D2DD6}" type="slidenum">
              <a:rPr lang="en-US" smtClean="0"/>
              <a:t>9</a:t>
            </a:fld>
            <a:endParaRPr lang="en-US"/>
          </a:p>
        </p:txBody>
      </p:sp>
    </p:spTree>
    <p:extLst>
      <p:ext uri="{BB962C8B-B14F-4D97-AF65-F5344CB8AC3E}">
        <p14:creationId xmlns:p14="http://schemas.microsoft.com/office/powerpoint/2010/main" val="4058481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9A9CB-75E8-463D-A187-BBCB68B936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521932-A736-4E99-9ACF-01AE03032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80EB1E-D54F-440F-8F81-1C10DBE0C8C3}"/>
              </a:ext>
            </a:extLst>
          </p:cNvPr>
          <p:cNvSpPr>
            <a:spLocks noGrp="1"/>
          </p:cNvSpPr>
          <p:nvPr>
            <p:ph type="dt" sz="half" idx="10"/>
          </p:nvPr>
        </p:nvSpPr>
        <p:spPr/>
        <p:txBody>
          <a:bodyPr/>
          <a:lstStyle/>
          <a:p>
            <a:fld id="{F9216D17-423A-4D2B-9DBC-B053778FFB13}" type="datetimeFigureOut">
              <a:rPr lang="en-US" smtClean="0"/>
              <a:t>1/14/19</a:t>
            </a:fld>
            <a:endParaRPr lang="en-US"/>
          </a:p>
        </p:txBody>
      </p:sp>
      <p:sp>
        <p:nvSpPr>
          <p:cNvPr id="5" name="Footer Placeholder 4">
            <a:extLst>
              <a:ext uri="{FF2B5EF4-FFF2-40B4-BE49-F238E27FC236}">
                <a16:creationId xmlns:a16="http://schemas.microsoft.com/office/drawing/2014/main" id="{17C42E8F-35D2-4FC1-ADE7-B00C5EA117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80CBD-4A4F-4C08-9EE8-2BE59E8B8A21}"/>
              </a:ext>
            </a:extLst>
          </p:cNvPr>
          <p:cNvSpPr>
            <a:spLocks noGrp="1"/>
          </p:cNvSpPr>
          <p:nvPr>
            <p:ph type="sldNum" sz="quarter" idx="12"/>
          </p:nvPr>
        </p:nvSpPr>
        <p:spPr/>
        <p:txBody>
          <a:bodyPr/>
          <a:lstStyle/>
          <a:p>
            <a:fld id="{9FECA68B-F289-4A30-8158-41D5AEC64A4C}" type="slidenum">
              <a:rPr lang="en-US" smtClean="0"/>
              <a:t>‹#›</a:t>
            </a:fld>
            <a:endParaRPr lang="en-US"/>
          </a:p>
        </p:txBody>
      </p:sp>
    </p:spTree>
    <p:extLst>
      <p:ext uri="{BB962C8B-B14F-4D97-AF65-F5344CB8AC3E}">
        <p14:creationId xmlns:p14="http://schemas.microsoft.com/office/powerpoint/2010/main" val="3247631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AF336-C8AE-4D76-B043-614850F394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7F102F-3CD3-46FA-9CF2-16756829D11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3E02DF-F285-4B30-A52D-70D5DA17C9F2}"/>
              </a:ext>
            </a:extLst>
          </p:cNvPr>
          <p:cNvSpPr>
            <a:spLocks noGrp="1"/>
          </p:cNvSpPr>
          <p:nvPr>
            <p:ph type="dt" sz="half" idx="10"/>
          </p:nvPr>
        </p:nvSpPr>
        <p:spPr/>
        <p:txBody>
          <a:bodyPr/>
          <a:lstStyle/>
          <a:p>
            <a:fld id="{F9216D17-423A-4D2B-9DBC-B053778FFB13}" type="datetimeFigureOut">
              <a:rPr lang="en-US" smtClean="0"/>
              <a:t>1/14/19</a:t>
            </a:fld>
            <a:endParaRPr lang="en-US"/>
          </a:p>
        </p:txBody>
      </p:sp>
      <p:sp>
        <p:nvSpPr>
          <p:cNvPr id="5" name="Footer Placeholder 4">
            <a:extLst>
              <a:ext uri="{FF2B5EF4-FFF2-40B4-BE49-F238E27FC236}">
                <a16:creationId xmlns:a16="http://schemas.microsoft.com/office/drawing/2014/main" id="{72DF72ED-1838-469B-AB52-7ECBDCE94E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A6CE50-3E6A-4F55-B76D-D62AB126E3D6}"/>
              </a:ext>
            </a:extLst>
          </p:cNvPr>
          <p:cNvSpPr>
            <a:spLocks noGrp="1"/>
          </p:cNvSpPr>
          <p:nvPr>
            <p:ph type="sldNum" sz="quarter" idx="12"/>
          </p:nvPr>
        </p:nvSpPr>
        <p:spPr/>
        <p:txBody>
          <a:bodyPr/>
          <a:lstStyle/>
          <a:p>
            <a:fld id="{9FECA68B-F289-4A30-8158-41D5AEC64A4C}" type="slidenum">
              <a:rPr lang="en-US" smtClean="0"/>
              <a:t>‹#›</a:t>
            </a:fld>
            <a:endParaRPr lang="en-US"/>
          </a:p>
        </p:txBody>
      </p:sp>
    </p:spTree>
    <p:extLst>
      <p:ext uri="{BB962C8B-B14F-4D97-AF65-F5344CB8AC3E}">
        <p14:creationId xmlns:p14="http://schemas.microsoft.com/office/powerpoint/2010/main" val="2285066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21F131-DCDA-4B08-91F5-45A05D3696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6D9BBE-83D5-4653-AF91-0210CCB9A22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C445AD-8F4E-4AD5-8E51-7AF4228F9068}"/>
              </a:ext>
            </a:extLst>
          </p:cNvPr>
          <p:cNvSpPr>
            <a:spLocks noGrp="1"/>
          </p:cNvSpPr>
          <p:nvPr>
            <p:ph type="dt" sz="half" idx="10"/>
          </p:nvPr>
        </p:nvSpPr>
        <p:spPr/>
        <p:txBody>
          <a:bodyPr/>
          <a:lstStyle/>
          <a:p>
            <a:fld id="{F9216D17-423A-4D2B-9DBC-B053778FFB13}" type="datetimeFigureOut">
              <a:rPr lang="en-US" smtClean="0"/>
              <a:t>1/14/19</a:t>
            </a:fld>
            <a:endParaRPr lang="en-US"/>
          </a:p>
        </p:txBody>
      </p:sp>
      <p:sp>
        <p:nvSpPr>
          <p:cNvPr id="5" name="Footer Placeholder 4">
            <a:extLst>
              <a:ext uri="{FF2B5EF4-FFF2-40B4-BE49-F238E27FC236}">
                <a16:creationId xmlns:a16="http://schemas.microsoft.com/office/drawing/2014/main" id="{F18F4E65-CF6B-433D-80D4-02F7F86D94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9ACAF4-0B78-488F-8414-2D19D08613E4}"/>
              </a:ext>
            </a:extLst>
          </p:cNvPr>
          <p:cNvSpPr>
            <a:spLocks noGrp="1"/>
          </p:cNvSpPr>
          <p:nvPr>
            <p:ph type="sldNum" sz="quarter" idx="12"/>
          </p:nvPr>
        </p:nvSpPr>
        <p:spPr/>
        <p:txBody>
          <a:bodyPr/>
          <a:lstStyle/>
          <a:p>
            <a:fld id="{9FECA68B-F289-4A30-8158-41D5AEC64A4C}" type="slidenum">
              <a:rPr lang="en-US" smtClean="0"/>
              <a:t>‹#›</a:t>
            </a:fld>
            <a:endParaRPr lang="en-US"/>
          </a:p>
        </p:txBody>
      </p:sp>
    </p:spTree>
    <p:extLst>
      <p:ext uri="{BB962C8B-B14F-4D97-AF65-F5344CB8AC3E}">
        <p14:creationId xmlns:p14="http://schemas.microsoft.com/office/powerpoint/2010/main" val="3757526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Option 10">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337" y="0"/>
            <a:ext cx="12222808" cy="68770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62000" y="838201"/>
            <a:ext cx="8712200" cy="1269999"/>
          </a:xfrm>
        </p:spPr>
        <p:txBody>
          <a:bodyPr anchor="t"/>
          <a:lstStyle>
            <a:lvl1pPr algn="l">
              <a:defRPr sz="3600" b="1" i="0" baseline="0">
                <a:solidFill>
                  <a:srgbClr val="003744"/>
                </a:solidFill>
                <a:latin typeface="Arial" charset="0"/>
                <a:ea typeface="Arial" charset="0"/>
                <a:cs typeface="Arial" charset="0"/>
              </a:defRPr>
            </a:lvl1pPr>
          </a:lstStyle>
          <a:p>
            <a:r>
              <a:rPr lang="en-US" dirty="0"/>
              <a:t>Title Goes Here</a:t>
            </a:r>
            <a:br>
              <a:rPr lang="en-US" dirty="0"/>
            </a:br>
            <a:r>
              <a:rPr lang="en-US" dirty="0"/>
              <a:t>And here</a:t>
            </a:r>
            <a:br>
              <a:rPr lang="en-US" dirty="0"/>
            </a:br>
            <a:endParaRPr lang="en-US" dirty="0"/>
          </a:p>
        </p:txBody>
      </p:sp>
      <p:sp>
        <p:nvSpPr>
          <p:cNvPr id="4" name="Text Placeholder 3"/>
          <p:cNvSpPr>
            <a:spLocks noGrp="1"/>
          </p:cNvSpPr>
          <p:nvPr>
            <p:ph type="body" sz="quarter" idx="10" hasCustomPrompt="1"/>
          </p:nvPr>
        </p:nvSpPr>
        <p:spPr>
          <a:xfrm>
            <a:off x="762000" y="2311400"/>
            <a:ext cx="8712200" cy="2286000"/>
          </a:xfrm>
        </p:spPr>
        <p:txBody>
          <a:bodyPr/>
          <a:lstStyle>
            <a:lvl1pPr marL="0" indent="0">
              <a:buNone/>
              <a:defRPr b="0" i="0" baseline="0">
                <a:solidFill>
                  <a:srgbClr val="0083BA"/>
                </a:solidFill>
                <a:latin typeface="Arial" charset="0"/>
                <a:ea typeface="Arial" charset="0"/>
                <a:cs typeface="Arial" charset="0"/>
              </a:defRPr>
            </a:lvl1pPr>
          </a:lstStyle>
          <a:p>
            <a:pPr lvl="0"/>
            <a:r>
              <a:rPr lang="en-US" dirty="0"/>
              <a:t>Subhead here</a:t>
            </a:r>
          </a:p>
        </p:txBody>
      </p:sp>
    </p:spTree>
    <p:extLst>
      <p:ext uri="{BB962C8B-B14F-4D97-AF65-F5344CB8AC3E}">
        <p14:creationId xmlns:p14="http://schemas.microsoft.com/office/powerpoint/2010/main" val="359608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Interior Slide">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17" y="2408"/>
            <a:ext cx="12181177" cy="6853626"/>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hasCustomPrompt="1"/>
          </p:nvPr>
        </p:nvSpPr>
        <p:spPr>
          <a:xfrm>
            <a:off x="787400" y="711201"/>
            <a:ext cx="9474200" cy="620986"/>
          </a:xfrm>
        </p:spPr>
        <p:txBody>
          <a:bodyPr>
            <a:normAutofit/>
          </a:bodyPr>
          <a:lstStyle>
            <a:lvl1pPr marL="0" indent="0">
              <a:buNone/>
              <a:defRPr sz="3200">
                <a:solidFill>
                  <a:srgbClr val="0083BA"/>
                </a:solidFill>
                <a:latin typeface="Arial" charset="0"/>
                <a:ea typeface="Arial" charset="0"/>
                <a:cs typeface="Arial" charset="0"/>
              </a:defRPr>
            </a:lvl1pPr>
            <a:lvl2pPr>
              <a:defRPr>
                <a:latin typeface="Myriad Pro" charset="0"/>
                <a:ea typeface="Myriad Pro" charset="0"/>
                <a:cs typeface="Myriad Pro" charset="0"/>
              </a:defRPr>
            </a:lvl2pPr>
            <a:lvl3pPr>
              <a:defRPr>
                <a:latin typeface="Myriad Pro" charset="0"/>
                <a:ea typeface="Myriad Pro" charset="0"/>
                <a:cs typeface="Myriad Pro" charset="0"/>
              </a:defRPr>
            </a:lvl3pPr>
            <a:lvl4pPr>
              <a:defRPr>
                <a:latin typeface="Myriad Pro" charset="0"/>
                <a:ea typeface="Myriad Pro" charset="0"/>
                <a:cs typeface="Myriad Pro" charset="0"/>
              </a:defRPr>
            </a:lvl4pPr>
            <a:lvl5pPr>
              <a:defRPr>
                <a:latin typeface="Myriad Pro" charset="0"/>
                <a:ea typeface="Myriad Pro" charset="0"/>
                <a:cs typeface="Myriad Pro" charset="0"/>
              </a:defRPr>
            </a:lvl5pPr>
          </a:lstStyle>
          <a:p>
            <a:pPr lvl="0"/>
            <a:r>
              <a:rPr lang="en-US" dirty="0"/>
              <a:t>Title Here</a:t>
            </a:r>
          </a:p>
        </p:txBody>
      </p:sp>
      <p:sp>
        <p:nvSpPr>
          <p:cNvPr id="7" name="Text Placeholder 6"/>
          <p:cNvSpPr>
            <a:spLocks noGrp="1"/>
          </p:cNvSpPr>
          <p:nvPr>
            <p:ph type="body" sz="quarter" idx="11" hasCustomPrompt="1"/>
          </p:nvPr>
        </p:nvSpPr>
        <p:spPr>
          <a:xfrm rot="10800000" flipH="1" flipV="1">
            <a:off x="787400" y="1544746"/>
            <a:ext cx="9474200" cy="4651102"/>
          </a:xfrm>
        </p:spPr>
        <p:txBody>
          <a:bodyPr/>
          <a:lstStyle>
            <a:lvl1pPr marL="0" indent="0">
              <a:buFontTx/>
              <a:buNone/>
              <a:defRPr sz="2000">
                <a:solidFill>
                  <a:srgbClr val="003744"/>
                </a:solidFill>
                <a:latin typeface="Arial" charset="0"/>
                <a:ea typeface="Arial" charset="0"/>
                <a:cs typeface="Arial" charset="0"/>
              </a:defRPr>
            </a:lvl1pPr>
            <a:lvl2pPr marL="342882" indent="0">
              <a:buNone/>
              <a:defRPr/>
            </a:lvl2pPr>
            <a:lvl3pPr>
              <a:defRPr sz="1600">
                <a:solidFill>
                  <a:srgbClr val="003744"/>
                </a:solidFill>
                <a:latin typeface="Arial" charset="0"/>
                <a:ea typeface="Arial" charset="0"/>
                <a:cs typeface="Arial" charset="0"/>
              </a:defRPr>
            </a:lvl3pPr>
            <a:lvl4pPr>
              <a:defRPr sz="1400">
                <a:solidFill>
                  <a:srgbClr val="003744"/>
                </a:solidFill>
                <a:latin typeface="Arial" charset="0"/>
                <a:ea typeface="Arial" charset="0"/>
                <a:cs typeface="Arial" charset="0"/>
              </a:defRPr>
            </a:lvl4pPr>
            <a:lvl5pPr>
              <a:defRPr sz="1200">
                <a:solidFill>
                  <a:srgbClr val="003744"/>
                </a:solidFill>
                <a:latin typeface="Arial" charset="0"/>
                <a:ea typeface="Arial" charset="0"/>
                <a:cs typeface="Arial" charset="0"/>
              </a:defRPr>
            </a:lvl5pPr>
          </a:lstStyle>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9073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losing: Editable">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4375"/>
            <a:ext cx="12181176" cy="685362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0" hasCustomPrompt="1"/>
          </p:nvPr>
        </p:nvSpPr>
        <p:spPr>
          <a:xfrm>
            <a:off x="693739" y="1749972"/>
            <a:ext cx="6266738" cy="3704898"/>
          </a:xfrm>
        </p:spPr>
        <p:txBody>
          <a:bodyPr/>
          <a:lstStyle>
            <a:lvl1pPr marL="0" indent="0">
              <a:buNone/>
              <a:defRPr sz="3200" b="0" i="0" baseline="0">
                <a:solidFill>
                  <a:srgbClr val="0083BA"/>
                </a:solidFill>
                <a:latin typeface="Arial" charset="0"/>
                <a:ea typeface="Arial" charset="0"/>
                <a:cs typeface="Arial" charset="0"/>
              </a:defRPr>
            </a:lvl1pPr>
            <a:lvl2pPr>
              <a:defRPr>
                <a:latin typeface="Myriad Pro" charset="0"/>
                <a:ea typeface="Myriad Pro" charset="0"/>
                <a:cs typeface="Myriad Pro" charset="0"/>
              </a:defRPr>
            </a:lvl2pPr>
            <a:lvl3pPr>
              <a:defRPr>
                <a:latin typeface="Myriad Pro" charset="0"/>
                <a:ea typeface="Myriad Pro" charset="0"/>
                <a:cs typeface="Myriad Pro" charset="0"/>
              </a:defRPr>
            </a:lvl3pPr>
            <a:lvl4pPr>
              <a:defRPr>
                <a:latin typeface="Myriad Pro" charset="0"/>
                <a:ea typeface="Myriad Pro" charset="0"/>
                <a:cs typeface="Myriad Pro" charset="0"/>
              </a:defRPr>
            </a:lvl4pPr>
            <a:lvl5pPr>
              <a:defRPr>
                <a:latin typeface="Myriad Pro" charset="0"/>
                <a:ea typeface="Myriad Pro" charset="0"/>
                <a:cs typeface="Myriad Pro" charset="0"/>
              </a:defRPr>
            </a:lvl5pPr>
          </a:lstStyle>
          <a:p>
            <a:pPr lvl="0"/>
            <a:r>
              <a:rPr lang="en-US" dirty="0"/>
              <a:t>Closing statement here. </a:t>
            </a:r>
          </a:p>
        </p:txBody>
      </p:sp>
    </p:spTree>
    <p:extLst>
      <p:ext uri="{BB962C8B-B14F-4D97-AF65-F5344CB8AC3E}">
        <p14:creationId xmlns:p14="http://schemas.microsoft.com/office/powerpoint/2010/main" val="992887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Slide Option 11">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337" y="0"/>
            <a:ext cx="12222808" cy="68770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62000" y="838201"/>
            <a:ext cx="8712200" cy="1269999"/>
          </a:xfrm>
        </p:spPr>
        <p:txBody>
          <a:bodyPr anchor="t"/>
          <a:lstStyle>
            <a:lvl1pPr algn="l">
              <a:defRPr sz="3600" b="1" i="0" baseline="0">
                <a:solidFill>
                  <a:srgbClr val="003744"/>
                </a:solidFill>
                <a:latin typeface="Arial" charset="0"/>
                <a:ea typeface="Arial" charset="0"/>
                <a:cs typeface="Arial" charset="0"/>
              </a:defRPr>
            </a:lvl1pPr>
          </a:lstStyle>
          <a:p>
            <a:r>
              <a:rPr lang="en-US" dirty="0"/>
              <a:t>Title Goes Here</a:t>
            </a:r>
            <a:br>
              <a:rPr lang="en-US" dirty="0"/>
            </a:br>
            <a:r>
              <a:rPr lang="en-US" dirty="0"/>
              <a:t>And here</a:t>
            </a:r>
            <a:br>
              <a:rPr lang="en-US" dirty="0"/>
            </a:br>
            <a:endParaRPr lang="en-US" dirty="0"/>
          </a:p>
        </p:txBody>
      </p:sp>
      <p:sp>
        <p:nvSpPr>
          <p:cNvPr id="4" name="Text Placeholder 3"/>
          <p:cNvSpPr>
            <a:spLocks noGrp="1"/>
          </p:cNvSpPr>
          <p:nvPr>
            <p:ph type="body" sz="quarter" idx="10" hasCustomPrompt="1"/>
          </p:nvPr>
        </p:nvSpPr>
        <p:spPr>
          <a:xfrm>
            <a:off x="762000" y="2311400"/>
            <a:ext cx="8712200" cy="2286000"/>
          </a:xfrm>
        </p:spPr>
        <p:txBody>
          <a:bodyPr/>
          <a:lstStyle>
            <a:lvl1pPr marL="0" indent="0">
              <a:buNone/>
              <a:defRPr b="0" i="0" baseline="0">
                <a:solidFill>
                  <a:srgbClr val="0083BA"/>
                </a:solidFill>
                <a:latin typeface="Arial" charset="0"/>
                <a:ea typeface="Arial" charset="0"/>
                <a:cs typeface="Arial" charset="0"/>
              </a:defRPr>
            </a:lvl1pPr>
          </a:lstStyle>
          <a:p>
            <a:pPr lvl="0"/>
            <a:r>
              <a:rPr lang="en-US" dirty="0"/>
              <a:t>Subhead here</a:t>
            </a:r>
          </a:p>
        </p:txBody>
      </p:sp>
    </p:spTree>
    <p:extLst>
      <p:ext uri="{BB962C8B-B14F-4D97-AF65-F5344CB8AC3E}">
        <p14:creationId xmlns:p14="http://schemas.microsoft.com/office/powerpoint/2010/main" val="2072566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49600-25C8-4CCA-882B-1D09EC2B5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D2BB24-5B2B-42E0-8365-0E306FF92DC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A41B27-922C-4C15-9015-D57627770A28}"/>
              </a:ext>
            </a:extLst>
          </p:cNvPr>
          <p:cNvSpPr>
            <a:spLocks noGrp="1"/>
          </p:cNvSpPr>
          <p:nvPr>
            <p:ph type="dt" sz="half" idx="10"/>
          </p:nvPr>
        </p:nvSpPr>
        <p:spPr/>
        <p:txBody>
          <a:bodyPr/>
          <a:lstStyle/>
          <a:p>
            <a:fld id="{F9216D17-423A-4D2B-9DBC-B053778FFB13}" type="datetimeFigureOut">
              <a:rPr lang="en-US" smtClean="0"/>
              <a:t>1/14/19</a:t>
            </a:fld>
            <a:endParaRPr lang="en-US"/>
          </a:p>
        </p:txBody>
      </p:sp>
      <p:sp>
        <p:nvSpPr>
          <p:cNvPr id="5" name="Footer Placeholder 4">
            <a:extLst>
              <a:ext uri="{FF2B5EF4-FFF2-40B4-BE49-F238E27FC236}">
                <a16:creationId xmlns:a16="http://schemas.microsoft.com/office/drawing/2014/main" id="{C6B2883E-0E8F-4CC5-800C-A9AB4539EA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D6C8B-85DE-4D02-9CC6-02AC6D02D9FB}"/>
              </a:ext>
            </a:extLst>
          </p:cNvPr>
          <p:cNvSpPr>
            <a:spLocks noGrp="1"/>
          </p:cNvSpPr>
          <p:nvPr>
            <p:ph type="sldNum" sz="quarter" idx="12"/>
          </p:nvPr>
        </p:nvSpPr>
        <p:spPr/>
        <p:txBody>
          <a:bodyPr/>
          <a:lstStyle/>
          <a:p>
            <a:fld id="{9FECA68B-F289-4A30-8158-41D5AEC64A4C}" type="slidenum">
              <a:rPr lang="en-US" smtClean="0"/>
              <a:t>‹#›</a:t>
            </a:fld>
            <a:endParaRPr lang="en-US"/>
          </a:p>
        </p:txBody>
      </p:sp>
    </p:spTree>
    <p:extLst>
      <p:ext uri="{BB962C8B-B14F-4D97-AF65-F5344CB8AC3E}">
        <p14:creationId xmlns:p14="http://schemas.microsoft.com/office/powerpoint/2010/main" val="410096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98E8E-52BD-4626-A5C2-DF6FCFC503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2519B9-D7CB-430A-91AA-DE5C0656A7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55CE8E5-64B8-438E-BD7A-D5EDEE6942B1}"/>
              </a:ext>
            </a:extLst>
          </p:cNvPr>
          <p:cNvSpPr>
            <a:spLocks noGrp="1"/>
          </p:cNvSpPr>
          <p:nvPr>
            <p:ph type="dt" sz="half" idx="10"/>
          </p:nvPr>
        </p:nvSpPr>
        <p:spPr/>
        <p:txBody>
          <a:bodyPr/>
          <a:lstStyle/>
          <a:p>
            <a:fld id="{F9216D17-423A-4D2B-9DBC-B053778FFB13}" type="datetimeFigureOut">
              <a:rPr lang="en-US" smtClean="0"/>
              <a:t>1/14/19</a:t>
            </a:fld>
            <a:endParaRPr lang="en-US"/>
          </a:p>
        </p:txBody>
      </p:sp>
      <p:sp>
        <p:nvSpPr>
          <p:cNvPr id="5" name="Footer Placeholder 4">
            <a:extLst>
              <a:ext uri="{FF2B5EF4-FFF2-40B4-BE49-F238E27FC236}">
                <a16:creationId xmlns:a16="http://schemas.microsoft.com/office/drawing/2014/main" id="{4AA3AECB-5993-4A2A-8738-38E157BFC8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74FCF2-DD0B-4D5D-AE54-F9471E143BBE}"/>
              </a:ext>
            </a:extLst>
          </p:cNvPr>
          <p:cNvSpPr>
            <a:spLocks noGrp="1"/>
          </p:cNvSpPr>
          <p:nvPr>
            <p:ph type="sldNum" sz="quarter" idx="12"/>
          </p:nvPr>
        </p:nvSpPr>
        <p:spPr/>
        <p:txBody>
          <a:bodyPr/>
          <a:lstStyle/>
          <a:p>
            <a:fld id="{9FECA68B-F289-4A30-8158-41D5AEC64A4C}" type="slidenum">
              <a:rPr lang="en-US" smtClean="0"/>
              <a:t>‹#›</a:t>
            </a:fld>
            <a:endParaRPr lang="en-US"/>
          </a:p>
        </p:txBody>
      </p:sp>
    </p:spTree>
    <p:extLst>
      <p:ext uri="{BB962C8B-B14F-4D97-AF65-F5344CB8AC3E}">
        <p14:creationId xmlns:p14="http://schemas.microsoft.com/office/powerpoint/2010/main" val="1422795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AD267-7AB7-4D0A-BA10-E28B3F8F2C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C0DEEE-4116-424B-A3CC-2F65DA79EF5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AF85B7-EB8B-4E79-B1B3-043FAD915F3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9D7312-9B99-4860-88CD-CFDEDE8BD623}"/>
              </a:ext>
            </a:extLst>
          </p:cNvPr>
          <p:cNvSpPr>
            <a:spLocks noGrp="1"/>
          </p:cNvSpPr>
          <p:nvPr>
            <p:ph type="dt" sz="half" idx="10"/>
          </p:nvPr>
        </p:nvSpPr>
        <p:spPr/>
        <p:txBody>
          <a:bodyPr/>
          <a:lstStyle/>
          <a:p>
            <a:fld id="{F9216D17-423A-4D2B-9DBC-B053778FFB13}" type="datetimeFigureOut">
              <a:rPr lang="en-US" smtClean="0"/>
              <a:t>1/14/19</a:t>
            </a:fld>
            <a:endParaRPr lang="en-US"/>
          </a:p>
        </p:txBody>
      </p:sp>
      <p:sp>
        <p:nvSpPr>
          <p:cNvPr id="6" name="Footer Placeholder 5">
            <a:extLst>
              <a:ext uri="{FF2B5EF4-FFF2-40B4-BE49-F238E27FC236}">
                <a16:creationId xmlns:a16="http://schemas.microsoft.com/office/drawing/2014/main" id="{EFC2B820-55EC-4F48-84EA-B2C2BEF76C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50BC3F-E523-4262-AD32-071D10AB026F}"/>
              </a:ext>
            </a:extLst>
          </p:cNvPr>
          <p:cNvSpPr>
            <a:spLocks noGrp="1"/>
          </p:cNvSpPr>
          <p:nvPr>
            <p:ph type="sldNum" sz="quarter" idx="12"/>
          </p:nvPr>
        </p:nvSpPr>
        <p:spPr/>
        <p:txBody>
          <a:bodyPr/>
          <a:lstStyle/>
          <a:p>
            <a:fld id="{9FECA68B-F289-4A30-8158-41D5AEC64A4C}" type="slidenum">
              <a:rPr lang="en-US" smtClean="0"/>
              <a:t>‹#›</a:t>
            </a:fld>
            <a:endParaRPr lang="en-US"/>
          </a:p>
        </p:txBody>
      </p:sp>
    </p:spTree>
    <p:extLst>
      <p:ext uri="{BB962C8B-B14F-4D97-AF65-F5344CB8AC3E}">
        <p14:creationId xmlns:p14="http://schemas.microsoft.com/office/powerpoint/2010/main" val="214356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4DAED-1F5E-4387-BF01-359C017027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16606F-53D6-400A-8BF1-2D8D8BABA8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1B5883F-C5B3-44FE-A0EE-4F6411E3098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150630-439E-49A6-954D-419CBC491B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C1227A6-FEEA-4E44-8B6F-073EF1B6FBC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CB009A-B2EC-416D-BF21-97733D637066}"/>
              </a:ext>
            </a:extLst>
          </p:cNvPr>
          <p:cNvSpPr>
            <a:spLocks noGrp="1"/>
          </p:cNvSpPr>
          <p:nvPr>
            <p:ph type="dt" sz="half" idx="10"/>
          </p:nvPr>
        </p:nvSpPr>
        <p:spPr/>
        <p:txBody>
          <a:bodyPr/>
          <a:lstStyle/>
          <a:p>
            <a:fld id="{F9216D17-423A-4D2B-9DBC-B053778FFB13}" type="datetimeFigureOut">
              <a:rPr lang="en-US" smtClean="0"/>
              <a:t>1/14/19</a:t>
            </a:fld>
            <a:endParaRPr lang="en-US"/>
          </a:p>
        </p:txBody>
      </p:sp>
      <p:sp>
        <p:nvSpPr>
          <p:cNvPr id="8" name="Footer Placeholder 7">
            <a:extLst>
              <a:ext uri="{FF2B5EF4-FFF2-40B4-BE49-F238E27FC236}">
                <a16:creationId xmlns:a16="http://schemas.microsoft.com/office/drawing/2014/main" id="{F6C1E233-6674-4B45-8ECE-6FFDCF5634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D22AC2-0392-4A80-9543-6CE464ACC2E4}"/>
              </a:ext>
            </a:extLst>
          </p:cNvPr>
          <p:cNvSpPr>
            <a:spLocks noGrp="1"/>
          </p:cNvSpPr>
          <p:nvPr>
            <p:ph type="sldNum" sz="quarter" idx="12"/>
          </p:nvPr>
        </p:nvSpPr>
        <p:spPr/>
        <p:txBody>
          <a:bodyPr/>
          <a:lstStyle/>
          <a:p>
            <a:fld id="{9FECA68B-F289-4A30-8158-41D5AEC64A4C}" type="slidenum">
              <a:rPr lang="en-US" smtClean="0"/>
              <a:t>‹#›</a:t>
            </a:fld>
            <a:endParaRPr lang="en-US"/>
          </a:p>
        </p:txBody>
      </p:sp>
    </p:spTree>
    <p:extLst>
      <p:ext uri="{BB962C8B-B14F-4D97-AF65-F5344CB8AC3E}">
        <p14:creationId xmlns:p14="http://schemas.microsoft.com/office/powerpoint/2010/main" val="3040026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1E536-FD6E-485D-BD95-60A6C1EC83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61BF81-9A8F-499F-AD57-A368B9DA91CE}"/>
              </a:ext>
            </a:extLst>
          </p:cNvPr>
          <p:cNvSpPr>
            <a:spLocks noGrp="1"/>
          </p:cNvSpPr>
          <p:nvPr>
            <p:ph type="dt" sz="half" idx="10"/>
          </p:nvPr>
        </p:nvSpPr>
        <p:spPr/>
        <p:txBody>
          <a:bodyPr/>
          <a:lstStyle/>
          <a:p>
            <a:fld id="{F9216D17-423A-4D2B-9DBC-B053778FFB13}" type="datetimeFigureOut">
              <a:rPr lang="en-US" smtClean="0"/>
              <a:t>1/14/19</a:t>
            </a:fld>
            <a:endParaRPr lang="en-US"/>
          </a:p>
        </p:txBody>
      </p:sp>
      <p:sp>
        <p:nvSpPr>
          <p:cNvPr id="4" name="Footer Placeholder 3">
            <a:extLst>
              <a:ext uri="{FF2B5EF4-FFF2-40B4-BE49-F238E27FC236}">
                <a16:creationId xmlns:a16="http://schemas.microsoft.com/office/drawing/2014/main" id="{1C0CA3C4-ED8B-4DF9-B8D0-2B42A99BFB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748323-4281-47D8-929B-CCFB533C2CCF}"/>
              </a:ext>
            </a:extLst>
          </p:cNvPr>
          <p:cNvSpPr>
            <a:spLocks noGrp="1"/>
          </p:cNvSpPr>
          <p:nvPr>
            <p:ph type="sldNum" sz="quarter" idx="12"/>
          </p:nvPr>
        </p:nvSpPr>
        <p:spPr/>
        <p:txBody>
          <a:bodyPr/>
          <a:lstStyle/>
          <a:p>
            <a:fld id="{9FECA68B-F289-4A30-8158-41D5AEC64A4C}" type="slidenum">
              <a:rPr lang="en-US" smtClean="0"/>
              <a:t>‹#›</a:t>
            </a:fld>
            <a:endParaRPr lang="en-US"/>
          </a:p>
        </p:txBody>
      </p:sp>
    </p:spTree>
    <p:extLst>
      <p:ext uri="{BB962C8B-B14F-4D97-AF65-F5344CB8AC3E}">
        <p14:creationId xmlns:p14="http://schemas.microsoft.com/office/powerpoint/2010/main" val="340970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66F06E-A8DA-4BA6-96A7-2DC94BC41CDC}"/>
              </a:ext>
            </a:extLst>
          </p:cNvPr>
          <p:cNvSpPr>
            <a:spLocks noGrp="1"/>
          </p:cNvSpPr>
          <p:nvPr>
            <p:ph type="dt" sz="half" idx="10"/>
          </p:nvPr>
        </p:nvSpPr>
        <p:spPr/>
        <p:txBody>
          <a:bodyPr/>
          <a:lstStyle/>
          <a:p>
            <a:fld id="{F9216D17-423A-4D2B-9DBC-B053778FFB13}" type="datetimeFigureOut">
              <a:rPr lang="en-US" smtClean="0"/>
              <a:t>1/14/19</a:t>
            </a:fld>
            <a:endParaRPr lang="en-US"/>
          </a:p>
        </p:txBody>
      </p:sp>
      <p:sp>
        <p:nvSpPr>
          <p:cNvPr id="3" name="Footer Placeholder 2">
            <a:extLst>
              <a:ext uri="{FF2B5EF4-FFF2-40B4-BE49-F238E27FC236}">
                <a16:creationId xmlns:a16="http://schemas.microsoft.com/office/drawing/2014/main" id="{5CC4EEBD-4A69-4CDA-B150-0C93C96178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F8E431-C8EB-47F7-9D38-A2CC556321CA}"/>
              </a:ext>
            </a:extLst>
          </p:cNvPr>
          <p:cNvSpPr>
            <a:spLocks noGrp="1"/>
          </p:cNvSpPr>
          <p:nvPr>
            <p:ph type="sldNum" sz="quarter" idx="12"/>
          </p:nvPr>
        </p:nvSpPr>
        <p:spPr/>
        <p:txBody>
          <a:bodyPr/>
          <a:lstStyle/>
          <a:p>
            <a:fld id="{9FECA68B-F289-4A30-8158-41D5AEC64A4C}" type="slidenum">
              <a:rPr lang="en-US" smtClean="0"/>
              <a:t>‹#›</a:t>
            </a:fld>
            <a:endParaRPr lang="en-US"/>
          </a:p>
        </p:txBody>
      </p:sp>
    </p:spTree>
    <p:extLst>
      <p:ext uri="{BB962C8B-B14F-4D97-AF65-F5344CB8AC3E}">
        <p14:creationId xmlns:p14="http://schemas.microsoft.com/office/powerpoint/2010/main" val="4052892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2A150-355E-4C8F-96E2-CE400A8C17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8476DE-F592-4A44-BF48-0F71E66B7A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E150D1-FEC3-4FE2-AC2D-A42C84595D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FCDA21-2D17-4288-B3B4-F3A65EE8F694}"/>
              </a:ext>
            </a:extLst>
          </p:cNvPr>
          <p:cNvSpPr>
            <a:spLocks noGrp="1"/>
          </p:cNvSpPr>
          <p:nvPr>
            <p:ph type="dt" sz="half" idx="10"/>
          </p:nvPr>
        </p:nvSpPr>
        <p:spPr/>
        <p:txBody>
          <a:bodyPr/>
          <a:lstStyle/>
          <a:p>
            <a:fld id="{F9216D17-423A-4D2B-9DBC-B053778FFB13}" type="datetimeFigureOut">
              <a:rPr lang="en-US" smtClean="0"/>
              <a:t>1/14/19</a:t>
            </a:fld>
            <a:endParaRPr lang="en-US"/>
          </a:p>
        </p:txBody>
      </p:sp>
      <p:sp>
        <p:nvSpPr>
          <p:cNvPr id="6" name="Footer Placeholder 5">
            <a:extLst>
              <a:ext uri="{FF2B5EF4-FFF2-40B4-BE49-F238E27FC236}">
                <a16:creationId xmlns:a16="http://schemas.microsoft.com/office/drawing/2014/main" id="{81B5A6E2-111A-4385-8FF3-764A5042E7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A3A73B-C2D6-410D-9516-01D80C3E72AD}"/>
              </a:ext>
            </a:extLst>
          </p:cNvPr>
          <p:cNvSpPr>
            <a:spLocks noGrp="1"/>
          </p:cNvSpPr>
          <p:nvPr>
            <p:ph type="sldNum" sz="quarter" idx="12"/>
          </p:nvPr>
        </p:nvSpPr>
        <p:spPr/>
        <p:txBody>
          <a:bodyPr/>
          <a:lstStyle/>
          <a:p>
            <a:fld id="{9FECA68B-F289-4A30-8158-41D5AEC64A4C}" type="slidenum">
              <a:rPr lang="en-US" smtClean="0"/>
              <a:t>‹#›</a:t>
            </a:fld>
            <a:endParaRPr lang="en-US"/>
          </a:p>
        </p:txBody>
      </p:sp>
    </p:spTree>
    <p:extLst>
      <p:ext uri="{BB962C8B-B14F-4D97-AF65-F5344CB8AC3E}">
        <p14:creationId xmlns:p14="http://schemas.microsoft.com/office/powerpoint/2010/main" val="1782370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F24D-71F2-4EFC-9E34-D31381C8AA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66035B-AFC7-4CBF-8670-D69C825AE6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582053-E31A-4F02-9527-036C1C9418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9DB8F1-50AB-4F72-B3C2-5CDCF59067D2}"/>
              </a:ext>
            </a:extLst>
          </p:cNvPr>
          <p:cNvSpPr>
            <a:spLocks noGrp="1"/>
          </p:cNvSpPr>
          <p:nvPr>
            <p:ph type="dt" sz="half" idx="10"/>
          </p:nvPr>
        </p:nvSpPr>
        <p:spPr/>
        <p:txBody>
          <a:bodyPr/>
          <a:lstStyle/>
          <a:p>
            <a:fld id="{F9216D17-423A-4D2B-9DBC-B053778FFB13}" type="datetimeFigureOut">
              <a:rPr lang="en-US" smtClean="0"/>
              <a:t>1/14/19</a:t>
            </a:fld>
            <a:endParaRPr lang="en-US"/>
          </a:p>
        </p:txBody>
      </p:sp>
      <p:sp>
        <p:nvSpPr>
          <p:cNvPr id="6" name="Footer Placeholder 5">
            <a:extLst>
              <a:ext uri="{FF2B5EF4-FFF2-40B4-BE49-F238E27FC236}">
                <a16:creationId xmlns:a16="http://schemas.microsoft.com/office/drawing/2014/main" id="{26B33F03-A42E-4C9A-8967-86BF778CBF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B96204-438D-4530-AB3B-A48680AD2463}"/>
              </a:ext>
            </a:extLst>
          </p:cNvPr>
          <p:cNvSpPr>
            <a:spLocks noGrp="1"/>
          </p:cNvSpPr>
          <p:nvPr>
            <p:ph type="sldNum" sz="quarter" idx="12"/>
          </p:nvPr>
        </p:nvSpPr>
        <p:spPr/>
        <p:txBody>
          <a:bodyPr/>
          <a:lstStyle/>
          <a:p>
            <a:fld id="{9FECA68B-F289-4A30-8158-41D5AEC64A4C}" type="slidenum">
              <a:rPr lang="en-US" smtClean="0"/>
              <a:t>‹#›</a:t>
            </a:fld>
            <a:endParaRPr lang="en-US"/>
          </a:p>
        </p:txBody>
      </p:sp>
    </p:spTree>
    <p:extLst>
      <p:ext uri="{BB962C8B-B14F-4D97-AF65-F5344CB8AC3E}">
        <p14:creationId xmlns:p14="http://schemas.microsoft.com/office/powerpoint/2010/main" val="629781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9D65FB-C88E-4520-AA9F-1FF6FC66A6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248B1C-C33F-4224-BDA6-49053AE6CE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2EE68D-9240-415A-91BC-DC0CB380C9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16D17-423A-4D2B-9DBC-B053778FFB13}" type="datetimeFigureOut">
              <a:rPr lang="en-US" smtClean="0"/>
              <a:t>1/14/19</a:t>
            </a:fld>
            <a:endParaRPr lang="en-US"/>
          </a:p>
        </p:txBody>
      </p:sp>
      <p:sp>
        <p:nvSpPr>
          <p:cNvPr id="5" name="Footer Placeholder 4">
            <a:extLst>
              <a:ext uri="{FF2B5EF4-FFF2-40B4-BE49-F238E27FC236}">
                <a16:creationId xmlns:a16="http://schemas.microsoft.com/office/drawing/2014/main" id="{98C41509-8932-482A-AD37-4AD8463209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C892FF-2B71-4EE9-AD4C-474F928D7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ECA68B-F289-4A30-8158-41D5AEC64A4C}" type="slidenum">
              <a:rPr lang="en-US" smtClean="0"/>
              <a:t>‹#›</a:t>
            </a:fld>
            <a:endParaRPr lang="en-US"/>
          </a:p>
        </p:txBody>
      </p:sp>
    </p:spTree>
    <p:extLst>
      <p:ext uri="{BB962C8B-B14F-4D97-AF65-F5344CB8AC3E}">
        <p14:creationId xmlns:p14="http://schemas.microsoft.com/office/powerpoint/2010/main" val="2835944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thrivingearthexchange.org/"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hyperlink" Target="mailto:Nudu-gama@agu.or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81224-7E74-3648-9121-93A7370C6596}"/>
              </a:ext>
            </a:extLst>
          </p:cNvPr>
          <p:cNvSpPr>
            <a:spLocks noGrp="1"/>
          </p:cNvSpPr>
          <p:nvPr>
            <p:ph type="title"/>
          </p:nvPr>
        </p:nvSpPr>
        <p:spPr>
          <a:xfrm>
            <a:off x="762000" y="838201"/>
            <a:ext cx="8712200" cy="1269999"/>
          </a:xfrm>
        </p:spPr>
        <p:txBody>
          <a:bodyPr>
            <a:normAutofit fontScale="90000"/>
          </a:bodyPr>
          <a:lstStyle/>
          <a:p>
            <a:r>
              <a:rPr lang="en-US">
                <a:solidFill>
                  <a:srgbClr val="000000"/>
                </a:solidFill>
                <a:latin typeface="Arial" panose="020B0604020202020204" pitchFamily="34" charset="0"/>
              </a:rPr>
              <a:t>Data Sharing and Management for Community Resilience: Insights from Community Science</a:t>
            </a:r>
            <a:endParaRPr lang="en-US" dirty="0"/>
          </a:p>
        </p:txBody>
      </p:sp>
      <p:sp>
        <p:nvSpPr>
          <p:cNvPr id="3" name="Text Placeholder 2">
            <a:extLst>
              <a:ext uri="{FF2B5EF4-FFF2-40B4-BE49-F238E27FC236}">
                <a16:creationId xmlns:a16="http://schemas.microsoft.com/office/drawing/2014/main" id="{146A4832-4D12-B449-B329-32C96708C94C}"/>
              </a:ext>
            </a:extLst>
          </p:cNvPr>
          <p:cNvSpPr>
            <a:spLocks noGrp="1"/>
          </p:cNvSpPr>
          <p:nvPr>
            <p:ph type="body" sz="quarter" idx="10"/>
          </p:nvPr>
        </p:nvSpPr>
        <p:spPr>
          <a:xfrm>
            <a:off x="762000" y="2311400"/>
            <a:ext cx="8712200" cy="2286000"/>
          </a:xfrm>
        </p:spPr>
        <p:txBody>
          <a:bodyPr>
            <a:normAutofit fontScale="55000" lnSpcReduction="20000"/>
          </a:bodyPr>
          <a:lstStyle/>
          <a:p>
            <a:r>
              <a:rPr lang="en-US" dirty="0"/>
              <a:t>Natasha Udu-gama, Ph.D.</a:t>
            </a:r>
          </a:p>
          <a:p>
            <a:endParaRPr lang="en-US" dirty="0"/>
          </a:p>
          <a:p>
            <a:endParaRPr lang="en-US" dirty="0"/>
          </a:p>
          <a:p>
            <a:r>
              <a:rPr lang="en-US" dirty="0"/>
              <a:t>15 January 2019</a:t>
            </a:r>
          </a:p>
          <a:p>
            <a:endParaRPr lang="en-US" i="1" dirty="0"/>
          </a:p>
          <a:p>
            <a:endParaRPr lang="en-US" i="1" dirty="0"/>
          </a:p>
          <a:p>
            <a:r>
              <a:rPr lang="en-US" i="1" dirty="0"/>
              <a:t>She/her/hers</a:t>
            </a:r>
          </a:p>
          <a:p>
            <a:r>
              <a:rPr lang="en-US" i="1" dirty="0"/>
              <a:t>@</a:t>
            </a:r>
            <a:r>
              <a:rPr lang="en-US" i="1" dirty="0" err="1"/>
              <a:t>ThrivingEarth</a:t>
            </a:r>
            <a:endParaRPr lang="en-US" i="1" dirty="0"/>
          </a:p>
          <a:p>
            <a:endParaRPr lang="en-US" dirty="0"/>
          </a:p>
        </p:txBody>
      </p:sp>
      <p:pic>
        <p:nvPicPr>
          <p:cNvPr id="7" name="Picture 6">
            <a:extLst>
              <a:ext uri="{FF2B5EF4-FFF2-40B4-BE49-F238E27FC236}">
                <a16:creationId xmlns:a16="http://schemas.microsoft.com/office/drawing/2014/main" id="{188E1354-CEC0-424B-A882-FC459B760027}"/>
              </a:ext>
            </a:extLst>
          </p:cNvPr>
          <p:cNvPicPr>
            <a:picLocks noChangeAspect="1"/>
          </p:cNvPicPr>
          <p:nvPr/>
        </p:nvPicPr>
        <p:blipFill>
          <a:blip r:embed="rId3"/>
          <a:stretch>
            <a:fillRect/>
          </a:stretch>
        </p:blipFill>
        <p:spPr>
          <a:xfrm>
            <a:off x="4369043" y="5354496"/>
            <a:ext cx="3453914" cy="1330605"/>
          </a:xfrm>
          <a:prstGeom prst="rect">
            <a:avLst/>
          </a:prstGeom>
        </p:spPr>
      </p:pic>
    </p:spTree>
    <p:extLst>
      <p:ext uri="{BB962C8B-B14F-4D97-AF65-F5344CB8AC3E}">
        <p14:creationId xmlns:p14="http://schemas.microsoft.com/office/powerpoint/2010/main" val="2716976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38250" y="52103"/>
            <a:ext cx="9715500" cy="6955484"/>
          </a:xfrm>
          <a:prstGeom prst="rect">
            <a:avLst/>
          </a:prstGeom>
        </p:spPr>
      </p:pic>
      <p:sp>
        <p:nvSpPr>
          <p:cNvPr id="4" name="TextBox 3"/>
          <p:cNvSpPr txBox="1"/>
          <p:nvPr/>
        </p:nvSpPr>
        <p:spPr>
          <a:xfrm>
            <a:off x="1524000" y="4639939"/>
            <a:ext cx="9144000" cy="1169551"/>
          </a:xfrm>
          <a:prstGeom prst="rect">
            <a:avLst/>
          </a:prstGeom>
          <a:solidFill>
            <a:schemeClr val="bg1"/>
          </a:solidFill>
        </p:spPr>
        <p:txBody>
          <a:bodyPr wrap="square" tIns="91440" bIns="91440" rtlCol="0" anchor="ctr">
            <a:spAutoFit/>
          </a:bodyPr>
          <a:lstStyle/>
          <a:p>
            <a:r>
              <a:rPr lang="en-US" sz="3200" b="1" dirty="0">
                <a:solidFill>
                  <a:srgbClr val="29607B"/>
                </a:solidFill>
                <a:latin typeface="Arial" panose="020B0604020202020204" pitchFamily="34" charset="0"/>
                <a:cs typeface="Arial" panose="020B0604020202020204" pitchFamily="34" charset="0"/>
              </a:rPr>
              <a:t>Communities and scientists working together </a:t>
            </a:r>
            <a:r>
              <a:rPr lang="en-US" sz="3200" i="1" dirty="0">
                <a:solidFill>
                  <a:srgbClr val="638D3A"/>
                </a:solidFill>
                <a:latin typeface="Arial" panose="020B0604020202020204" pitchFamily="34" charset="0"/>
                <a:cs typeface="Arial" panose="020B0604020202020204" pitchFamily="34" charset="0"/>
              </a:rPr>
              <a:t>advances diversity, equity, and inclusion</a:t>
            </a:r>
          </a:p>
        </p:txBody>
      </p:sp>
      <p:sp>
        <p:nvSpPr>
          <p:cNvPr id="9" name="Rectangle 8"/>
          <p:cNvSpPr/>
          <p:nvPr/>
        </p:nvSpPr>
        <p:spPr>
          <a:xfrm>
            <a:off x="1238250" y="-11418"/>
            <a:ext cx="4743450" cy="1320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84DF459-4A6F-47AB-B72A-15264E48D102}"/>
              </a:ext>
            </a:extLst>
          </p:cNvPr>
          <p:cNvPicPr>
            <a:picLocks noChangeAspect="1"/>
          </p:cNvPicPr>
          <p:nvPr/>
        </p:nvPicPr>
        <p:blipFill>
          <a:blip r:embed="rId4"/>
          <a:stretch>
            <a:fillRect/>
          </a:stretch>
        </p:blipFill>
        <p:spPr>
          <a:xfrm>
            <a:off x="1619987" y="37161"/>
            <a:ext cx="3308465" cy="1271847"/>
          </a:xfrm>
          <a:prstGeom prst="rect">
            <a:avLst/>
          </a:prstGeom>
        </p:spPr>
      </p:pic>
      <p:sp>
        <p:nvSpPr>
          <p:cNvPr id="10" name="Rectangle 9">
            <a:extLst>
              <a:ext uri="{FF2B5EF4-FFF2-40B4-BE49-F238E27FC236}">
                <a16:creationId xmlns:a16="http://schemas.microsoft.com/office/drawing/2014/main" id="{8EE5939E-9014-4C11-B066-F04D82355D6F}"/>
              </a:ext>
            </a:extLst>
          </p:cNvPr>
          <p:cNvSpPr/>
          <p:nvPr/>
        </p:nvSpPr>
        <p:spPr>
          <a:xfrm>
            <a:off x="5828564" y="-230492"/>
            <a:ext cx="5225199" cy="387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2198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5E9F772-63D1-4F43-B30A-533EC6F388BA}"/>
              </a:ext>
            </a:extLst>
          </p:cNvPr>
          <p:cNvGrpSpPr/>
          <p:nvPr/>
        </p:nvGrpSpPr>
        <p:grpSpPr>
          <a:xfrm>
            <a:off x="2767013" y="385764"/>
            <a:ext cx="6215062" cy="6072187"/>
            <a:chOff x="2182443" y="1352533"/>
            <a:chExt cx="4477438" cy="4426739"/>
          </a:xfrm>
        </p:grpSpPr>
        <p:sp>
          <p:nvSpPr>
            <p:cNvPr id="2" name="Donut 34">
              <a:extLst>
                <a:ext uri="{FF2B5EF4-FFF2-40B4-BE49-F238E27FC236}">
                  <a16:creationId xmlns:a16="http://schemas.microsoft.com/office/drawing/2014/main" id="{89448B9E-77B2-49BA-928D-BE9897B5C421}"/>
                </a:ext>
              </a:extLst>
            </p:cNvPr>
            <p:cNvSpPr>
              <a:spLocks noChangeAspect="1"/>
            </p:cNvSpPr>
            <p:nvPr/>
          </p:nvSpPr>
          <p:spPr>
            <a:xfrm>
              <a:off x="2866682" y="2011422"/>
              <a:ext cx="3108960" cy="3108960"/>
            </a:xfrm>
            <a:prstGeom prst="donut">
              <a:avLst>
                <a:gd name="adj" fmla="val 24326"/>
              </a:avLst>
            </a:prstGeom>
            <a:solidFill>
              <a:srgbClr val="29607B"/>
            </a:solidFill>
            <a:ln w="9525" cap="flat" cmpd="sng" algn="ctr">
              <a:noFill/>
              <a:prstDash val="solid"/>
            </a:ln>
            <a:effectLst/>
          </p:spPr>
          <p:txBody>
            <a:bodyPr rtlCol="0" anchor="ctr"/>
            <a:lstStyle/>
            <a:p>
              <a:pPr algn="ctr">
                <a:defRPr/>
              </a:pPr>
              <a:endParaRPr lang="en-US" kern="0">
                <a:solidFill>
                  <a:srgbClr val="000000"/>
                </a:solidFill>
                <a:latin typeface="Calibri"/>
              </a:endParaRPr>
            </a:p>
          </p:txBody>
        </p:sp>
        <p:sp>
          <p:nvSpPr>
            <p:cNvPr id="3" name="L-Shape 2">
              <a:extLst>
                <a:ext uri="{FF2B5EF4-FFF2-40B4-BE49-F238E27FC236}">
                  <a16:creationId xmlns:a16="http://schemas.microsoft.com/office/drawing/2014/main" id="{0C853916-B573-41A2-A1C7-9A0FB0A8EF18}"/>
                </a:ext>
              </a:extLst>
            </p:cNvPr>
            <p:cNvSpPr/>
            <p:nvPr/>
          </p:nvSpPr>
          <p:spPr>
            <a:xfrm rot="-2700000">
              <a:off x="5132497" y="2757078"/>
              <a:ext cx="846750" cy="839793"/>
            </a:xfrm>
            <a:prstGeom prst="corner">
              <a:avLst>
                <a:gd name="adj1" fmla="val 10442"/>
                <a:gd name="adj2" fmla="val 11358"/>
              </a:avLst>
            </a:prstGeom>
            <a:solidFill>
              <a:srgbClr val="FFFFFF"/>
            </a:solidFill>
            <a:ln w="9525" cap="flat" cmpd="sng" algn="ctr">
              <a:noFill/>
              <a:prstDash val="solid"/>
            </a:ln>
            <a:effectLst/>
          </p:spPr>
          <p:txBody>
            <a:bodyPr rtlCol="0" anchor="ctr"/>
            <a:lstStyle/>
            <a:p>
              <a:pPr algn="ctr">
                <a:defRPr/>
              </a:pPr>
              <a:endParaRPr lang="en-US" kern="0">
                <a:solidFill>
                  <a:srgbClr val="FFFFFF"/>
                </a:solidFill>
                <a:latin typeface="Calibri"/>
              </a:endParaRPr>
            </a:p>
          </p:txBody>
        </p:sp>
        <p:sp>
          <p:nvSpPr>
            <p:cNvPr id="4" name="L-Shape 3">
              <a:extLst>
                <a:ext uri="{FF2B5EF4-FFF2-40B4-BE49-F238E27FC236}">
                  <a16:creationId xmlns:a16="http://schemas.microsoft.com/office/drawing/2014/main" id="{FDF5A7AE-D40B-417C-8A47-FB26176A2160}"/>
                </a:ext>
              </a:extLst>
            </p:cNvPr>
            <p:cNvSpPr/>
            <p:nvPr/>
          </p:nvSpPr>
          <p:spPr>
            <a:xfrm rot="2700000">
              <a:off x="4261200" y="4286037"/>
              <a:ext cx="846750" cy="839793"/>
            </a:xfrm>
            <a:prstGeom prst="corner">
              <a:avLst>
                <a:gd name="adj1" fmla="val 10442"/>
                <a:gd name="adj2" fmla="val 11358"/>
              </a:avLst>
            </a:prstGeom>
            <a:solidFill>
              <a:srgbClr val="FFFFFF"/>
            </a:solidFill>
            <a:ln w="9525" cap="flat" cmpd="sng" algn="ctr">
              <a:noFill/>
              <a:prstDash val="solid"/>
            </a:ln>
            <a:effectLst/>
          </p:spPr>
          <p:txBody>
            <a:bodyPr rtlCol="0" anchor="ctr"/>
            <a:lstStyle/>
            <a:p>
              <a:pPr algn="ctr">
                <a:defRPr/>
              </a:pPr>
              <a:endParaRPr lang="en-US" kern="0">
                <a:solidFill>
                  <a:srgbClr val="FFFFFF"/>
                </a:solidFill>
                <a:latin typeface="Calibri"/>
              </a:endParaRPr>
            </a:p>
          </p:txBody>
        </p:sp>
        <p:sp>
          <p:nvSpPr>
            <p:cNvPr id="5" name="L-Shape 4">
              <a:extLst>
                <a:ext uri="{FF2B5EF4-FFF2-40B4-BE49-F238E27FC236}">
                  <a16:creationId xmlns:a16="http://schemas.microsoft.com/office/drawing/2014/main" id="{A44F0D22-47E8-43F3-9671-89F02CBD4940}"/>
                </a:ext>
              </a:extLst>
            </p:cNvPr>
            <p:cNvSpPr/>
            <p:nvPr/>
          </p:nvSpPr>
          <p:spPr>
            <a:xfrm rot="8100000">
              <a:off x="2846811" y="3431681"/>
              <a:ext cx="846750" cy="839793"/>
            </a:xfrm>
            <a:prstGeom prst="corner">
              <a:avLst>
                <a:gd name="adj1" fmla="val 10442"/>
                <a:gd name="adj2" fmla="val 11358"/>
              </a:avLst>
            </a:prstGeom>
            <a:solidFill>
              <a:srgbClr val="FFFFFF"/>
            </a:solidFill>
            <a:ln w="9525" cap="flat" cmpd="sng" algn="ctr">
              <a:noFill/>
              <a:prstDash val="solid"/>
            </a:ln>
            <a:effectLst/>
          </p:spPr>
          <p:txBody>
            <a:bodyPr rtlCol="0" anchor="ctr"/>
            <a:lstStyle/>
            <a:p>
              <a:pPr algn="ctr">
                <a:defRPr/>
              </a:pPr>
              <a:endParaRPr lang="en-US" kern="0">
                <a:solidFill>
                  <a:srgbClr val="FFFFFF"/>
                </a:solidFill>
                <a:latin typeface="Calibri"/>
              </a:endParaRPr>
            </a:p>
          </p:txBody>
        </p:sp>
        <p:sp>
          <p:nvSpPr>
            <p:cNvPr id="6" name="L-Shape 5">
              <a:extLst>
                <a:ext uri="{FF2B5EF4-FFF2-40B4-BE49-F238E27FC236}">
                  <a16:creationId xmlns:a16="http://schemas.microsoft.com/office/drawing/2014/main" id="{C5DBDA79-1F31-46A5-9D6D-A9141C598AE2}"/>
                </a:ext>
              </a:extLst>
            </p:cNvPr>
            <p:cNvSpPr/>
            <p:nvPr/>
          </p:nvSpPr>
          <p:spPr>
            <a:xfrm rot="12771866">
              <a:off x="3704527" y="2076610"/>
              <a:ext cx="747146" cy="839793"/>
            </a:xfrm>
            <a:prstGeom prst="corner">
              <a:avLst>
                <a:gd name="adj1" fmla="val 10442"/>
                <a:gd name="adj2" fmla="val 11358"/>
              </a:avLst>
            </a:prstGeom>
            <a:solidFill>
              <a:srgbClr val="FFFFFF"/>
            </a:solidFill>
            <a:ln w="9525" cap="flat" cmpd="sng" algn="ctr">
              <a:noFill/>
              <a:prstDash val="solid"/>
            </a:ln>
            <a:effectLst/>
          </p:spPr>
          <p:txBody>
            <a:bodyPr rtlCol="0" anchor="ctr"/>
            <a:lstStyle/>
            <a:p>
              <a:pPr algn="ctr">
                <a:defRPr/>
              </a:pPr>
              <a:endParaRPr lang="en-US" kern="0">
                <a:solidFill>
                  <a:srgbClr val="FFFFFF"/>
                </a:solidFill>
                <a:latin typeface="Calibri"/>
              </a:endParaRPr>
            </a:p>
          </p:txBody>
        </p:sp>
        <p:grpSp>
          <p:nvGrpSpPr>
            <p:cNvPr id="7" name="Group 6">
              <a:extLst>
                <a:ext uri="{FF2B5EF4-FFF2-40B4-BE49-F238E27FC236}">
                  <a16:creationId xmlns:a16="http://schemas.microsoft.com/office/drawing/2014/main" id="{E17E6F09-3342-4639-A36F-299BEA47F164}"/>
                </a:ext>
              </a:extLst>
            </p:cNvPr>
            <p:cNvGrpSpPr/>
            <p:nvPr/>
          </p:nvGrpSpPr>
          <p:grpSpPr>
            <a:xfrm>
              <a:off x="3693800" y="3042694"/>
              <a:ext cx="1378279" cy="1010284"/>
              <a:chOff x="3754404" y="3075102"/>
              <a:chExt cx="1603403" cy="1278696"/>
            </a:xfrm>
          </p:grpSpPr>
          <p:sp>
            <p:nvSpPr>
              <p:cNvPr id="8" name="Oval 7">
                <a:extLst>
                  <a:ext uri="{FF2B5EF4-FFF2-40B4-BE49-F238E27FC236}">
                    <a16:creationId xmlns:a16="http://schemas.microsoft.com/office/drawing/2014/main" id="{18720529-F457-4A4F-A4B9-3040C1ED709D}"/>
                  </a:ext>
                </a:extLst>
              </p:cNvPr>
              <p:cNvSpPr/>
              <p:nvPr/>
            </p:nvSpPr>
            <p:spPr>
              <a:xfrm>
                <a:off x="4114223" y="3075102"/>
                <a:ext cx="1243584" cy="1278696"/>
              </a:xfrm>
              <a:prstGeom prst="ellipse">
                <a:avLst/>
              </a:prstGeom>
              <a:noFill/>
              <a:ln w="19050">
                <a:solidFill>
                  <a:srgbClr val="638D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C551AFED-A747-4370-950B-E9B9DF554ED9}"/>
                  </a:ext>
                </a:extLst>
              </p:cNvPr>
              <p:cNvGrpSpPr/>
              <p:nvPr/>
            </p:nvGrpSpPr>
            <p:grpSpPr>
              <a:xfrm>
                <a:off x="3754404" y="3262729"/>
                <a:ext cx="1095509" cy="802375"/>
                <a:chOff x="3754404" y="3262729"/>
                <a:chExt cx="1095509" cy="802375"/>
              </a:xfrm>
            </p:grpSpPr>
            <p:pic>
              <p:nvPicPr>
                <p:cNvPr id="10" name="Picture 9">
                  <a:extLst>
                    <a:ext uri="{FF2B5EF4-FFF2-40B4-BE49-F238E27FC236}">
                      <a16:creationId xmlns:a16="http://schemas.microsoft.com/office/drawing/2014/main" id="{1D110AE6-B16F-48E6-837A-F60CC15802C3}"/>
                    </a:ext>
                  </a:extLst>
                </p:cNvPr>
                <p:cNvPicPr>
                  <a:picLocks noChangeAspect="1"/>
                </p:cNvPicPr>
                <p:nvPr/>
              </p:nvPicPr>
              <p:blipFill rotWithShape="1">
                <a:blip r:embed="rId3">
                  <a:extLst>
                    <a:ext uri="{28A0092B-C50C-407E-A947-70E740481C1C}">
                      <a14:useLocalDpi xmlns:a14="http://schemas.microsoft.com/office/drawing/2010/main" val="0"/>
                    </a:ext>
                  </a:extLst>
                </a:blip>
                <a:srcRect t="25115" r="70685" b="22315"/>
                <a:stretch/>
              </p:blipFill>
              <p:spPr>
                <a:xfrm>
                  <a:off x="3754404" y="3384984"/>
                  <a:ext cx="986561" cy="680120"/>
                </a:xfrm>
                <a:prstGeom prst="rect">
                  <a:avLst/>
                </a:prstGeom>
              </p:spPr>
            </p:pic>
            <p:sp>
              <p:nvSpPr>
                <p:cNvPr id="11" name="Isosceles Triangle 10">
                  <a:extLst>
                    <a:ext uri="{FF2B5EF4-FFF2-40B4-BE49-F238E27FC236}">
                      <a16:creationId xmlns:a16="http://schemas.microsoft.com/office/drawing/2014/main" id="{3A2ED031-D0D0-4CEC-A6D8-828BD4D37E75}"/>
                    </a:ext>
                  </a:extLst>
                </p:cNvPr>
                <p:cNvSpPr/>
                <p:nvPr/>
              </p:nvSpPr>
              <p:spPr>
                <a:xfrm rot="3262036">
                  <a:off x="4512077" y="3339308"/>
                  <a:ext cx="414416" cy="26125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24C069D-8946-4AFF-BB68-04FE5E91429D}"/>
                    </a:ext>
                  </a:extLst>
                </p:cNvPr>
                <p:cNvSpPr/>
                <p:nvPr/>
              </p:nvSpPr>
              <p:spPr>
                <a:xfrm>
                  <a:off x="4166884" y="4013518"/>
                  <a:ext cx="112854" cy="4571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Donut 26">
              <a:extLst>
                <a:ext uri="{FF2B5EF4-FFF2-40B4-BE49-F238E27FC236}">
                  <a16:creationId xmlns:a16="http://schemas.microsoft.com/office/drawing/2014/main" id="{1EAD9FD3-DFA6-4305-91B5-F0B068D88224}"/>
                </a:ext>
              </a:extLst>
            </p:cNvPr>
            <p:cNvSpPr/>
            <p:nvPr/>
          </p:nvSpPr>
          <p:spPr>
            <a:xfrm>
              <a:off x="2182443" y="1352533"/>
              <a:ext cx="4477438" cy="4426739"/>
            </a:xfrm>
            <a:prstGeom prst="donut">
              <a:avLst>
                <a:gd name="adj" fmla="val 11051"/>
              </a:avLst>
            </a:prstGeom>
            <a:solidFill>
              <a:srgbClr val="638D3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black"/>
                </a:solidFill>
                <a:latin typeface="Franklin Gothic Book" panose="020B0503020102020204" pitchFamily="34" charset="0"/>
              </a:endParaRPr>
            </a:p>
          </p:txBody>
        </p:sp>
        <p:sp>
          <p:nvSpPr>
            <p:cNvPr id="14" name="L-Shape 13">
              <a:extLst>
                <a:ext uri="{FF2B5EF4-FFF2-40B4-BE49-F238E27FC236}">
                  <a16:creationId xmlns:a16="http://schemas.microsoft.com/office/drawing/2014/main" id="{D2DD520E-17AB-449E-9FCA-F156A33DEBB9}"/>
                </a:ext>
              </a:extLst>
            </p:cNvPr>
            <p:cNvSpPr/>
            <p:nvPr/>
          </p:nvSpPr>
          <p:spPr>
            <a:xfrm rot="20172753">
              <a:off x="5956041" y="4104373"/>
              <a:ext cx="516229" cy="544855"/>
            </a:xfrm>
            <a:prstGeom prst="corner">
              <a:avLst>
                <a:gd name="adj1" fmla="val 10442"/>
                <a:gd name="adj2" fmla="val 11358"/>
              </a:avLst>
            </a:prstGeom>
            <a:solidFill>
              <a:srgbClr val="FFFFFF"/>
            </a:solidFill>
            <a:ln w="9525" cap="flat" cmpd="sng" algn="ctr">
              <a:noFill/>
              <a:prstDash val="solid"/>
            </a:ln>
            <a:effectLst/>
          </p:spPr>
          <p:txBody>
            <a:bodyPr rtlCol="0" anchor="ctr"/>
            <a:lstStyle/>
            <a:p>
              <a:pPr algn="ctr">
                <a:defRPr/>
              </a:pPr>
              <a:endParaRPr lang="en-US" kern="0">
                <a:solidFill>
                  <a:srgbClr val="FFFFFF"/>
                </a:solidFill>
                <a:latin typeface="Calibri"/>
              </a:endParaRPr>
            </a:p>
          </p:txBody>
        </p:sp>
        <p:sp>
          <p:nvSpPr>
            <p:cNvPr id="15" name="L-Shape 14">
              <a:extLst>
                <a:ext uri="{FF2B5EF4-FFF2-40B4-BE49-F238E27FC236}">
                  <a16:creationId xmlns:a16="http://schemas.microsoft.com/office/drawing/2014/main" id="{CF44B128-1800-4D3A-A0DC-31B3BFA0D057}"/>
                </a:ext>
              </a:extLst>
            </p:cNvPr>
            <p:cNvSpPr/>
            <p:nvPr/>
          </p:nvSpPr>
          <p:spPr>
            <a:xfrm rot="20172753" flipH="1" flipV="1">
              <a:off x="2315426" y="2629473"/>
              <a:ext cx="516229" cy="544855"/>
            </a:xfrm>
            <a:prstGeom prst="corner">
              <a:avLst>
                <a:gd name="adj1" fmla="val 10442"/>
                <a:gd name="adj2" fmla="val 11358"/>
              </a:avLst>
            </a:prstGeom>
            <a:solidFill>
              <a:srgbClr val="FFFFFF"/>
            </a:solidFill>
            <a:ln w="9525" cap="flat" cmpd="sng" algn="ctr">
              <a:noFill/>
              <a:prstDash val="solid"/>
            </a:ln>
            <a:effectLst/>
          </p:spPr>
          <p:txBody>
            <a:bodyPr rtlCol="0" anchor="ctr"/>
            <a:lstStyle/>
            <a:p>
              <a:pPr algn="ctr">
                <a:defRPr/>
              </a:pPr>
              <a:endParaRPr lang="en-US" kern="0">
                <a:solidFill>
                  <a:srgbClr val="FFFFFF"/>
                </a:solidFill>
                <a:latin typeface="Calibri"/>
              </a:endParaRPr>
            </a:p>
          </p:txBody>
        </p:sp>
      </p:grpSp>
      <p:sp>
        <p:nvSpPr>
          <p:cNvPr id="16" name="TextBox 15">
            <a:extLst>
              <a:ext uri="{FF2B5EF4-FFF2-40B4-BE49-F238E27FC236}">
                <a16:creationId xmlns:a16="http://schemas.microsoft.com/office/drawing/2014/main" id="{35A03DC1-8FBA-4375-8BA0-1C6F41AC377A}"/>
              </a:ext>
            </a:extLst>
          </p:cNvPr>
          <p:cNvSpPr txBox="1"/>
          <p:nvPr/>
        </p:nvSpPr>
        <p:spPr>
          <a:xfrm>
            <a:off x="1472548" y="5170111"/>
            <a:ext cx="9144000" cy="800219"/>
          </a:xfrm>
          <a:prstGeom prst="rect">
            <a:avLst/>
          </a:prstGeom>
          <a:solidFill>
            <a:schemeClr val="bg1"/>
          </a:solidFill>
        </p:spPr>
        <p:txBody>
          <a:bodyPr wrap="square" tIns="91440" bIns="91440" rtlCol="0" anchor="ctr">
            <a:spAutoFit/>
          </a:bodyPr>
          <a:lstStyle/>
          <a:p>
            <a:r>
              <a:rPr lang="en-US" sz="4000" b="1" dirty="0">
                <a:solidFill>
                  <a:srgbClr val="29607B"/>
                </a:solidFill>
                <a:latin typeface="Arial" panose="020B0604020202020204" pitchFamily="34" charset="0"/>
                <a:cs typeface="Arial" panose="020B0604020202020204" pitchFamily="34" charset="0"/>
              </a:rPr>
              <a:t>Community </a:t>
            </a:r>
            <a:r>
              <a:rPr lang="en-US" sz="4000" b="1" dirty="0">
                <a:solidFill>
                  <a:srgbClr val="638D3A"/>
                </a:solidFill>
                <a:latin typeface="Arial" panose="020B0604020202020204" pitchFamily="34" charset="0"/>
                <a:cs typeface="Arial" panose="020B0604020202020204" pitchFamily="34" charset="0"/>
              </a:rPr>
              <a:t>Science</a:t>
            </a:r>
          </a:p>
        </p:txBody>
      </p:sp>
      <p:sp>
        <p:nvSpPr>
          <p:cNvPr id="18" name="TextBox 17">
            <a:extLst>
              <a:ext uri="{FF2B5EF4-FFF2-40B4-BE49-F238E27FC236}">
                <a16:creationId xmlns:a16="http://schemas.microsoft.com/office/drawing/2014/main" id="{DF6B8686-813A-49FC-A001-8391E8B2A320}"/>
              </a:ext>
            </a:extLst>
          </p:cNvPr>
          <p:cNvSpPr txBox="1"/>
          <p:nvPr/>
        </p:nvSpPr>
        <p:spPr>
          <a:xfrm>
            <a:off x="3020092" y="739897"/>
            <a:ext cx="5642312" cy="5487924"/>
          </a:xfrm>
          <a:prstGeom prst="rect">
            <a:avLst/>
          </a:prstGeom>
          <a:noFill/>
          <a:ln>
            <a:noFill/>
          </a:ln>
        </p:spPr>
        <p:txBody>
          <a:bodyPr spcFirstLastPara="1" wrap="none" tIns="91440" bIns="91440" numCol="1" rtlCol="0" anchor="ctr">
            <a:prstTxWarp prst="textArchUp">
              <a:avLst>
                <a:gd name="adj" fmla="val 10663019"/>
              </a:avLst>
            </a:prstTxWarp>
            <a:spAutoFit/>
          </a:bodyPr>
          <a:lstStyle/>
          <a:p>
            <a:pPr algn="ctr"/>
            <a:r>
              <a:rPr lang="en-US" sz="3200" dirty="0">
                <a:solidFill>
                  <a:schemeClr val="bg1"/>
                </a:solidFill>
                <a:latin typeface="Arial" panose="020B0604020202020204" pitchFamily="34" charset="0"/>
                <a:cs typeface="Arial" panose="020B0604020202020204" pitchFamily="34" charset="0"/>
              </a:rPr>
              <a:t>communities</a:t>
            </a:r>
          </a:p>
        </p:txBody>
      </p:sp>
      <p:sp>
        <p:nvSpPr>
          <p:cNvPr id="19" name="TextBox 18">
            <a:extLst>
              <a:ext uri="{FF2B5EF4-FFF2-40B4-BE49-F238E27FC236}">
                <a16:creationId xmlns:a16="http://schemas.microsoft.com/office/drawing/2014/main" id="{7BEE2EE9-0154-4744-80B4-D20E7DB3EAF8}"/>
              </a:ext>
            </a:extLst>
          </p:cNvPr>
          <p:cNvSpPr txBox="1"/>
          <p:nvPr/>
        </p:nvSpPr>
        <p:spPr>
          <a:xfrm rot="19247027">
            <a:off x="4063533" y="1710486"/>
            <a:ext cx="4179745" cy="4426555"/>
          </a:xfrm>
          <a:prstGeom prst="rect">
            <a:avLst/>
          </a:prstGeom>
          <a:noFill/>
          <a:ln>
            <a:noFill/>
          </a:ln>
        </p:spPr>
        <p:txBody>
          <a:bodyPr spcFirstLastPara="1" wrap="none" tIns="91440" bIns="91440" numCol="1" rtlCol="0" anchor="ctr">
            <a:prstTxWarp prst="textArchUp">
              <a:avLst>
                <a:gd name="adj" fmla="val 10701937"/>
              </a:avLst>
            </a:prstTxWarp>
            <a:spAutoFit/>
          </a:bodyPr>
          <a:lstStyle/>
          <a:p>
            <a:pPr algn="ctr"/>
            <a:r>
              <a:rPr lang="en-US" sz="3200" dirty="0">
                <a:solidFill>
                  <a:schemeClr val="bg1"/>
                </a:solidFill>
                <a:latin typeface="Arial" panose="020B0604020202020204" pitchFamily="34" charset="0"/>
                <a:cs typeface="Arial" panose="020B0604020202020204" pitchFamily="34" charset="0"/>
              </a:rPr>
              <a:t>scientists</a:t>
            </a:r>
          </a:p>
        </p:txBody>
      </p:sp>
      <p:sp>
        <p:nvSpPr>
          <p:cNvPr id="20" name="TextBox 19">
            <a:extLst>
              <a:ext uri="{FF2B5EF4-FFF2-40B4-BE49-F238E27FC236}">
                <a16:creationId xmlns:a16="http://schemas.microsoft.com/office/drawing/2014/main" id="{3364D48E-35A4-4CB3-AFBB-8B3050F4AF0D}"/>
              </a:ext>
            </a:extLst>
          </p:cNvPr>
          <p:cNvSpPr txBox="1"/>
          <p:nvPr/>
        </p:nvSpPr>
        <p:spPr>
          <a:xfrm>
            <a:off x="7322265" y="14764"/>
            <a:ext cx="1571264" cy="923330"/>
          </a:xfrm>
          <a:prstGeom prst="rect">
            <a:avLst/>
          </a:prstGeom>
          <a:noFill/>
        </p:spPr>
        <p:txBody>
          <a:bodyPr wrap="none" tIns="91440" bIns="91440" rtlCol="0" anchor="ctr">
            <a:spAutoFit/>
          </a:bodyPr>
          <a:lstStyle/>
          <a:p>
            <a:r>
              <a:rPr lang="en-US" sz="2400" dirty="0">
                <a:solidFill>
                  <a:srgbClr val="29607B"/>
                </a:solidFill>
                <a:latin typeface="Arial" panose="020B0604020202020204" pitchFamily="34" charset="0"/>
                <a:cs typeface="Arial" panose="020B0604020202020204" pitchFamily="34" charset="0"/>
              </a:rPr>
              <a:t>Frame </a:t>
            </a:r>
          </a:p>
          <a:p>
            <a:r>
              <a:rPr lang="en-US" sz="2400" dirty="0">
                <a:solidFill>
                  <a:srgbClr val="29607B"/>
                </a:solidFill>
                <a:latin typeface="Arial" panose="020B0604020202020204" pitchFamily="34" charset="0"/>
                <a:cs typeface="Arial" panose="020B0604020202020204" pitchFamily="34" charset="0"/>
              </a:rPr>
              <a:t>Questions</a:t>
            </a:r>
          </a:p>
        </p:txBody>
      </p:sp>
      <p:sp>
        <p:nvSpPr>
          <p:cNvPr id="21" name="TextBox 20">
            <a:extLst>
              <a:ext uri="{FF2B5EF4-FFF2-40B4-BE49-F238E27FC236}">
                <a16:creationId xmlns:a16="http://schemas.microsoft.com/office/drawing/2014/main" id="{37487AA6-2F06-4838-825A-FE0FAF8BCBF8}"/>
              </a:ext>
            </a:extLst>
          </p:cNvPr>
          <p:cNvSpPr txBox="1"/>
          <p:nvPr/>
        </p:nvSpPr>
        <p:spPr>
          <a:xfrm>
            <a:off x="8576178" y="1116799"/>
            <a:ext cx="1366080" cy="923330"/>
          </a:xfrm>
          <a:prstGeom prst="rect">
            <a:avLst/>
          </a:prstGeom>
          <a:noFill/>
        </p:spPr>
        <p:txBody>
          <a:bodyPr wrap="none" tIns="91440" bIns="91440" rtlCol="0" anchor="ctr">
            <a:spAutoFit/>
          </a:bodyPr>
          <a:lstStyle/>
          <a:p>
            <a:r>
              <a:rPr lang="en-US" sz="2400" dirty="0">
                <a:solidFill>
                  <a:srgbClr val="29607B"/>
                </a:solidFill>
                <a:latin typeface="Arial" panose="020B0604020202020204" pitchFamily="34" charset="0"/>
                <a:cs typeface="Arial" panose="020B0604020202020204" pitchFamily="34" charset="0"/>
              </a:rPr>
              <a:t>Develop</a:t>
            </a:r>
          </a:p>
          <a:p>
            <a:r>
              <a:rPr lang="en-US" sz="2400" dirty="0">
                <a:solidFill>
                  <a:srgbClr val="29607B"/>
                </a:solidFill>
                <a:latin typeface="Arial" panose="020B0604020202020204" pitchFamily="34" charset="0"/>
                <a:cs typeface="Arial" panose="020B0604020202020204" pitchFamily="34" charset="0"/>
              </a:rPr>
              <a:t>Methods</a:t>
            </a:r>
          </a:p>
        </p:txBody>
      </p:sp>
      <p:sp>
        <p:nvSpPr>
          <p:cNvPr id="22" name="TextBox 21">
            <a:extLst>
              <a:ext uri="{FF2B5EF4-FFF2-40B4-BE49-F238E27FC236}">
                <a16:creationId xmlns:a16="http://schemas.microsoft.com/office/drawing/2014/main" id="{53933AF7-34AB-4AA2-83D4-07D85741F205}"/>
              </a:ext>
            </a:extLst>
          </p:cNvPr>
          <p:cNvSpPr txBox="1"/>
          <p:nvPr/>
        </p:nvSpPr>
        <p:spPr>
          <a:xfrm>
            <a:off x="9152827" y="2594258"/>
            <a:ext cx="1127232" cy="923330"/>
          </a:xfrm>
          <a:prstGeom prst="rect">
            <a:avLst/>
          </a:prstGeom>
          <a:noFill/>
        </p:spPr>
        <p:txBody>
          <a:bodyPr wrap="none" tIns="91440" bIns="91440" rtlCol="0" anchor="ctr">
            <a:spAutoFit/>
          </a:bodyPr>
          <a:lstStyle/>
          <a:p>
            <a:r>
              <a:rPr lang="en-US" sz="2400" dirty="0">
                <a:solidFill>
                  <a:srgbClr val="29607B"/>
                </a:solidFill>
                <a:latin typeface="Arial" panose="020B0604020202020204" pitchFamily="34" charset="0"/>
                <a:cs typeface="Arial" panose="020B0604020202020204" pitchFamily="34" charset="0"/>
              </a:rPr>
              <a:t>Collect</a:t>
            </a:r>
          </a:p>
          <a:p>
            <a:r>
              <a:rPr lang="en-US" sz="2400" dirty="0">
                <a:solidFill>
                  <a:srgbClr val="29607B"/>
                </a:solidFill>
                <a:latin typeface="Arial" panose="020B0604020202020204" pitchFamily="34" charset="0"/>
                <a:cs typeface="Arial" panose="020B0604020202020204" pitchFamily="34" charset="0"/>
              </a:rPr>
              <a:t>Data</a:t>
            </a:r>
          </a:p>
        </p:txBody>
      </p:sp>
      <p:sp>
        <p:nvSpPr>
          <p:cNvPr id="23" name="TextBox 22">
            <a:extLst>
              <a:ext uri="{FF2B5EF4-FFF2-40B4-BE49-F238E27FC236}">
                <a16:creationId xmlns:a16="http://schemas.microsoft.com/office/drawing/2014/main" id="{E56E9A39-F3DE-4578-8DCB-DACE576C306D}"/>
              </a:ext>
            </a:extLst>
          </p:cNvPr>
          <p:cNvSpPr txBox="1"/>
          <p:nvPr/>
        </p:nvSpPr>
        <p:spPr>
          <a:xfrm>
            <a:off x="8913207" y="4282171"/>
            <a:ext cx="1281120" cy="923330"/>
          </a:xfrm>
          <a:prstGeom prst="rect">
            <a:avLst/>
          </a:prstGeom>
          <a:noFill/>
        </p:spPr>
        <p:txBody>
          <a:bodyPr wrap="none" tIns="91440" bIns="91440" rtlCol="0" anchor="ctr">
            <a:spAutoFit/>
          </a:bodyPr>
          <a:lstStyle/>
          <a:p>
            <a:r>
              <a:rPr lang="en-US" sz="2400" dirty="0">
                <a:solidFill>
                  <a:srgbClr val="29607B"/>
                </a:solidFill>
                <a:latin typeface="Arial" panose="020B0604020202020204" pitchFamily="34" charset="0"/>
                <a:cs typeface="Arial" panose="020B0604020202020204" pitchFamily="34" charset="0"/>
              </a:rPr>
              <a:t>Analyze</a:t>
            </a:r>
          </a:p>
          <a:p>
            <a:r>
              <a:rPr lang="en-US" sz="2400" dirty="0">
                <a:solidFill>
                  <a:srgbClr val="29607B"/>
                </a:solidFill>
                <a:latin typeface="Arial" panose="020B0604020202020204" pitchFamily="34" charset="0"/>
                <a:cs typeface="Arial" panose="020B0604020202020204" pitchFamily="34" charset="0"/>
              </a:rPr>
              <a:t>Data</a:t>
            </a:r>
          </a:p>
        </p:txBody>
      </p:sp>
      <p:sp>
        <p:nvSpPr>
          <p:cNvPr id="24" name="TextBox 23">
            <a:extLst>
              <a:ext uri="{FF2B5EF4-FFF2-40B4-BE49-F238E27FC236}">
                <a16:creationId xmlns:a16="http://schemas.microsoft.com/office/drawing/2014/main" id="{F465111B-9118-4D4E-8C7D-A5509A84491B}"/>
              </a:ext>
            </a:extLst>
          </p:cNvPr>
          <p:cNvSpPr txBox="1"/>
          <p:nvPr/>
        </p:nvSpPr>
        <p:spPr>
          <a:xfrm>
            <a:off x="6837942" y="5921673"/>
            <a:ext cx="1864613" cy="923330"/>
          </a:xfrm>
          <a:prstGeom prst="rect">
            <a:avLst/>
          </a:prstGeom>
          <a:noFill/>
        </p:spPr>
        <p:txBody>
          <a:bodyPr wrap="none" tIns="91440" bIns="91440" rtlCol="0" anchor="ctr">
            <a:spAutoFit/>
          </a:bodyPr>
          <a:lstStyle/>
          <a:p>
            <a:r>
              <a:rPr lang="en-US" sz="2400" dirty="0">
                <a:solidFill>
                  <a:srgbClr val="29607B"/>
                </a:solidFill>
                <a:latin typeface="Arial" panose="020B0604020202020204" pitchFamily="34" charset="0"/>
                <a:cs typeface="Arial" panose="020B0604020202020204" pitchFamily="34" charset="0"/>
              </a:rPr>
              <a:t>	Draw</a:t>
            </a:r>
          </a:p>
          <a:p>
            <a:pPr algn="r"/>
            <a:r>
              <a:rPr lang="en-US" sz="2400" dirty="0">
                <a:solidFill>
                  <a:srgbClr val="29607B"/>
                </a:solidFill>
                <a:latin typeface="Arial" panose="020B0604020202020204" pitchFamily="34" charset="0"/>
                <a:cs typeface="Arial" panose="020B0604020202020204" pitchFamily="34" charset="0"/>
              </a:rPr>
              <a:t>Conclusions</a:t>
            </a:r>
          </a:p>
        </p:txBody>
      </p:sp>
      <p:sp>
        <p:nvSpPr>
          <p:cNvPr id="25" name="TextBox 24">
            <a:extLst>
              <a:ext uri="{FF2B5EF4-FFF2-40B4-BE49-F238E27FC236}">
                <a16:creationId xmlns:a16="http://schemas.microsoft.com/office/drawing/2014/main" id="{88A8119E-4ADB-4D75-8740-7EA2EA6BF55B}"/>
              </a:ext>
            </a:extLst>
          </p:cNvPr>
          <p:cNvSpPr txBox="1"/>
          <p:nvPr/>
        </p:nvSpPr>
        <p:spPr>
          <a:xfrm>
            <a:off x="1728099" y="1517161"/>
            <a:ext cx="1212191" cy="923330"/>
          </a:xfrm>
          <a:prstGeom prst="rect">
            <a:avLst/>
          </a:prstGeom>
          <a:noFill/>
        </p:spPr>
        <p:txBody>
          <a:bodyPr wrap="none" tIns="91440" bIns="91440" rtlCol="0" anchor="ctr">
            <a:spAutoFit/>
          </a:bodyPr>
          <a:lstStyle/>
          <a:p>
            <a:pPr algn="r"/>
            <a:r>
              <a:rPr lang="en-US" sz="2400" dirty="0">
                <a:solidFill>
                  <a:srgbClr val="29607B"/>
                </a:solidFill>
                <a:latin typeface="Arial" panose="020B0604020202020204" pitchFamily="34" charset="0"/>
                <a:cs typeface="Arial" panose="020B0604020202020204" pitchFamily="34" charset="0"/>
              </a:rPr>
              <a:t>Share</a:t>
            </a:r>
          </a:p>
          <a:p>
            <a:r>
              <a:rPr lang="en-US" sz="2400" dirty="0">
                <a:solidFill>
                  <a:srgbClr val="29607B"/>
                </a:solidFill>
                <a:latin typeface="Arial" panose="020B0604020202020204" pitchFamily="34" charset="0"/>
                <a:cs typeface="Arial" panose="020B0604020202020204" pitchFamily="34" charset="0"/>
              </a:rPr>
              <a:t>Results</a:t>
            </a:r>
          </a:p>
        </p:txBody>
      </p:sp>
      <p:sp>
        <p:nvSpPr>
          <p:cNvPr id="26" name="TextBox 25">
            <a:extLst>
              <a:ext uri="{FF2B5EF4-FFF2-40B4-BE49-F238E27FC236}">
                <a16:creationId xmlns:a16="http://schemas.microsoft.com/office/drawing/2014/main" id="{A48D1849-36C0-4D21-A1A6-0CAD7FC43546}"/>
              </a:ext>
            </a:extLst>
          </p:cNvPr>
          <p:cNvSpPr txBox="1"/>
          <p:nvPr/>
        </p:nvSpPr>
        <p:spPr>
          <a:xfrm>
            <a:off x="1726495" y="4237352"/>
            <a:ext cx="1212191" cy="923330"/>
          </a:xfrm>
          <a:prstGeom prst="rect">
            <a:avLst/>
          </a:prstGeom>
          <a:noFill/>
        </p:spPr>
        <p:txBody>
          <a:bodyPr wrap="none" tIns="91440" bIns="91440" rtlCol="0" anchor="ctr">
            <a:spAutoFit/>
          </a:bodyPr>
          <a:lstStyle/>
          <a:p>
            <a:r>
              <a:rPr lang="en-US" sz="2400" dirty="0">
                <a:solidFill>
                  <a:srgbClr val="29607B"/>
                </a:solidFill>
                <a:latin typeface="Arial" panose="020B0604020202020204" pitchFamily="34" charset="0"/>
                <a:cs typeface="Arial" panose="020B0604020202020204" pitchFamily="34" charset="0"/>
              </a:rPr>
              <a:t>Apply</a:t>
            </a:r>
          </a:p>
          <a:p>
            <a:r>
              <a:rPr lang="en-US" sz="2400" dirty="0">
                <a:solidFill>
                  <a:srgbClr val="29607B"/>
                </a:solidFill>
                <a:latin typeface="Arial" panose="020B0604020202020204" pitchFamily="34" charset="0"/>
                <a:cs typeface="Arial" panose="020B0604020202020204" pitchFamily="34" charset="0"/>
              </a:rPr>
              <a:t>Results</a:t>
            </a:r>
          </a:p>
        </p:txBody>
      </p:sp>
      <p:sp>
        <p:nvSpPr>
          <p:cNvPr id="27" name="TextBox 26">
            <a:extLst>
              <a:ext uri="{FF2B5EF4-FFF2-40B4-BE49-F238E27FC236}">
                <a16:creationId xmlns:a16="http://schemas.microsoft.com/office/drawing/2014/main" id="{1EF525BD-EC0E-4355-AB5A-7BF93FC478B0}"/>
              </a:ext>
            </a:extLst>
          </p:cNvPr>
          <p:cNvSpPr txBox="1"/>
          <p:nvPr/>
        </p:nvSpPr>
        <p:spPr>
          <a:xfrm>
            <a:off x="2812459" y="266441"/>
            <a:ext cx="1107996" cy="923330"/>
          </a:xfrm>
          <a:prstGeom prst="rect">
            <a:avLst/>
          </a:prstGeom>
          <a:noFill/>
        </p:spPr>
        <p:txBody>
          <a:bodyPr wrap="none" tIns="91440" bIns="91440" rtlCol="0" anchor="ctr">
            <a:spAutoFit/>
          </a:bodyPr>
          <a:lstStyle/>
          <a:p>
            <a:r>
              <a:rPr lang="en-US" sz="2400" dirty="0">
                <a:solidFill>
                  <a:srgbClr val="29607B"/>
                </a:solidFill>
                <a:latin typeface="Arial" panose="020B0604020202020204" pitchFamily="34" charset="0"/>
                <a:cs typeface="Arial" panose="020B0604020202020204" pitchFamily="34" charset="0"/>
              </a:rPr>
              <a:t>Global</a:t>
            </a:r>
          </a:p>
          <a:p>
            <a:r>
              <a:rPr lang="en-US" sz="2400" dirty="0">
                <a:solidFill>
                  <a:srgbClr val="29607B"/>
                </a:solidFill>
                <a:latin typeface="Arial" panose="020B0604020202020204" pitchFamily="34" charset="0"/>
                <a:cs typeface="Arial" panose="020B0604020202020204" pitchFamily="34" charset="0"/>
              </a:rPr>
              <a:t>Reach</a:t>
            </a:r>
          </a:p>
        </p:txBody>
      </p:sp>
      <p:sp>
        <p:nvSpPr>
          <p:cNvPr id="28" name="TextBox 27">
            <a:extLst>
              <a:ext uri="{FF2B5EF4-FFF2-40B4-BE49-F238E27FC236}">
                <a16:creationId xmlns:a16="http://schemas.microsoft.com/office/drawing/2014/main" id="{48FD3D0C-59EF-4D2E-A46B-204517559F37}"/>
              </a:ext>
            </a:extLst>
          </p:cNvPr>
          <p:cNvSpPr txBox="1"/>
          <p:nvPr/>
        </p:nvSpPr>
        <p:spPr>
          <a:xfrm>
            <a:off x="1629533" y="2917539"/>
            <a:ext cx="1107996" cy="923330"/>
          </a:xfrm>
          <a:prstGeom prst="rect">
            <a:avLst/>
          </a:prstGeom>
          <a:noFill/>
        </p:spPr>
        <p:txBody>
          <a:bodyPr wrap="none" tIns="91440" bIns="91440" rtlCol="0" anchor="ctr">
            <a:spAutoFit/>
          </a:bodyPr>
          <a:lstStyle/>
          <a:p>
            <a:r>
              <a:rPr lang="en-US" sz="2400" dirty="0">
                <a:solidFill>
                  <a:srgbClr val="29607B"/>
                </a:solidFill>
                <a:latin typeface="Arial" panose="020B0604020202020204" pitchFamily="34" charset="0"/>
                <a:cs typeface="Arial" panose="020B0604020202020204" pitchFamily="34" charset="0"/>
              </a:rPr>
              <a:t>Local</a:t>
            </a:r>
          </a:p>
          <a:p>
            <a:r>
              <a:rPr lang="en-US" sz="2400" dirty="0">
                <a:solidFill>
                  <a:srgbClr val="29607B"/>
                </a:solidFill>
                <a:latin typeface="Arial" panose="020B0604020202020204" pitchFamily="34" charset="0"/>
                <a:cs typeface="Arial" panose="020B0604020202020204" pitchFamily="34" charset="0"/>
              </a:rPr>
              <a:t>Impact</a:t>
            </a:r>
          </a:p>
        </p:txBody>
      </p:sp>
      <p:sp>
        <p:nvSpPr>
          <p:cNvPr id="29" name="Oval 28">
            <a:extLst>
              <a:ext uri="{FF2B5EF4-FFF2-40B4-BE49-F238E27FC236}">
                <a16:creationId xmlns:a16="http://schemas.microsoft.com/office/drawing/2014/main" id="{0B096E6A-75F2-4C2A-8E98-F8B9B20CD14A}"/>
              </a:ext>
            </a:extLst>
          </p:cNvPr>
          <p:cNvSpPr/>
          <p:nvPr/>
        </p:nvSpPr>
        <p:spPr>
          <a:xfrm>
            <a:off x="3993225" y="757965"/>
            <a:ext cx="247723" cy="233007"/>
          </a:xfrm>
          <a:prstGeom prst="ellipse">
            <a:avLst/>
          </a:prstGeom>
          <a:solidFill>
            <a:srgbClr val="638D3A"/>
          </a:solidFill>
          <a:ln w="76200">
            <a:solidFill>
              <a:srgbClr val="2960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CCEBC894-04FE-4ADE-B34C-0B19DDF016F9}"/>
              </a:ext>
            </a:extLst>
          </p:cNvPr>
          <p:cNvSpPr/>
          <p:nvPr/>
        </p:nvSpPr>
        <p:spPr>
          <a:xfrm>
            <a:off x="7009524" y="495100"/>
            <a:ext cx="247723" cy="233007"/>
          </a:xfrm>
          <a:prstGeom prst="ellipse">
            <a:avLst/>
          </a:prstGeom>
          <a:solidFill>
            <a:srgbClr val="638D3A"/>
          </a:solidFill>
          <a:ln w="76200">
            <a:solidFill>
              <a:srgbClr val="2960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3492C742-5288-49C3-9EAF-5A636FFDFFF8}"/>
              </a:ext>
            </a:extLst>
          </p:cNvPr>
          <p:cNvSpPr/>
          <p:nvPr/>
        </p:nvSpPr>
        <p:spPr>
          <a:xfrm>
            <a:off x="8242839" y="1547763"/>
            <a:ext cx="247723" cy="233007"/>
          </a:xfrm>
          <a:prstGeom prst="ellipse">
            <a:avLst/>
          </a:prstGeom>
          <a:solidFill>
            <a:srgbClr val="638D3A"/>
          </a:solidFill>
          <a:ln w="76200">
            <a:solidFill>
              <a:srgbClr val="2960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7DF3BA0-7B41-496B-9E65-7E8520F424C8}"/>
              </a:ext>
            </a:extLst>
          </p:cNvPr>
          <p:cNvSpPr/>
          <p:nvPr/>
        </p:nvSpPr>
        <p:spPr>
          <a:xfrm>
            <a:off x="8809376" y="2956986"/>
            <a:ext cx="247723" cy="233007"/>
          </a:xfrm>
          <a:prstGeom prst="ellipse">
            <a:avLst/>
          </a:prstGeom>
          <a:solidFill>
            <a:srgbClr val="638D3A"/>
          </a:solidFill>
          <a:ln w="76200">
            <a:solidFill>
              <a:srgbClr val="2960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C2DA6A7-99DF-4F87-A588-0AD82DF00D68}"/>
              </a:ext>
            </a:extLst>
          </p:cNvPr>
          <p:cNvSpPr/>
          <p:nvPr/>
        </p:nvSpPr>
        <p:spPr>
          <a:xfrm>
            <a:off x="8590513" y="4450743"/>
            <a:ext cx="247723" cy="233007"/>
          </a:xfrm>
          <a:prstGeom prst="ellipse">
            <a:avLst/>
          </a:prstGeom>
          <a:solidFill>
            <a:srgbClr val="638D3A"/>
          </a:solidFill>
          <a:ln w="76200">
            <a:solidFill>
              <a:srgbClr val="2960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84E600C-92DE-4287-94A3-7F7A5F4E2FB7}"/>
              </a:ext>
            </a:extLst>
          </p:cNvPr>
          <p:cNvSpPr/>
          <p:nvPr/>
        </p:nvSpPr>
        <p:spPr>
          <a:xfrm>
            <a:off x="6897128" y="6117789"/>
            <a:ext cx="247723" cy="233007"/>
          </a:xfrm>
          <a:prstGeom prst="ellipse">
            <a:avLst/>
          </a:prstGeom>
          <a:solidFill>
            <a:srgbClr val="638D3A"/>
          </a:solidFill>
          <a:ln w="76200">
            <a:solidFill>
              <a:srgbClr val="2960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86462A5-8307-405F-9B54-EB7360FB6265}"/>
              </a:ext>
            </a:extLst>
          </p:cNvPr>
          <p:cNvSpPr/>
          <p:nvPr/>
        </p:nvSpPr>
        <p:spPr>
          <a:xfrm>
            <a:off x="2890757" y="4513543"/>
            <a:ext cx="247723" cy="233007"/>
          </a:xfrm>
          <a:prstGeom prst="ellipse">
            <a:avLst/>
          </a:prstGeom>
          <a:solidFill>
            <a:srgbClr val="638D3A"/>
          </a:solidFill>
          <a:ln w="76200">
            <a:solidFill>
              <a:srgbClr val="2960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ED49E005-5B65-4276-8BBF-5B43DFFE2778}"/>
              </a:ext>
            </a:extLst>
          </p:cNvPr>
          <p:cNvSpPr/>
          <p:nvPr/>
        </p:nvSpPr>
        <p:spPr>
          <a:xfrm>
            <a:off x="2657732" y="3250853"/>
            <a:ext cx="247723" cy="233007"/>
          </a:xfrm>
          <a:prstGeom prst="ellipse">
            <a:avLst/>
          </a:prstGeom>
          <a:solidFill>
            <a:srgbClr val="638D3A"/>
          </a:solidFill>
          <a:ln w="76200">
            <a:solidFill>
              <a:srgbClr val="2960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EE2F5DA-7146-42A9-89CB-BB4C7DE5474E}"/>
              </a:ext>
            </a:extLst>
          </p:cNvPr>
          <p:cNvSpPr/>
          <p:nvPr/>
        </p:nvSpPr>
        <p:spPr>
          <a:xfrm>
            <a:off x="3079160" y="1775237"/>
            <a:ext cx="247723" cy="233007"/>
          </a:xfrm>
          <a:prstGeom prst="ellipse">
            <a:avLst/>
          </a:prstGeom>
          <a:solidFill>
            <a:srgbClr val="638D3A"/>
          </a:solidFill>
          <a:ln w="76200">
            <a:solidFill>
              <a:srgbClr val="2960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25105CE-EE99-9D4F-AA2F-7D0AEC8F10E3}"/>
              </a:ext>
            </a:extLst>
          </p:cNvPr>
          <p:cNvSpPr/>
          <p:nvPr/>
        </p:nvSpPr>
        <p:spPr>
          <a:xfrm>
            <a:off x="8676466" y="5110397"/>
            <a:ext cx="1073758" cy="1129214"/>
          </a:xfrm>
          <a:prstGeom prst="ellipse">
            <a:avLst/>
          </a:prstGeom>
          <a:solidFill>
            <a:schemeClr val="bg1"/>
          </a:solidFill>
          <a:ln w="57150">
            <a:solidFill>
              <a:srgbClr val="638D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F23FE041-6B24-0B4F-993D-0E3CABFABD2D}"/>
              </a:ext>
            </a:extLst>
          </p:cNvPr>
          <p:cNvGrpSpPr/>
          <p:nvPr/>
        </p:nvGrpSpPr>
        <p:grpSpPr>
          <a:xfrm>
            <a:off x="8316649" y="5242342"/>
            <a:ext cx="945904" cy="708576"/>
            <a:chOff x="3754404" y="3262729"/>
            <a:chExt cx="1095509" cy="802375"/>
          </a:xfrm>
        </p:grpSpPr>
        <p:pic>
          <p:nvPicPr>
            <p:cNvPr id="48" name="Picture 47">
              <a:extLst>
                <a:ext uri="{FF2B5EF4-FFF2-40B4-BE49-F238E27FC236}">
                  <a16:creationId xmlns:a16="http://schemas.microsoft.com/office/drawing/2014/main" id="{28A9AB82-D2B5-A64A-BD74-AD62B11B134F}"/>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3754404" y="3384984"/>
              <a:ext cx="986561" cy="680120"/>
            </a:xfrm>
            <a:prstGeom prst="rect">
              <a:avLst/>
            </a:prstGeom>
          </p:spPr>
        </p:pic>
        <p:sp>
          <p:nvSpPr>
            <p:cNvPr id="49" name="Isosceles Triangle 38">
              <a:extLst>
                <a:ext uri="{FF2B5EF4-FFF2-40B4-BE49-F238E27FC236}">
                  <a16:creationId xmlns:a16="http://schemas.microsoft.com/office/drawing/2014/main" id="{8ED79EE0-8C4A-7F4D-AE77-4B720E6582D6}"/>
                </a:ext>
              </a:extLst>
            </p:cNvPr>
            <p:cNvSpPr/>
            <p:nvPr/>
          </p:nvSpPr>
          <p:spPr>
            <a:xfrm rot="3262036">
              <a:off x="4512077" y="3339308"/>
              <a:ext cx="414416" cy="26125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39">
              <a:extLst>
                <a:ext uri="{FF2B5EF4-FFF2-40B4-BE49-F238E27FC236}">
                  <a16:creationId xmlns:a16="http://schemas.microsoft.com/office/drawing/2014/main" id="{E774E4CD-5CBF-6040-AFF7-0E6A4080B54C}"/>
                </a:ext>
              </a:extLst>
            </p:cNvPr>
            <p:cNvSpPr/>
            <p:nvPr/>
          </p:nvSpPr>
          <p:spPr>
            <a:xfrm>
              <a:off x="4166884" y="4013518"/>
              <a:ext cx="112854" cy="4571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4823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EAEA60-A53E-4337-9860-644353933B5F}"/>
              </a:ext>
            </a:extLst>
          </p:cNvPr>
          <p:cNvPicPr>
            <a:picLocks noChangeAspect="1"/>
          </p:cNvPicPr>
          <p:nvPr/>
        </p:nvPicPr>
        <p:blipFill rotWithShape="1">
          <a:blip r:embed="rId3">
            <a:extLst>
              <a:ext uri="{28A0092B-C50C-407E-A947-70E740481C1C}">
                <a14:useLocalDpi xmlns:a14="http://schemas.microsoft.com/office/drawing/2010/main" val="0"/>
              </a:ext>
            </a:extLst>
          </a:blip>
          <a:srcRect t="15442" b="9307"/>
          <a:stretch/>
        </p:blipFill>
        <p:spPr>
          <a:xfrm>
            <a:off x="20" y="10"/>
            <a:ext cx="12191980" cy="6857990"/>
          </a:xfrm>
          <a:prstGeom prst="rect">
            <a:avLst/>
          </a:prstGeom>
        </p:spPr>
      </p:pic>
      <p:sp>
        <p:nvSpPr>
          <p:cNvPr id="18"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E69E1D3-153A-491F-8843-C638B601CDF1}"/>
              </a:ext>
            </a:extLst>
          </p:cNvPr>
          <p:cNvSpPr txBox="1"/>
          <p:nvPr/>
        </p:nvSpPr>
        <p:spPr>
          <a:xfrm>
            <a:off x="1028700" y="190501"/>
            <a:ext cx="2886075" cy="2486024"/>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600" dirty="0">
                <a:solidFill>
                  <a:schemeClr val="bg1"/>
                </a:solidFill>
                <a:latin typeface="+mj-lt"/>
                <a:ea typeface="+mj-ea"/>
                <a:cs typeface="+mj-cs"/>
              </a:rPr>
              <a:t>Connellsville and </a:t>
            </a:r>
            <a:r>
              <a:rPr lang="en-US" sz="3600" dirty="0" err="1">
                <a:solidFill>
                  <a:schemeClr val="bg1"/>
                </a:solidFill>
                <a:latin typeface="+mj-lt"/>
                <a:ea typeface="+mj-ea"/>
                <a:cs typeface="+mj-cs"/>
              </a:rPr>
              <a:t>Bullskin</a:t>
            </a:r>
            <a:r>
              <a:rPr lang="en-US" sz="3600" dirty="0">
                <a:solidFill>
                  <a:schemeClr val="bg1"/>
                </a:solidFill>
                <a:latin typeface="+mj-lt"/>
                <a:ea typeface="+mj-ea"/>
                <a:cs typeface="+mj-cs"/>
              </a:rPr>
              <a:t> Township, PA </a:t>
            </a:r>
          </a:p>
        </p:txBody>
      </p:sp>
    </p:spTree>
    <p:extLst>
      <p:ext uri="{BB962C8B-B14F-4D97-AF65-F5344CB8AC3E}">
        <p14:creationId xmlns:p14="http://schemas.microsoft.com/office/powerpoint/2010/main" val="2698026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IG_DC_Skyline.jpg"/>
          <p:cNvPicPr>
            <a:picLocks noChangeAspect="1"/>
          </p:cNvPicPr>
          <p:nvPr/>
        </p:nvPicPr>
        <p:blipFill rotWithShape="1">
          <a:blip r:embed="rId3"/>
          <a:srcRect t="15413"/>
          <a:stretch/>
        </p:blipFill>
        <p:spPr>
          <a:xfrm>
            <a:off x="0" y="0"/>
            <a:ext cx="12192000" cy="6858000"/>
          </a:xfrm>
          <a:prstGeom prst="rect">
            <a:avLst/>
          </a:prstGeom>
        </p:spPr>
      </p:pic>
      <p:sp>
        <p:nvSpPr>
          <p:cNvPr id="34"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1028700" y="190501"/>
            <a:ext cx="2886075" cy="2486024"/>
          </a:xfrm>
          <a:prstGeom prst="rect">
            <a:avLst/>
          </a:prstGeom>
          <a:no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400">
              <a:spcAft>
                <a:spcPts val="600"/>
              </a:spcAft>
              <a:defRPr/>
            </a:pPr>
            <a:br>
              <a:rPr lang="en-US" sz="3600" dirty="0">
                <a:solidFill>
                  <a:schemeClr val="bg1"/>
                </a:solidFill>
              </a:rPr>
            </a:br>
            <a:r>
              <a:rPr lang="en-US" sz="3600" dirty="0">
                <a:solidFill>
                  <a:schemeClr val="bg1"/>
                </a:solidFill>
              </a:rPr>
              <a:t>Washington, DC</a:t>
            </a:r>
          </a:p>
        </p:txBody>
      </p:sp>
      <p:sp>
        <p:nvSpPr>
          <p:cNvPr id="19" name="Content Placeholder 9">
            <a:extLst>
              <a:ext uri="{FF2B5EF4-FFF2-40B4-BE49-F238E27FC236}">
                <a16:creationId xmlns:a16="http://schemas.microsoft.com/office/drawing/2014/main" id="{9956CC9D-CCFF-EC45-A1F8-156C11D928B0}"/>
              </a:ext>
            </a:extLst>
          </p:cNvPr>
          <p:cNvSpPr txBox="1">
            <a:spLocks/>
          </p:cNvSpPr>
          <p:nvPr/>
        </p:nvSpPr>
        <p:spPr>
          <a:xfrm>
            <a:off x="838200" y="18256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Tree>
    <p:extLst>
      <p:ext uri="{BB962C8B-B14F-4D97-AF65-F5344CB8AC3E}">
        <p14:creationId xmlns:p14="http://schemas.microsoft.com/office/powerpoint/2010/main" val="3621803750"/>
      </p:ext>
    </p:extLst>
  </p:cSld>
  <p:clrMapOvr>
    <a:masterClrMapping/>
  </p:clrMapOvr>
  <mc:AlternateContent xmlns:mc="http://schemas.openxmlformats.org/markup-compatibility/2006" xmlns:p14="http://schemas.microsoft.com/office/powerpoint/2010/main">
    <mc:Choice Requires="p14">
      <p:transition spd="slow" p14:dur="2000" advTm="70968"/>
    </mc:Choice>
    <mc:Fallback xmlns="">
      <p:transition spd="slow" advTm="7096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34"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1028700" y="190501"/>
            <a:ext cx="2886075" cy="2486024"/>
          </a:xfrm>
          <a:prstGeom prst="rect">
            <a:avLst/>
          </a:prstGeom>
          <a:no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400">
              <a:spcAft>
                <a:spcPts val="600"/>
              </a:spcAft>
              <a:defRPr/>
            </a:pPr>
            <a:br>
              <a:rPr lang="en-US" sz="3600" dirty="0">
                <a:solidFill>
                  <a:schemeClr val="bg1"/>
                </a:solidFill>
              </a:rPr>
            </a:br>
            <a:r>
              <a:rPr lang="en-US" sz="3600" dirty="0">
                <a:solidFill>
                  <a:schemeClr val="bg1"/>
                </a:solidFill>
              </a:rPr>
              <a:t>Atlanta, GA</a:t>
            </a:r>
          </a:p>
        </p:txBody>
      </p:sp>
    </p:spTree>
    <p:extLst>
      <p:ext uri="{BB962C8B-B14F-4D97-AF65-F5344CB8AC3E}">
        <p14:creationId xmlns:p14="http://schemas.microsoft.com/office/powerpoint/2010/main" val="1778201214"/>
      </p:ext>
    </p:extLst>
  </p:cSld>
  <p:clrMapOvr>
    <a:masterClrMapping/>
  </p:clrMapOvr>
  <mc:AlternateContent xmlns:mc="http://schemas.openxmlformats.org/markup-compatibility/2006" xmlns:p14="http://schemas.microsoft.com/office/powerpoint/2010/main">
    <mc:Choice Requires="p14">
      <p:transition spd="slow" p14:dur="2000" advTm="70968"/>
    </mc:Choice>
    <mc:Fallback xmlns="">
      <p:transition spd="slow" advTm="7096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2A43FC-D5B9-5144-8BD6-C9A6BF9C782E}"/>
              </a:ext>
            </a:extLst>
          </p:cNvPr>
          <p:cNvPicPr>
            <a:picLocks noChangeAspect="1"/>
          </p:cNvPicPr>
          <p:nvPr/>
        </p:nvPicPr>
        <p:blipFill>
          <a:blip r:embed="rId3"/>
          <a:stretch>
            <a:fillRect/>
          </a:stretch>
        </p:blipFill>
        <p:spPr>
          <a:xfrm>
            <a:off x="0" y="0"/>
            <a:ext cx="12192000" cy="9350841"/>
          </a:xfrm>
          <a:prstGeom prst="rect">
            <a:avLst/>
          </a:prstGeom>
        </p:spPr>
      </p:pic>
      <p:sp>
        <p:nvSpPr>
          <p:cNvPr id="9" name="Title 8"/>
          <p:cNvSpPr>
            <a:spLocks noGrp="1"/>
          </p:cNvSpPr>
          <p:nvPr>
            <p:ph type="title"/>
          </p:nvPr>
        </p:nvSpPr>
        <p:spPr>
          <a:xfrm>
            <a:off x="248920" y="190728"/>
            <a:ext cx="10515600" cy="1325563"/>
          </a:xfrm>
        </p:spPr>
        <p:txBody>
          <a:bodyPr>
            <a:normAutofit/>
          </a:bodyPr>
          <a:lstStyle/>
          <a:p>
            <a:r>
              <a:rPr lang="en-US" dirty="0">
                <a:latin typeface="Arial" panose="020B0604020202020204" pitchFamily="34" charset="0"/>
                <a:cs typeface="Arial" panose="020B0604020202020204" pitchFamily="34" charset="0"/>
              </a:rPr>
              <a:t>Top 5 Data Issues</a:t>
            </a:r>
          </a:p>
        </p:txBody>
      </p:sp>
      <p:sp>
        <p:nvSpPr>
          <p:cNvPr id="10" name="Content Placeholder 9"/>
          <p:cNvSpPr>
            <a:spLocks noGrp="1"/>
          </p:cNvSpPr>
          <p:nvPr>
            <p:ph idx="1"/>
          </p:nvPr>
        </p:nvSpPr>
        <p:spPr>
          <a:xfrm>
            <a:off x="0" y="1353731"/>
            <a:ext cx="12192000" cy="3340189"/>
          </a:xfrm>
          <a:solidFill>
            <a:schemeClr val="bg1">
              <a:alpha val="81000"/>
            </a:schemeClr>
          </a:solidFill>
        </p:spPr>
        <p:txBody>
          <a:bodyPr>
            <a:noAutofit/>
          </a:bodyPr>
          <a:lstStyle/>
          <a:p>
            <a:pPr marL="514350" indent="-514350">
              <a:buFont typeface="+mj-lt"/>
              <a:buAutoNum type="arabicPeriod"/>
            </a:pPr>
            <a:r>
              <a:rPr lang="en-US" dirty="0">
                <a:latin typeface="Arial" panose="020B0604020202020204" pitchFamily="34" charset="0"/>
                <a:cs typeface="Arial" panose="020B0604020202020204" pitchFamily="34" charset="0"/>
              </a:rPr>
              <a:t>Data exists, but isn't easy for decision-makers to find.  </a:t>
            </a:r>
          </a:p>
          <a:p>
            <a:pPr marL="514350" indent="-514350">
              <a:buFont typeface="+mj-lt"/>
              <a:buAutoNum type="arabicPeriod"/>
            </a:pPr>
            <a:r>
              <a:rPr lang="en-US" dirty="0">
                <a:latin typeface="Arial" panose="020B0604020202020204" pitchFamily="34" charset="0"/>
                <a:cs typeface="Arial" panose="020B0604020202020204" pitchFamily="34" charset="0"/>
              </a:rPr>
              <a:t>Data is findable, but hard to use because its not easy to understand and use </a:t>
            </a:r>
          </a:p>
          <a:p>
            <a:pPr marL="514350" indent="-514350">
              <a:buFont typeface="+mj-lt"/>
              <a:buAutoNum type="arabicPeriod"/>
            </a:pPr>
            <a:r>
              <a:rPr lang="en-US" dirty="0">
                <a:latin typeface="Arial" panose="020B0604020202020204" pitchFamily="34" charset="0"/>
                <a:cs typeface="Arial" panose="020B0604020202020204" pitchFamily="34" charset="0"/>
              </a:rPr>
              <a:t>Whoever owns the data doesn't want to share it</a:t>
            </a:r>
          </a:p>
          <a:p>
            <a:pPr marL="514350" indent="-514350">
              <a:buFont typeface="+mj-lt"/>
              <a:buAutoNum type="arabicPeriod"/>
            </a:pPr>
            <a:r>
              <a:rPr lang="en-US" dirty="0">
                <a:latin typeface="Arial" panose="020B0604020202020204" pitchFamily="34" charset="0"/>
                <a:cs typeface="Arial" panose="020B0604020202020204" pitchFamily="34" charset="0"/>
              </a:rPr>
              <a:t>Data wasn't designed to answer users primary questions, and so is interesting but not super-relevant. </a:t>
            </a:r>
          </a:p>
          <a:p>
            <a:pPr marL="514350" indent="-514350">
              <a:buFont typeface="+mj-lt"/>
              <a:buAutoNum type="arabicPeriod"/>
            </a:pPr>
            <a:r>
              <a:rPr lang="en-US" dirty="0">
                <a:latin typeface="Arial" panose="020B0604020202020204" pitchFamily="34" charset="0"/>
                <a:cs typeface="Arial" panose="020B0604020202020204" pitchFamily="34" charset="0"/>
              </a:rPr>
              <a:t>No time/energy/experience with data</a:t>
            </a:r>
          </a:p>
        </p:txBody>
      </p:sp>
      <p:sp>
        <p:nvSpPr>
          <p:cNvPr id="8" name="Slide Number Placeholder 7"/>
          <p:cNvSpPr>
            <a:spLocks noGrp="1"/>
          </p:cNvSpPr>
          <p:nvPr>
            <p:ph type="sldNum" sz="quarter" idx="12"/>
          </p:nvPr>
        </p:nvSpPr>
        <p:spPr/>
        <p:txBody>
          <a:bodyPr/>
          <a:lstStyle/>
          <a:p>
            <a:fld id="{F44F923B-FC71-9144-8FBA-BE66D401AE12}" type="slidenum">
              <a:rPr lang="en-US" smtClean="0"/>
              <a:t>7</a:t>
            </a:fld>
            <a:endParaRPr lang="en-US"/>
          </a:p>
        </p:txBody>
      </p:sp>
    </p:spTree>
    <p:extLst>
      <p:ext uri="{BB962C8B-B14F-4D97-AF65-F5344CB8AC3E}">
        <p14:creationId xmlns:p14="http://schemas.microsoft.com/office/powerpoint/2010/main" val="942467828"/>
      </p:ext>
    </p:extLst>
  </p:cSld>
  <p:clrMapOvr>
    <a:masterClrMapping/>
  </p:clrMapOvr>
  <mc:AlternateContent xmlns:mc="http://schemas.openxmlformats.org/markup-compatibility/2006" xmlns:p14="http://schemas.microsoft.com/office/powerpoint/2010/main">
    <mc:Choice Requires="p14">
      <p:transition spd="slow" p14:dur="2000" advTm="137150"/>
    </mc:Choice>
    <mc:Fallback xmlns="">
      <p:transition spd="slow" advTm="13715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5540B0-B4CD-AF45-89A5-C80CBDD39E0C}"/>
              </a:ext>
            </a:extLst>
          </p:cNvPr>
          <p:cNvSpPr>
            <a:spLocks noGrp="1"/>
          </p:cNvSpPr>
          <p:nvPr>
            <p:ph type="body" sz="quarter" idx="10"/>
          </p:nvPr>
        </p:nvSpPr>
        <p:spPr>
          <a:xfrm>
            <a:off x="693738" y="441960"/>
            <a:ext cx="7352982" cy="6416040"/>
          </a:xfrm>
        </p:spPr>
        <p:txBody>
          <a:bodyPr>
            <a:normAutofit/>
          </a:bodyPr>
          <a:lstStyle/>
          <a:p>
            <a:endParaRPr lang="en-US" dirty="0"/>
          </a:p>
          <a:p>
            <a:pPr algn="ctr"/>
            <a:endParaRPr lang="en-US" b="1" dirty="0"/>
          </a:p>
          <a:p>
            <a:pPr algn="ctr"/>
            <a:endParaRPr lang="en-US" b="1" dirty="0"/>
          </a:p>
          <a:p>
            <a:pPr algn="ctr"/>
            <a:r>
              <a:rPr lang="en-US" b="1" dirty="0"/>
              <a:t>Thank you! </a:t>
            </a:r>
          </a:p>
          <a:p>
            <a:pPr algn="ctr"/>
            <a:endParaRPr lang="en-US" dirty="0"/>
          </a:p>
          <a:p>
            <a:pPr algn="ctr"/>
            <a:r>
              <a:rPr lang="en-US" dirty="0">
                <a:hlinkClick r:id="rId3"/>
              </a:rPr>
              <a:t>www.thrivingearthexchange.org</a:t>
            </a:r>
            <a:endParaRPr lang="en-US" dirty="0"/>
          </a:p>
          <a:p>
            <a:pPr algn="ctr"/>
            <a:r>
              <a:rPr lang="en-US" dirty="0"/>
              <a:t>@</a:t>
            </a:r>
            <a:r>
              <a:rPr lang="en-US" dirty="0" err="1"/>
              <a:t>ThrivingEarth</a:t>
            </a:r>
            <a:endParaRPr lang="en-US" dirty="0"/>
          </a:p>
          <a:p>
            <a:pPr algn="ctr"/>
            <a:r>
              <a:rPr lang="en-US" dirty="0">
                <a:hlinkClick r:id="rId4"/>
              </a:rPr>
              <a:t>Nudu-gama@agu.org</a:t>
            </a:r>
            <a:r>
              <a:rPr lang="en-US" dirty="0"/>
              <a:t> </a:t>
            </a:r>
          </a:p>
          <a:p>
            <a:endParaRPr lang="en-US" dirty="0"/>
          </a:p>
        </p:txBody>
      </p:sp>
    </p:spTree>
    <p:extLst>
      <p:ext uri="{BB962C8B-B14F-4D97-AF65-F5344CB8AC3E}">
        <p14:creationId xmlns:p14="http://schemas.microsoft.com/office/powerpoint/2010/main" val="2373073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C6E08-08D1-B646-8AD6-29DF109BC929}"/>
              </a:ext>
            </a:extLst>
          </p:cNvPr>
          <p:cNvSpPr>
            <a:spLocks noGrp="1"/>
          </p:cNvSpPr>
          <p:nvPr>
            <p:ph type="title"/>
          </p:nvPr>
        </p:nvSpPr>
        <p:spPr/>
        <p:txBody>
          <a:bodyPr>
            <a:normAutofit fontScale="90000"/>
          </a:bodyPr>
          <a:lstStyle/>
          <a:p>
            <a:r>
              <a:rPr lang="en-US" dirty="0"/>
              <a:t>Improving Science’s Use and Practice through Community Science Partnerships</a:t>
            </a:r>
          </a:p>
        </p:txBody>
      </p:sp>
      <p:sp>
        <p:nvSpPr>
          <p:cNvPr id="6" name="Text Placeholder 5">
            <a:extLst>
              <a:ext uri="{FF2B5EF4-FFF2-40B4-BE49-F238E27FC236}">
                <a16:creationId xmlns:a16="http://schemas.microsoft.com/office/drawing/2014/main" id="{3BE2D06C-CFCE-DB4A-A25A-7563602FAD95}"/>
              </a:ext>
            </a:extLst>
          </p:cNvPr>
          <p:cNvSpPr>
            <a:spLocks noGrp="1"/>
          </p:cNvSpPr>
          <p:nvPr>
            <p:ph type="body" sz="quarter" idx="10"/>
          </p:nvPr>
        </p:nvSpPr>
        <p:spPr>
          <a:xfrm>
            <a:off x="762000" y="1970024"/>
            <a:ext cx="10405872" cy="3418840"/>
          </a:xfrm>
        </p:spPr>
        <p:txBody>
          <a:bodyPr>
            <a:normAutofit fontScale="47500" lnSpcReduction="20000"/>
          </a:bodyPr>
          <a:lstStyle/>
          <a:p>
            <a:r>
              <a:rPr lang="en-US" sz="4900" dirty="0"/>
              <a:t>For scientists:</a:t>
            </a:r>
          </a:p>
          <a:p>
            <a:pPr lvl="1"/>
            <a:r>
              <a:rPr lang="en-US" sz="4900" dirty="0"/>
              <a:t>Working with people, on shared priorities, in the places they live work and play.  </a:t>
            </a:r>
          </a:p>
          <a:p>
            <a:pPr lvl="1"/>
            <a:r>
              <a:rPr lang="en-US" sz="4900" dirty="0"/>
              <a:t>Offering our science with humility and honoring what others bring.</a:t>
            </a:r>
          </a:p>
          <a:p>
            <a:endParaRPr lang="en-US" sz="4900" dirty="0"/>
          </a:p>
          <a:p>
            <a:r>
              <a:rPr lang="en-US" sz="4900" dirty="0"/>
              <a:t>Community Science Values</a:t>
            </a:r>
          </a:p>
          <a:p>
            <a:pPr lvl="1"/>
            <a:r>
              <a:rPr lang="en-US" sz="4900" dirty="0"/>
              <a:t>Community context &amp; local knowledge</a:t>
            </a:r>
          </a:p>
          <a:p>
            <a:pPr lvl="1"/>
            <a:r>
              <a:rPr lang="en-US" sz="4900" dirty="0"/>
              <a:t>Trust &amp; partnership</a:t>
            </a:r>
          </a:p>
          <a:p>
            <a:pPr lvl="1"/>
            <a:r>
              <a:rPr lang="en-US" sz="4900" dirty="0"/>
              <a:t>Collaborative planning and action</a:t>
            </a:r>
          </a:p>
          <a:p>
            <a:pPr lvl="1"/>
            <a:r>
              <a:rPr lang="en-US" sz="4900" dirty="0"/>
              <a:t>People, process, results </a:t>
            </a:r>
          </a:p>
          <a:p>
            <a:pPr lvl="1"/>
            <a:r>
              <a:rPr lang="en-US" sz="4900" dirty="0"/>
              <a:t>Community impact</a:t>
            </a:r>
          </a:p>
          <a:p>
            <a:endParaRPr lang="en-US" dirty="0"/>
          </a:p>
        </p:txBody>
      </p:sp>
    </p:spTree>
    <p:extLst>
      <p:ext uri="{BB962C8B-B14F-4D97-AF65-F5344CB8AC3E}">
        <p14:creationId xmlns:p14="http://schemas.microsoft.com/office/powerpoint/2010/main" val="3532518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2905</TotalTime>
  <Words>766</Words>
  <Application>Microsoft Macintosh PowerPoint</Application>
  <PresentationFormat>Widescreen</PresentationFormat>
  <Paragraphs>134</Paragraphs>
  <Slides>9</Slides>
  <Notes>9</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Franklin Gothic Book</vt:lpstr>
      <vt:lpstr>Myriad Pro</vt:lpstr>
      <vt:lpstr>Office Theme</vt:lpstr>
      <vt:lpstr>Data Sharing and Management for Community Resilience: Insights from Community Science</vt:lpstr>
      <vt:lpstr>PowerPoint Presentation</vt:lpstr>
      <vt:lpstr>PowerPoint Presentation</vt:lpstr>
      <vt:lpstr>PowerPoint Presentation</vt:lpstr>
      <vt:lpstr>PowerPoint Presentation</vt:lpstr>
      <vt:lpstr>PowerPoint Presentation</vt:lpstr>
      <vt:lpstr>Top 5 Data Issues</vt:lpstr>
      <vt:lpstr>PowerPoint Presentation</vt:lpstr>
      <vt:lpstr>Improving Science’s Use and Practice through Community Science Partnerships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Sharing and Management for Community Resilience: Insights from Community Science</dc:title>
  <dc:creator>Natasha Udu-gama</dc:creator>
  <cp:lastModifiedBy>Natasha Udu-gama</cp:lastModifiedBy>
  <cp:revision>13</cp:revision>
  <dcterms:created xsi:type="dcterms:W3CDTF">2019-01-09T20:28:26Z</dcterms:created>
  <dcterms:modified xsi:type="dcterms:W3CDTF">2019-01-14T22:37:57Z</dcterms:modified>
</cp:coreProperties>
</file>