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8" r:id="rId3"/>
    <p:sldId id="269" r:id="rId4"/>
    <p:sldId id="272" r:id="rId5"/>
    <p:sldId id="288" r:id="rId6"/>
    <p:sldId id="289" r:id="rId7"/>
    <p:sldId id="287" r:id="rId8"/>
    <p:sldId id="284" r:id="rId9"/>
    <p:sldId id="286" r:id="rId10"/>
    <p:sldId id="282" r:id="rId11"/>
    <p:sldId id="283" r:id="rId12"/>
    <p:sldId id="279" r:id="rId13"/>
    <p:sldId id="281" r:id="rId14"/>
    <p:sldId id="285" r:id="rId15"/>
    <p:sldId id="278" r:id="rId16"/>
    <p:sldId id="276" r:id="rId17"/>
    <p:sldId id="267" r:id="rId18"/>
    <p:sldId id="275" r:id="rId19"/>
    <p:sldId id="291" r:id="rId20"/>
    <p:sldId id="277" r:id="rId21"/>
    <p:sldId id="292" r:id="rId22"/>
    <p:sldId id="293" r:id="rId23"/>
    <p:sldId id="270" r:id="rId24"/>
    <p:sldId id="273" r:id="rId25"/>
    <p:sldId id="290" r:id="rId26"/>
    <p:sldId id="274" r:id="rId27"/>
    <p:sldId id="257" r:id="rId28"/>
    <p:sldId id="265" r:id="rId29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61" autoAdjust="0"/>
    <p:restoredTop sz="86449" autoAdjust="0"/>
  </p:normalViewPr>
  <p:slideViewPr>
    <p:cSldViewPr>
      <p:cViewPr varScale="1">
        <p:scale>
          <a:sx n="89" d="100"/>
          <a:sy n="89" d="100"/>
        </p:scale>
        <p:origin x="105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3EB0-C3B8-4A8B-AC80-75507B9A9CB0}" type="datetimeFigureOut">
              <a:rPr lang="zh-CN" altLang="en-US" smtClean="0"/>
              <a:t>2019/1/25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8418A-901A-4CE3-9A36-BC0535113E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54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Some images come from Internet.</a:t>
            </a:r>
            <a:r>
              <a:rPr lang="en-US" altLang="zh-CN" baseline="0" dirty="0"/>
              <a:t> No responsibility claimed.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8418A-901A-4CE3-9A36-BC0535113E6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932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https://www.bouldercounty.org/open-space/management/agriculture/</a:t>
            </a:r>
          </a:p>
          <a:p>
            <a:r>
              <a:rPr lang="en-US" dirty="0"/>
              <a:t>https://www.agriculture.com/technology/crop-management/farming-in-space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8418A-901A-4CE3-9A36-BC0535113E6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395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source: https://bestdroneforthejob.com/drone-buying-guides/agriculture-drone-buyers-guide/</a:t>
            </a:r>
          </a:p>
          <a:p>
            <a:r>
              <a:rPr lang="en-US" dirty="0"/>
              <a:t>https://www.cals.iastate.edu/news/releases/new-iowa-state-university-weather-stations-monitor-soil-moisture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8418A-901A-4CE3-9A36-BC0535113E6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55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https://medium.com/@saurabh.rathor092/simple-rnn-vs-gru-vs-lstm-difference-lies-in-more-flexible-control-5f33e07b1e57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8418A-901A-4CE3-9A36-BC0535113E6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599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https://towardsdatascience.com/introduction-to-sequence-models-rnn-bidirectional-rnn-lstm-gru-73927ec9df15</a:t>
            </a:r>
          </a:p>
          <a:p>
            <a:r>
              <a:rPr lang="en-US" dirty="0"/>
              <a:t>Sun et al,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long short-term memory recurrent neural network in land cover classification on Landsat and Cropland data layer time series, International Journal of Remote Sensing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8418A-901A-4CE3-9A36-BC0535113E6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912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8418A-901A-4CE3-9A36-BC0535113E6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48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F551C-6D28-413B-9739-96D20352DD68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9F29515D-21E1-42C1-9C76-C8F366E0BD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30482"/>
            <a:ext cx="1068216" cy="7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F7E0B2F-61BB-4C5E-9DDE-9B472A9DFB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68" y="1243732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E98B1B-EAB0-46B4-9E7C-DABE290A33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334418"/>
            <a:ext cx="1068216" cy="5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72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E2EE7-17A2-4AB5-B513-40A4235F8C82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7635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A46F6-7472-49FD-AF58-8AC73080CFE6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2679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8F936-E84E-49AA-A4A4-1309B12D92E7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10F2ACE-9925-4CFD-8CCB-50B8F2CDE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7" y="26844"/>
            <a:ext cx="944563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FF21925F-BD50-4E37-9A3F-F35FB9A585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0" y="58737"/>
            <a:ext cx="673100" cy="67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0D9A77-CA89-4340-9375-DD522EE744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" y="83785"/>
            <a:ext cx="1492210" cy="7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5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9E718-F942-4319-B6F1-38CD9B2B57CF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818610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89E85-AFAB-41A6-AD9A-2A2B3D9529C3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66116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AC4BF-ECB7-4754-AC7A-C337D3F26324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88212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E374C-F461-47DE-98EC-4BE25D13B427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6887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23E6C-DBDA-4DE8-9566-B5B74866B2CA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479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445D3-67FB-4547-AC2F-F26627D53DAC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73654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C6D27-AC3E-44B1-80C3-AD077CA090F5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69365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9925"/>
            <a:ext cx="8229600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D1D9C89-A2C0-49CE-86F1-BF943626B5DE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  <p:sp>
        <p:nvSpPr>
          <p:cNvPr id="1034" name="AutoShape 13" descr="http://earthcube.org/sites/default/files/nsf1.gif"/>
          <p:cNvSpPr>
            <a:spLocks noChangeAspect="1" noChangeArrowheads="1"/>
          </p:cNvSpPr>
          <p:nvPr userDrawn="1"/>
        </p:nvSpPr>
        <p:spPr bwMode="auto">
          <a:xfrm>
            <a:off x="6511925" y="-1492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eorgia" pitchFamily="18" charset="0"/>
          <a:ea typeface="黑体" pitchFamily="49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eorgia" pitchFamily="18" charset="0"/>
          <a:ea typeface="黑体" pitchFamily="49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eorgia" pitchFamily="18" charset="0"/>
          <a:ea typeface="黑体" pitchFamily="49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eorgia" pitchFamily="18" charset="0"/>
          <a:ea typeface="黑体" pitchFamily="49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eorgia" pitchFamily="18" charset="0"/>
          <a:ea typeface="黑体" pitchFamily="49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Georgia" pitchFamily="18" charset="0"/>
          <a:ea typeface="黑体" pitchFamily="49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Georgia" pitchFamily="18" charset="0"/>
          <a:ea typeface="黑体" pitchFamily="49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eorgia" pitchFamily="18" charset="0"/>
          <a:ea typeface="黑体" pitchFamily="49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Georgia" pitchFamily="18" charset="0"/>
          <a:ea typeface="黑体" pitchFamily="49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Georgia" pitchFamily="18" charset="0"/>
          <a:ea typeface="黑体" pitchFamily="49" charset="-122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zsun@gmu.edu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nnieburgess@esipfed.org" TargetMode="External"/><Relationship Id="rId4" Type="http://schemas.openxmlformats.org/officeDocument/2006/relationships/hyperlink" Target="mailto:ldi@gm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5516" y="2132856"/>
            <a:ext cx="8712968" cy="1827212"/>
          </a:xfrm>
        </p:spPr>
        <p:txBody>
          <a:bodyPr/>
          <a:lstStyle/>
          <a:p>
            <a:pPr eaLnBrk="1" hangingPunct="1"/>
            <a:r>
              <a:rPr lang="en-US" altLang="zh-CN" sz="2000" i="1" dirty="0"/>
              <a:t>ESIP Working Session</a:t>
            </a:r>
            <a:br>
              <a:rPr lang="en-US" altLang="zh-CN" sz="2000" b="1" dirty="0"/>
            </a:br>
            <a:br>
              <a:rPr lang="en-US" altLang="zh-CN" sz="2000" b="1" dirty="0"/>
            </a:br>
            <a:r>
              <a:rPr lang="en-US" altLang="zh-CN" sz="2000" b="1" dirty="0"/>
              <a:t>Some basics of deep learning in Agriculture</a:t>
            </a:r>
            <a:br>
              <a:rPr lang="en-US" altLang="zh-CN" sz="2000" b="1" dirty="0"/>
            </a:br>
            <a:endParaRPr lang="zh-CN" altLang="zh-CN" sz="2000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49080"/>
            <a:ext cx="6400800" cy="1827213"/>
          </a:xfrm>
        </p:spPr>
        <p:txBody>
          <a:bodyPr/>
          <a:lstStyle/>
          <a:p>
            <a:pPr eaLnBrk="1" hangingPunct="1"/>
            <a:r>
              <a:rPr lang="en-US" altLang="zh-CN" sz="1600" dirty="0" err="1"/>
              <a:t>Ziheng</a:t>
            </a:r>
            <a:r>
              <a:rPr lang="en-US" altLang="zh-CN" sz="1600" dirty="0"/>
              <a:t> Sun</a:t>
            </a:r>
          </a:p>
          <a:p>
            <a:pPr eaLnBrk="1" hangingPunct="1"/>
            <a:r>
              <a:rPr lang="en-US" altLang="zh-CN" sz="1600" dirty="0"/>
              <a:t>Jan 17 2019 11:00am-12:30pm</a:t>
            </a:r>
          </a:p>
          <a:p>
            <a:pPr eaLnBrk="1" hangingPunct="1"/>
            <a:r>
              <a:rPr lang="en-US" altLang="zh-CN" sz="1600" dirty="0"/>
              <a:t>ESIP Winter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539D3-5CCF-4B77-9079-1F28DE74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B9DDC-2FB8-425C-858D-5DB5A8681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16" y="1659952"/>
            <a:ext cx="8712968" cy="4525963"/>
          </a:xfrm>
        </p:spPr>
        <p:txBody>
          <a:bodyPr/>
          <a:lstStyle/>
          <a:p>
            <a:r>
              <a:rPr lang="en-US" dirty="0" err="1"/>
              <a:t>Kaiming</a:t>
            </a:r>
            <a:r>
              <a:rPr lang="en-US" dirty="0"/>
              <a:t> He, Deep Residual Learning for Image Recognition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3CF707-BE48-474C-B072-A143EBC3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276872"/>
            <a:ext cx="6979387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D0BF6-AC9E-4C03-9796-14ACA58C3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 R-CNN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0B267-9905-4E00-A652-9C88F1367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761059"/>
          </a:xfrm>
        </p:spPr>
        <p:txBody>
          <a:bodyPr/>
          <a:lstStyle/>
          <a:p>
            <a:r>
              <a:rPr lang="en-US" dirty="0" err="1"/>
              <a:t>Kaiming</a:t>
            </a:r>
            <a:r>
              <a:rPr lang="en-US" dirty="0"/>
              <a:t> He, et al, Mask R-CNN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F5E7A2-0985-4041-9927-F4AAA3F0B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253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37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FF24-C66C-43B2-8FD2-9E0175AC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Segnet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D96AC-453A-4E96-B022-88DDC3FC7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Vijay </a:t>
            </a:r>
            <a:r>
              <a:rPr lang="en-US" sz="1800" dirty="0" err="1"/>
              <a:t>Badrinarayanan</a:t>
            </a:r>
            <a:r>
              <a:rPr lang="en-US" sz="1800" dirty="0"/>
              <a:t> et al, </a:t>
            </a:r>
            <a:r>
              <a:rPr lang="en-US" sz="1800" dirty="0" err="1"/>
              <a:t>SegNet</a:t>
            </a:r>
            <a:r>
              <a:rPr lang="en-US" sz="1800" dirty="0"/>
              <a:t>: A Deep Convolutional Encoder-Decoder Architecture for Robust Semantic Pixel-Wise Labelling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D844F-7844-4D6F-8F23-C9058864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6952"/>
            <a:ext cx="9144000" cy="29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80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DBAF6-27E4-408E-9C63-B94B31EA7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U-net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A2AC2C-2D0D-47D9-9162-FF68AA2DC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520600"/>
            <a:ext cx="6562255" cy="4284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937B1-F8E8-4D5B-8AE0-ADD062914BD7}"/>
              </a:ext>
            </a:extLst>
          </p:cNvPr>
          <p:cNvSpPr txBox="1"/>
          <p:nvPr/>
        </p:nvSpPr>
        <p:spPr>
          <a:xfrm>
            <a:off x="395536" y="6165304"/>
            <a:ext cx="8748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Olaf </a:t>
            </a:r>
            <a:r>
              <a:rPr lang="en-US" sz="1600" dirty="0" err="1"/>
              <a:t>Ronneberge</a:t>
            </a:r>
            <a:r>
              <a:rPr lang="en-US" sz="1600" dirty="0"/>
              <a:t> et al, U-Net: Convolutional Networks for Biomedical Image Segmentation</a:t>
            </a:r>
          </a:p>
        </p:txBody>
      </p:sp>
    </p:spTree>
    <p:extLst>
      <p:ext uri="{BB962C8B-B14F-4D97-AF65-F5344CB8AC3E}">
        <p14:creationId xmlns:p14="http://schemas.microsoft.com/office/powerpoint/2010/main" val="1321408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251D-51AF-4596-B432-373E09C8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 RNN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CC0ED-2AFD-43CB-9128-0AE95B5B9A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GRU: Gated Recurrent Unit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749A6-7753-475B-A483-A7F7F6483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73" y="2132856"/>
            <a:ext cx="8303072" cy="28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6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57CF-6BC8-49FA-8EB5-63D4D971C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RNN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2ECF0-2199-4328-ABF9-91F7E2D4B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LSTM: Long Short Term Memory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F37C0-9887-48DF-892C-9F0AF6C34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132856"/>
            <a:ext cx="4104456" cy="2945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0DEC87-A6F7-4099-A1EA-776AE5928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1656" y="2132856"/>
            <a:ext cx="3649543" cy="4552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8C3F0-88AF-40BF-BD3D-FFE03B53A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5" y="2286793"/>
            <a:ext cx="89535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1AB54-095C-491A-8875-0B2BAB2C6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7F41-6893-4B80-94A0-4415A1FE2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~70% of the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28941-8B99-4E37-997A-B57B7B72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512" y="2204864"/>
            <a:ext cx="8458201" cy="437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7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7895-04B6-47C7-AFFD-7EECAF14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72ABB-8DF5-45B3-9DDC-4C602B98D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5BBC2D-7AAE-497F-AA34-3FF8EEDC9F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60" y="1268934"/>
            <a:ext cx="7539680" cy="558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8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9F48B-9C2D-414A-8555-5A76F322F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Spectral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832C1-30A7-4C9B-8A84-966CA6BE9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945BE8-C93D-42A7-822F-A1258725C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435855"/>
            <a:ext cx="7236296" cy="542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31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FF448-DFA1-4A3A-9D0C-4C90143C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E3C7D-BE08-406C-87D8-C5EE3B0B3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4823"/>
          </a:xfrm>
        </p:spPr>
        <p:txBody>
          <a:bodyPr/>
          <a:lstStyle/>
          <a:p>
            <a:r>
              <a:rPr lang="en-US" dirty="0"/>
              <a:t>Take geotagged photos</a:t>
            </a:r>
          </a:p>
          <a:p>
            <a:r>
              <a:rPr lang="en-US" dirty="0"/>
              <a:t>Get samples</a:t>
            </a:r>
          </a:p>
          <a:p>
            <a:r>
              <a:rPr lang="en-US" dirty="0"/>
              <a:t>Fill record forms</a:t>
            </a:r>
          </a:p>
          <a:p>
            <a:r>
              <a:rPr lang="en-US" dirty="0"/>
              <a:t>Measure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BE588B-D7AD-4B8A-AA9C-FB820E904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132856"/>
            <a:ext cx="4788037" cy="281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56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7905B4-3361-4E65-B1D5-A893A5A1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731837"/>
            <a:ext cx="6840760" cy="5950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963EF-EA32-4D51-9891-FA3D8DAFB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9925"/>
            <a:ext cx="8229600" cy="747713"/>
          </a:xfrm>
        </p:spPr>
        <p:txBody>
          <a:bodyPr/>
          <a:lstStyle/>
          <a:p>
            <a:r>
              <a:rPr lang="en-US" sz="2000" dirty="0"/>
              <a:t>What can deep learning help with in agriculture?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126C9D-25B6-46AC-9DB8-E2568BF81390}"/>
              </a:ext>
            </a:extLst>
          </p:cNvPr>
          <p:cNvSpPr txBox="1"/>
          <p:nvPr/>
        </p:nvSpPr>
        <p:spPr>
          <a:xfrm>
            <a:off x="1259632" y="5972274"/>
            <a:ext cx="6305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Konstantinos G. </a:t>
            </a:r>
            <a:r>
              <a:rPr lang="en-US" sz="1400" b="1" i="1" dirty="0" err="1"/>
              <a:t>Liakos</a:t>
            </a:r>
            <a:r>
              <a:rPr lang="en-US" sz="1400" b="1" i="1" dirty="0"/>
              <a:t> et al, Machine Learning in Agriculture: A Review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6815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DDF3F-2B0E-443B-92E7-21B1FC76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15F3-DE85-49A2-9335-3C678D47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525963"/>
          </a:xfrm>
        </p:spPr>
        <p:txBody>
          <a:bodyPr/>
          <a:lstStyle/>
          <a:p>
            <a:r>
              <a:rPr lang="en-US" dirty="0"/>
              <a:t>Hardware</a:t>
            </a:r>
          </a:p>
          <a:p>
            <a:pPr lvl="1"/>
            <a:r>
              <a:rPr lang="en-US" dirty="0"/>
              <a:t>HPC Cluster</a:t>
            </a:r>
          </a:p>
          <a:p>
            <a:pPr lvl="1"/>
            <a:r>
              <a:rPr lang="en-US" dirty="0"/>
              <a:t>GPU: P100, K80, Google TPU</a:t>
            </a:r>
          </a:p>
          <a:p>
            <a:pPr lvl="1"/>
            <a:r>
              <a:rPr lang="en-US" dirty="0"/>
              <a:t>Cloud</a:t>
            </a:r>
          </a:p>
          <a:p>
            <a:r>
              <a:rPr lang="en-US" dirty="0"/>
              <a:t>Terminology</a:t>
            </a:r>
          </a:p>
          <a:p>
            <a:pPr lvl="1"/>
            <a:r>
              <a:rPr lang="en-US" dirty="0"/>
              <a:t>Time Step: one run of network</a:t>
            </a:r>
          </a:p>
          <a:p>
            <a:pPr lvl="1"/>
            <a:r>
              <a:rPr lang="en-US" dirty="0"/>
              <a:t>Batch: the number of samples used during one iteration</a:t>
            </a:r>
          </a:p>
          <a:p>
            <a:pPr lvl="1"/>
            <a:r>
              <a:rPr lang="en-US" dirty="0"/>
              <a:t>Epoch: one pass over the full training dataset</a:t>
            </a:r>
          </a:p>
        </p:txBody>
      </p:sp>
    </p:spTree>
    <p:extLst>
      <p:ext uri="{BB962C8B-B14F-4D97-AF65-F5344CB8AC3E}">
        <p14:creationId xmlns:p14="http://schemas.microsoft.com/office/powerpoint/2010/main" val="982330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F1041-FC5F-42D1-B85C-2635FA35E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Training on </a:t>
            </a:r>
            <a:r>
              <a:rPr lang="en-US" altLang="zh-CN" dirty="0" err="1"/>
              <a:t>Geoweaver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E6152-7876-4609-B843-D4301A05B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EDB00-8AF1-44A6-9CD9-40764873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792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6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FEE3C-978C-4B81-B796-E297F4C6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&amp; Watching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EFAE4F-6F42-46EF-B579-5B9076DAA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2" y="1428182"/>
            <a:ext cx="8229600" cy="4993927"/>
          </a:xfrm>
        </p:spPr>
      </p:pic>
    </p:spTree>
    <p:extLst>
      <p:ext uri="{BB962C8B-B14F-4D97-AF65-F5344CB8AC3E}">
        <p14:creationId xmlns:p14="http://schemas.microsoft.com/office/powerpoint/2010/main" val="96642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329D0-CA7B-4F65-AC7A-D08C57E5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on </a:t>
            </a:r>
            <a:r>
              <a:rPr lang="en-US" dirty="0" err="1"/>
              <a:t>Geoweaver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E993B-0C01-404A-9F01-E3B756504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70CA59A-BE3E-4ABA-977D-73AEAE9D9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910" y="1628800"/>
            <a:ext cx="889618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820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42FC7-AFD9-4CC1-8378-E646944D3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Result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5576A-E530-43CA-9FA7-D1B450093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535541"/>
            <a:ext cx="3043961" cy="5109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67007F-F6DB-4FD8-BD99-A2CCFDDF1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389" y="1586614"/>
            <a:ext cx="4312043" cy="5058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2F1DFE-5A3F-43AD-BEC2-B41782412106}"/>
              </a:ext>
            </a:extLst>
          </p:cNvPr>
          <p:cNvSpPr txBox="1"/>
          <p:nvPr/>
        </p:nvSpPr>
        <p:spPr>
          <a:xfrm>
            <a:off x="118609" y="3678515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&gt;97%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E457D-29A7-46B0-B350-24CF941F9343}"/>
              </a:ext>
            </a:extLst>
          </p:cNvPr>
          <p:cNvSpPr txBox="1"/>
          <p:nvPr/>
        </p:nvSpPr>
        <p:spPr>
          <a:xfrm>
            <a:off x="8388424" y="3672536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&gt;88% </a:t>
            </a:r>
          </a:p>
        </p:txBody>
      </p:sp>
    </p:spTree>
    <p:extLst>
      <p:ext uri="{BB962C8B-B14F-4D97-AF65-F5344CB8AC3E}">
        <p14:creationId xmlns:p14="http://schemas.microsoft.com/office/powerpoint/2010/main" val="2275100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3A09-9F14-49DA-9BDE-F9C12ECAB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 Pattern By DNN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AF5F08-B1F2-43B3-B248-F92730FC80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25192"/>
          <a:stretch/>
        </p:blipFill>
        <p:spPr>
          <a:xfrm>
            <a:off x="755576" y="1698481"/>
            <a:ext cx="3083643" cy="34610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A238AE-2F7B-4B9A-A8DF-AEC663FB17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r="24401"/>
          <a:stretch/>
        </p:blipFill>
        <p:spPr>
          <a:xfrm>
            <a:off x="2147031" y="2162452"/>
            <a:ext cx="3168352" cy="350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B3A7E1-5645-4A4D-946A-88DEA74724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r="24400"/>
          <a:stretch/>
        </p:blipFill>
        <p:spPr>
          <a:xfrm>
            <a:off x="3451771" y="2574666"/>
            <a:ext cx="3240360" cy="3560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EF730B-BAD9-4CD6-AF75-13FA0CEFE9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3" r="24400"/>
          <a:stretch/>
        </p:blipFill>
        <p:spPr>
          <a:xfrm>
            <a:off x="5155781" y="3133778"/>
            <a:ext cx="3240360" cy="356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5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B851-923D-4605-A74E-8DAF10BC8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9B1B6-F1C0-47ED-A30D-29D0AE091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use September network on July data!</a:t>
            </a:r>
          </a:p>
          <a:p>
            <a:r>
              <a:rPr lang="en-US" dirty="0"/>
              <a:t>The difference per season is huge</a:t>
            </a:r>
          </a:p>
          <a:p>
            <a:r>
              <a:rPr lang="en-US" dirty="0"/>
              <a:t>Location matters!</a:t>
            </a:r>
          </a:p>
          <a:p>
            <a:r>
              <a:rPr lang="en-US" dirty="0"/>
              <a:t>Overfitting is very hard to avoid</a:t>
            </a:r>
          </a:p>
          <a:p>
            <a:r>
              <a:rPr lang="en-US" dirty="0"/>
              <a:t>Training dataset is the key to success</a:t>
            </a:r>
          </a:p>
          <a:p>
            <a:r>
              <a:rPr lang="en-US" dirty="0"/>
              <a:t>Training takes longer than your plan</a:t>
            </a:r>
          </a:p>
          <a:p>
            <a:r>
              <a:rPr lang="en-US" dirty="0"/>
              <a:t>Version control and provenance tracing  of deep learning model and results are headache without tool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984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800" dirty="0"/>
              <a:t>What we will cover today?</a:t>
            </a:r>
            <a:endParaRPr lang="zh-CN" altLang="en-US" sz="2800" dirty="0"/>
          </a:p>
        </p:txBody>
      </p:sp>
      <p:sp>
        <p:nvSpPr>
          <p:cNvPr id="3075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dirty="0"/>
              <a:t>Group discussion</a:t>
            </a:r>
          </a:p>
          <a:p>
            <a:pPr lvl="1" eaLnBrk="1" hangingPunct="1"/>
            <a:endParaRPr lang="en-US" altLang="zh-CN" dirty="0"/>
          </a:p>
          <a:p>
            <a:pPr lvl="1" eaLnBrk="1" hangingPunct="1"/>
            <a:r>
              <a:rPr lang="en-US" altLang="zh-CN" dirty="0"/>
              <a:t>How can agriculture benefit from deep learning?</a:t>
            </a:r>
          </a:p>
          <a:p>
            <a:pPr lvl="1" eaLnBrk="1" hangingPunct="1"/>
            <a:endParaRPr lang="en-US" altLang="zh-CN" dirty="0"/>
          </a:p>
          <a:p>
            <a:pPr lvl="1" eaLnBrk="1" hangingPunct="1"/>
            <a:r>
              <a:rPr lang="en-US" altLang="zh-CN" dirty="0"/>
              <a:t>Any ideas on using deep learning in your research?</a:t>
            </a:r>
          </a:p>
          <a:p>
            <a:pPr lvl="1" eaLnBrk="1" hangingPunct="1"/>
            <a:endParaRPr lang="en-US" altLang="zh-CN" dirty="0"/>
          </a:p>
          <a:p>
            <a:pPr lvl="1" eaLnBrk="1" hangingPunct="1"/>
            <a:r>
              <a:rPr lang="en-US" altLang="zh-CN" dirty="0"/>
              <a:t>How can ESIP community collaborate and contribute to this effort?</a:t>
            </a:r>
          </a:p>
          <a:p>
            <a:pPr lvl="1" eaLnBrk="1" hangingPunct="1"/>
            <a:endParaRPr lang="zh-CN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dirty="0"/>
              <a:t>Thank you!!!</a:t>
            </a:r>
            <a:br>
              <a:rPr lang="en-US" altLang="zh-CN" dirty="0"/>
            </a:br>
            <a:endParaRPr lang="zh-CN" altLang="en-US" dirty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39" y="4005064"/>
            <a:ext cx="3514522" cy="23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文本占位符 4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944816" cy="1752600"/>
          </a:xfrm>
        </p:spPr>
        <p:txBody>
          <a:bodyPr/>
          <a:lstStyle/>
          <a:p>
            <a:pPr eaLnBrk="1" hangingPunct="1"/>
            <a:r>
              <a:rPr lang="en-US" altLang="zh-CN" dirty="0"/>
              <a:t>End</a:t>
            </a:r>
          </a:p>
          <a:p>
            <a:pPr eaLnBrk="1" hangingPunct="1"/>
            <a:r>
              <a:rPr lang="en-US" altLang="zh-CN" sz="2000" dirty="0"/>
              <a:t>Contact: </a:t>
            </a:r>
            <a:r>
              <a:rPr lang="en-US" altLang="zh-CN" sz="2000" dirty="0" err="1"/>
              <a:t>Ziheng</a:t>
            </a:r>
            <a:r>
              <a:rPr lang="en-US" altLang="zh-CN" sz="2000" dirty="0"/>
              <a:t> Sun </a:t>
            </a:r>
            <a:r>
              <a:rPr lang="en-US" altLang="zh-CN" sz="2000" dirty="0">
                <a:hlinkClick r:id="rId3"/>
              </a:rPr>
              <a:t>zsun@gmu.edu</a:t>
            </a:r>
            <a:r>
              <a:rPr lang="en-US" altLang="zh-CN" sz="2000" dirty="0"/>
              <a:t>; </a:t>
            </a:r>
            <a:r>
              <a:rPr lang="en-US" altLang="zh-CN" sz="2000" dirty="0" err="1"/>
              <a:t>Liping</a:t>
            </a:r>
            <a:r>
              <a:rPr lang="en-US" altLang="zh-CN" sz="2000" dirty="0"/>
              <a:t> Di </a:t>
            </a:r>
            <a:r>
              <a:rPr lang="en-US" altLang="zh-CN" sz="2000" dirty="0">
                <a:hlinkClick r:id="rId4"/>
              </a:rPr>
              <a:t>ldi@gmu.edu</a:t>
            </a:r>
            <a:r>
              <a:rPr lang="en-US" altLang="zh-CN" sz="2000" dirty="0"/>
              <a:t>; Annie Burgess </a:t>
            </a:r>
            <a:r>
              <a:rPr lang="en-US" altLang="zh-CN" sz="2000" dirty="0">
                <a:hlinkClick r:id="rId5"/>
              </a:rPr>
              <a:t>annieburgess@esipfed.org</a:t>
            </a:r>
            <a:r>
              <a:rPr lang="en-US" altLang="zh-CN" sz="2000" dirty="0"/>
              <a:t> 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48C30-56BD-429D-961E-3AD4B239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future will agriculture be led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83218-27E9-4E97-BCF9-59E1D2A7A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Precise Agriculture</a:t>
            </a:r>
          </a:p>
          <a:p>
            <a:r>
              <a:rPr lang="en-US" dirty="0"/>
              <a:t>Intelligent Agriculture</a:t>
            </a:r>
          </a:p>
          <a:p>
            <a:r>
              <a:rPr lang="en-US" dirty="0"/>
              <a:t>Smart Agriculture</a:t>
            </a:r>
          </a:p>
          <a:p>
            <a:r>
              <a:rPr lang="en-US" dirty="0"/>
              <a:t>Space Agriculture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041C5-19AA-4414-8625-04DB1E0E21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1829"/>
            <a:ext cx="3384376" cy="3208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F7A506-3DEA-4919-A692-90AFE76B7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048" y="3717032"/>
            <a:ext cx="4273624" cy="111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35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707F0-FA82-4C07-A19F-EC35952D0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datasets are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571B1-0C48-4C0B-B912-007C1D99D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1641116"/>
            <a:ext cx="4834880" cy="4525963"/>
          </a:xfrm>
        </p:spPr>
        <p:txBody>
          <a:bodyPr/>
          <a:lstStyle/>
          <a:p>
            <a:pPr lvl="1"/>
            <a:r>
              <a:rPr lang="en-US" dirty="0"/>
              <a:t>Landsat 5, 7, 8 TM, OLI</a:t>
            </a:r>
          </a:p>
          <a:p>
            <a:pPr lvl="1"/>
            <a:r>
              <a:rPr lang="en-US" dirty="0"/>
              <a:t>Sentinel 1, 2</a:t>
            </a:r>
          </a:p>
          <a:p>
            <a:pPr lvl="1"/>
            <a:r>
              <a:rPr lang="en-US" dirty="0"/>
              <a:t>MODIS Aqua &amp; Terra</a:t>
            </a:r>
          </a:p>
          <a:p>
            <a:pPr lvl="1"/>
            <a:r>
              <a:rPr lang="en-US" dirty="0"/>
              <a:t>National Land Cover Database</a:t>
            </a:r>
          </a:p>
          <a:p>
            <a:pPr lvl="1"/>
            <a:r>
              <a:rPr lang="en-US" dirty="0"/>
              <a:t>USDA NASS</a:t>
            </a:r>
          </a:p>
          <a:p>
            <a:pPr lvl="1"/>
            <a:r>
              <a:rPr lang="en-US" dirty="0"/>
              <a:t>CubeSat</a:t>
            </a:r>
          </a:p>
          <a:p>
            <a:pPr lvl="1"/>
            <a:r>
              <a:rPr lang="en-US" dirty="0"/>
              <a:t>Farmer Reports</a:t>
            </a:r>
          </a:p>
          <a:p>
            <a:pPr lvl="1"/>
            <a:r>
              <a:rPr lang="en-US" dirty="0"/>
              <a:t>UAV</a:t>
            </a:r>
          </a:p>
          <a:p>
            <a:pPr lvl="1"/>
            <a:r>
              <a:rPr lang="en-US" dirty="0"/>
              <a:t>Weather/Soil Moisture Station</a:t>
            </a:r>
          </a:p>
          <a:p>
            <a:pPr lvl="1"/>
            <a:r>
              <a:rPr lang="en-US" dirty="0"/>
              <a:t>Field Survey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B4B8E2-C011-4EFF-A3F6-AA891CA9B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45024"/>
            <a:ext cx="2434266" cy="27412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0BC0A4-515F-470F-A101-470A91A7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17638"/>
            <a:ext cx="3108201" cy="20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1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13A01-DEDD-4476-9CBF-F21B4AAB5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deep learning methods can we use?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8FECD6-1FAA-41E4-8945-A980BB48DE7E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黑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Method</a:t>
            </a:r>
          </a:p>
          <a:p>
            <a:pPr lvl="1"/>
            <a:r>
              <a:rPr lang="en-US" kern="0" dirty="0"/>
              <a:t>Convolutional Neural Network (CNN)</a:t>
            </a:r>
          </a:p>
          <a:p>
            <a:pPr lvl="1"/>
            <a:r>
              <a:rPr lang="en-US" dirty="0"/>
              <a:t>Recurrent Neural Network (RNN)</a:t>
            </a:r>
            <a:endParaRPr lang="en-US" kern="0" dirty="0"/>
          </a:p>
          <a:p>
            <a:pPr lvl="1"/>
            <a:r>
              <a:rPr lang="en-US" kern="0" dirty="0" err="1"/>
              <a:t>Segnet</a:t>
            </a:r>
            <a:r>
              <a:rPr lang="en-US" kern="0" dirty="0"/>
              <a:t> CNN</a:t>
            </a:r>
          </a:p>
          <a:p>
            <a:pPr lvl="1"/>
            <a:r>
              <a:rPr lang="en-US" kern="0" dirty="0"/>
              <a:t>U-net CNN</a:t>
            </a:r>
          </a:p>
          <a:p>
            <a:pPr lvl="1"/>
            <a:r>
              <a:rPr lang="en-US" kern="0" dirty="0"/>
              <a:t>Resnet CNN</a:t>
            </a:r>
          </a:p>
          <a:p>
            <a:pPr lvl="1"/>
            <a:r>
              <a:rPr lang="en-US" kern="0" dirty="0"/>
              <a:t>Yolo CNN</a:t>
            </a:r>
          </a:p>
          <a:p>
            <a:pPr lvl="1"/>
            <a:r>
              <a:rPr lang="en-US" dirty="0"/>
              <a:t>Mask R-CNN</a:t>
            </a:r>
          </a:p>
          <a:p>
            <a:pPr lvl="1"/>
            <a:r>
              <a:rPr lang="en-US" kern="0" dirty="0"/>
              <a:t>DeepLab</a:t>
            </a:r>
            <a:r>
              <a:rPr lang="en-US" dirty="0"/>
              <a:t>v3</a:t>
            </a:r>
            <a:endParaRPr lang="en-US" kern="0" dirty="0"/>
          </a:p>
          <a:p>
            <a:pPr lvl="1"/>
            <a:r>
              <a:rPr lang="en-US" kern="0" dirty="0"/>
              <a:t>GRU RNN</a:t>
            </a:r>
          </a:p>
          <a:p>
            <a:pPr lvl="1"/>
            <a:r>
              <a:rPr lang="en-US" kern="0" dirty="0"/>
              <a:t>LSTM RNN</a:t>
            </a:r>
          </a:p>
          <a:p>
            <a:pPr lvl="1"/>
            <a:r>
              <a:rPr lang="en-US" dirty="0"/>
              <a:t>LSTM RCNN</a:t>
            </a:r>
          </a:p>
          <a:p>
            <a:pPr lvl="1"/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870740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9EBB-F5DB-4CD3-A07A-AB48AC673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learning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5B069-F95E-4FE8-B31B-4B44055A0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3096"/>
          </a:xfrm>
        </p:spPr>
        <p:txBody>
          <a:bodyPr/>
          <a:lstStyle/>
          <a:p>
            <a:r>
              <a:rPr lang="en-US" dirty="0" err="1"/>
              <a:t>PyTorch</a:t>
            </a:r>
            <a:endParaRPr lang="en-US" dirty="0"/>
          </a:p>
          <a:p>
            <a:r>
              <a:rPr lang="en-US" dirty="0"/>
              <a:t>Torch</a:t>
            </a:r>
          </a:p>
          <a:p>
            <a:r>
              <a:rPr lang="en-US" dirty="0" err="1"/>
              <a:t>Keras</a:t>
            </a:r>
            <a:endParaRPr lang="en-US" dirty="0"/>
          </a:p>
          <a:p>
            <a:r>
              <a:rPr lang="en-US" dirty="0" err="1"/>
              <a:t>Tensorflow</a:t>
            </a:r>
            <a:endParaRPr lang="en-US" dirty="0"/>
          </a:p>
          <a:p>
            <a:r>
              <a:rPr lang="en-US" dirty="0"/>
              <a:t>Caffe/Caffe2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64E774-B250-4D03-A4B8-94304D3F2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005064"/>
            <a:ext cx="8504261" cy="252028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308A6E-EB60-4138-A887-23B5408D25AC}"/>
              </a:ext>
            </a:extLst>
          </p:cNvPr>
          <p:cNvSpPr txBox="1">
            <a:spLocks/>
          </p:cNvSpPr>
          <p:nvPr/>
        </p:nvSpPr>
        <p:spPr bwMode="auto">
          <a:xfrm>
            <a:off x="4766850" y="1556792"/>
            <a:ext cx="3919950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Georgia" pitchFamily="18" charset="0"/>
                <a:ea typeface="黑体" pitchFamily="49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Georgia" pitchFamily="18" charset="0"/>
                <a:ea typeface="黑体" pitchFamily="49" charset="-122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Theano</a:t>
            </a:r>
          </a:p>
          <a:p>
            <a:r>
              <a:rPr lang="en-US" kern="0" dirty="0" err="1"/>
              <a:t>Mxnet</a:t>
            </a:r>
            <a:endParaRPr lang="en-US" kern="0" dirty="0"/>
          </a:p>
          <a:p>
            <a:r>
              <a:rPr lang="en-US" kern="0" dirty="0" err="1"/>
              <a:t>Chainer</a:t>
            </a:r>
            <a:endParaRPr lang="en-US" kern="0" dirty="0"/>
          </a:p>
          <a:p>
            <a:r>
              <a:rPr lang="en-US" kern="0" dirty="0"/>
              <a:t>CNTK</a:t>
            </a:r>
          </a:p>
          <a:p>
            <a:r>
              <a:rPr lang="en-US" kern="0" dirty="0"/>
              <a:t>Deeplearning4j</a:t>
            </a:r>
          </a:p>
        </p:txBody>
      </p:sp>
    </p:spTree>
    <p:extLst>
      <p:ext uri="{BB962C8B-B14F-4D97-AF65-F5344CB8AC3E}">
        <p14:creationId xmlns:p14="http://schemas.microsoft.com/office/powerpoint/2010/main" val="4193626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71DC-0176-41D1-A420-648138CA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network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56DCB-D790-4AE6-9517-22BE8DCA5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Feedforward Neural Network</a:t>
            </a:r>
          </a:p>
          <a:p>
            <a:pPr lvl="1"/>
            <a:r>
              <a:rPr lang="en-US" dirty="0"/>
              <a:t>Image Recognition</a:t>
            </a:r>
          </a:p>
          <a:p>
            <a:pPr lvl="1"/>
            <a:r>
              <a:rPr lang="en-US" dirty="0"/>
              <a:t>Classification</a:t>
            </a:r>
          </a:p>
          <a:p>
            <a:r>
              <a:rPr lang="en-US" dirty="0"/>
              <a:t>Recurrent Neural Network</a:t>
            </a:r>
          </a:p>
          <a:p>
            <a:pPr lvl="1"/>
            <a:r>
              <a:rPr lang="en-US" dirty="0"/>
              <a:t>Speech recognition</a:t>
            </a:r>
          </a:p>
          <a:p>
            <a:pPr lvl="1"/>
            <a:r>
              <a:rPr lang="en-US" dirty="0"/>
              <a:t>Text translation</a:t>
            </a:r>
          </a:p>
          <a:p>
            <a:pPr lvl="1"/>
            <a:r>
              <a:rPr lang="en-US" dirty="0"/>
              <a:t>Time series prediction.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1E5B6-539C-4E53-A44E-6FF223B42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171" y="3429000"/>
            <a:ext cx="4719017" cy="23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A1E97-13F8-4E77-B1FA-563897DE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Feedforward Convolutional NN (</a:t>
            </a:r>
            <a:r>
              <a:rPr lang="en-US" dirty="0" err="1"/>
              <a:t>ConvNet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CF704-6C16-4D47-842B-E18336BDE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72815"/>
          </a:xfrm>
        </p:spPr>
        <p:txBody>
          <a:bodyPr/>
          <a:lstStyle/>
          <a:p>
            <a:r>
              <a:rPr lang="en-US" sz="1800" dirty="0"/>
              <a:t>A simple </a:t>
            </a:r>
            <a:r>
              <a:rPr lang="en-US" sz="1800" dirty="0" err="1"/>
              <a:t>ConvNet</a:t>
            </a:r>
            <a:r>
              <a:rPr lang="en-US" sz="1800" dirty="0"/>
              <a:t> is a sequence of layers, and every layer of a </a:t>
            </a:r>
            <a:r>
              <a:rPr lang="en-US" sz="1800" dirty="0" err="1"/>
              <a:t>ConvNet</a:t>
            </a:r>
            <a:r>
              <a:rPr lang="en-US" sz="1800" dirty="0"/>
              <a:t> transforms one volume of activations to another through a differentiable function. We use three main types of layers to build </a:t>
            </a:r>
            <a:r>
              <a:rPr lang="en-US" sz="1800" dirty="0" err="1"/>
              <a:t>ConvNet</a:t>
            </a:r>
            <a:r>
              <a:rPr lang="en-US" sz="1800" dirty="0"/>
              <a:t> architectures: Convolutional Layer, Pooling Layer, and Fully-Connected Layer (exactly as seen in regular Neural Networks). We will stack these layers to form a full </a:t>
            </a:r>
            <a:r>
              <a:rPr lang="en-US" sz="1800" dirty="0" err="1"/>
              <a:t>ConvNet</a:t>
            </a:r>
            <a:r>
              <a:rPr lang="en-US" sz="1800" dirty="0"/>
              <a:t> architecture. – </a:t>
            </a:r>
            <a:r>
              <a:rPr lang="en-US" sz="1800" b="1" i="1" dirty="0"/>
              <a:t>Stanford CS231n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B95B2B-705B-4469-BC97-CB502B49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" y="3620402"/>
            <a:ext cx="888682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44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7839-AA42-4885-B7C2-6823B91D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05BDC-1EB3-47B7-B845-C2B95C8C7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226896-2BC5-4693-9F87-1122C79B0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17638"/>
            <a:ext cx="6552728" cy="522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15179"/>
      </p:ext>
    </p:extLst>
  </p:cSld>
  <p:clrMapOvr>
    <a:masterClrMapping/>
  </p:clrMapOvr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ages>0</Pages>
  <Words>637</Words>
  <Characters>0</Characters>
  <Application>Microsoft Office PowerPoint</Application>
  <DocSecurity>0</DocSecurity>
  <PresentationFormat>On-screen Show (4:3)</PresentationFormat>
  <Lines>0</Lines>
  <Paragraphs>127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Georgia</vt:lpstr>
      <vt:lpstr>默认设计模板</vt:lpstr>
      <vt:lpstr>ESIP Working Session  Some basics of deep learning in Agriculture </vt:lpstr>
      <vt:lpstr>What can deep learning help with in agriculture?</vt:lpstr>
      <vt:lpstr>What future will agriculture be led to?</vt:lpstr>
      <vt:lpstr>What datasets are available?</vt:lpstr>
      <vt:lpstr>What deep learning methods can we use?</vt:lpstr>
      <vt:lpstr>Deep learning libraries</vt:lpstr>
      <vt:lpstr>Choose your network type</vt:lpstr>
      <vt:lpstr>Feedforward Convolutional NN (ConvNet)</vt:lpstr>
      <vt:lpstr>Activation</vt:lpstr>
      <vt:lpstr>ResNet</vt:lpstr>
      <vt:lpstr>Mask R-CNN</vt:lpstr>
      <vt:lpstr>Segnet</vt:lpstr>
      <vt:lpstr>U-net</vt:lpstr>
      <vt:lpstr>GRU RNN</vt:lpstr>
      <vt:lpstr>LSTM RNN</vt:lpstr>
      <vt:lpstr>Data Preprocessing</vt:lpstr>
      <vt:lpstr>Training Dataset</vt:lpstr>
      <vt:lpstr>Landsat Spectral Characteristics</vt:lpstr>
      <vt:lpstr>Field Survey</vt:lpstr>
      <vt:lpstr>Training</vt:lpstr>
      <vt:lpstr>Training on Geoweaver</vt:lpstr>
      <vt:lpstr>Training &amp; Watching</vt:lpstr>
      <vt:lpstr>Testing on Geoweaver</vt:lpstr>
      <vt:lpstr>Classification Result</vt:lpstr>
      <vt:lpstr>Crop Rotation Pattern By DNN</vt:lpstr>
      <vt:lpstr>Lessons Learned</vt:lpstr>
      <vt:lpstr>What we will cover today?</vt:lpstr>
      <vt:lpstr>Thank you!!! 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CyberConnector: flexibly feeding earth observation data to earth science models</dc:title>
  <dc:creator>Administrator</dc:creator>
  <cp:lastModifiedBy>Ziheng Sun</cp:lastModifiedBy>
  <cp:revision>812</cp:revision>
  <dcterms:created xsi:type="dcterms:W3CDTF">2012-06-06T01:30:27Z</dcterms:created>
  <dcterms:modified xsi:type="dcterms:W3CDTF">2019-01-25T17:58:23Z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2052-8.1.0.2424</vt:lpwstr>
  </property>
</Properties>
</file>