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12"/>
  </p:normalViewPr>
  <p:slideViewPr>
    <p:cSldViewPr>
      <p:cViewPr>
        <p:scale>
          <a:sx n="110" d="100"/>
          <a:sy n="110" d="100"/>
        </p:scale>
        <p:origin x="1144" y="-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69AF-8E03-4CC7-B6FC-5A36D3A2DFBC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250D-52C3-4C90-9E46-D9F15DFE5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7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69AF-8E03-4CC7-B6FC-5A36D3A2DFBC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250D-52C3-4C90-9E46-D9F15DFE5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2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69AF-8E03-4CC7-B6FC-5A36D3A2DFBC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250D-52C3-4C90-9E46-D9F15DFE5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89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69AF-8E03-4CC7-B6FC-5A36D3A2DFBC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250D-52C3-4C90-9E46-D9F15DFE5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76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69AF-8E03-4CC7-B6FC-5A36D3A2DFBC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250D-52C3-4C90-9E46-D9F15DFE5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9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69AF-8E03-4CC7-B6FC-5A36D3A2DFBC}" type="datetimeFigureOut">
              <a:rPr lang="en-US" smtClean="0"/>
              <a:t>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250D-52C3-4C90-9E46-D9F15DFE5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11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69AF-8E03-4CC7-B6FC-5A36D3A2DFBC}" type="datetimeFigureOut">
              <a:rPr lang="en-US" smtClean="0"/>
              <a:t>1/16/19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250D-52C3-4C90-9E46-D9F15DFE5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2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69AF-8E03-4CC7-B6FC-5A36D3A2DFBC}" type="datetimeFigureOut">
              <a:rPr lang="en-US" smtClean="0"/>
              <a:t>1/16/19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250D-52C3-4C90-9E46-D9F15DFE5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3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69AF-8E03-4CC7-B6FC-5A36D3A2DFBC}" type="datetimeFigureOut">
              <a:rPr lang="en-US" smtClean="0"/>
              <a:t>1/16/19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250D-52C3-4C90-9E46-D9F15DFE5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0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69AF-8E03-4CC7-B6FC-5A36D3A2DFBC}" type="datetimeFigureOut">
              <a:rPr lang="en-US" smtClean="0"/>
              <a:t>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250D-52C3-4C90-9E46-D9F15DFE5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3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F69AF-8E03-4CC7-B6FC-5A36D3A2DFBC}" type="datetimeFigureOut">
              <a:rPr lang="en-US" smtClean="0"/>
              <a:t>1/16/19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250D-52C3-4C90-9E46-D9F15DFE5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3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F69AF-8E03-4CC7-B6FC-5A36D3A2DFBC}" type="datetimeFigureOut">
              <a:rPr lang="en-US" smtClean="0"/>
              <a:t>1/16/19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7250D-52C3-4C90-9E46-D9F15DFE5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9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microsoft.com/office/2007/relationships/hdphoto" Target="../media/hdphoto1.wdp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Services and infrastructure to support computational geosciences </a:t>
            </a:r>
          </a:p>
          <a:p>
            <a:pPr lvl="0">
              <a:spcBef>
                <a:spcPts val="0"/>
              </a:spcBef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ducation, research and collaboration </a:t>
            </a:r>
          </a:p>
          <a:p>
            <a:pPr lvl="0"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with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JupyterHub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>
              <a:spcBef>
                <a:spcPts val="0"/>
              </a:spcBef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Winter 2019 Incubator Project Update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11708" y="1295400"/>
            <a:ext cx="8520600" cy="2052600"/>
            <a:chOff x="311708" y="896975"/>
            <a:chExt cx="8520600" cy="2052600"/>
          </a:xfrm>
        </p:grpSpPr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297A9809-56CE-F74F-A596-F6CDBA289E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1061" t="28610" b="31070"/>
            <a:stretch/>
          </p:blipFill>
          <p:spPr>
            <a:xfrm>
              <a:off x="3311237" y="1159697"/>
              <a:ext cx="2479963" cy="1032678"/>
            </a:xfrm>
            <a:prstGeom prst="rect">
              <a:avLst/>
            </a:prstGeom>
          </p:spPr>
        </p:pic>
        <p:sp>
          <p:nvSpPr>
            <p:cNvPr id="5" name="Google Shape;54;p13"/>
            <p:cNvSpPr txBox="1">
              <a:spLocks/>
            </p:cNvSpPr>
            <p:nvPr/>
          </p:nvSpPr>
          <p:spPr>
            <a:xfrm>
              <a:off x="311708" y="896975"/>
              <a:ext cx="8520600" cy="2052600"/>
            </a:xfrm>
            <a:prstGeom prst="rect">
              <a:avLst/>
            </a:prstGeom>
          </p:spPr>
          <p:txBody>
            <a:bodyPr spcFirstLastPara="1" vert="horz" wrap="square" lIns="91425" tIns="91425" rIns="91425" bIns="91425" rtlCol="0" anchor="b" anchorCtr="0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US" dirty="0" err="1" smtClean="0"/>
                <a:t>ESIPHub</a:t>
              </a:r>
              <a:endParaRPr lang="en-US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05081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" dirty="0" smtClean="0"/>
              <a:t>ESIPHub | Project Goals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Google Shape;68;p15"/>
          <p:cNvSpPr txBox="1">
            <a:spLocks/>
          </p:cNvSpPr>
          <p:nvPr/>
        </p:nvSpPr>
        <p:spPr>
          <a:xfrm>
            <a:off x="457200" y="1600200"/>
            <a:ext cx="4419600" cy="4800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 smtClean="0"/>
              <a:t>BROAD PROJECT GOALS</a:t>
            </a:r>
            <a:endParaRPr lang="en-US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551002" y="2196405"/>
            <a:ext cx="4097198" cy="1754326"/>
            <a:chOff x="93785" y="1444814"/>
            <a:chExt cx="4097198" cy="1754326"/>
          </a:xfrm>
        </p:grpSpPr>
        <p:sp>
          <p:nvSpPr>
            <p:cNvPr id="8" name="Oval 7"/>
            <p:cNvSpPr/>
            <p:nvPr/>
          </p:nvSpPr>
          <p:spPr>
            <a:xfrm>
              <a:off x="93785" y="1449406"/>
              <a:ext cx="369277" cy="3692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4623" y="1444814"/>
              <a:ext cx="368636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SzPts val="1400"/>
              </a:pPr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</a:rPr>
                <a:t>provide 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ESIP </a:t>
              </a:r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</a:rPr>
                <a:t>community </a:t>
              </a:r>
              <a:r>
                <a:rPr lang="en-US" dirty="0">
                  <a:solidFill>
                    <a:schemeClr val="tx2">
                      <a:lumMod val="50000"/>
                    </a:schemeClr>
                  </a:solidFill>
                </a:rPr>
                <a:t>with </a:t>
              </a:r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</a:rPr>
                <a:t>shared resources 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based on current tools, platforms and workflows to support computational geoscience inquiry for experimentation, collaboration, education and research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0997" y="4038600"/>
            <a:ext cx="4097203" cy="1200329"/>
            <a:chOff x="93785" y="1271633"/>
            <a:chExt cx="4097203" cy="1200329"/>
          </a:xfrm>
        </p:grpSpPr>
        <p:sp>
          <p:nvSpPr>
            <p:cNvPr id="11" name="Oval 10"/>
            <p:cNvSpPr/>
            <p:nvPr/>
          </p:nvSpPr>
          <p:spPr>
            <a:xfrm>
              <a:off x="93785" y="1276225"/>
              <a:ext cx="369277" cy="3692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04623" y="1271633"/>
              <a:ext cx="368636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SzPts val="1400"/>
              </a:pP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develop skill and capacity for </a:t>
              </a:r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</a:rPr>
                <a:t>workshop support 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and expansion of platform at 2018  ESIP summer meeting and beyond 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4224" y="5410200"/>
            <a:ext cx="4123976" cy="923330"/>
            <a:chOff x="93785" y="1424033"/>
            <a:chExt cx="4123976" cy="923330"/>
          </a:xfrm>
        </p:grpSpPr>
        <p:sp>
          <p:nvSpPr>
            <p:cNvPr id="14" name="Oval 13"/>
            <p:cNvSpPr/>
            <p:nvPr/>
          </p:nvSpPr>
          <p:spPr>
            <a:xfrm>
              <a:off x="93785" y="1428625"/>
              <a:ext cx="369277" cy="3692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3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04623" y="1424033"/>
              <a:ext cx="371313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buSzPts val="1400"/>
              </a:pPr>
              <a:r>
                <a:rPr lang="en-US" b="1" dirty="0">
                  <a:solidFill>
                    <a:schemeClr val="tx2">
                      <a:lumMod val="50000"/>
                    </a:schemeClr>
                  </a:solidFill>
                </a:rPr>
                <a:t>s</a:t>
              </a:r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</a:rPr>
                <a:t>ustain 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stable </a:t>
              </a:r>
              <a:r>
                <a:rPr lang="en-US" b="1" dirty="0" smtClean="0">
                  <a:solidFill>
                    <a:schemeClr val="tx2">
                      <a:lumMod val="50000"/>
                    </a:schemeClr>
                  </a:solidFill>
                </a:rPr>
                <a:t>long-term platform </a:t>
              </a:r>
              <a:r>
                <a:rPr lang="en-US" dirty="0" smtClean="0">
                  <a:solidFill>
                    <a:schemeClr val="tx2">
                      <a:lumMod val="50000"/>
                    </a:schemeClr>
                  </a:solidFill>
                </a:rPr>
                <a:t>for continued use in varied ESIP projects and communities</a:t>
              </a:r>
              <a:endParaRPr lang="en-US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16" name="Picture 2" descr="https://docs.scipy.org/doc/scipy-0.10.1/reference/_static/scipyshiny_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897" y="3626445"/>
            <a:ext cx="657888" cy="615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jmhummel.github.io/img/techlogos/jupy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24" y="4111564"/>
            <a:ext cx="839061" cy="83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286" y="3384140"/>
            <a:ext cx="490936" cy="484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6" descr="https://numfocus.org/wp-content/uploads/2016/07/pandas-logo-3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87" y="3780155"/>
            <a:ext cx="687532" cy="68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s://matplotlib.org/devdocs/_images/sphx_glr_logos2_thu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285" y="4617487"/>
            <a:ext cx="1187533" cy="83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camo.githubusercontent.com/fc39508451cb3357ace1f0bcc7b635aa93d31205/687474703a2f2f707974686f6e2d76697375616c697a6174696f6e2e6769746875622e696f2f666f6c69756d2f646f63732d6d61737465722f5f696d616765732f666f6c69756d5f6c6f676f2e6a706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41" y="5142259"/>
            <a:ext cx="592219" cy="59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https://duckduckgo.com/i/d8f6a7d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43451"/>
            <a:ext cx="553680" cy="55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s://altair-viz.github.io/_static/altair-logo-ligh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283" y="5340397"/>
            <a:ext cx="613002" cy="61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922C5852-808C-8144-958C-C10C95DAE2F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27351" y="1828800"/>
            <a:ext cx="1274805" cy="127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04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ESIPHub</a:t>
            </a:r>
            <a:r>
              <a:rPr lang="en-US" dirty="0" smtClean="0"/>
              <a:t> | Project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36685"/>
            <a:ext cx="4038600" cy="1578115"/>
          </a:xfrm>
        </p:spPr>
        <p:txBody>
          <a:bodyPr>
            <a:normAutofit/>
          </a:bodyPr>
          <a:lstStyle/>
          <a:p>
            <a:pPr lvl="0"/>
            <a:r>
              <a:rPr lang="en-US" sz="2000" dirty="0" err="1" smtClean="0"/>
              <a:t>ESIPHub</a:t>
            </a:r>
            <a:r>
              <a:rPr lang="en-US" sz="2000" dirty="0" smtClean="0"/>
              <a:t> piloted at UCAR summer research programs</a:t>
            </a:r>
            <a:endParaRPr lang="en-US" sz="2000" dirty="0"/>
          </a:p>
          <a:p>
            <a:pPr lvl="0"/>
            <a:r>
              <a:rPr lang="en" sz="2000" dirty="0" smtClean="0"/>
              <a:t>Computational thinking and data science workshops</a:t>
            </a:r>
            <a:endParaRPr lang="en-US" sz="20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5156460" y="4575594"/>
            <a:ext cx="3530340" cy="20113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Refined operating environment</a:t>
            </a:r>
          </a:p>
          <a:p>
            <a:r>
              <a:rPr lang="en-US" sz="2000" dirty="0" smtClean="0"/>
              <a:t>Developed experience with infrastructure scaling 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98736" y="1295400"/>
            <a:ext cx="818806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Summer 2018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43200"/>
            <a:ext cx="1541318" cy="115598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29" t="35693" r="7610"/>
          <a:stretch/>
        </p:blipFill>
        <p:spPr>
          <a:xfrm>
            <a:off x="6643254" y="2743200"/>
            <a:ext cx="2043546" cy="1155989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98736" y="1828800"/>
            <a:ext cx="81880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cap="all" dirty="0" err="1" smtClean="0"/>
              <a:t>ESIPHub</a:t>
            </a:r>
            <a:r>
              <a:rPr lang="en-US" sz="2000" b="1" cap="all" dirty="0" smtClean="0"/>
              <a:t> Pilot with</a:t>
            </a:r>
            <a:r>
              <a:rPr lang="en-US" sz="2000" b="1" cap="all" dirty="0"/>
              <a:t> </a:t>
            </a:r>
            <a:r>
              <a:rPr lang="en-US" sz="2000" b="1" cap="all" dirty="0" smtClean="0"/>
              <a:t>UCAR SOARS</a:t>
            </a:r>
          </a:p>
        </p:txBody>
      </p:sp>
      <p:pic>
        <p:nvPicPr>
          <p:cNvPr id="1026" name="Picture 2" descr="https://lh3.googleusercontent.com/Frab9FYS9eEzwNs1CGDtO8Ne1nQyg2_5jvRvuixPvvqomF2ytxQwUj887AxfZq0eBYdBNu3LmjRKh7clZvREBf2G0BTw9TgJcUtf4LXFBkVnaU3gf-TqswKD1Leky5dv2lYfDqXAuz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026875"/>
            <a:ext cx="46577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248400" y="4191000"/>
            <a:ext cx="1296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all" dirty="0" smtClean="0"/>
              <a:t>OUTCOMES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164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ESIPHub</a:t>
            </a:r>
            <a:r>
              <a:rPr lang="en-US" dirty="0" smtClean="0"/>
              <a:t> | Project initialization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68" y="1905000"/>
            <a:ext cx="8207218" cy="3962400"/>
          </a:xfrm>
        </p:spPr>
      </p:pic>
      <p:sp>
        <p:nvSpPr>
          <p:cNvPr id="5" name="TextBox 4"/>
          <p:cNvSpPr txBox="1"/>
          <p:nvPr/>
        </p:nvSpPr>
        <p:spPr>
          <a:xfrm>
            <a:off x="498736" y="1371600"/>
            <a:ext cx="818806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Summer 2018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143000" y="4419600"/>
            <a:ext cx="4038600" cy="228600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half" idx="1"/>
          </p:nvPr>
        </p:nvSpPr>
        <p:spPr>
          <a:xfrm>
            <a:off x="1143000" y="4495800"/>
            <a:ext cx="4038600" cy="2163763"/>
          </a:xfrm>
          <a:noFill/>
        </p:spPr>
        <p:txBody>
          <a:bodyPr>
            <a:normAutofit fontScale="55000" lnSpcReduction="20000"/>
          </a:bodyPr>
          <a:lstStyle/>
          <a:p>
            <a:pPr marL="139700" lvl="0" indent="0">
              <a:buSzPts val="1400"/>
              <a:buNone/>
            </a:pPr>
            <a:r>
              <a:rPr lang="en-US" b="1" dirty="0" smtClean="0"/>
              <a:t>Metadata Evaluation Lab at ESIP: Assessing if community metadata is ready for Schema.org </a:t>
            </a:r>
            <a:r>
              <a:rPr lang="en-US" dirty="0" smtClean="0"/>
              <a:t>(Sean Gordon • John </a:t>
            </a:r>
            <a:r>
              <a:rPr lang="en-US" dirty="0" err="1" smtClean="0"/>
              <a:t>Relph</a:t>
            </a:r>
            <a:r>
              <a:rPr lang="en-US" dirty="0" smtClean="0"/>
              <a:t>)</a:t>
            </a:r>
          </a:p>
          <a:p>
            <a:pPr marL="139700" lvl="0" indent="0">
              <a:buSzPts val="1400"/>
              <a:buNone/>
            </a:pPr>
            <a:endParaRPr lang="en-US" b="1" dirty="0"/>
          </a:p>
          <a:p>
            <a:pPr marL="139700" lvl="0" indent="0">
              <a:buSzPts val="1400"/>
              <a:buNone/>
            </a:pPr>
            <a:r>
              <a:rPr lang="en-US" b="1" dirty="0" smtClean="0"/>
              <a:t>Custom Built </a:t>
            </a:r>
            <a:r>
              <a:rPr lang="en-US" b="1" dirty="0" err="1" smtClean="0"/>
              <a:t>Jupyter</a:t>
            </a:r>
            <a:r>
              <a:rPr lang="en-US" b="1" dirty="0" smtClean="0"/>
              <a:t> Widgets for Earth Science </a:t>
            </a:r>
            <a:r>
              <a:rPr lang="en-US" dirty="0" smtClean="0"/>
              <a:t>(Tyler Erickson • Sean Gordon)</a:t>
            </a:r>
          </a:p>
          <a:p>
            <a:pPr marL="139700" lvl="0" indent="0">
              <a:buSzPts val="1400"/>
              <a:buNone/>
            </a:pPr>
            <a:endParaRPr lang="en-US" dirty="0" smtClean="0"/>
          </a:p>
          <a:p>
            <a:pPr marL="139700" lvl="0" indent="0">
              <a:buSzPts val="1400"/>
              <a:buNone/>
            </a:pPr>
            <a:r>
              <a:rPr lang="en-US" b="1" dirty="0" smtClean="0"/>
              <a:t>Interactive Data Analysis on Cloud Environment</a:t>
            </a:r>
            <a:r>
              <a:rPr lang="en-US" dirty="0" smtClean="0"/>
              <a:t> (Frank </a:t>
            </a:r>
            <a:r>
              <a:rPr lang="en-US" dirty="0" err="1" smtClean="0"/>
              <a:t>Greguska</a:t>
            </a:r>
            <a:r>
              <a:rPr lang="en-US" dirty="0" smtClean="0"/>
              <a:t> • Thomas Huang • Joe Jacob • Rich </a:t>
            </a:r>
            <a:r>
              <a:rPr lang="en-US" dirty="0" err="1" smtClean="0"/>
              <a:t>Signell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71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ESIPHub</a:t>
            </a:r>
            <a:r>
              <a:rPr lang="en-US" dirty="0" smtClean="0"/>
              <a:t> |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Scalability </a:t>
            </a:r>
            <a:r>
              <a:rPr lang="en-US" dirty="0" smtClean="0"/>
              <a:t>should be a principal concern</a:t>
            </a:r>
          </a:p>
          <a:p>
            <a:r>
              <a:rPr lang="en-US" dirty="0" smtClean="0"/>
              <a:t>Platform more compelling in </a:t>
            </a:r>
            <a:r>
              <a:rPr lang="en-US" b="1" dirty="0" smtClean="0"/>
              <a:t>directed contexts</a:t>
            </a:r>
            <a:r>
              <a:rPr lang="en-US" dirty="0" smtClean="0"/>
              <a:t> (workshops)</a:t>
            </a:r>
          </a:p>
          <a:p>
            <a:r>
              <a:rPr lang="en-US" dirty="0" smtClean="0"/>
              <a:t>Sharing and </a:t>
            </a:r>
            <a:r>
              <a:rPr lang="en-US" b="1" dirty="0" smtClean="0"/>
              <a:t>collaboration model </a:t>
            </a:r>
            <a:r>
              <a:rPr lang="en-US" dirty="0" smtClean="0"/>
              <a:t>still </a:t>
            </a:r>
            <a:r>
              <a:rPr lang="en-US" b="1" dirty="0" smtClean="0"/>
              <a:t>needs refinement</a:t>
            </a:r>
            <a:r>
              <a:rPr lang="en-US" dirty="0" smtClean="0"/>
              <a:t> (e.g. /shared, etc.)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Ongoing support necessary </a:t>
            </a:r>
            <a:r>
              <a:rPr lang="en-US" dirty="0" smtClean="0"/>
              <a:t>to guarantee service quality</a:t>
            </a:r>
          </a:p>
          <a:p>
            <a:r>
              <a:rPr lang="en-US" dirty="0" smtClean="0"/>
              <a:t>Hub visibility requires more </a:t>
            </a:r>
            <a:r>
              <a:rPr lang="en-US" b="1" dirty="0" smtClean="0"/>
              <a:t>marketing and promotion </a:t>
            </a:r>
          </a:p>
          <a:p>
            <a:r>
              <a:rPr lang="en-US" dirty="0" smtClean="0"/>
              <a:t>More work needs to go into understanding </a:t>
            </a:r>
            <a:r>
              <a:rPr lang="en-US" b="1" dirty="0" smtClean="0"/>
              <a:t>supportable use cases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8037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ESIPHub</a:t>
            </a:r>
            <a:r>
              <a:rPr lang="en-US" dirty="0" smtClean="0"/>
              <a:t> | Refinement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44963"/>
          </a:xfrm>
        </p:spPr>
        <p:txBody>
          <a:bodyPr/>
          <a:lstStyle/>
          <a:p>
            <a:r>
              <a:rPr lang="en-US" dirty="0" smtClean="0"/>
              <a:t>ESIP Education Cluster taking interest in using the </a:t>
            </a:r>
            <a:r>
              <a:rPr lang="en-US" b="1" dirty="0" smtClean="0"/>
              <a:t>Hub in middle and high school geoscience</a:t>
            </a:r>
          </a:p>
          <a:p>
            <a:r>
              <a:rPr lang="en-US" b="1" dirty="0" smtClean="0"/>
              <a:t>Cluster working session </a:t>
            </a:r>
            <a:r>
              <a:rPr lang="en-US" dirty="0" smtClean="0"/>
              <a:t>(yesterday 1/15) provided feedback for summer 2019 meeting goals for Hub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8736" y="1371600"/>
            <a:ext cx="8188064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Winter 2019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91472"/>
            <a:ext cx="4038600" cy="3924419"/>
          </a:xfrm>
          <a:prstGeom prst="rect">
            <a:avLst/>
          </a:prstGeom>
          <a:noFill/>
          <a:ln w="3175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7028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ESIP Hub |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Hub </a:t>
            </a:r>
            <a:r>
              <a:rPr lang="en-US" b="1" dirty="0" smtClean="0"/>
              <a:t>sustainability</a:t>
            </a:r>
            <a:r>
              <a:rPr lang="en-US" dirty="0" smtClean="0"/>
              <a:t> is a priority:</a:t>
            </a:r>
          </a:p>
          <a:p>
            <a:pPr lvl="1"/>
            <a:r>
              <a:rPr lang="en-US" dirty="0" smtClean="0"/>
              <a:t>What is the operating model?</a:t>
            </a:r>
          </a:p>
          <a:p>
            <a:pPr lvl="1"/>
            <a:r>
              <a:rPr lang="en-US" dirty="0" smtClean="0"/>
              <a:t>How will it be paid for?</a:t>
            </a:r>
          </a:p>
          <a:p>
            <a:pPr lvl="1"/>
            <a:r>
              <a:rPr lang="en-US" dirty="0" smtClean="0"/>
              <a:t>How can ongoing operational budget develop to support a broad array of needs?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Hub </a:t>
            </a:r>
            <a:r>
              <a:rPr lang="en-US" b="1" dirty="0" smtClean="0"/>
              <a:t>service model </a:t>
            </a:r>
            <a:r>
              <a:rPr lang="en-US" dirty="0" smtClean="0"/>
              <a:t>needs development:</a:t>
            </a:r>
          </a:p>
          <a:p>
            <a:pPr lvl="1"/>
            <a:r>
              <a:rPr lang="en-US" dirty="0" smtClean="0"/>
              <a:t>Who can you the Hub within the community (and for what)?</a:t>
            </a:r>
          </a:p>
          <a:p>
            <a:pPr lvl="1"/>
            <a:r>
              <a:rPr lang="en-US" dirty="0" smtClean="0"/>
              <a:t>Will education/training be the primary role of the Hub?</a:t>
            </a:r>
          </a:p>
          <a:p>
            <a:pPr lvl="1"/>
            <a:r>
              <a:rPr lang="en-US" dirty="0" smtClean="0"/>
              <a:t>When will access requests be rejected or suspended?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374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400" b="1" dirty="0" err="1" smtClean="0"/>
              <a:t>ESIPHub</a:t>
            </a:r>
            <a:r>
              <a:rPr lang="en-US" sz="2400" b="1" dirty="0" smtClean="0"/>
              <a:t> Team</a:t>
            </a:r>
            <a:endParaRPr lang="en-US" sz="2400" b="1" dirty="0"/>
          </a:p>
          <a:p>
            <a:pPr marL="0" indent="0" algn="ctr">
              <a:buNone/>
            </a:pPr>
            <a:r>
              <a:rPr lang="en-US" sz="1800" dirty="0" smtClean="0"/>
              <a:t>Ben </a:t>
            </a:r>
            <a:r>
              <a:rPr lang="en-US" sz="1800" dirty="0" err="1" smtClean="0"/>
              <a:t>Galewsky</a:t>
            </a:r>
            <a:r>
              <a:rPr lang="en-US" sz="1800" dirty="0" smtClean="0"/>
              <a:t> (UIUC)</a:t>
            </a:r>
          </a:p>
          <a:p>
            <a:pPr marL="0" indent="0" algn="ctr">
              <a:buNone/>
            </a:pPr>
            <a:r>
              <a:rPr lang="en-US" sz="1800" dirty="0" smtClean="0"/>
              <a:t>Sean Gordon (HDF Group)</a:t>
            </a:r>
          </a:p>
          <a:p>
            <a:pPr marL="0" indent="0" algn="ctr">
              <a:buNone/>
            </a:pPr>
            <a:r>
              <a:rPr lang="en-US" sz="1800" dirty="0" smtClean="0"/>
              <a:t>Keith </a:t>
            </a:r>
            <a:r>
              <a:rPr lang="en-US" sz="1800" dirty="0" err="1" smtClean="0"/>
              <a:t>Maull</a:t>
            </a:r>
            <a:r>
              <a:rPr lang="en-US" sz="1800" dirty="0" smtClean="0"/>
              <a:t> (NCAR)</a:t>
            </a:r>
          </a:p>
          <a:p>
            <a:pPr marL="0" indent="0" algn="ctr">
              <a:buNone/>
            </a:pPr>
            <a:r>
              <a:rPr lang="en-US" sz="1800" dirty="0" smtClean="0"/>
              <a:t>Matt </a:t>
            </a:r>
            <a:r>
              <a:rPr lang="en-US" sz="1800" dirty="0" err="1" smtClean="0"/>
              <a:t>Mayernik</a:t>
            </a:r>
            <a:r>
              <a:rPr lang="en-US" sz="1800" dirty="0" smtClean="0"/>
              <a:t> (NCAR)</a:t>
            </a:r>
          </a:p>
          <a:p>
            <a:pPr marL="0" indent="0" algn="ctr">
              <a:buNone/>
            </a:pPr>
            <a:r>
              <a:rPr lang="en-US" sz="1800" dirty="0" smtClean="0"/>
              <a:t>Craig Willis (UIUC)</a:t>
            </a:r>
          </a:p>
          <a:p>
            <a:pPr marL="0" indent="0" algn="ctr">
              <a:buNone/>
            </a:pPr>
            <a:endParaRPr lang="en-US" sz="1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57499"/>
            <a:ext cx="1638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662237"/>
            <a:ext cx="13906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924300"/>
            <a:ext cx="18002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625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382</Words>
  <Application>Microsoft Macintosh PowerPoint</Application>
  <PresentationFormat>On-screen Show (4:3)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Office Theme</vt:lpstr>
      <vt:lpstr>PowerPoint Presentation</vt:lpstr>
      <vt:lpstr>ESIPHub | Project Goals</vt:lpstr>
      <vt:lpstr>ESIPHub | Project initialization</vt:lpstr>
      <vt:lpstr>ESIPHub | Project initialization</vt:lpstr>
      <vt:lpstr>ESIPHub | Lessons learned</vt:lpstr>
      <vt:lpstr>ESIPHub | Refinement Iteration</vt:lpstr>
      <vt:lpstr>ESIP Hub | Next Steps</vt:lpstr>
      <vt:lpstr>Thanks!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Maull</dc:creator>
  <cp:lastModifiedBy>ESIP Federation</cp:lastModifiedBy>
  <cp:revision>10</cp:revision>
  <dcterms:created xsi:type="dcterms:W3CDTF">2019-01-16T10:29:41Z</dcterms:created>
  <dcterms:modified xsi:type="dcterms:W3CDTF">2019-01-16T17:36:38Z</dcterms:modified>
</cp:coreProperties>
</file>