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gif" ContentType="image/gif"/>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1" r:id="rId2"/>
    <p:sldId id="288" r:id="rId3"/>
    <p:sldId id="292" r:id="rId4"/>
    <p:sldId id="275" r:id="rId5"/>
    <p:sldId id="289" r:id="rId6"/>
    <p:sldId id="280" r:id="rId7"/>
    <p:sldId id="281" r:id="rId8"/>
    <p:sldId id="293" r:id="rId9"/>
    <p:sldId id="290" r:id="rId10"/>
    <p:sldId id="291" r:id="rId11"/>
    <p:sldId id="287" r:id="rId12"/>
    <p:sldId id="283" r:id="rId13"/>
    <p:sldId id="284" r:id="rId14"/>
    <p:sldId id="285" r:id="rId15"/>
    <p:sldId id="286" r:id="rId16"/>
    <p:sldId id="270" r:id="rId1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ajor">
          <a:srgbClr val="444444"/>
        </a:fontRef>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a:fontRef idx="major">
          <a:srgbClr val="444444"/>
        </a:fontRef>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a:fontRef idx="major">
          <a:srgbClr val="444444"/>
        </a:fontRef>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a:fontRef idx="major">
          <a:srgbClr val="444444"/>
        </a:fontRef>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a:fontRef idx="major">
          <a:srgbClr val="444444"/>
        </a:fontRef>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a:fontRef idx="major">
          <a:srgbClr val="FFFFFF"/>
        </a:fontRef>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a:fontRef idx="major">
          <a:srgbClr val="444444"/>
        </a:fontRef>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a:fontRef idx="major">
          <a:srgbClr val="444444"/>
        </a:fontRef>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a:fontRef idx="major">
          <a:srgbClr val="444444"/>
        </a:fontRef>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a:fontRef idx="major">
          <a:srgbClr val="FFFFFF"/>
        </a:fontRef>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a:fontRef idx="major">
          <a:srgbClr val="444444"/>
        </a:fontRef>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a:fontRef idx="major">
          <a:srgbClr val="FFFFFF"/>
        </a:fontRef>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a:fontRef idx="major">
          <a:srgbClr val="444444"/>
        </a:fontRef>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a:fontRef idx="major">
          <a:srgbClr val="444444"/>
        </a:fontRef>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a:fontRef idx="major">
          <a:srgbClr val="444444"/>
        </a:fontRef>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a:fontRef idx="major">
          <a:srgbClr val="444444"/>
        </a:fontRef>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a:fontRef idx="major">
          <a:srgbClr val="444444"/>
        </a:fontRef>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a:fontRef idx="major">
          <a:srgbClr val="777777"/>
        </a:fontRef>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D51ADE6A-740E-44AE-83CC-AE7238B6C88D}"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12"/>
  </p:normalViewPr>
  <p:slideViewPr>
    <p:cSldViewPr snapToGrid="0" snapToObjects="1">
      <p:cViewPr>
        <p:scale>
          <a:sx n="50" d="100"/>
          <a:sy n="50" d="100"/>
        </p:scale>
        <p:origin x="2256" y="82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1143000" y="685800"/>
            <a:ext cx="4572000" cy="3429000"/>
          </a:xfrm>
          <a:prstGeom prst="rect">
            <a:avLst/>
          </a:prstGeom>
        </p:spPr>
        <p:txBody>
          <a:bodyPr/>
          <a:lstStyle/>
          <a:p>
            <a:endParaRPr/>
          </a:p>
        </p:txBody>
      </p:sp>
      <p:sp>
        <p:nvSpPr>
          <p:cNvPr id="221" name="Shape 22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1990677"/>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F311D13-97BD-C649-86D5-BD12003B1AC4}" type="slidenum">
              <a:rPr lang="en-US" smtClean="0"/>
              <a:t>1</a:t>
            </a:fld>
            <a:endParaRPr lang="en-US"/>
          </a:p>
        </p:txBody>
      </p:sp>
    </p:spTree>
    <p:extLst>
      <p:ext uri="{BB962C8B-B14F-4D97-AF65-F5344CB8AC3E}">
        <p14:creationId xmlns:p14="http://schemas.microsoft.com/office/powerpoint/2010/main" val="1668815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group from the University</a:t>
            </a:r>
            <a:r>
              <a:rPr lang="en-US" baseline="0" dirty="0" smtClean="0"/>
              <a:t> of Michigan is working in the field of urban hydrology. They build very inexpensive water depth devices that will be used by so-called “smart cities” to better manage drainage automatically using real-time data coming in during rain storms.</a:t>
            </a:r>
            <a:endParaRPr lang="en-US" dirty="0"/>
          </a:p>
        </p:txBody>
      </p:sp>
    </p:spTree>
    <p:extLst>
      <p:ext uri="{BB962C8B-B14F-4D97-AF65-F5344CB8AC3E}">
        <p14:creationId xmlns:p14="http://schemas.microsoft.com/office/powerpoint/2010/main" val="983061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Real-time</a:t>
            </a:r>
            <a:r>
              <a:rPr lang="en-US" baseline="0" dirty="0" smtClean="0"/>
              <a:t> data is so important for tracking and predicting hazardous phenomenon. Real-time data is also critical when conducting a field experiment to analyze and sample e a moving storm. Platforms such as aircraft, mobile radars and other vehicles must be positioned around a storm in ways that optimize their sampling capabilities. To read more about the DC-3 project depicted above, see https://</a:t>
            </a:r>
            <a:r>
              <a:rPr lang="en-US" baseline="0" dirty="0" err="1" smtClean="0"/>
              <a:t>www.eol.ucar.edu</a:t>
            </a:r>
            <a:r>
              <a:rPr lang="en-US" baseline="0" dirty="0" smtClean="0"/>
              <a:t>/</a:t>
            </a:r>
            <a:r>
              <a:rPr lang="en-US" baseline="0" dirty="0" err="1" smtClean="0"/>
              <a:t>field_projects</a:t>
            </a:r>
            <a:r>
              <a:rPr lang="en-US" baseline="0" dirty="0" smtClean="0"/>
              <a:t>/dc3</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FAF11AE-7FE7-344B-8616-9DFA47555BF1}" type="slidenum">
              <a:rPr lang="en-US" smtClean="0"/>
              <a:pPr/>
              <a:t>2</a:t>
            </a:fld>
            <a:endParaRPr lang="en-US"/>
          </a:p>
        </p:txBody>
      </p:sp>
    </p:spTree>
    <p:extLst>
      <p:ext uri="{BB962C8B-B14F-4D97-AF65-F5344CB8AC3E}">
        <p14:creationId xmlns:p14="http://schemas.microsoft.com/office/powerpoint/2010/main" val="63263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a:t>
            </a:r>
            <a:r>
              <a:rPr lang="en-US" baseline="0" dirty="0" smtClean="0"/>
              <a:t> could benefit from the measurements being taken by small groups, but their data is not accessible in standard formats or very often not even available on the Internet.</a:t>
            </a:r>
            <a:endParaRPr lang="en-US" dirty="0"/>
          </a:p>
        </p:txBody>
      </p:sp>
    </p:spTree>
    <p:extLst>
      <p:ext uri="{BB962C8B-B14F-4D97-AF65-F5344CB8AC3E}">
        <p14:creationId xmlns:p14="http://schemas.microsoft.com/office/powerpoint/2010/main" val="3078760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a:t>
            </a:r>
            <a:r>
              <a:rPr lang="en-US" baseline="0" dirty="0" err="1" smtClean="0"/>
              <a:t>IoT</a:t>
            </a:r>
            <a:r>
              <a:rPr lang="en-US" baseline="0" dirty="0" smtClean="0"/>
              <a:t> platforms exist but they don’t provide geoscience metadata or services. This group was initially using </a:t>
            </a:r>
            <a:r>
              <a:rPr lang="en-US" dirty="0" err="1" smtClean="0"/>
              <a:t>ThingSpeak</a:t>
            </a:r>
            <a:r>
              <a:rPr lang="en-US" dirty="0" smtClean="0"/>
              <a:t> and we introduced them to CHORDS.</a:t>
            </a:r>
            <a:endParaRPr lang="en-US" dirty="0"/>
          </a:p>
        </p:txBody>
      </p:sp>
    </p:spTree>
    <p:extLst>
      <p:ext uri="{BB962C8B-B14F-4D97-AF65-F5344CB8AC3E}">
        <p14:creationId xmlns:p14="http://schemas.microsoft.com/office/powerpoint/2010/main" val="3331944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Standards</a:t>
            </a:r>
            <a:r>
              <a:rPr lang="en-US" baseline="0" dirty="0" smtClean="0"/>
              <a:t> need to be applied to the sensor data coming in so that it can be processed by computers. These standards can take a lot of time to implement, however. This is where CHORDS comes in.</a:t>
            </a:r>
            <a:endParaRPr lang="en-US" dirty="0" smtClean="0"/>
          </a:p>
          <a:p>
            <a:endParaRPr lang="en-US" dirty="0"/>
          </a:p>
        </p:txBody>
      </p:sp>
    </p:spTree>
    <p:extLst>
      <p:ext uri="{BB962C8B-B14F-4D97-AF65-F5344CB8AC3E}">
        <p14:creationId xmlns:p14="http://schemas.microsoft.com/office/powerpoint/2010/main" val="1556802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a:t>
            </a:r>
            <a:r>
              <a:rPr lang="en-US" baseline="0" dirty="0" smtClean="0"/>
              <a:t> CHORDS, scientists can create their very own real-time data portal in the cloud and data can easily be sent to it with simple HTTP calls. The data coming from CHORDS will adhere to standards that will be used by sophisticated algorithms.</a:t>
            </a:r>
            <a:endParaRPr lang="en-US" dirty="0"/>
          </a:p>
        </p:txBody>
      </p:sp>
    </p:spTree>
    <p:extLst>
      <p:ext uri="{BB962C8B-B14F-4D97-AF65-F5344CB8AC3E}">
        <p14:creationId xmlns:p14="http://schemas.microsoft.com/office/powerpoint/2010/main" val="289863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high-quality, 3-D</a:t>
            </a:r>
            <a:r>
              <a:rPr lang="en-US" baseline="0" dirty="0" smtClean="0"/>
              <a:t> printed weather stations are very inexpensive (less than $500) and so they can be purchased by science centers in third world countries. This means that, for the first time, these countries have access to local weather data on the Internet!</a:t>
            </a:r>
            <a:endParaRPr lang="en-US" dirty="0"/>
          </a:p>
        </p:txBody>
      </p:sp>
    </p:spTree>
    <p:extLst>
      <p:ext uri="{BB962C8B-B14F-4D97-AF65-F5344CB8AC3E}">
        <p14:creationId xmlns:p14="http://schemas.microsoft.com/office/powerpoint/2010/main" val="173848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This is a photo of our Virginia</a:t>
            </a:r>
            <a:r>
              <a:rPr lang="en-US" baseline="0" dirty="0" smtClean="0"/>
              <a:t> Tech partners near the </a:t>
            </a:r>
            <a:r>
              <a:rPr lang="en-US" baseline="0" dirty="0" err="1" smtClean="0"/>
              <a:t>Ol</a:t>
            </a:r>
            <a:r>
              <a:rPr lang="en-US" baseline="0" dirty="0" smtClean="0"/>
              <a:t> Doinyo </a:t>
            </a:r>
            <a:r>
              <a:rPr lang="en-US" baseline="0" dirty="0" err="1" smtClean="0"/>
              <a:t>Lengau</a:t>
            </a:r>
            <a:r>
              <a:rPr lang="en-US" baseline="0" dirty="0" smtClean="0"/>
              <a:t> volcano in Tanzania. </a:t>
            </a:r>
            <a:r>
              <a:rPr lang="en-US" dirty="0" smtClean="0"/>
              <a:t>This volcano is right next to a</a:t>
            </a:r>
            <a:r>
              <a:rPr lang="en-US" baseline="0" dirty="0" smtClean="0"/>
              <a:t> small village and so the volcano position data they receive on their tablets and phones from CHORDS is very important to them.</a:t>
            </a:r>
            <a:endParaRPr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319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CHORDS team works with lots of graduate students from universities across the US. This group at CSU is wanting to verify hail estimates from radars by actually measuring the hail that falls to the ground and comparing this to what the radars estimate.</a:t>
            </a:r>
            <a:endParaRPr lang="en-US" dirty="0"/>
          </a:p>
        </p:txBody>
      </p:sp>
    </p:spTree>
    <p:extLst>
      <p:ext uri="{BB962C8B-B14F-4D97-AF65-F5344CB8AC3E}">
        <p14:creationId xmlns:p14="http://schemas.microsoft.com/office/powerpoint/2010/main" val="59944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Shape 13"/>
          <p:cNvSpPr>
            <a:spLocks noGrp="1"/>
          </p:cNvSpPr>
          <p:nvPr>
            <p:ph type="title"/>
          </p:nvPr>
        </p:nvSpPr>
        <p:spPr>
          <a:xfrm>
            <a:off x="571500" y="1320800"/>
            <a:ext cx="11861800" cy="3175000"/>
          </a:xfrm>
          <a:prstGeom prst="rect">
            <a:avLst/>
          </a:prstGeom>
        </p:spPr>
        <p:txBody>
          <a:bodyPr/>
          <a:lstStyle/>
          <a:p>
            <a:r>
              <a:t>Title Text</a:t>
            </a:r>
          </a:p>
        </p:txBody>
      </p:sp>
      <p:sp>
        <p:nvSpPr>
          <p:cNvPr id="14" name="Shape 14"/>
          <p:cNvSpPr>
            <a:spLocks noGrp="1"/>
          </p:cNvSpPr>
          <p:nvPr>
            <p:ph type="body" sz="half" idx="1"/>
          </p:nvPr>
        </p:nvSpPr>
        <p:spPr>
          <a:xfrm>
            <a:off x="571500" y="5016500"/>
            <a:ext cx="11861800" cy="3175000"/>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xfrm>
            <a:off x="12268200"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2 Up Portrait">
    <p:spTree>
      <p:nvGrpSpPr>
        <p:cNvPr id="1" name=""/>
        <p:cNvGrpSpPr/>
        <p:nvPr/>
      </p:nvGrpSpPr>
      <p:grpSpPr>
        <a:xfrm>
          <a:off x="0" y="0"/>
          <a:ext cx="0" cy="0"/>
          <a:chOff x="0" y="0"/>
          <a:chExt cx="0" cy="0"/>
        </a:xfrm>
      </p:grpSpPr>
      <p:sp>
        <p:nvSpPr>
          <p:cNvPr id="126" name="Shape 126"/>
          <p:cNvSpPr/>
          <p:nvPr/>
        </p:nvSpPr>
        <p:spPr>
          <a:xfrm flipH="1">
            <a:off x="6489699" y="508000"/>
            <a:ext cx="1" cy="8013731"/>
          </a:xfrm>
          <a:prstGeom prst="line">
            <a:avLst/>
          </a:prstGeom>
          <a:ln w="12700">
            <a:solidFill>
              <a:srgbClr val="ABABAB"/>
            </a:solidFill>
            <a:miter lim="400000"/>
          </a:ln>
        </p:spPr>
        <p:txBody>
          <a:bodyPr lIns="50800" tIns="50800" rIns="50800" bIns="50800" anchor="ctr"/>
          <a:lstStyle/>
          <a:p>
            <a:endParaRPr/>
          </a:p>
        </p:txBody>
      </p:sp>
      <p:sp>
        <p:nvSpPr>
          <p:cNvPr id="127" name="Shape 127"/>
          <p:cNvSpPr>
            <a:spLocks noGrp="1"/>
          </p:cNvSpPr>
          <p:nvPr>
            <p:ph type="pic" sz="half" idx="13"/>
          </p:nvPr>
        </p:nvSpPr>
        <p:spPr>
          <a:xfrm>
            <a:off x="469900" y="457200"/>
            <a:ext cx="5842000" cy="8064500"/>
          </a:xfrm>
          <a:prstGeom prst="rect">
            <a:avLst/>
          </a:prstGeom>
        </p:spPr>
        <p:txBody>
          <a:bodyPr lIns="91439" tIns="45719" rIns="91439" bIns="45719"/>
          <a:lstStyle/>
          <a:p>
            <a:endParaRPr/>
          </a:p>
        </p:txBody>
      </p:sp>
      <p:sp>
        <p:nvSpPr>
          <p:cNvPr id="128" name="Shape 128"/>
          <p:cNvSpPr>
            <a:spLocks noGrp="1"/>
          </p:cNvSpPr>
          <p:nvPr>
            <p:ph type="pic" sz="half" idx="14"/>
          </p:nvPr>
        </p:nvSpPr>
        <p:spPr>
          <a:xfrm>
            <a:off x="6654800" y="508000"/>
            <a:ext cx="5829300" cy="8013700"/>
          </a:xfrm>
          <a:prstGeom prst="rect">
            <a:avLst/>
          </a:prstGeom>
        </p:spPr>
        <p:txBody>
          <a:bodyPr lIns="91439" tIns="45719" rIns="91439" bIns="45719"/>
          <a:lstStyle/>
          <a:p>
            <a:endParaRPr/>
          </a:p>
        </p:txBody>
      </p:sp>
      <p:sp>
        <p:nvSpPr>
          <p:cNvPr id="129" name="Shape 129"/>
          <p:cNvSpPr>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2000">
                <a:solidFill>
                  <a:srgbClr val="868686"/>
                </a:solidFill>
              </a:defRPr>
            </a:lvl1pPr>
            <a:lvl2pPr marL="0" indent="0">
              <a:spcBef>
                <a:spcPts val="0"/>
              </a:spcBef>
              <a:buSzTx/>
              <a:buNone/>
              <a:defRPr sz="2000">
                <a:solidFill>
                  <a:srgbClr val="868686"/>
                </a:solidFill>
              </a:defRPr>
            </a:lvl2pPr>
            <a:lvl3pPr marL="0" indent="0">
              <a:spcBef>
                <a:spcPts val="0"/>
              </a:spcBef>
              <a:buSzTx/>
              <a:buNone/>
              <a:defRPr sz="2000">
                <a:solidFill>
                  <a:srgbClr val="868686"/>
                </a:solidFill>
              </a:defRPr>
            </a:lvl3pPr>
            <a:lvl4pPr marL="0" indent="0">
              <a:spcBef>
                <a:spcPts val="0"/>
              </a:spcBef>
              <a:buSzTx/>
              <a:buNone/>
              <a:defRPr sz="2000">
                <a:solidFill>
                  <a:srgbClr val="868686"/>
                </a:solidFill>
              </a:defRPr>
            </a:lvl4pPr>
            <a:lvl5pPr marL="0" indent="0">
              <a:spcBef>
                <a:spcPts val="0"/>
              </a:spcBef>
              <a:buSzTx/>
              <a:buNone/>
              <a:defRPr sz="2000">
                <a:solidFill>
                  <a:srgbClr val="868686"/>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Big">
    <p:spTree>
      <p:nvGrpSpPr>
        <p:cNvPr id="1" name=""/>
        <p:cNvGrpSpPr/>
        <p:nvPr/>
      </p:nvGrpSpPr>
      <p:grpSpPr>
        <a:xfrm>
          <a:off x="0" y="0"/>
          <a:ext cx="0" cy="0"/>
          <a:chOff x="0" y="0"/>
          <a:chExt cx="0" cy="0"/>
        </a:xfrm>
      </p:grpSpPr>
      <p:sp>
        <p:nvSpPr>
          <p:cNvPr id="150" name="Shape 150"/>
          <p:cNvSpPr>
            <a:spLocks noGrp="1"/>
          </p:cNvSpPr>
          <p:nvPr>
            <p:ph type="pic" idx="13"/>
          </p:nvPr>
        </p:nvSpPr>
        <p:spPr>
          <a:xfrm>
            <a:off x="533400" y="508000"/>
            <a:ext cx="11938000" cy="7962900"/>
          </a:xfrm>
          <a:prstGeom prst="rect">
            <a:avLst/>
          </a:prstGeom>
        </p:spPr>
        <p:txBody>
          <a:bodyPr lIns="91439" tIns="45719" rIns="91439" bIns="45719"/>
          <a:lstStyle/>
          <a:p>
            <a:endParaRPr/>
          </a:p>
        </p:txBody>
      </p:sp>
      <p:sp>
        <p:nvSpPr>
          <p:cNvPr id="151" name="Shape 151"/>
          <p:cNvSpPr>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2000">
                <a:solidFill>
                  <a:srgbClr val="868686"/>
                </a:solidFill>
              </a:defRPr>
            </a:lvl1pPr>
            <a:lvl2pPr marL="0" indent="0">
              <a:spcBef>
                <a:spcPts val="0"/>
              </a:spcBef>
              <a:buSzTx/>
              <a:buNone/>
              <a:defRPr sz="2000">
                <a:solidFill>
                  <a:srgbClr val="868686"/>
                </a:solidFill>
              </a:defRPr>
            </a:lvl2pPr>
            <a:lvl3pPr marL="0" indent="0">
              <a:spcBef>
                <a:spcPts val="0"/>
              </a:spcBef>
              <a:buSzTx/>
              <a:buNone/>
              <a:defRPr sz="2000">
                <a:solidFill>
                  <a:srgbClr val="868686"/>
                </a:solidFill>
              </a:defRPr>
            </a:lvl3pPr>
            <a:lvl4pPr marL="0" indent="0">
              <a:spcBef>
                <a:spcPts val="0"/>
              </a:spcBef>
              <a:buSzTx/>
              <a:buNone/>
              <a:defRPr sz="2000">
                <a:solidFill>
                  <a:srgbClr val="868686"/>
                </a:solidFill>
              </a:defRPr>
            </a:lvl4pPr>
            <a:lvl5pPr marL="0" indent="0">
              <a:spcBef>
                <a:spcPts val="0"/>
              </a:spcBef>
              <a:buSzTx/>
              <a:buNone/>
              <a:defRPr sz="2000">
                <a:solidFill>
                  <a:srgbClr val="868686"/>
                </a:solidFill>
              </a:defRPr>
            </a:lvl5pPr>
          </a:lstStyle>
          <a:p>
            <a:r>
              <a:t>Body Level One</a:t>
            </a:r>
          </a:p>
          <a:p>
            <a:pPr lvl="1"/>
            <a:r>
              <a:t>Body Level Two</a:t>
            </a:r>
          </a:p>
          <a:p>
            <a:pPr lvl="2"/>
            <a:r>
              <a:t>Body Level Three</a:t>
            </a:r>
          </a:p>
          <a:p>
            <a:pPr lvl="3"/>
            <a:r>
              <a:t>Body Level Four</a:t>
            </a:r>
          </a:p>
          <a:p>
            <a:pPr lvl="4"/>
            <a:r>
              <a:t>Body Level Five</a:t>
            </a:r>
          </a:p>
        </p:txBody>
      </p:sp>
      <p:sp>
        <p:nvSpPr>
          <p:cNvPr id="152" name="Shape 15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59" name="Shape 159"/>
          <p:cNvSpPr/>
          <p:nvPr/>
        </p:nvSpPr>
        <p:spPr>
          <a:xfrm flipH="1">
            <a:off x="6489698" y="520668"/>
            <a:ext cx="1" cy="7962963"/>
          </a:xfrm>
          <a:prstGeom prst="line">
            <a:avLst/>
          </a:prstGeom>
          <a:ln w="12700">
            <a:solidFill>
              <a:srgbClr val="ABABAB"/>
            </a:solidFill>
            <a:miter lim="400000"/>
          </a:ln>
        </p:spPr>
        <p:txBody>
          <a:bodyPr lIns="50800" tIns="50800" rIns="50800" bIns="50800" anchor="ctr"/>
          <a:lstStyle/>
          <a:p>
            <a:endParaRPr/>
          </a:p>
        </p:txBody>
      </p:sp>
      <p:sp>
        <p:nvSpPr>
          <p:cNvPr id="160" name="Shape 160"/>
          <p:cNvSpPr/>
          <p:nvPr/>
        </p:nvSpPr>
        <p:spPr>
          <a:xfrm>
            <a:off x="6489696" y="4476750"/>
            <a:ext cx="5994408" cy="127"/>
          </a:xfrm>
          <a:prstGeom prst="line">
            <a:avLst/>
          </a:prstGeom>
          <a:ln w="12700">
            <a:solidFill>
              <a:srgbClr val="ABABAB"/>
            </a:solidFill>
            <a:miter lim="400000"/>
          </a:ln>
        </p:spPr>
        <p:txBody>
          <a:bodyPr lIns="50800" tIns="50800" rIns="50800" bIns="50800" anchor="ctr"/>
          <a:lstStyle/>
          <a:p>
            <a:endParaRPr/>
          </a:p>
        </p:txBody>
      </p:sp>
      <p:sp>
        <p:nvSpPr>
          <p:cNvPr id="161" name="Shape 161"/>
          <p:cNvSpPr>
            <a:spLocks noGrp="1"/>
          </p:cNvSpPr>
          <p:nvPr>
            <p:ph type="pic" sz="half" idx="13"/>
          </p:nvPr>
        </p:nvSpPr>
        <p:spPr>
          <a:xfrm>
            <a:off x="508000" y="520700"/>
            <a:ext cx="5816600" cy="7962900"/>
          </a:xfrm>
          <a:prstGeom prst="rect">
            <a:avLst/>
          </a:prstGeom>
        </p:spPr>
        <p:txBody>
          <a:bodyPr lIns="91439" tIns="45719" rIns="91439" bIns="45719"/>
          <a:lstStyle/>
          <a:p>
            <a:endParaRPr/>
          </a:p>
        </p:txBody>
      </p:sp>
      <p:sp>
        <p:nvSpPr>
          <p:cNvPr id="162" name="Shape 162"/>
          <p:cNvSpPr>
            <a:spLocks noGrp="1"/>
          </p:cNvSpPr>
          <p:nvPr>
            <p:ph type="pic" sz="quarter" idx="14"/>
          </p:nvPr>
        </p:nvSpPr>
        <p:spPr>
          <a:xfrm>
            <a:off x="6667500" y="520700"/>
            <a:ext cx="5816600" cy="3810000"/>
          </a:xfrm>
          <a:prstGeom prst="rect">
            <a:avLst/>
          </a:prstGeom>
        </p:spPr>
        <p:txBody>
          <a:bodyPr lIns="91439" tIns="45719" rIns="91439" bIns="45719"/>
          <a:lstStyle/>
          <a:p>
            <a:endParaRPr/>
          </a:p>
        </p:txBody>
      </p:sp>
      <p:sp>
        <p:nvSpPr>
          <p:cNvPr id="163" name="Shape 163"/>
          <p:cNvSpPr>
            <a:spLocks noGrp="1"/>
          </p:cNvSpPr>
          <p:nvPr>
            <p:ph type="pic" sz="quarter" idx="15"/>
          </p:nvPr>
        </p:nvSpPr>
        <p:spPr>
          <a:xfrm>
            <a:off x="6667500" y="4660900"/>
            <a:ext cx="5816600" cy="3822700"/>
          </a:xfrm>
          <a:prstGeom prst="rect">
            <a:avLst/>
          </a:prstGeom>
        </p:spPr>
        <p:txBody>
          <a:bodyPr lIns="91439" tIns="45719" rIns="91439" bIns="45719"/>
          <a:lstStyle/>
          <a:p>
            <a:endParaRPr/>
          </a:p>
        </p:txBody>
      </p:sp>
      <p:sp>
        <p:nvSpPr>
          <p:cNvPr id="164" name="Shape 164"/>
          <p:cNvSpPr>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2000">
                <a:solidFill>
                  <a:srgbClr val="868686"/>
                </a:solidFill>
              </a:defRPr>
            </a:lvl1pPr>
            <a:lvl2pPr marL="0" indent="0">
              <a:spcBef>
                <a:spcPts val="0"/>
              </a:spcBef>
              <a:buSzTx/>
              <a:buNone/>
              <a:defRPr sz="2000">
                <a:solidFill>
                  <a:srgbClr val="868686"/>
                </a:solidFill>
              </a:defRPr>
            </a:lvl2pPr>
            <a:lvl3pPr marL="0" indent="0">
              <a:spcBef>
                <a:spcPts val="0"/>
              </a:spcBef>
              <a:buSzTx/>
              <a:buNone/>
              <a:defRPr sz="2000">
                <a:solidFill>
                  <a:srgbClr val="868686"/>
                </a:solidFill>
              </a:defRPr>
            </a:lvl3pPr>
            <a:lvl4pPr marL="0" indent="0">
              <a:spcBef>
                <a:spcPts val="0"/>
              </a:spcBef>
              <a:buSzTx/>
              <a:buNone/>
              <a:defRPr sz="2000">
                <a:solidFill>
                  <a:srgbClr val="868686"/>
                </a:solidFill>
              </a:defRPr>
            </a:lvl4pPr>
            <a:lvl5pPr marL="0" indent="0">
              <a:spcBef>
                <a:spcPts val="0"/>
              </a:spcBef>
              <a:buSzTx/>
              <a:buNone/>
              <a:defRPr sz="2000">
                <a:solidFill>
                  <a:srgbClr val="868686"/>
                </a:solidFill>
              </a:defRPr>
            </a:lvl5pPr>
          </a:lstStyle>
          <a:p>
            <a:r>
              <a:t>Body Level One</a:t>
            </a:r>
          </a:p>
          <a:p>
            <a:pPr lvl="1"/>
            <a:r>
              <a:t>Body Level Two</a:t>
            </a:r>
          </a:p>
          <a:p>
            <a:pPr lvl="2"/>
            <a:r>
              <a:t>Body Level Three</a:t>
            </a:r>
          </a:p>
          <a:p>
            <a:pPr lvl="3"/>
            <a:r>
              <a:t>Body Level Four</a:t>
            </a:r>
          </a:p>
          <a:p>
            <a:pPr lvl="4"/>
            <a:r>
              <a:t>Body Level Five</a:t>
            </a:r>
          </a:p>
        </p:txBody>
      </p:sp>
      <p:sp>
        <p:nvSpPr>
          <p:cNvPr id="165" name="Shape 1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87" name="Shape 187"/>
          <p:cNvSpPr>
            <a:spLocks noGrp="1"/>
          </p:cNvSpPr>
          <p:nvPr>
            <p:ph type="title"/>
          </p:nvPr>
        </p:nvSpPr>
        <p:spPr>
          <a:prstGeom prst="rect">
            <a:avLst/>
          </a:prstGeom>
        </p:spPr>
        <p:txBody>
          <a:bodyPr/>
          <a:lstStyle/>
          <a:p>
            <a:r>
              <a:t>Title Text</a:t>
            </a:r>
          </a:p>
        </p:txBody>
      </p:sp>
      <p:sp>
        <p:nvSpPr>
          <p:cNvPr id="188" name="Shape 188"/>
          <p:cNvSpPr>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 name="Shape 18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96" name="Shape 196"/>
          <p:cNvSpPr>
            <a:spLocks noGrp="1"/>
          </p:cNvSpPr>
          <p:nvPr>
            <p:ph type="title"/>
          </p:nvPr>
        </p:nvSpPr>
        <p:spPr>
          <a:prstGeom prst="rect">
            <a:avLst/>
          </a:prstGeom>
        </p:spPr>
        <p:txBody>
          <a:bodyPr/>
          <a:lstStyle/>
          <a:p>
            <a:r>
              <a:t>Title Text</a:t>
            </a:r>
          </a:p>
        </p:txBody>
      </p:sp>
      <p:sp>
        <p:nvSpPr>
          <p:cNvPr id="197" name="Shape 197"/>
          <p:cNvSpPr>
            <a:spLocks noGrp="1"/>
          </p:cNvSpPr>
          <p:nvPr>
            <p:ph type="body" sz="half" idx="1"/>
          </p:nvPr>
        </p:nvSpPr>
        <p:spPr>
          <a:xfrm>
            <a:off x="8369300" y="2324100"/>
            <a:ext cx="4064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8" name="Shape 19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14" name="Shape 214"/>
          <p:cNvSpPr>
            <a:spLocks noGrp="1"/>
          </p:cNvSpPr>
          <p:nvPr>
            <p:ph type="sldNum" sz="quarter" idx="2"/>
          </p:nvPr>
        </p:nvSpPr>
        <p:spPr>
          <a:xfrm>
            <a:off x="6324600" y="9258300"/>
            <a:ext cx="342900" cy="368300"/>
          </a:xfrm>
          <a:prstGeom prst="rect">
            <a:avLst/>
          </a:prstGeom>
        </p:spPr>
        <p:txBody>
          <a:bodyPr/>
          <a:lstStyle>
            <a:lvl1pPr algn="ct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017127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75360" y="866987"/>
            <a:ext cx="11054080" cy="1625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75360" y="2817707"/>
            <a:ext cx="5418667" cy="28177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10773" y="2817707"/>
            <a:ext cx="5418667" cy="28177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75360" y="5852160"/>
            <a:ext cx="5418667" cy="28177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610773" y="5852160"/>
            <a:ext cx="5418667" cy="28177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975360" y="8886613"/>
            <a:ext cx="2709333" cy="650240"/>
          </a:xfrm>
          <a:prstGeom prst="rect">
            <a:avLst/>
          </a:prstGeom>
        </p:spPr>
        <p:txBody>
          <a:bodyPr lIns="145646" tIns="72823" rIns="145646" bIns="72823"/>
          <a:lstStyle>
            <a:lvl1pPr>
              <a:defRPr/>
            </a:lvl1pPr>
          </a:lstStyle>
          <a:p>
            <a:endParaRPr lang="en-US"/>
          </a:p>
        </p:txBody>
      </p:sp>
      <p:sp>
        <p:nvSpPr>
          <p:cNvPr id="8" name="Footer Placeholder 7"/>
          <p:cNvSpPr>
            <a:spLocks noGrp="1"/>
          </p:cNvSpPr>
          <p:nvPr>
            <p:ph type="ftr" sz="quarter" idx="11"/>
          </p:nvPr>
        </p:nvSpPr>
        <p:spPr>
          <a:xfrm>
            <a:off x="4443307" y="8886613"/>
            <a:ext cx="4118187" cy="650240"/>
          </a:xfrm>
          <a:prstGeom prst="rect">
            <a:avLst/>
          </a:prstGeom>
        </p:spPr>
        <p:txBody>
          <a:bodyPr lIns="145646" tIns="72823" rIns="145646" bIns="72823"/>
          <a:lstStyle>
            <a:lvl1pPr>
              <a:defRPr/>
            </a:lvl1pPr>
          </a:lstStyle>
          <a:p>
            <a:endParaRPr lang="en-US"/>
          </a:p>
        </p:txBody>
      </p:sp>
      <p:sp>
        <p:nvSpPr>
          <p:cNvPr id="9" name="Slide Number Placeholder 8"/>
          <p:cNvSpPr>
            <a:spLocks noGrp="1"/>
          </p:cNvSpPr>
          <p:nvPr>
            <p:ph type="sldNum" sz="quarter" idx="12"/>
          </p:nvPr>
        </p:nvSpPr>
        <p:spPr>
          <a:xfrm>
            <a:off x="11734030" y="8886613"/>
            <a:ext cx="295410" cy="318036"/>
          </a:xfrm>
          <a:prstGeom prst="rect">
            <a:avLst/>
          </a:prstGeom>
        </p:spPr>
        <p:txBody>
          <a:bodyPr/>
          <a:lstStyle>
            <a:lvl1pPr>
              <a:defRPr smtClean="0"/>
            </a:lvl1pPr>
          </a:lstStyle>
          <a:p>
            <a:fld id="{EF143849-BFB9-8344-814B-E11E94BF860F}" type="slidenum">
              <a:rPr lang="en-US"/>
              <a:pPr/>
              <a:t>‹#›</a:t>
            </a:fld>
            <a:endParaRPr lang="en-US"/>
          </a:p>
        </p:txBody>
      </p:sp>
      <p:pic>
        <p:nvPicPr>
          <p:cNvPr id="10" name="Picture 9" descr="earthcube_logo.png"/>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2000310" y="8414282"/>
            <a:ext cx="1004490" cy="1339320"/>
          </a:xfrm>
          <a:prstGeom prst="rect">
            <a:avLst/>
          </a:prstGeom>
        </p:spPr>
      </p:pic>
      <p:pic>
        <p:nvPicPr>
          <p:cNvPr id="11" name="Picture 10" descr="CHORDS_7.png"/>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4" y="8631881"/>
            <a:ext cx="841291" cy="1121722"/>
          </a:xfrm>
          <a:prstGeom prst="rect">
            <a:avLst/>
          </a:prstGeom>
        </p:spPr>
      </p:pic>
    </p:spTree>
    <p:extLst>
      <p:ext uri="{BB962C8B-B14F-4D97-AF65-F5344CB8AC3E}">
        <p14:creationId xmlns:p14="http://schemas.microsoft.com/office/powerpoint/2010/main" val="2319973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240" y="2184806"/>
            <a:ext cx="5201920" cy="6528410"/>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85653" y="2184806"/>
            <a:ext cx="5201920" cy="6528410"/>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007355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Title Text</a:t>
            </a:r>
          </a:p>
        </p:txBody>
      </p:sp>
      <p:sp>
        <p:nvSpPr>
          <p:cNvPr id="23" name="Shape 2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body" idx="1"/>
          </p:nvPr>
        </p:nvSpPr>
        <p:spPr>
          <a:prstGeom prst="rect">
            <a:avLst/>
          </a:prstGeom>
        </p:spPr>
        <p:txBody>
          <a:bodyPr numCol="2" spcCol="593090"/>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40" name="Shape 40"/>
          <p:cNvSpPr>
            <a:spLocks noGrp="1"/>
          </p:cNvSpPr>
          <p:nvPr>
            <p:ph type="body" idx="1"/>
          </p:nvPr>
        </p:nvSpPr>
        <p:spPr>
          <a:xfrm>
            <a:off x="571500" y="863600"/>
            <a:ext cx="11861800" cy="8026400"/>
          </a:xfrm>
          <a:prstGeom prst="rect">
            <a:avLst/>
          </a:prstGeom>
        </p:spPr>
        <p:txBody>
          <a:bodyPr/>
          <a:lstStyle>
            <a:lvl1pPr>
              <a:spcBef>
                <a:spcPts val="7200"/>
              </a:spcBef>
            </a:lvl1pPr>
            <a:lvl2pPr>
              <a:spcBef>
                <a:spcPts val="7200"/>
              </a:spcBef>
            </a:lvl2pPr>
            <a:lvl3pPr>
              <a:spcBef>
                <a:spcPts val="7200"/>
              </a:spcBef>
            </a:lvl3pPr>
            <a:lvl4pPr>
              <a:spcBef>
                <a:spcPts val="7200"/>
              </a:spcBef>
            </a:lvl4pPr>
            <a:lvl5pPr>
              <a:spcBef>
                <a:spcPts val="7200"/>
              </a:spcBef>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63" name="Shape 63"/>
          <p:cNvSpPr>
            <a:spLocks noGrp="1"/>
          </p:cNvSpPr>
          <p:nvPr>
            <p:ph type="title"/>
          </p:nvPr>
        </p:nvSpPr>
        <p:spPr>
          <a:xfrm>
            <a:off x="571500" y="3708400"/>
            <a:ext cx="11861800" cy="2336800"/>
          </a:xfrm>
          <a:prstGeom prst="rect">
            <a:avLst/>
          </a:prstGeom>
        </p:spPr>
        <p:txBody>
          <a:bodyPr anchor="ctr"/>
          <a:lstStyle/>
          <a:p>
            <a:r>
              <a:t>Title Text</a:t>
            </a:r>
          </a:p>
        </p:txBody>
      </p:sp>
      <p:sp>
        <p:nvSpPr>
          <p:cNvPr id="64" name="Shape 64"/>
          <p:cNvSpPr>
            <a:spLocks noGrp="1"/>
          </p:cNvSpPr>
          <p:nvPr>
            <p:ph type="sldNum" sz="quarter" idx="2"/>
          </p:nvPr>
        </p:nvSpPr>
        <p:spPr>
          <a:xfrm>
            <a:off x="12268200"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71" name="Shape 71"/>
          <p:cNvSpPr/>
          <p:nvPr/>
        </p:nvSpPr>
        <p:spPr>
          <a:xfrm>
            <a:off x="7543800" y="7975599"/>
            <a:ext cx="1" cy="1422529"/>
          </a:xfrm>
          <a:prstGeom prst="line">
            <a:avLst/>
          </a:prstGeom>
          <a:ln w="12700">
            <a:solidFill>
              <a:srgbClr val="9A9A9A"/>
            </a:solidFill>
            <a:miter lim="400000"/>
          </a:ln>
        </p:spPr>
        <p:txBody>
          <a:bodyPr lIns="50800" tIns="50800" rIns="50800" bIns="50800" anchor="ctr"/>
          <a:lstStyle/>
          <a:p>
            <a:endParaRPr/>
          </a:p>
        </p:txBody>
      </p:sp>
      <p:sp>
        <p:nvSpPr>
          <p:cNvPr id="72" name="Shape 72"/>
          <p:cNvSpPr>
            <a:spLocks noGrp="1"/>
          </p:cNvSpPr>
          <p:nvPr>
            <p:ph type="pic" idx="13"/>
          </p:nvPr>
        </p:nvSpPr>
        <p:spPr>
          <a:xfrm>
            <a:off x="0" y="0"/>
            <a:ext cx="13004800" cy="7581900"/>
          </a:xfrm>
          <a:prstGeom prst="rect">
            <a:avLst/>
          </a:prstGeom>
        </p:spPr>
        <p:txBody>
          <a:bodyPr lIns="91439" tIns="45719" rIns="91439" bIns="45719"/>
          <a:lstStyle/>
          <a:p>
            <a:endParaRPr/>
          </a:p>
        </p:txBody>
      </p:sp>
      <p:sp>
        <p:nvSpPr>
          <p:cNvPr id="73" name="Shape 73"/>
          <p:cNvSpPr>
            <a:spLocks noGrp="1"/>
          </p:cNvSpPr>
          <p:nvPr>
            <p:ph type="title"/>
          </p:nvPr>
        </p:nvSpPr>
        <p:spPr>
          <a:xfrm>
            <a:off x="1409700" y="7785100"/>
            <a:ext cx="5791200" cy="1701800"/>
          </a:xfrm>
          <a:prstGeom prst="rect">
            <a:avLst/>
          </a:prstGeom>
        </p:spPr>
        <p:txBody>
          <a:bodyPr anchor="ctr"/>
          <a:lstStyle>
            <a:lvl1pPr algn="r"/>
          </a:lstStyle>
          <a:p>
            <a:r>
              <a:t>Title Text</a:t>
            </a:r>
          </a:p>
        </p:txBody>
      </p:sp>
      <p:sp>
        <p:nvSpPr>
          <p:cNvPr id="74" name="Shape 74"/>
          <p:cNvSpPr>
            <a:spLocks noGrp="1"/>
          </p:cNvSpPr>
          <p:nvPr>
            <p:ph type="body" sz="quarter" idx="1"/>
          </p:nvPr>
        </p:nvSpPr>
        <p:spPr>
          <a:xfrm>
            <a:off x="7848600" y="8470900"/>
            <a:ext cx="4953000" cy="508000"/>
          </a:xfrm>
          <a:prstGeom prst="rect">
            <a:avLst/>
          </a:prstGeom>
        </p:spPr>
        <p:txBody>
          <a:bodyPr/>
          <a:lstStyle>
            <a:lvl1pPr marL="0" indent="0">
              <a:spcBef>
                <a:spcPts val="0"/>
              </a:spcBef>
              <a:buSzTx/>
              <a:buNone/>
              <a:defRPr>
                <a:solidFill>
                  <a:srgbClr val="A9A9A9"/>
                </a:solidFill>
              </a:defRPr>
            </a:lvl1pPr>
            <a:lvl2pPr marL="0" indent="0">
              <a:spcBef>
                <a:spcPts val="0"/>
              </a:spcBef>
              <a:buSzTx/>
              <a:buNone/>
              <a:defRPr>
                <a:solidFill>
                  <a:srgbClr val="A9A9A9"/>
                </a:solidFill>
              </a:defRPr>
            </a:lvl2pPr>
            <a:lvl3pPr marL="0" indent="0">
              <a:spcBef>
                <a:spcPts val="0"/>
              </a:spcBef>
              <a:buSzTx/>
              <a:buNone/>
              <a:defRPr>
                <a:solidFill>
                  <a:srgbClr val="A9A9A9"/>
                </a:solidFill>
              </a:defRPr>
            </a:lvl3pPr>
            <a:lvl4pPr marL="0" indent="0">
              <a:spcBef>
                <a:spcPts val="0"/>
              </a:spcBef>
              <a:buSzTx/>
              <a:buNone/>
              <a:defRPr>
                <a:solidFill>
                  <a:srgbClr val="A9A9A9"/>
                </a:solidFill>
              </a:defRPr>
            </a:lvl4pPr>
            <a:lvl5pPr marL="0" indent="0">
              <a:spcBef>
                <a:spcPts val="0"/>
              </a:spcBef>
              <a:buSzTx/>
              <a:buNone/>
              <a:defRPr>
                <a:solidFill>
                  <a:srgbClr val="A9A9A9"/>
                </a:solidFill>
              </a:defRPr>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82" name="Shape 82"/>
          <p:cNvSpPr/>
          <p:nvPr/>
        </p:nvSpPr>
        <p:spPr>
          <a:xfrm>
            <a:off x="647700" y="4749800"/>
            <a:ext cx="4882122" cy="127"/>
          </a:xfrm>
          <a:prstGeom prst="line">
            <a:avLst/>
          </a:prstGeom>
          <a:ln w="12700">
            <a:solidFill>
              <a:srgbClr val="9A9A9A"/>
            </a:solidFill>
            <a:miter lim="400000"/>
          </a:ln>
        </p:spPr>
        <p:txBody>
          <a:bodyPr lIns="50800" tIns="50800" rIns="50800" bIns="50800" anchor="ctr"/>
          <a:lstStyle/>
          <a:p>
            <a:endParaRPr/>
          </a:p>
        </p:txBody>
      </p:sp>
      <p:sp>
        <p:nvSpPr>
          <p:cNvPr id="83" name="Shape 83"/>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84" name="Shape 84"/>
          <p:cNvSpPr>
            <a:spLocks noGrp="1"/>
          </p:cNvSpPr>
          <p:nvPr>
            <p:ph type="title"/>
          </p:nvPr>
        </p:nvSpPr>
        <p:spPr>
          <a:xfrm>
            <a:off x="571500" y="1320800"/>
            <a:ext cx="5080000" cy="3175000"/>
          </a:xfrm>
          <a:prstGeom prst="rect">
            <a:avLst/>
          </a:prstGeom>
        </p:spPr>
        <p:txBody>
          <a:bodyPr/>
          <a:lstStyle/>
          <a:p>
            <a:r>
              <a:t>Title Text</a:t>
            </a:r>
          </a:p>
        </p:txBody>
      </p:sp>
      <p:sp>
        <p:nvSpPr>
          <p:cNvPr id="85" name="Shape 85"/>
          <p:cNvSpPr>
            <a:spLocks noGrp="1"/>
          </p:cNvSpPr>
          <p:nvPr>
            <p:ph type="body" sz="quarter" idx="1"/>
          </p:nvPr>
        </p:nvSpPr>
        <p:spPr>
          <a:xfrm>
            <a:off x="571500" y="5016500"/>
            <a:ext cx="5080000" cy="3175000"/>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xfrm>
            <a:off x="508000"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93" name="Shape 93"/>
          <p:cNvSpPr/>
          <p:nvPr/>
        </p:nvSpPr>
        <p:spPr>
          <a:xfrm>
            <a:off x="647700" y="1968500"/>
            <a:ext cx="4876867" cy="127"/>
          </a:xfrm>
          <a:prstGeom prst="line">
            <a:avLst/>
          </a:prstGeom>
          <a:ln w="12700">
            <a:solidFill>
              <a:srgbClr val="9A9A9A"/>
            </a:solidFill>
            <a:miter lim="400000"/>
          </a:ln>
        </p:spPr>
        <p:txBody>
          <a:bodyPr lIns="50800" tIns="50800" rIns="50800" bIns="50800" anchor="ctr"/>
          <a:lstStyle/>
          <a:p>
            <a:endParaRPr/>
          </a:p>
        </p:txBody>
      </p:sp>
      <p:sp>
        <p:nvSpPr>
          <p:cNvPr id="94" name="Shape 94"/>
          <p:cNvSpPr>
            <a:spLocks noGrp="1"/>
          </p:cNvSpPr>
          <p:nvPr>
            <p:ph type="pic" idx="13"/>
          </p:nvPr>
        </p:nvSpPr>
        <p:spPr>
          <a:xfrm>
            <a:off x="6502400" y="0"/>
            <a:ext cx="6502400" cy="9842500"/>
          </a:xfrm>
          <a:prstGeom prst="rect">
            <a:avLst/>
          </a:prstGeom>
        </p:spPr>
        <p:txBody>
          <a:bodyPr lIns="91439" tIns="45719" rIns="91439" bIns="45719"/>
          <a:lstStyle/>
          <a:p>
            <a:endParaRPr/>
          </a:p>
        </p:txBody>
      </p:sp>
      <p:sp>
        <p:nvSpPr>
          <p:cNvPr id="95" name="Shape 95"/>
          <p:cNvSpPr>
            <a:spLocks noGrp="1"/>
          </p:cNvSpPr>
          <p:nvPr>
            <p:ph type="title"/>
          </p:nvPr>
        </p:nvSpPr>
        <p:spPr>
          <a:xfrm>
            <a:off x="571500" y="330200"/>
            <a:ext cx="5080000" cy="1397000"/>
          </a:xfrm>
          <a:prstGeom prst="rect">
            <a:avLst/>
          </a:prstGeom>
        </p:spPr>
        <p:txBody>
          <a:bodyPr/>
          <a:lstStyle/>
          <a:p>
            <a:r>
              <a:t>Title Text</a:t>
            </a:r>
          </a:p>
        </p:txBody>
      </p:sp>
      <p:sp>
        <p:nvSpPr>
          <p:cNvPr id="96" name="Shape 96"/>
          <p:cNvSpPr>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 name="Shape 97"/>
          <p:cNvSpPr>
            <a:spLocks noGrp="1"/>
          </p:cNvSpPr>
          <p:nvPr>
            <p:ph type="sldNum" sz="quarter" idx="2"/>
          </p:nvPr>
        </p:nvSpPr>
        <p:spPr>
          <a:xfrm>
            <a:off x="510743" y="9194800"/>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p:cNvSpPr>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p>
            <a:r>
              <a:t>Title Text</a:t>
            </a:r>
          </a:p>
        </p:txBody>
      </p:sp>
      <p:sp>
        <p:nvSpPr>
          <p:cNvPr id="4" name="Shape 4"/>
          <p:cNvSpPr>
            <a:spLocks noGrp="1"/>
          </p:cNvSpPr>
          <p:nvPr>
            <p:ph type="body" idx="1"/>
          </p:nvPr>
        </p:nvSpPr>
        <p:spPr>
          <a:xfrm>
            <a:off x="571500" y="2324100"/>
            <a:ext cx="11861800" cy="656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defTabSz="584200">
              <a:defRPr sz="1400">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61" r:id="rId10"/>
    <p:sldLayoutId id="2147483663" r:id="rId11"/>
    <p:sldLayoutId id="2147483664" r:id="rId12"/>
    <p:sldLayoutId id="2147483666" r:id="rId13"/>
    <p:sldLayoutId id="2147483667" r:id="rId14"/>
    <p:sldLayoutId id="2147483669" r:id="rId15"/>
    <p:sldLayoutId id="2147483670" r:id="rId16"/>
    <p:sldLayoutId id="2147483671" r:id="rId17"/>
    <p:sldLayoutId id="2147483672" r:id="rId18"/>
  </p:sldLayoutIdLst>
  <p:transition spd="med"/>
  <p:txStyles>
    <p:title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2667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1pPr>
      <a:lvl2pPr marL="7112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2pPr>
      <a:lvl3pPr marL="11557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3pPr>
      <a:lvl4pPr marL="16002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4pPr>
      <a:lvl5pPr marL="20447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5pPr>
      <a:lvl6pPr marL="24892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6pPr>
      <a:lvl7pPr marL="29337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7pPr>
      <a:lvl8pPr marL="33782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8pPr>
      <a:lvl9pPr marL="38227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6.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http://www.globe.gov/" TargetMode="External"/><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35.JPG"/><Relationship Id="rId8" Type="http://schemas.openxmlformats.org/officeDocument/2006/relationships/hyperlink" Target="3d-kenya.chordsrt.com" TargetMode="External"/><Relationship Id="rId9" Type="http://schemas.openxmlformats.org/officeDocument/2006/relationships/hyperlink" Target="3d-zambia.chordsrt.com" TargetMode="External"/><Relationship Id="rId10" Type="http://schemas.openxmlformats.org/officeDocument/2006/relationships/hyperlink" Target="3d.chordsrt.com" TargetMode="External"/><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gif"/><Relationship Id="rId5" Type="http://schemas.openxmlformats.org/officeDocument/2006/relationships/hyperlink" Target="tzvolcano.chordsrt.com" TargetMode="External"/><Relationship Id="rId6" Type="http://schemas.openxmlformats.org/officeDocument/2006/relationships/image" Target="../media/image38.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hyperlink" Target="csu-hail.chordsrt.com" TargetMode="External"/><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png"/><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hyperlink" Target="mailto:daniels@ucar.edu" TargetMode="External"/><Relationship Id="rId4"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hyperlink" Target="http://chordsr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gif"/><Relationship Id="rId6" Type="http://schemas.openxmlformats.org/officeDocument/2006/relationships/image" Target="../media/image7.png"/><Relationship Id="rId7" Type="http://schemas.openxmlformats.org/officeDocument/2006/relationships/image" Target="../media/image8.jpg"/><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13.jp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hyperlink" Target="file://localhost\htp\::chordsrt.com" TargetMode="External"/><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jpg"/><Relationship Id="rId1" Type="http://schemas.openxmlformats.org/officeDocument/2006/relationships/slideLayout" Target="../slideLayouts/slideLayout16.xml"/><Relationship Id="rId2"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900" y="2091561"/>
            <a:ext cx="13012186" cy="2862322"/>
          </a:xfrm>
          <a:prstGeom prst="rect">
            <a:avLst/>
          </a:prstGeom>
          <a:noFill/>
        </p:spPr>
        <p:txBody>
          <a:bodyPr wrap="square" rtlCol="0">
            <a:spAutoFit/>
          </a:bodyPr>
          <a:lstStyle/>
          <a:p>
            <a:pPr algn="ctr"/>
            <a:r>
              <a:rPr lang="en-US" sz="6000" b="1" dirty="0" err="1" smtClean="0">
                <a:solidFill>
                  <a:schemeClr val="tx1"/>
                </a:solidFill>
              </a:rPr>
              <a:t>SensorDat</a:t>
            </a:r>
            <a:r>
              <a:rPr lang="en-US" sz="6000" b="1" dirty="0" smtClean="0">
                <a:solidFill>
                  <a:schemeClr val="tx1"/>
                </a:solidFill>
              </a:rPr>
              <a:t>: a </a:t>
            </a:r>
            <a:r>
              <a:rPr lang="en-US" sz="6000" b="1" dirty="0" err="1" smtClean="0">
                <a:solidFill>
                  <a:schemeClr val="tx1"/>
                </a:solidFill>
              </a:rPr>
              <a:t>testbed</a:t>
            </a:r>
            <a:r>
              <a:rPr lang="en-US" sz="6000" b="1" dirty="0" smtClean="0">
                <a:solidFill>
                  <a:schemeClr val="tx1"/>
                </a:solidFill>
              </a:rPr>
              <a:t> for improving real-time sensor data quality and provenance</a:t>
            </a:r>
            <a:endParaRPr lang="en-US" sz="6000" b="1" dirty="0">
              <a:solidFill>
                <a:schemeClr val="tx1"/>
              </a:solidFill>
            </a:endParaRPr>
          </a:p>
        </p:txBody>
      </p:sp>
      <p:sp>
        <p:nvSpPr>
          <p:cNvPr id="10" name="TextBox 9"/>
          <p:cNvSpPr txBox="1"/>
          <p:nvPr/>
        </p:nvSpPr>
        <p:spPr>
          <a:xfrm>
            <a:off x="11900" y="5967948"/>
            <a:ext cx="13004800" cy="2923877"/>
          </a:xfrm>
          <a:prstGeom prst="rect">
            <a:avLst/>
          </a:prstGeom>
          <a:noFill/>
        </p:spPr>
        <p:txBody>
          <a:bodyPr wrap="square" rtlCol="0">
            <a:spAutoFit/>
          </a:bodyPr>
          <a:lstStyle/>
          <a:p>
            <a:pPr algn="ctr"/>
            <a:r>
              <a:rPr lang="en-US" sz="4400" i="1" dirty="0">
                <a:latin typeface="+mn-lt"/>
              </a:rPr>
              <a:t>Mike Daniels (NCAR), </a:t>
            </a:r>
            <a:r>
              <a:rPr lang="en-US" sz="4400" i="1" dirty="0" smtClean="0">
                <a:latin typeface="+mn-lt"/>
              </a:rPr>
              <a:t>Matt Bartos (</a:t>
            </a:r>
            <a:r>
              <a:rPr lang="en-US" sz="4400" i="1" dirty="0" err="1" smtClean="0">
                <a:latin typeface="+mn-lt"/>
              </a:rPr>
              <a:t>UMich</a:t>
            </a:r>
            <a:r>
              <a:rPr lang="en-US" sz="4400" i="1" dirty="0" smtClean="0">
                <a:latin typeface="+mn-lt"/>
              </a:rPr>
              <a:t>),</a:t>
            </a:r>
          </a:p>
          <a:p>
            <a:pPr algn="ctr"/>
            <a:r>
              <a:rPr lang="en-US" sz="4400" i="1" dirty="0" smtClean="0">
                <a:latin typeface="+mn-lt"/>
              </a:rPr>
              <a:t>Connor Scully-Allison (UNR), Scotty Strachan (UNR),</a:t>
            </a:r>
          </a:p>
          <a:p>
            <a:pPr algn="ctr"/>
            <a:r>
              <a:rPr lang="en-US" sz="4400" i="1" dirty="0" smtClean="0">
                <a:latin typeface="+mn-lt"/>
              </a:rPr>
              <a:t>Renée Brown (UNM), </a:t>
            </a:r>
            <a:r>
              <a:rPr lang="en-US" sz="4800" i="1" dirty="0" smtClean="0">
                <a:latin typeface="+mn-lt"/>
              </a:rPr>
              <a:t>Aaron </a:t>
            </a:r>
            <a:r>
              <a:rPr lang="en-US" sz="4800" i="1" dirty="0" err="1">
                <a:latin typeface="+mn-lt"/>
              </a:rPr>
              <a:t>Botnick</a:t>
            </a:r>
            <a:r>
              <a:rPr lang="en-US" sz="4800" i="1" dirty="0">
                <a:latin typeface="+mn-lt"/>
              </a:rPr>
              <a:t> (NCAR), Charlie Martin (NCAR</a:t>
            </a:r>
            <a:r>
              <a:rPr lang="en-US" sz="4800" i="1" dirty="0" smtClean="0">
                <a:latin typeface="+mn-lt"/>
              </a:rPr>
              <a:t>)</a:t>
            </a:r>
            <a:endParaRPr lang="en-US" sz="4800" i="1" dirty="0">
              <a:latin typeface="+mn-lt"/>
            </a:endParaRPr>
          </a:p>
        </p:txBody>
      </p:sp>
      <p:pic>
        <p:nvPicPr>
          <p:cNvPr id="2" name="Picture 1" descr="sensor_img0001.gif"/>
          <p:cNvPicPr>
            <a:picLocks noChangeAspect="1"/>
          </p:cNvPicPr>
          <p:nvPr/>
        </p:nvPicPr>
        <p:blipFill>
          <a:blip r:embed="rId3">
            <a:alphaModFix amt="29000"/>
            <a:extLst>
              <a:ext uri="{28A0092B-C50C-407E-A947-70E740481C1C}">
                <a14:useLocalDpi xmlns:a14="http://schemas.microsoft.com/office/drawing/2010/main" val="0"/>
              </a:ext>
            </a:extLst>
          </a:blip>
          <a:stretch>
            <a:fillRect/>
          </a:stretch>
        </p:blipFill>
        <p:spPr>
          <a:xfrm>
            <a:off x="151842" y="863599"/>
            <a:ext cx="12704004" cy="8028225"/>
          </a:xfrm>
          <a:prstGeom prst="rect">
            <a:avLst/>
          </a:prstGeom>
        </p:spPr>
      </p:pic>
    </p:spTree>
    <p:extLst>
      <p:ext uri="{BB962C8B-B14F-4D97-AF65-F5344CB8AC3E}">
        <p14:creationId xmlns:p14="http://schemas.microsoft.com/office/powerpoint/2010/main" val="278624950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oogle dataset 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92" y="0"/>
            <a:ext cx="11462327" cy="9753600"/>
          </a:xfrm>
          <a:prstGeom prst="rect">
            <a:avLst/>
          </a:prstGeom>
        </p:spPr>
      </p:pic>
    </p:spTree>
    <p:extLst>
      <p:ext uri="{BB962C8B-B14F-4D97-AF65-F5344CB8AC3E}">
        <p14:creationId xmlns:p14="http://schemas.microsoft.com/office/powerpoint/2010/main" val="2543151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843" y="0"/>
            <a:ext cx="13081643" cy="707886"/>
          </a:xfrm>
          <a:prstGeom prst="rect">
            <a:avLst/>
          </a:prstGeom>
          <a:noFill/>
        </p:spPr>
        <p:txBody>
          <a:bodyPr wrap="square" lIns="91440" tIns="45720" rIns="91440" bIns="45720" rtlCol="0">
            <a:spAutoFit/>
          </a:bodyPr>
          <a:lstStyle/>
          <a:p>
            <a:r>
              <a:rPr lang="en-US" sz="4000" b="1" spc="-250" dirty="0" err="1" smtClean="0">
                <a:solidFill>
                  <a:schemeClr val="accent2">
                    <a:lumMod val="50000"/>
                  </a:schemeClr>
                </a:solidFill>
                <a:latin typeface="Futurist" pitchFamily="2" charset="0"/>
              </a:rPr>
              <a:t>SensorDat</a:t>
            </a:r>
            <a:r>
              <a:rPr lang="en-US" sz="4000" b="1" spc="-250" dirty="0" smtClean="0">
                <a:solidFill>
                  <a:schemeClr val="accent2">
                    <a:lumMod val="50000"/>
                  </a:schemeClr>
                </a:solidFill>
                <a:latin typeface="Futurist" pitchFamily="2" charset="0"/>
              </a:rPr>
              <a:t> data quality “recipes” applied to data streams</a:t>
            </a:r>
            <a:endParaRPr lang="en-US" sz="4000" b="1" spc="-250" dirty="0">
              <a:solidFill>
                <a:schemeClr val="accent2">
                  <a:lumMod val="50000"/>
                </a:schemeClr>
              </a:solidFill>
              <a:latin typeface="Futurist" pitchFamily="2" charset="0"/>
            </a:endParaRPr>
          </a:p>
        </p:txBody>
      </p:sp>
      <p:sp>
        <p:nvSpPr>
          <p:cNvPr id="5" name="TextBox 4"/>
          <p:cNvSpPr txBox="1"/>
          <p:nvPr/>
        </p:nvSpPr>
        <p:spPr>
          <a:xfrm>
            <a:off x="269948" y="4116506"/>
            <a:ext cx="5570355" cy="523220"/>
          </a:xfrm>
          <a:prstGeom prst="rect">
            <a:avLst/>
          </a:prstGeom>
          <a:noFill/>
        </p:spPr>
        <p:txBody>
          <a:bodyPr wrap="square" rtlCol="0">
            <a:spAutoFit/>
          </a:bodyPr>
          <a:lstStyle/>
          <a:p>
            <a:r>
              <a:rPr lang="en-US" sz="2800" dirty="0" smtClean="0"/>
              <a:t>Quality Control recipe selector </a:t>
            </a:r>
            <a:endParaRPr lang="en-US" sz="2800" dirty="0"/>
          </a:p>
        </p:txBody>
      </p:sp>
      <p:sp>
        <p:nvSpPr>
          <p:cNvPr id="6" name="TextBox 5"/>
          <p:cNvSpPr txBox="1"/>
          <p:nvPr/>
        </p:nvSpPr>
        <p:spPr>
          <a:xfrm>
            <a:off x="265865" y="8653425"/>
            <a:ext cx="4895819" cy="954107"/>
          </a:xfrm>
          <a:prstGeom prst="rect">
            <a:avLst/>
          </a:prstGeom>
          <a:noFill/>
        </p:spPr>
        <p:txBody>
          <a:bodyPr wrap="square" rtlCol="0">
            <a:spAutoFit/>
          </a:bodyPr>
          <a:lstStyle/>
          <a:p>
            <a:r>
              <a:rPr lang="en-US" sz="2800" dirty="0" smtClean="0"/>
              <a:t>JSON-LD description of Quality Control recipe </a:t>
            </a:r>
            <a:endParaRPr lang="en-US" sz="2800" dirty="0"/>
          </a:p>
        </p:txBody>
      </p:sp>
      <p:sp>
        <p:nvSpPr>
          <p:cNvPr id="7" name="TextBox 6"/>
          <p:cNvSpPr txBox="1"/>
          <p:nvPr/>
        </p:nvSpPr>
        <p:spPr>
          <a:xfrm>
            <a:off x="6062123" y="4420326"/>
            <a:ext cx="7441645" cy="1384995"/>
          </a:xfrm>
          <a:prstGeom prst="rect">
            <a:avLst/>
          </a:prstGeom>
          <a:noFill/>
        </p:spPr>
        <p:txBody>
          <a:bodyPr wrap="square" rtlCol="0">
            <a:spAutoFit/>
          </a:bodyPr>
          <a:lstStyle/>
          <a:p>
            <a:r>
              <a:rPr lang="en-US" sz="2800" dirty="0" smtClean="0"/>
              <a:t>Raw data (top) and </a:t>
            </a:r>
            <a:r>
              <a:rPr lang="en-US" sz="2800" dirty="0"/>
              <a:t>c</a:t>
            </a:r>
            <a:r>
              <a:rPr lang="en-US" sz="2800" dirty="0" smtClean="0"/>
              <a:t>orrected data (bottom) after the Quality Control recipe has been applied</a:t>
            </a:r>
            <a:endParaRPr lang="en-US" sz="2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9970" y="1380890"/>
            <a:ext cx="6530890" cy="292682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791" y="5771122"/>
            <a:ext cx="6276413" cy="2795092"/>
          </a:xfrm>
          <a:prstGeom prst="rect">
            <a:avLst/>
          </a:prstGeom>
        </p:spPr>
      </p:pic>
      <p:sp>
        <p:nvSpPr>
          <p:cNvPr id="10" name="TextBox 9"/>
          <p:cNvSpPr txBox="1"/>
          <p:nvPr/>
        </p:nvSpPr>
        <p:spPr>
          <a:xfrm>
            <a:off x="6091586" y="8697030"/>
            <a:ext cx="7099242" cy="954107"/>
          </a:xfrm>
          <a:prstGeom prst="rect">
            <a:avLst/>
          </a:prstGeom>
          <a:noFill/>
        </p:spPr>
        <p:txBody>
          <a:bodyPr wrap="square" rtlCol="0">
            <a:spAutoFit/>
          </a:bodyPr>
          <a:lstStyle/>
          <a:p>
            <a:r>
              <a:rPr lang="en-US" sz="2800" dirty="0" smtClean="0"/>
              <a:t>JSON-LD documents specify training and test data for machine learning classification</a:t>
            </a:r>
            <a:endParaRPr lang="en-US" sz="28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 r="19809" b="51494"/>
          <a:stretch/>
        </p:blipFill>
        <p:spPr>
          <a:xfrm>
            <a:off x="1196070" y="6076319"/>
            <a:ext cx="4004530" cy="2494207"/>
          </a:xfrm>
          <a:prstGeom prst="rect">
            <a:avLst/>
          </a:prstGeom>
          <a:ln w="28575">
            <a:solidFill>
              <a:srgbClr val="FFC000"/>
            </a:solid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43" y="5015131"/>
            <a:ext cx="4142255" cy="2322020"/>
          </a:xfrm>
          <a:prstGeom prst="rect">
            <a:avLst/>
          </a:prstGeom>
          <a:ln w="28575">
            <a:solidFill>
              <a:srgbClr val="FFC000"/>
            </a:solidFill>
          </a:ln>
        </p:spPr>
      </p:pic>
      <p:pic>
        <p:nvPicPr>
          <p:cNvPr id="13" name="Picture 12" descr="SesnsorDat Quality Control recipe mocku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949" y="1273320"/>
            <a:ext cx="5570355" cy="2790743"/>
          </a:xfrm>
          <a:prstGeom prst="rect">
            <a:avLst/>
          </a:prstGeom>
        </p:spPr>
      </p:pic>
      <p:sp>
        <p:nvSpPr>
          <p:cNvPr id="14" name="Right Arrow 13"/>
          <p:cNvSpPr/>
          <p:nvPr/>
        </p:nvSpPr>
        <p:spPr>
          <a:xfrm rot="19578801">
            <a:off x="4250163" y="4902219"/>
            <a:ext cx="1601155" cy="445020"/>
          </a:xfrm>
          <a:prstGeom prst="rightArrow">
            <a:avLst>
              <a:gd name="adj1" fmla="val 31173"/>
              <a:gd name="adj2" fmla="val 80062"/>
            </a:avLst>
          </a:prstGeom>
          <a:solidFill>
            <a:srgbClr val="FFC000"/>
          </a:solidFill>
          <a:ln>
            <a:solidFill>
              <a:schemeClr val="accent5"/>
            </a:solidFill>
          </a:ln>
          <a:effectLst>
            <a:outerShdw blurRad="419100" dist="12700" dir="5400000" sx="102000" sy="102000" algn="ctr"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5261545" y="6810055"/>
            <a:ext cx="830041" cy="445020"/>
          </a:xfrm>
          <a:prstGeom prst="rightArrow">
            <a:avLst>
              <a:gd name="adj1" fmla="val 31173"/>
              <a:gd name="adj2" fmla="val 80062"/>
            </a:avLst>
          </a:prstGeom>
          <a:solidFill>
            <a:srgbClr val="FFC000"/>
          </a:solidFill>
          <a:ln>
            <a:solidFill>
              <a:schemeClr val="accent5"/>
            </a:solidFill>
          </a:ln>
          <a:effectLst>
            <a:outerShdw blurRad="419100" dist="12700" dir="5400000" sx="102000" sy="102000" algn="ctr"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2933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377"/>
            <a:ext cx="12177035" cy="1625600"/>
          </a:xfrm>
        </p:spPr>
        <p:txBody>
          <a:bodyPr/>
          <a:lstStyle/>
          <a:p>
            <a:r>
              <a:rPr lang="en-US" sz="7000" dirty="0"/>
              <a:t>3D-printed weather stations using CHORDS</a:t>
            </a:r>
          </a:p>
        </p:txBody>
      </p:sp>
      <p:sp>
        <p:nvSpPr>
          <p:cNvPr id="3" name="TextBox 2"/>
          <p:cNvSpPr txBox="1"/>
          <p:nvPr/>
        </p:nvSpPr>
        <p:spPr>
          <a:xfrm>
            <a:off x="-106153" y="1994583"/>
            <a:ext cx="6546011" cy="6056378"/>
          </a:xfrm>
          <a:prstGeom prst="rect">
            <a:avLst/>
          </a:prstGeom>
          <a:noFill/>
        </p:spPr>
        <p:txBody>
          <a:bodyPr wrap="square" lIns="145646" tIns="72823" rIns="145646" bIns="72823" rtlCol="0">
            <a:spAutoFit/>
          </a:bodyPr>
          <a:lstStyle/>
          <a:p>
            <a:pPr marL="546171" indent="-546171">
              <a:buFont typeface="Arial"/>
              <a:buChar char="•"/>
            </a:pPr>
            <a:r>
              <a:rPr lang="en-US" sz="3200" dirty="0"/>
              <a:t>12 locations in the US</a:t>
            </a:r>
          </a:p>
          <a:p>
            <a:pPr marL="546171" indent="-546171">
              <a:buFont typeface="Arial"/>
              <a:buChar char="•"/>
            </a:pPr>
            <a:r>
              <a:rPr lang="en-US" sz="3200" dirty="0"/>
              <a:t>3 locations in Europe</a:t>
            </a:r>
          </a:p>
          <a:p>
            <a:pPr marL="546171" indent="-546171">
              <a:buFont typeface="Arial"/>
              <a:buChar char="•"/>
            </a:pPr>
            <a:r>
              <a:rPr lang="en-US" sz="3200" dirty="0"/>
              <a:t>6 locations in Zambia</a:t>
            </a:r>
          </a:p>
          <a:p>
            <a:pPr marL="546171" indent="-546171">
              <a:buFont typeface="Arial"/>
              <a:buChar char="•"/>
            </a:pPr>
            <a:r>
              <a:rPr lang="en-US" sz="3200" dirty="0"/>
              <a:t>11 locations in Kenya</a:t>
            </a:r>
          </a:p>
          <a:p>
            <a:pPr marL="546171" indent="-546171">
              <a:buFont typeface="Arial"/>
              <a:buChar char="•"/>
            </a:pPr>
            <a:r>
              <a:rPr lang="en-US" sz="3200" dirty="0"/>
              <a:t>Saudi Arabia, Curacao, Barbados</a:t>
            </a:r>
          </a:p>
          <a:p>
            <a:pPr marL="546171" indent="-546171">
              <a:buFont typeface="Arial"/>
              <a:buChar char="•"/>
            </a:pPr>
            <a:r>
              <a:rPr lang="en-US" sz="3200" dirty="0"/>
              <a:t>Used by local farmers in Africa to manage their crops</a:t>
            </a:r>
          </a:p>
          <a:p>
            <a:pPr marL="546171" indent="-546171">
              <a:buFont typeface="Arial"/>
              <a:buChar char="•"/>
            </a:pPr>
            <a:r>
              <a:rPr lang="en-US" sz="3200" dirty="0"/>
              <a:t>Local radio stations in Africa broadcast current conditions</a:t>
            </a:r>
          </a:p>
          <a:p>
            <a:pPr marL="546171" indent="-546171">
              <a:buFont typeface="Arial"/>
              <a:buChar char="•"/>
            </a:pPr>
            <a:r>
              <a:rPr lang="en-US" sz="3200" dirty="0"/>
              <a:t>Partnered with GLOBE schools (</a:t>
            </a:r>
            <a:r>
              <a:rPr lang="en-US" sz="3200" dirty="0">
                <a:solidFill>
                  <a:srgbClr val="0000FF"/>
                </a:solidFill>
                <a:hlinkClick r:id="rId3"/>
              </a:rPr>
              <a:t>www.globe.gov</a:t>
            </a:r>
            <a:r>
              <a:rPr lang="en-US" sz="3200" dirty="0"/>
              <a:t>) for E&amp;O</a:t>
            </a:r>
          </a:p>
        </p:txBody>
      </p:sp>
      <p:grpSp>
        <p:nvGrpSpPr>
          <p:cNvPr id="6" name="Group 5"/>
          <p:cNvGrpSpPr/>
          <p:nvPr/>
        </p:nvGrpSpPr>
        <p:grpSpPr>
          <a:xfrm>
            <a:off x="6555472" y="2289300"/>
            <a:ext cx="6111824" cy="4333477"/>
            <a:chOff x="2164755" y="167720"/>
            <a:chExt cx="9610555" cy="7995919"/>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5513"/>
            <a:stretch/>
          </p:blipFill>
          <p:spPr>
            <a:xfrm>
              <a:off x="7010400" y="167720"/>
              <a:ext cx="4764910" cy="799591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5513"/>
            <a:stretch/>
          </p:blipFill>
          <p:spPr>
            <a:xfrm>
              <a:off x="2164755" y="170031"/>
              <a:ext cx="4763535" cy="7993605"/>
            </a:xfrm>
            <a:prstGeom prst="rect">
              <a:avLst/>
            </a:prstGeom>
          </p:spPr>
        </p:pic>
      </p:gr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1568" r="16575"/>
          <a:stretch/>
        </p:blipFill>
        <p:spPr>
          <a:xfrm>
            <a:off x="10595682" y="6943444"/>
            <a:ext cx="2109308" cy="2521160"/>
          </a:xfrm>
          <a:prstGeom prst="rect">
            <a:avLst/>
          </a:prstGeom>
        </p:spPr>
      </p:pic>
      <p:pic>
        <p:nvPicPr>
          <p:cNvPr id="8" name="Picture 7" descr="SiruaAuloSchoo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4841" y="6741628"/>
            <a:ext cx="4326306" cy="2783992"/>
          </a:xfrm>
          <a:prstGeom prst="rect">
            <a:avLst/>
          </a:prstGeom>
        </p:spPr>
      </p:pic>
      <p:sp>
        <p:nvSpPr>
          <p:cNvPr id="11" name="TextBox 10"/>
          <p:cNvSpPr txBox="1"/>
          <p:nvPr/>
        </p:nvSpPr>
        <p:spPr>
          <a:xfrm>
            <a:off x="738832" y="8711291"/>
            <a:ext cx="4076660" cy="593344"/>
          </a:xfrm>
          <a:prstGeom prst="rect">
            <a:avLst/>
          </a:prstGeom>
          <a:noFill/>
        </p:spPr>
        <p:txBody>
          <a:bodyPr wrap="none" lIns="145646" tIns="72823" rIns="145646" bIns="72823" rtlCol="0">
            <a:spAutoFit/>
          </a:bodyPr>
          <a:lstStyle/>
          <a:p>
            <a:r>
              <a:rPr lang="en-US" sz="2900" dirty="0">
                <a:hlinkClick r:id="rId8" action="ppaction://hlinkfile"/>
              </a:rPr>
              <a:t>3d-kenya.chordsrt.com</a:t>
            </a:r>
            <a:endParaRPr lang="en-US" sz="2900" dirty="0"/>
          </a:p>
        </p:txBody>
      </p:sp>
      <p:sp>
        <p:nvSpPr>
          <p:cNvPr id="12" name="TextBox 11"/>
          <p:cNvSpPr txBox="1"/>
          <p:nvPr/>
        </p:nvSpPr>
        <p:spPr>
          <a:xfrm>
            <a:off x="738832" y="9156595"/>
            <a:ext cx="4283128" cy="593344"/>
          </a:xfrm>
          <a:prstGeom prst="rect">
            <a:avLst/>
          </a:prstGeom>
          <a:noFill/>
        </p:spPr>
        <p:txBody>
          <a:bodyPr wrap="none" lIns="145646" tIns="72823" rIns="145646" bIns="72823" rtlCol="0">
            <a:spAutoFit/>
          </a:bodyPr>
          <a:lstStyle/>
          <a:p>
            <a:r>
              <a:rPr lang="en-US" sz="2900" dirty="0">
                <a:hlinkClick r:id="rId9" action="ppaction://hlinkfile"/>
              </a:rPr>
              <a:t>3d-zambia.chordsrt.com</a:t>
            </a:r>
            <a:endParaRPr lang="en-US" sz="2900" dirty="0"/>
          </a:p>
        </p:txBody>
      </p:sp>
      <p:sp>
        <p:nvSpPr>
          <p:cNvPr id="13" name="TextBox 12"/>
          <p:cNvSpPr txBox="1"/>
          <p:nvPr/>
        </p:nvSpPr>
        <p:spPr>
          <a:xfrm>
            <a:off x="738831" y="8248876"/>
            <a:ext cx="2960425" cy="593344"/>
          </a:xfrm>
          <a:prstGeom prst="rect">
            <a:avLst/>
          </a:prstGeom>
          <a:noFill/>
        </p:spPr>
        <p:txBody>
          <a:bodyPr wrap="none" lIns="145646" tIns="72823" rIns="145646" bIns="72823" rtlCol="0">
            <a:spAutoFit/>
          </a:bodyPr>
          <a:lstStyle/>
          <a:p>
            <a:r>
              <a:rPr lang="en-US" sz="2900" dirty="0">
                <a:hlinkClick r:id="rId10" action="ppaction://hlinkfile"/>
              </a:rPr>
              <a:t>3d.chordsrt.com</a:t>
            </a:r>
            <a:endParaRPr lang="en-US" sz="2900" dirty="0"/>
          </a:p>
        </p:txBody>
      </p:sp>
    </p:spTree>
    <p:extLst>
      <p:ext uri="{BB962C8B-B14F-4D97-AF65-F5344CB8AC3E}">
        <p14:creationId xmlns:p14="http://schemas.microsoft.com/office/powerpoint/2010/main" val="1195857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p:nvPr/>
        </p:nvSpPr>
        <p:spPr>
          <a:xfrm>
            <a:off x="-252870" y="-283728"/>
            <a:ext cx="12025749" cy="1625600"/>
          </a:xfrm>
          <a:prstGeom prst="rect">
            <a:avLst/>
          </a:prstGeom>
          <a:noFill/>
          <a:ln>
            <a:noFill/>
          </a:ln>
        </p:spPr>
        <p:txBody>
          <a:bodyPr lIns="145622" tIns="72791" rIns="145622" bIns="72791" anchor="ctr" anchorCtr="0">
            <a:noAutofit/>
          </a:bodyPr>
          <a:lstStyle/>
          <a:p>
            <a:pPr algn="ctr">
              <a:buClr>
                <a:schemeClr val="dk1"/>
              </a:buClr>
              <a:buSzPct val="25000"/>
            </a:pPr>
            <a:r>
              <a:rPr lang="en-US" sz="4500" dirty="0">
                <a:solidFill>
                  <a:schemeClr val="dk1"/>
                </a:solidFill>
                <a:latin typeface="Avenir"/>
                <a:ea typeface="Avenir"/>
                <a:cs typeface="Avenir"/>
                <a:sym typeface="Avenir"/>
              </a:rPr>
              <a:t>TZVOLCANO: Example case of hazards alert</a:t>
            </a:r>
          </a:p>
        </p:txBody>
      </p:sp>
      <p:sp>
        <p:nvSpPr>
          <p:cNvPr id="125" name="Shape 125"/>
          <p:cNvSpPr/>
          <p:nvPr/>
        </p:nvSpPr>
        <p:spPr>
          <a:xfrm>
            <a:off x="10620589" y="5093547"/>
            <a:ext cx="216745" cy="325120"/>
          </a:xfrm>
          <a:prstGeom prst="rect">
            <a:avLst/>
          </a:prstGeom>
          <a:solidFill>
            <a:schemeClr val="lt1"/>
          </a:solidFill>
          <a:ln w="9525" cap="flat" cmpd="sng">
            <a:solidFill>
              <a:schemeClr val="lt1"/>
            </a:solidFill>
            <a:prstDash val="solid"/>
            <a:miter/>
            <a:headEnd type="none" w="med" len="med"/>
            <a:tailEnd type="none" w="med" len="med"/>
          </a:ln>
        </p:spPr>
        <p:txBody>
          <a:bodyPr lIns="145622" tIns="72791" rIns="145622" bIns="72791" anchor="ctr" anchorCtr="0">
            <a:noAutofit/>
          </a:bodyPr>
          <a:lstStyle/>
          <a:p>
            <a:pPr algn="ctr"/>
            <a:endParaRPr sz="2900">
              <a:solidFill>
                <a:schemeClr val="lt1"/>
              </a:solidFill>
              <a:latin typeface="Calibri"/>
              <a:ea typeface="Calibri"/>
              <a:cs typeface="Calibri"/>
              <a:sym typeface="Calibri"/>
            </a:endParaRPr>
          </a:p>
        </p:txBody>
      </p:sp>
      <p:pic>
        <p:nvPicPr>
          <p:cNvPr id="127" name="Shape 127"/>
          <p:cNvPicPr preferRelativeResize="0"/>
          <p:nvPr/>
        </p:nvPicPr>
        <p:blipFill rotWithShape="1">
          <a:blip r:embed="rId3">
            <a:alphaModFix/>
          </a:blip>
          <a:srcRect l="31020" t="50000" b="25641"/>
          <a:stretch/>
        </p:blipFill>
        <p:spPr>
          <a:xfrm>
            <a:off x="460131" y="5856852"/>
            <a:ext cx="10721347" cy="3482573"/>
          </a:xfrm>
          <a:prstGeom prst="rect">
            <a:avLst/>
          </a:prstGeom>
          <a:noFill/>
          <a:ln>
            <a:noFill/>
          </a:ln>
        </p:spPr>
      </p:pic>
      <p:pic>
        <p:nvPicPr>
          <p:cNvPr id="130" name="Shape 130"/>
          <p:cNvPicPr preferRelativeResize="0"/>
          <p:nvPr/>
        </p:nvPicPr>
        <p:blipFill rotWithShape="1">
          <a:blip r:embed="rId4">
            <a:alphaModFix/>
          </a:blip>
          <a:srcRect/>
          <a:stretch/>
        </p:blipFill>
        <p:spPr>
          <a:xfrm>
            <a:off x="131864" y="8492683"/>
            <a:ext cx="1105964" cy="1105964"/>
          </a:xfrm>
          <a:prstGeom prst="rect">
            <a:avLst/>
          </a:prstGeom>
          <a:noFill/>
          <a:ln>
            <a:noFill/>
          </a:ln>
        </p:spPr>
      </p:pic>
      <p:sp>
        <p:nvSpPr>
          <p:cNvPr id="2" name="Content Placeholder 1"/>
          <p:cNvSpPr>
            <a:spLocks noGrp="1"/>
          </p:cNvSpPr>
          <p:nvPr>
            <p:ph sz="half" idx="1"/>
          </p:nvPr>
        </p:nvSpPr>
        <p:spPr>
          <a:xfrm>
            <a:off x="315633" y="1028824"/>
            <a:ext cx="10521702" cy="5088248"/>
          </a:xfrm>
        </p:spPr>
        <p:txBody>
          <a:bodyPr>
            <a:normAutofit/>
          </a:bodyPr>
          <a:lstStyle/>
          <a:p>
            <a:pPr marL="0" indent="0">
              <a:lnSpc>
                <a:spcPct val="90000"/>
              </a:lnSpc>
              <a:spcBef>
                <a:spcPts val="0"/>
              </a:spcBef>
              <a:buClr>
                <a:srgbClr val="C00000"/>
              </a:buClr>
              <a:buSzPct val="25000"/>
              <a:buNone/>
            </a:pPr>
            <a:r>
              <a:rPr lang="en-US" sz="3200" i="1" dirty="0">
                <a:solidFill>
                  <a:srgbClr val="C00000"/>
                </a:solidFill>
                <a:latin typeface="Arial"/>
                <a:ea typeface="Avenir"/>
                <a:cs typeface="Arial"/>
                <a:sym typeface="Avenir"/>
              </a:rPr>
              <a:t>1) Possible </a:t>
            </a:r>
            <a:r>
              <a:rPr lang="en-US" sz="3200" dirty="0">
                <a:solidFill>
                  <a:srgbClr val="C00000"/>
                </a:solidFill>
                <a:latin typeface="Arial"/>
                <a:ea typeface="Avenir"/>
                <a:cs typeface="Arial"/>
                <a:sym typeface="Avenir"/>
              </a:rPr>
              <a:t>volcanic signal detected in real-time using CHORDS on January 17, 2017</a:t>
            </a:r>
          </a:p>
          <a:p>
            <a:pPr marL="0" indent="0">
              <a:lnSpc>
                <a:spcPct val="90000"/>
              </a:lnSpc>
              <a:spcBef>
                <a:spcPts val="0"/>
              </a:spcBef>
              <a:buClr>
                <a:srgbClr val="C00000"/>
              </a:buClr>
              <a:buSzPct val="25000"/>
              <a:buNone/>
            </a:pPr>
            <a:r>
              <a:rPr lang="en-US" sz="3200" dirty="0">
                <a:solidFill>
                  <a:srgbClr val="C00000"/>
                </a:solidFill>
                <a:latin typeface="Arial"/>
                <a:ea typeface="Avenir"/>
                <a:cs typeface="Arial"/>
                <a:sym typeface="Avenir"/>
              </a:rPr>
              <a:t>2) Immediate notification</a:t>
            </a:r>
            <a:r>
              <a:rPr lang="en-US" sz="3200" dirty="0">
                <a:solidFill>
                  <a:schemeClr val="dk1"/>
                </a:solidFill>
                <a:latin typeface="Arial"/>
                <a:ea typeface="Avenir"/>
                <a:cs typeface="Arial"/>
                <a:sym typeface="Avenir"/>
              </a:rPr>
              <a:t> to Tanzanian partners</a:t>
            </a:r>
          </a:p>
          <a:p>
            <a:pPr marL="0" indent="0">
              <a:lnSpc>
                <a:spcPct val="90000"/>
              </a:lnSpc>
              <a:spcBef>
                <a:spcPts val="0"/>
              </a:spcBef>
              <a:buClr>
                <a:srgbClr val="C00000"/>
              </a:buClr>
              <a:buSzPct val="25000"/>
              <a:buNone/>
            </a:pPr>
            <a:r>
              <a:rPr lang="en-US" sz="3200" dirty="0">
                <a:solidFill>
                  <a:srgbClr val="C00000"/>
                </a:solidFill>
                <a:latin typeface="Arial"/>
                <a:ea typeface="Avenir"/>
                <a:cs typeface="Arial"/>
                <a:sym typeface="Avenir"/>
              </a:rPr>
              <a:t>3) Field deployment </a:t>
            </a:r>
            <a:r>
              <a:rPr lang="en-US" sz="3200" dirty="0">
                <a:solidFill>
                  <a:schemeClr val="dk1"/>
                </a:solidFill>
                <a:latin typeface="Arial"/>
                <a:ea typeface="Avenir"/>
                <a:cs typeface="Arial"/>
                <a:sym typeface="Avenir"/>
              </a:rPr>
              <a:t>by Tanzanian partners to assess GNSS/GPS station stability</a:t>
            </a:r>
          </a:p>
          <a:p>
            <a:pPr marL="0" indent="0">
              <a:lnSpc>
                <a:spcPct val="90000"/>
              </a:lnSpc>
              <a:spcBef>
                <a:spcPts val="0"/>
              </a:spcBef>
              <a:buClr>
                <a:srgbClr val="C00000"/>
              </a:buClr>
              <a:buSzPct val="25000"/>
              <a:buNone/>
            </a:pPr>
            <a:r>
              <a:rPr lang="en-US" sz="3200" dirty="0">
                <a:solidFill>
                  <a:srgbClr val="C00000"/>
                </a:solidFill>
                <a:latin typeface="Arial"/>
                <a:ea typeface="Avenir"/>
                <a:cs typeface="Arial"/>
                <a:sym typeface="Avenir"/>
              </a:rPr>
              <a:t>4) Reports </a:t>
            </a:r>
            <a:r>
              <a:rPr lang="en-US" sz="3200" dirty="0">
                <a:solidFill>
                  <a:schemeClr val="dk1"/>
                </a:solidFill>
                <a:latin typeface="Arial"/>
                <a:ea typeface="Avenir"/>
                <a:cs typeface="Arial"/>
                <a:sym typeface="Avenir"/>
              </a:rPr>
              <a:t>of seismicity of volcanic crater geometry changes after signal detected</a:t>
            </a:r>
          </a:p>
          <a:p>
            <a:pPr marL="0" indent="0">
              <a:lnSpc>
                <a:spcPct val="90000"/>
              </a:lnSpc>
              <a:spcBef>
                <a:spcPts val="0"/>
              </a:spcBef>
              <a:buClr>
                <a:srgbClr val="C00000"/>
              </a:buClr>
              <a:buSzPct val="25000"/>
              <a:buNone/>
            </a:pPr>
            <a:r>
              <a:rPr lang="en-US" sz="3200" dirty="0">
                <a:solidFill>
                  <a:srgbClr val="C00000"/>
                </a:solidFill>
                <a:latin typeface="Arial"/>
                <a:ea typeface="Avenir"/>
                <a:cs typeface="Arial"/>
                <a:sym typeface="Avenir"/>
              </a:rPr>
              <a:t>5) Rapid deployment of new stations  </a:t>
            </a:r>
            <a:r>
              <a:rPr lang="en-US" sz="3200" dirty="0">
                <a:solidFill>
                  <a:schemeClr val="dk1"/>
                </a:solidFill>
                <a:latin typeface="Arial"/>
                <a:ea typeface="Avenir"/>
                <a:cs typeface="Arial"/>
                <a:sym typeface="Avenir"/>
              </a:rPr>
              <a:t>with support from National Geographic Society</a:t>
            </a:r>
          </a:p>
          <a:p>
            <a:endParaRPr lang="en-US" dirty="0"/>
          </a:p>
        </p:txBody>
      </p:sp>
      <p:sp>
        <p:nvSpPr>
          <p:cNvPr id="7" name="TextBox 6"/>
          <p:cNvSpPr txBox="1"/>
          <p:nvPr/>
        </p:nvSpPr>
        <p:spPr>
          <a:xfrm>
            <a:off x="7976892" y="9133741"/>
            <a:ext cx="4117881" cy="593344"/>
          </a:xfrm>
          <a:prstGeom prst="rect">
            <a:avLst/>
          </a:prstGeom>
          <a:noFill/>
        </p:spPr>
        <p:txBody>
          <a:bodyPr wrap="none" lIns="145646" tIns="72823" rIns="145646" bIns="72823" rtlCol="0">
            <a:spAutoFit/>
          </a:bodyPr>
          <a:lstStyle/>
          <a:p>
            <a:r>
              <a:rPr lang="en-US" sz="2900" dirty="0" err="1">
                <a:hlinkClick r:id="rId5" action="ppaction://hlinkfile"/>
              </a:rPr>
              <a:t>tzvolcano.chordsrt.com</a:t>
            </a:r>
            <a:endParaRPr lang="en-US" sz="2900" dirty="0"/>
          </a:p>
        </p:txBody>
      </p:sp>
      <p:pic>
        <p:nvPicPr>
          <p:cNvPr id="3" name="Picture 2" descr="tzvolcano pi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48" y="56495"/>
            <a:ext cx="10725285" cy="9282930"/>
          </a:xfrm>
          <a:prstGeom prst="rect">
            <a:avLst/>
          </a:prstGeom>
        </p:spPr>
      </p:pic>
    </p:spTree>
    <p:extLst>
      <p:ext uri="{BB962C8B-B14F-4D97-AF65-F5344CB8AC3E}">
        <p14:creationId xmlns:p14="http://schemas.microsoft.com/office/powerpoint/2010/main" val="226570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562"/>
            <a:ext cx="12089646" cy="1788160"/>
          </a:xfrm>
        </p:spPr>
        <p:txBody>
          <a:bodyPr/>
          <a:lstStyle/>
          <a:p>
            <a:r>
              <a:rPr lang="en-US" sz="5100" dirty="0"/>
              <a:t>V</a:t>
            </a:r>
            <a:r>
              <a:rPr lang="en-US" sz="5100" dirty="0" smtClean="0"/>
              <a:t>erifying </a:t>
            </a:r>
            <a:r>
              <a:rPr lang="en-US" sz="5100" dirty="0"/>
              <a:t>hail estimates from radar data using CHORDS &amp; ground sensors</a:t>
            </a:r>
          </a:p>
        </p:txBody>
      </p:sp>
      <p:pic>
        <p:nvPicPr>
          <p:cNvPr id="40" name="Picture 39" descr="ogbeeodjdhfmkbj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440" y="1980627"/>
            <a:ext cx="8195360" cy="8026960"/>
          </a:xfrm>
          <a:prstGeom prst="rect">
            <a:avLst/>
          </a:prstGeom>
        </p:spPr>
      </p:pic>
      <p:sp>
        <p:nvSpPr>
          <p:cNvPr id="4" name="TextBox 3"/>
          <p:cNvSpPr txBox="1"/>
          <p:nvPr/>
        </p:nvSpPr>
        <p:spPr>
          <a:xfrm>
            <a:off x="-88091" y="2513740"/>
            <a:ext cx="4822084" cy="4579050"/>
          </a:xfrm>
          <a:prstGeom prst="rect">
            <a:avLst/>
          </a:prstGeom>
          <a:noFill/>
        </p:spPr>
        <p:txBody>
          <a:bodyPr wrap="square" lIns="145646" tIns="72823" rIns="145646" bIns="72823" rtlCol="0">
            <a:spAutoFit/>
          </a:bodyPr>
          <a:lstStyle/>
          <a:p>
            <a:pPr marL="546171" indent="-546171">
              <a:buFont typeface="Arial"/>
              <a:buChar char="•"/>
            </a:pPr>
            <a:r>
              <a:rPr lang="en-US" sz="3200" dirty="0"/>
              <a:t>Validating the radar’s ability to identify &amp; quantify hail in storms</a:t>
            </a:r>
          </a:p>
          <a:p>
            <a:pPr marL="546171" indent="-546171">
              <a:buFont typeface="Arial"/>
              <a:buChar char="•"/>
            </a:pPr>
            <a:r>
              <a:rPr lang="en-US" sz="3200" dirty="0"/>
              <a:t>Taking data from &gt;130 hail sensors</a:t>
            </a:r>
          </a:p>
          <a:p>
            <a:pPr marL="546171" indent="-546171">
              <a:buFont typeface="Arial"/>
              <a:buChar char="•"/>
            </a:pPr>
            <a:r>
              <a:rPr lang="en-US" sz="3200" dirty="0"/>
              <a:t>Focused on the Dallas/Fort Worth area</a:t>
            </a:r>
          </a:p>
          <a:p>
            <a:pPr marL="546171" indent="-546171">
              <a:buFont typeface="Arial"/>
              <a:buChar char="•"/>
            </a:pPr>
            <a:endParaRPr lang="en-US" sz="3200" dirty="0"/>
          </a:p>
        </p:txBody>
      </p:sp>
      <p:sp>
        <p:nvSpPr>
          <p:cNvPr id="3" name="TextBox 2"/>
          <p:cNvSpPr txBox="1"/>
          <p:nvPr/>
        </p:nvSpPr>
        <p:spPr>
          <a:xfrm>
            <a:off x="738832" y="6474619"/>
            <a:ext cx="3828245" cy="593344"/>
          </a:xfrm>
          <a:prstGeom prst="rect">
            <a:avLst/>
          </a:prstGeom>
          <a:noFill/>
        </p:spPr>
        <p:txBody>
          <a:bodyPr wrap="none" lIns="145646" tIns="72823" rIns="145646" bIns="72823" rtlCol="0">
            <a:spAutoFit/>
          </a:bodyPr>
          <a:lstStyle/>
          <a:p>
            <a:r>
              <a:rPr lang="en-US" sz="2900" dirty="0" err="1">
                <a:hlinkClick r:id="rId4" action="ppaction://hlinkfile"/>
              </a:rPr>
              <a:t>csu-hail.chordsrt.com</a:t>
            </a:r>
            <a:endParaRPr lang="en-US" sz="2900" dirty="0"/>
          </a:p>
        </p:txBody>
      </p:sp>
    </p:spTree>
    <p:extLst>
      <p:ext uri="{BB962C8B-B14F-4D97-AF65-F5344CB8AC3E}">
        <p14:creationId xmlns:p14="http://schemas.microsoft.com/office/powerpoint/2010/main" val="288056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524_1532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441" y="4010909"/>
            <a:ext cx="6683688" cy="5012766"/>
          </a:xfrm>
          <a:prstGeom prst="rect">
            <a:avLst/>
          </a:prstGeom>
        </p:spPr>
      </p:pic>
      <p:pic>
        <p:nvPicPr>
          <p:cNvPr id="7" name="Picture 6" descr="20160523_19001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10908"/>
            <a:ext cx="5012767" cy="5012768"/>
          </a:xfrm>
          <a:prstGeom prst="rect">
            <a:avLst/>
          </a:prstGeom>
        </p:spPr>
      </p:pic>
      <p:pic>
        <p:nvPicPr>
          <p:cNvPr id="9" name="Picture 8" descr="CUAHSI workshop announcem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7" y="46176"/>
            <a:ext cx="11939129" cy="3379490"/>
          </a:xfrm>
          <a:prstGeom prst="rect">
            <a:avLst/>
          </a:prstGeom>
        </p:spPr>
      </p:pic>
      <p:sp>
        <p:nvSpPr>
          <p:cNvPr id="10" name="TextBox 9"/>
          <p:cNvSpPr txBox="1"/>
          <p:nvPr/>
        </p:nvSpPr>
        <p:spPr>
          <a:xfrm>
            <a:off x="3955644" y="8994873"/>
            <a:ext cx="3867555" cy="639511"/>
          </a:xfrm>
          <a:prstGeom prst="rect">
            <a:avLst/>
          </a:prstGeom>
          <a:noFill/>
        </p:spPr>
        <p:txBody>
          <a:bodyPr wrap="square" lIns="145646" tIns="72823" rIns="145646" bIns="72823" rtlCol="0">
            <a:spAutoFit/>
          </a:bodyPr>
          <a:lstStyle/>
          <a:p>
            <a:r>
              <a:rPr lang="en-US" sz="3200" dirty="0" err="1"/>
              <a:t>goo.gl</a:t>
            </a:r>
            <a:r>
              <a:rPr lang="en-US" sz="3200" dirty="0"/>
              <a:t>/Xgicv6</a:t>
            </a:r>
          </a:p>
        </p:txBody>
      </p:sp>
    </p:spTree>
    <p:extLst>
      <p:ext uri="{BB962C8B-B14F-4D97-AF65-F5344CB8AC3E}">
        <p14:creationId xmlns:p14="http://schemas.microsoft.com/office/powerpoint/2010/main" val="3083859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35983" y="3679433"/>
            <a:ext cx="13040784" cy="2893606"/>
          </a:xfrm>
          <a:prstGeom prst="rect">
            <a:avLst/>
          </a:prstGeom>
        </p:spPr>
        <p:txBody>
          <a:bodyPr lIns="145638" tIns="72820" rIns="145638" bIns="72820">
            <a:normAutofit fontScale="85000" lnSpcReduction="20000"/>
          </a:bodyPr>
          <a:lstStyle>
            <a:lvl1pPr marL="2667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1pPr>
            <a:lvl2pPr marL="7112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2pPr>
            <a:lvl3pPr marL="11557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3pPr>
            <a:lvl4pPr marL="16002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4pPr>
            <a:lvl5pPr marL="20447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5pPr>
            <a:lvl6pPr marL="24892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6pPr>
            <a:lvl7pPr marL="29337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7pPr>
            <a:lvl8pPr marL="33782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8pPr>
            <a:lvl9pPr marL="3822700" marR="0" indent="-266700" algn="l" defTabSz="584200" latinLnBrk="0">
              <a:lnSpc>
                <a:spcPct val="100000"/>
              </a:lnSpc>
              <a:spcBef>
                <a:spcPts val="4800"/>
              </a:spcBef>
              <a:spcAft>
                <a:spcPts val="0"/>
              </a:spcAft>
              <a:buClrTx/>
              <a:buSzPct val="100000"/>
              <a:buFontTx/>
              <a:buChar char="•"/>
              <a:tabLst/>
              <a:defRPr sz="2600" b="0" i="0" u="none" strike="noStrike" cap="none" spc="0" baseline="0">
                <a:ln>
                  <a:noFill/>
                </a:ln>
                <a:solidFill>
                  <a:srgbClr val="747474"/>
                </a:solidFill>
                <a:uFillTx/>
                <a:latin typeface="+mj-lt"/>
                <a:ea typeface="+mj-ea"/>
                <a:cs typeface="+mj-cs"/>
                <a:sym typeface="Helvetica Neue"/>
              </a:defRPr>
            </a:lvl9pPr>
          </a:lstStyle>
          <a:p>
            <a:pPr marL="0" indent="0" algn="ctr">
              <a:buFontTx/>
              <a:buNone/>
            </a:pPr>
            <a:r>
              <a:rPr lang="en-US" sz="4500" dirty="0" smtClean="0">
                <a:solidFill>
                  <a:srgbClr val="3366FF"/>
                </a:solidFill>
                <a:hlinkClick r:id="rId2"/>
              </a:rPr>
              <a:t>chordsrt.com</a:t>
            </a:r>
            <a:endParaRPr lang="en-US" sz="4500" dirty="0" smtClean="0">
              <a:solidFill>
                <a:srgbClr val="3366FF"/>
              </a:solidFill>
            </a:endParaRPr>
          </a:p>
          <a:p>
            <a:pPr marL="0" indent="0" algn="ctr">
              <a:buFontTx/>
              <a:buNone/>
            </a:pPr>
            <a:r>
              <a:rPr lang="en-US" sz="4500" dirty="0" smtClean="0">
                <a:solidFill>
                  <a:srgbClr val="3366FF"/>
                </a:solidFill>
                <a:hlinkClick r:id="rId3"/>
              </a:rPr>
              <a:t>daniels@ucar.edu</a:t>
            </a:r>
            <a:endParaRPr lang="en-US" sz="4500" dirty="0" smtClean="0">
              <a:solidFill>
                <a:srgbClr val="3366FF"/>
              </a:solidFill>
            </a:endParaRPr>
          </a:p>
          <a:p>
            <a:pPr marL="0" indent="0" algn="ctr">
              <a:buFontTx/>
              <a:buNone/>
            </a:pPr>
            <a:r>
              <a:rPr lang="en-US" sz="4500" dirty="0" smtClean="0">
                <a:solidFill>
                  <a:srgbClr val="3366FF"/>
                </a:solidFill>
              </a:rPr>
              <a:t>http://</a:t>
            </a:r>
            <a:r>
              <a:rPr lang="en-US" sz="4500" dirty="0" err="1" smtClean="0">
                <a:solidFill>
                  <a:srgbClr val="3366FF"/>
                </a:solidFill>
              </a:rPr>
              <a:t>dx.doi.org</a:t>
            </a:r>
            <a:r>
              <a:rPr lang="en-US" sz="4500" dirty="0" smtClean="0">
                <a:solidFill>
                  <a:srgbClr val="3366FF"/>
                </a:solidFill>
              </a:rPr>
              <a:t>/10.5065/D6V1236Q</a:t>
            </a:r>
          </a:p>
          <a:p>
            <a:pPr marL="0" indent="0">
              <a:buFontTx/>
              <a:buNone/>
            </a:pPr>
            <a:endParaRPr lang="en-US" sz="4500" dirty="0"/>
          </a:p>
        </p:txBody>
      </p:sp>
      <p:pic>
        <p:nvPicPr>
          <p:cNvPr id="11" name="Picture 10" descr="CHORDS_logo_Kerkez_spelled_o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839" y="512027"/>
            <a:ext cx="4956114" cy="1613413"/>
          </a:xfrm>
          <a:prstGeom prst="rect">
            <a:avLst/>
          </a:prstGeom>
        </p:spPr>
      </p:pic>
      <p:sp>
        <p:nvSpPr>
          <p:cNvPr id="3" name="Rectangle 2"/>
          <p:cNvSpPr/>
          <p:nvPr/>
        </p:nvSpPr>
        <p:spPr>
          <a:xfrm>
            <a:off x="1" y="6077635"/>
            <a:ext cx="13004800" cy="1200329"/>
          </a:xfrm>
          <a:prstGeom prst="rect">
            <a:avLst/>
          </a:prstGeom>
        </p:spPr>
        <p:txBody>
          <a:bodyPr wrap="square">
            <a:spAutoFit/>
          </a:bodyPr>
          <a:lstStyle/>
          <a:p>
            <a:endParaRPr lang="en-US" sz="3600" b="1" spc="-250" dirty="0">
              <a:solidFill>
                <a:schemeClr val="accent2">
                  <a:lumMod val="50000"/>
                </a:schemeClr>
              </a:solidFill>
              <a:latin typeface="Futurist" pitchFamily="2" charset="0"/>
            </a:endParaRPr>
          </a:p>
          <a:p>
            <a:pPr algn="ctr"/>
            <a:r>
              <a:rPr lang="en-US" sz="3600" spc="-250" dirty="0" smtClean="0">
                <a:solidFill>
                  <a:srgbClr val="3366FF"/>
                </a:solidFill>
                <a:latin typeface="Futurist" pitchFamily="2" charset="0"/>
              </a:rPr>
              <a:t>http</a:t>
            </a:r>
            <a:r>
              <a:rPr lang="en-US" sz="3600" spc="-250" dirty="0">
                <a:solidFill>
                  <a:srgbClr val="3366FF"/>
                </a:solidFill>
                <a:latin typeface="Futurist" pitchFamily="2" charset="0"/>
              </a:rPr>
              <a:t>://</a:t>
            </a:r>
            <a:r>
              <a:rPr lang="en-US" sz="3600" spc="-250" dirty="0" err="1">
                <a:solidFill>
                  <a:srgbClr val="3366FF"/>
                </a:solidFill>
                <a:latin typeface="Futurist" pitchFamily="2" charset="0"/>
              </a:rPr>
              <a:t>github.com</a:t>
            </a:r>
            <a:r>
              <a:rPr lang="en-US" sz="3600" spc="-250" dirty="0">
                <a:solidFill>
                  <a:srgbClr val="3366FF"/>
                </a:solidFill>
                <a:latin typeface="Futurist" pitchFamily="2" charset="0"/>
              </a:rPr>
              <a:t>/</a:t>
            </a:r>
            <a:r>
              <a:rPr lang="en-US" sz="3600" spc="-250" dirty="0" err="1">
                <a:solidFill>
                  <a:srgbClr val="3366FF"/>
                </a:solidFill>
                <a:latin typeface="Futurist" pitchFamily="2" charset="0"/>
              </a:rPr>
              <a:t>ESIPFed</a:t>
            </a:r>
            <a:r>
              <a:rPr lang="en-US" sz="3600" spc="-250" dirty="0">
                <a:solidFill>
                  <a:srgbClr val="3366FF"/>
                </a:solidFill>
                <a:latin typeface="Futurist" pitchFamily="2" charset="0"/>
              </a:rPr>
              <a:t>/</a:t>
            </a:r>
            <a:r>
              <a:rPr lang="en-US" sz="3600" spc="-250" dirty="0" err="1">
                <a:solidFill>
                  <a:srgbClr val="3366FF"/>
                </a:solidFill>
                <a:latin typeface="Futurist" pitchFamily="2" charset="0"/>
              </a:rPr>
              <a:t>SensorDat</a:t>
            </a:r>
            <a:endParaRPr lang="en-US" sz="3600" spc="-250" dirty="0">
              <a:solidFill>
                <a:srgbClr val="3366FF"/>
              </a:solidFill>
              <a:latin typeface="Futurist" pitchFamily="2" charset="0"/>
            </a:endParaRPr>
          </a:p>
        </p:txBody>
      </p:sp>
    </p:spTree>
  </p:cSld>
  <p:clrMapOvr>
    <a:masterClrMapping/>
  </p:clrMapOvr>
  <p:transition spd="slow"/>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nzania Volcan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0994"/>
            <a:ext cx="3431822" cy="5719704"/>
          </a:xfrm>
          <a:prstGeom prst="rect">
            <a:avLst/>
          </a:prstGeom>
        </p:spPr>
      </p:pic>
      <p:pic>
        <p:nvPicPr>
          <p:cNvPr id="2" name="Picture 1" descr="real-time solar wi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152" y="1984740"/>
            <a:ext cx="5138867" cy="3988719"/>
          </a:xfrm>
          <a:prstGeom prst="rect">
            <a:avLst/>
          </a:prstGeom>
        </p:spPr>
      </p:pic>
      <p:pic>
        <p:nvPicPr>
          <p:cNvPr id="8" name="Picture 7" descr="ocean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5375" y="1840995"/>
            <a:ext cx="4252154" cy="4132464"/>
          </a:xfrm>
          <a:prstGeom prst="rect">
            <a:avLst/>
          </a:prstGeom>
        </p:spPr>
      </p:pic>
      <p:sp>
        <p:nvSpPr>
          <p:cNvPr id="10" name="Title 9"/>
          <p:cNvSpPr>
            <a:spLocks noGrp="1"/>
          </p:cNvSpPr>
          <p:nvPr>
            <p:ph type="title" sz="quarter"/>
          </p:nvPr>
        </p:nvSpPr>
        <p:spPr>
          <a:xfrm>
            <a:off x="0" y="0"/>
            <a:ext cx="13004800" cy="1625600"/>
          </a:xfrm>
        </p:spPr>
        <p:txBody>
          <a:bodyPr>
            <a:normAutofit fontScale="90000"/>
          </a:bodyPr>
          <a:lstStyle/>
          <a:p>
            <a:r>
              <a:rPr lang="en-US" sz="5700" dirty="0"/>
              <a:t>CHORDS is an EarthCube project focused on </a:t>
            </a:r>
            <a:r>
              <a:rPr lang="en-US" sz="5700" b="1" i="1" dirty="0"/>
              <a:t>real-time data across the geosciences</a:t>
            </a:r>
          </a:p>
        </p:txBody>
      </p:sp>
      <p:pic>
        <p:nvPicPr>
          <p:cNvPr id="7" name="Picture 6" descr="DC3 schematic overview_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348" y="5446521"/>
            <a:ext cx="5685271" cy="4321107"/>
          </a:xfrm>
          <a:prstGeom prst="rect">
            <a:avLst/>
          </a:prstGeom>
        </p:spPr>
      </p:pic>
      <p:pic>
        <p:nvPicPr>
          <p:cNvPr id="4" name="Picture 3" descr="boulder-flooding.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206" y="5715693"/>
            <a:ext cx="5370123" cy="4027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622"/>
    </mc:Choice>
    <mc:Fallback xmlns="">
      <p:transition xmlns:p14="http://schemas.microsoft.com/office/powerpoint/2010/main" spd="slow" advTm="3562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descr="DC3 schematic overview_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46"/>
            <a:ext cx="13052965" cy="9920946"/>
          </a:xfrm>
          <a:prstGeom prst="rect">
            <a:avLst/>
          </a:prstGeom>
        </p:spPr>
      </p:pic>
    </p:spTree>
    <p:extLst>
      <p:ext uri="{BB962C8B-B14F-4D97-AF65-F5344CB8AC3E}">
        <p14:creationId xmlns:p14="http://schemas.microsoft.com/office/powerpoint/2010/main" val="31090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399" y="406789"/>
            <a:ext cx="11913731" cy="1400563"/>
          </a:xfrm>
          <a:prstGeom prst="rect">
            <a:avLst/>
          </a:prstGeom>
        </p:spPr>
        <p:txBody>
          <a:bodyPr vert="horz" lIns="130012" tIns="65007" rIns="130012" bIns="65007"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4000" dirty="0">
                <a:solidFill>
                  <a:schemeClr val="tx1"/>
                </a:solidFill>
              </a:rPr>
              <a:t>Real-time measurements from small research teams are filling gaps in observation, but could be more widely used</a:t>
            </a:r>
          </a:p>
        </p:txBody>
      </p:sp>
      <p:pic>
        <p:nvPicPr>
          <p:cNvPr id="5" name="Picture 4" descr="Brankos_water_senso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01"/>
            <a:ext cx="6930864" cy="5247166"/>
          </a:xfrm>
          <a:prstGeom prst="rect">
            <a:avLst/>
          </a:prstGeom>
        </p:spPr>
      </p:pic>
      <p:pic>
        <p:nvPicPr>
          <p:cNvPr id="6" name="Picture 5" descr="Brankos_team.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23" y="6511100"/>
            <a:ext cx="5665936" cy="2844774"/>
          </a:xfrm>
          <a:prstGeom prst="rect">
            <a:avLst/>
          </a:prstGeom>
        </p:spPr>
      </p:pic>
      <p:grpSp>
        <p:nvGrpSpPr>
          <p:cNvPr id="7" name="Group 6"/>
          <p:cNvGrpSpPr/>
          <p:nvPr/>
        </p:nvGrpSpPr>
        <p:grpSpPr>
          <a:xfrm>
            <a:off x="7035803" y="1828802"/>
            <a:ext cx="4903327" cy="5066693"/>
            <a:chOff x="3119312" y="1634067"/>
            <a:chExt cx="7782176" cy="6529572"/>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5513"/>
            <a:stretch/>
          </p:blipFill>
          <p:spPr>
            <a:xfrm>
              <a:off x="7010400" y="1634067"/>
              <a:ext cx="3891088" cy="652957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5513"/>
            <a:stretch/>
          </p:blipFill>
          <p:spPr>
            <a:xfrm>
              <a:off x="3119312" y="1634067"/>
              <a:ext cx="3891088" cy="6529572"/>
            </a:xfrm>
            <a:prstGeom prst="rect">
              <a:avLst/>
            </a:prstGeom>
          </p:spPr>
        </p:pic>
      </p:gr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1568" r="16575"/>
          <a:stretch/>
        </p:blipFill>
        <p:spPr>
          <a:xfrm>
            <a:off x="7463070" y="5964110"/>
            <a:ext cx="4157166" cy="4343398"/>
          </a:xfrm>
          <a:prstGeom prst="rect">
            <a:avLst/>
          </a:prstGeom>
        </p:spPr>
      </p:pic>
    </p:spTree>
    <p:extLst>
      <p:ext uri="{BB962C8B-B14F-4D97-AF65-F5344CB8AC3E}">
        <p14:creationId xmlns:p14="http://schemas.microsoft.com/office/powerpoint/2010/main" val="2300709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9724" y="1503680"/>
            <a:ext cx="3215076" cy="6564113"/>
          </a:xfrm>
        </p:spPr>
        <p:txBody>
          <a:bodyPr>
            <a:normAutofit fontScale="90000"/>
          </a:bodyPr>
          <a:lstStyle/>
          <a:p>
            <a:pPr algn="ctr"/>
            <a:r>
              <a:rPr lang="en-US" sz="5700" dirty="0"/>
              <a:t>EarthCube Intelligent Systems Workshop</a:t>
            </a:r>
            <a:br>
              <a:rPr lang="en-US" sz="5700" dirty="0"/>
            </a:br>
            <a:r>
              <a:rPr lang="en-US" sz="4500" dirty="0"/>
              <a:t>Hilo, HI</a:t>
            </a:r>
            <a:br>
              <a:rPr lang="en-US" sz="4500" dirty="0"/>
            </a:br>
            <a:r>
              <a:rPr lang="en-US" sz="4500" dirty="0"/>
              <a:t>August 6-10, 2018</a:t>
            </a:r>
          </a:p>
        </p:txBody>
      </p:sp>
      <p:pic>
        <p:nvPicPr>
          <p:cNvPr id="4" name="Picture 3" descr="IS-GEO Lab August 2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2" y="0"/>
            <a:ext cx="9753600" cy="9753600"/>
          </a:xfrm>
          <a:prstGeom prst="rect">
            <a:avLst/>
          </a:prstGeom>
        </p:spPr>
      </p:pic>
      <p:sp>
        <p:nvSpPr>
          <p:cNvPr id="6" name="TextBox 5"/>
          <p:cNvSpPr txBox="1"/>
          <p:nvPr/>
        </p:nvSpPr>
        <p:spPr>
          <a:xfrm>
            <a:off x="-18062" y="7976"/>
            <a:ext cx="9753599" cy="1624396"/>
          </a:xfrm>
          <a:prstGeom prst="rect">
            <a:avLst/>
          </a:prstGeom>
          <a:solidFill>
            <a:schemeClr val="accent1">
              <a:lumMod val="20000"/>
              <a:lumOff val="80000"/>
            </a:schemeClr>
          </a:solidFill>
        </p:spPr>
        <p:txBody>
          <a:bodyPr wrap="square" lIns="145646" tIns="72823" rIns="145646" bIns="72823" rtlCol="0">
            <a:spAutoFit/>
          </a:bodyPr>
          <a:lstStyle/>
          <a:p>
            <a:r>
              <a:rPr lang="en-US" sz="3200" dirty="0"/>
              <a:t>I</a:t>
            </a:r>
            <a:r>
              <a:rPr lang="en-US" sz="3200" dirty="0" smtClean="0"/>
              <a:t>nexpensive </a:t>
            </a:r>
            <a:r>
              <a:rPr lang="en-US" sz="3200" dirty="0" err="1" smtClean="0"/>
              <a:t>IoT</a:t>
            </a:r>
            <a:r>
              <a:rPr lang="en-US" sz="3200" dirty="0" smtClean="0"/>
              <a:t> sensors are allowing academic institutions to work with instrumentation in ways not possible before</a:t>
            </a:r>
            <a:endParaRPr lang="en-US" sz="3200" dirty="0"/>
          </a:p>
        </p:txBody>
      </p:sp>
    </p:spTree>
    <p:extLst>
      <p:ext uri="{BB962C8B-B14F-4D97-AF65-F5344CB8AC3E}">
        <p14:creationId xmlns:p14="http://schemas.microsoft.com/office/powerpoint/2010/main" val="1850111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20415"/>
            <a:ext cx="13004800" cy="1974803"/>
          </a:xfrm>
        </p:spPr>
        <p:txBody>
          <a:bodyPr>
            <a:noAutofit/>
          </a:bodyPr>
          <a:lstStyle/>
          <a:p>
            <a:r>
              <a:rPr lang="en-US" sz="6000" dirty="0" err="1" smtClean="0"/>
              <a:t>IoT</a:t>
            </a:r>
            <a:r>
              <a:rPr lang="en-US" sz="6000" dirty="0" smtClean="0"/>
              <a:t> and Webs of Sensor Data: A Big Data challenge of velocity and variety</a:t>
            </a:r>
            <a:endParaRPr lang="en-US" sz="6000" dirty="0"/>
          </a:p>
        </p:txBody>
      </p:sp>
      <p:pic>
        <p:nvPicPr>
          <p:cNvPr id="10" name="Picture 9" descr="swe_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2" y="2483745"/>
            <a:ext cx="11315981" cy="6967984"/>
          </a:xfrm>
          <a:prstGeom prst="rect">
            <a:avLst/>
          </a:prstGeom>
        </p:spPr>
      </p:pic>
    </p:spTree>
    <p:extLst>
      <p:ext uri="{BB962C8B-B14F-4D97-AF65-F5344CB8AC3E}">
        <p14:creationId xmlns:p14="http://schemas.microsoft.com/office/powerpoint/2010/main" val="2546749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 y="1"/>
            <a:ext cx="13269713" cy="1378416"/>
          </a:xfrm>
        </p:spPr>
        <p:txBody>
          <a:bodyPr lIns="130012" tIns="65007" rIns="130012" bIns="65007"/>
          <a:lstStyle/>
          <a:p>
            <a:r>
              <a:rPr lang="en-US" sz="4600" dirty="0"/>
              <a:t>CHORDS provides </a:t>
            </a:r>
            <a:r>
              <a:rPr lang="en-US" sz="4600" i="1" dirty="0"/>
              <a:t>simple</a:t>
            </a:r>
            <a:r>
              <a:rPr lang="en-US" sz="4600" dirty="0"/>
              <a:t> ingest and access to r/t data for geoscientists</a:t>
            </a:r>
          </a:p>
        </p:txBody>
      </p:sp>
      <p:pic>
        <p:nvPicPr>
          <p:cNvPr id="13" name="Picture 12" descr="AWS_Marketplace_with_CHOR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1" y="1386502"/>
            <a:ext cx="3375888" cy="4296890"/>
          </a:xfrm>
          <a:prstGeom prst="rect">
            <a:avLst/>
          </a:prstGeom>
        </p:spPr>
      </p:pic>
      <p:sp>
        <p:nvSpPr>
          <p:cNvPr id="14" name="TextBox 13"/>
          <p:cNvSpPr txBox="1"/>
          <p:nvPr/>
        </p:nvSpPr>
        <p:spPr>
          <a:xfrm>
            <a:off x="-63216" y="5743225"/>
            <a:ext cx="3264182" cy="1977943"/>
          </a:xfrm>
          <a:prstGeom prst="rect">
            <a:avLst/>
          </a:prstGeom>
          <a:noFill/>
        </p:spPr>
        <p:txBody>
          <a:bodyPr wrap="square" lIns="130012" tIns="65007" rIns="130012" bIns="65007" rtlCol="0">
            <a:spAutoFit/>
          </a:bodyPr>
          <a:lstStyle/>
          <a:p>
            <a:pPr marL="728228" indent="-728228">
              <a:buAutoNum type="arabicParenR"/>
            </a:pPr>
            <a:r>
              <a:rPr lang="en-US" sz="4000" b="1" dirty="0">
                <a:solidFill>
                  <a:schemeClr val="tx2"/>
                </a:solidFill>
              </a:rPr>
              <a:t>Get an AWS account </a:t>
            </a:r>
          </a:p>
        </p:txBody>
      </p:sp>
      <p:sp>
        <p:nvSpPr>
          <p:cNvPr id="15" name="TextBox 14"/>
          <p:cNvSpPr txBox="1"/>
          <p:nvPr/>
        </p:nvSpPr>
        <p:spPr>
          <a:xfrm>
            <a:off x="2908583" y="6168085"/>
            <a:ext cx="4667369" cy="1977943"/>
          </a:xfrm>
          <a:prstGeom prst="rect">
            <a:avLst/>
          </a:prstGeom>
          <a:noFill/>
        </p:spPr>
        <p:txBody>
          <a:bodyPr wrap="square" lIns="130012" tIns="65007" rIns="130012" bIns="65007" rtlCol="0">
            <a:spAutoFit/>
          </a:bodyPr>
          <a:lstStyle/>
          <a:p>
            <a:r>
              <a:rPr lang="en-US" sz="4000" b="1" dirty="0">
                <a:solidFill>
                  <a:schemeClr val="tx2"/>
                </a:solidFill>
              </a:rPr>
              <a:t>2) Create and Configure your CHORDS portal </a:t>
            </a:r>
          </a:p>
        </p:txBody>
      </p:sp>
      <p:sp>
        <p:nvSpPr>
          <p:cNvPr id="16" name="TextBox 15"/>
          <p:cNvSpPr txBox="1"/>
          <p:nvPr/>
        </p:nvSpPr>
        <p:spPr>
          <a:xfrm>
            <a:off x="6339840" y="7933063"/>
            <a:ext cx="7242951" cy="1977943"/>
          </a:xfrm>
          <a:prstGeom prst="rect">
            <a:avLst/>
          </a:prstGeom>
          <a:noFill/>
        </p:spPr>
        <p:txBody>
          <a:bodyPr wrap="square" lIns="130012" tIns="65007" rIns="130012" bIns="65007" rtlCol="0">
            <a:spAutoFit/>
          </a:bodyPr>
          <a:lstStyle/>
          <a:p>
            <a:r>
              <a:rPr lang="en-US" sz="4000" b="1" dirty="0">
                <a:solidFill>
                  <a:schemeClr val="tx2"/>
                </a:solidFill>
              </a:rPr>
              <a:t>3) Start sending data and making it available on the net! </a:t>
            </a:r>
          </a:p>
        </p:txBody>
      </p:sp>
      <p:pic>
        <p:nvPicPr>
          <p:cNvPr id="17" name="Picture 16" descr="CHORDS_confi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8584" y="1911285"/>
            <a:ext cx="4667368" cy="4246729"/>
          </a:xfrm>
          <a:prstGeom prst="rect">
            <a:avLst/>
          </a:prstGeom>
        </p:spPr>
      </p:pic>
      <p:pic>
        <p:nvPicPr>
          <p:cNvPr id="18" name="Picture 17" descr="chords_data_display.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578" y="3304094"/>
            <a:ext cx="4526458" cy="4592192"/>
          </a:xfrm>
          <a:prstGeom prst="rect">
            <a:avLst/>
          </a:prstGeom>
        </p:spPr>
      </p:pic>
      <p:sp>
        <p:nvSpPr>
          <p:cNvPr id="19" name="Oval 18"/>
          <p:cNvSpPr/>
          <p:nvPr/>
        </p:nvSpPr>
        <p:spPr>
          <a:xfrm>
            <a:off x="1786205" y="4448013"/>
            <a:ext cx="601397" cy="754735"/>
          </a:xfrm>
          <a:prstGeom prst="ellipse">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lIns="130012" tIns="65007" rIns="130012" bIns="65007"/>
          <a:lstStyle/>
          <a:p>
            <a:endParaRPr lang="en-US"/>
          </a:p>
        </p:txBody>
      </p:sp>
      <p:sp>
        <p:nvSpPr>
          <p:cNvPr id="10" name="TextBox 9"/>
          <p:cNvSpPr txBox="1"/>
          <p:nvPr/>
        </p:nvSpPr>
        <p:spPr>
          <a:xfrm>
            <a:off x="-63216" y="8867757"/>
            <a:ext cx="5943600" cy="746837"/>
          </a:xfrm>
          <a:prstGeom prst="rect">
            <a:avLst/>
          </a:prstGeom>
          <a:noFill/>
        </p:spPr>
        <p:txBody>
          <a:bodyPr wrap="square" lIns="130012" tIns="65007" rIns="130012" bIns="65007" rtlCol="0">
            <a:spAutoFit/>
          </a:bodyPr>
          <a:lstStyle/>
          <a:p>
            <a:r>
              <a:rPr lang="en-US" sz="4000" b="1" dirty="0">
                <a:solidFill>
                  <a:schemeClr val="tx2"/>
                </a:solidFill>
              </a:rPr>
              <a:t>(see </a:t>
            </a:r>
            <a:r>
              <a:rPr lang="en-US" sz="4000" b="1" dirty="0" err="1">
                <a:solidFill>
                  <a:schemeClr val="tx2"/>
                </a:solidFill>
                <a:hlinkClick r:id="rId6" action="ppaction://hlinkfile"/>
              </a:rPr>
              <a:t>chordsrt.com</a:t>
            </a:r>
            <a:r>
              <a:rPr lang="en-US" sz="4000" b="1" dirty="0">
                <a:solidFill>
                  <a:schemeClr val="tx2"/>
                </a:solidFill>
              </a:rPr>
              <a:t>)</a:t>
            </a:r>
          </a:p>
        </p:txBody>
      </p:sp>
    </p:spTree>
    <p:extLst>
      <p:ext uri="{BB962C8B-B14F-4D97-AF65-F5344CB8AC3E}">
        <p14:creationId xmlns:p14="http://schemas.microsoft.com/office/powerpoint/2010/main" val="1994789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200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4000"/>
                            </p:stCondLst>
                            <p:childTnLst>
                              <p:par>
                                <p:cTn id="21" presetID="1"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600"/>
            <a:ext cx="13004800" cy="1397000"/>
          </a:xfrm>
        </p:spPr>
        <p:txBody>
          <a:bodyPr/>
          <a:lstStyle/>
          <a:p>
            <a:r>
              <a:rPr lang="en-US" dirty="0" err="1" smtClean="0"/>
              <a:t>NevCan</a:t>
            </a:r>
            <a:r>
              <a:rPr lang="en-US" dirty="0" smtClean="0"/>
              <a:t>: Nevada Climate Change Portal</a:t>
            </a:r>
            <a:endParaRPr lang="en-US" dirty="0"/>
          </a:p>
        </p:txBody>
      </p:sp>
      <p:pic>
        <p:nvPicPr>
          <p:cNvPr id="4" name="Picture 3" descr="Nevcan CHORDS snap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400" y="1220892"/>
            <a:ext cx="10033000" cy="8494607"/>
          </a:xfrm>
          <a:prstGeom prst="rect">
            <a:avLst/>
          </a:prstGeom>
        </p:spPr>
      </p:pic>
    </p:spTree>
    <p:extLst>
      <p:ext uri="{BB962C8B-B14F-4D97-AF65-F5344CB8AC3E}">
        <p14:creationId xmlns:p14="http://schemas.microsoft.com/office/powerpoint/2010/main" val="4089809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0" y="254867"/>
            <a:ext cx="13105948" cy="963319"/>
          </a:xfrm>
        </p:spPr>
        <p:txBody>
          <a:bodyPr>
            <a:normAutofit fontScale="90000"/>
          </a:bodyPr>
          <a:lstStyle/>
          <a:p>
            <a:r>
              <a:rPr lang="en-US" sz="4500" dirty="0"/>
              <a:t>CHORDS creates real-time streams that are “Born Connected”</a:t>
            </a:r>
            <a:r>
              <a:rPr lang="en-US" sz="4500" baseline="30000" dirty="0"/>
              <a:t>1</a:t>
            </a:r>
          </a:p>
        </p:txBody>
      </p:sp>
      <p:sp>
        <p:nvSpPr>
          <p:cNvPr id="4" name="TextBox 3"/>
          <p:cNvSpPr txBox="1"/>
          <p:nvPr/>
        </p:nvSpPr>
        <p:spPr>
          <a:xfrm>
            <a:off x="0" y="9089533"/>
            <a:ext cx="13004799" cy="701066"/>
          </a:xfrm>
          <a:prstGeom prst="rect">
            <a:avLst/>
          </a:prstGeom>
          <a:noFill/>
        </p:spPr>
        <p:txBody>
          <a:bodyPr wrap="square" lIns="145646" tIns="72823" rIns="145646" bIns="72823" rtlCol="0">
            <a:spAutoFit/>
          </a:bodyPr>
          <a:lstStyle/>
          <a:p>
            <a:r>
              <a:rPr lang="en-US" sz="1800" baseline="30000" dirty="0"/>
              <a:t>1</a:t>
            </a:r>
            <a:r>
              <a:rPr lang="en-US" sz="1800" dirty="0"/>
              <a:t>Leadbetter, Adam &amp; Smyth, Damian &amp; Fuller, Robert &amp; Shepherd, Adam &amp; O'Grady, </a:t>
            </a:r>
            <a:r>
              <a:rPr lang="en-US" sz="1800" dirty="0" err="1"/>
              <a:t>Eoin</a:t>
            </a:r>
            <a:r>
              <a:rPr lang="en-US" sz="1800" dirty="0"/>
              <a:t>. (2016). Where Big Data meets Linked Data: Applying standard data models to environmental data streams.  10.1109/BigData.2016.7840943.</a:t>
            </a:r>
          </a:p>
        </p:txBody>
      </p:sp>
      <p:pic>
        <p:nvPicPr>
          <p:cNvPr id="3" name="Picture 2" descr="NCAR met st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97" y="3781275"/>
            <a:ext cx="1234102" cy="2353783"/>
          </a:xfrm>
          <a:prstGeom prst="rect">
            <a:avLst/>
          </a:prstGeom>
        </p:spPr>
      </p:pic>
      <p:pic>
        <p:nvPicPr>
          <p:cNvPr id="5" name="Picture 4" descr="CHORDS archiv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540" y="535327"/>
            <a:ext cx="1614879" cy="3419743"/>
          </a:xfrm>
          <a:prstGeom prst="rect">
            <a:avLst/>
          </a:prstGeom>
        </p:spPr>
      </p:pic>
      <p:pic>
        <p:nvPicPr>
          <p:cNvPr id="6" name="Picture 5" descr="Stampede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041" y="6997230"/>
            <a:ext cx="1614879" cy="1596219"/>
          </a:xfrm>
          <a:prstGeom prst="rect">
            <a:avLst/>
          </a:prstGeom>
        </p:spPr>
      </p:pic>
      <p:sp>
        <p:nvSpPr>
          <p:cNvPr id="7" name="TextBox 6"/>
          <p:cNvSpPr txBox="1"/>
          <p:nvPr/>
        </p:nvSpPr>
        <p:spPr>
          <a:xfrm>
            <a:off x="10170093" y="4041155"/>
            <a:ext cx="1505326" cy="444586"/>
          </a:xfrm>
          <a:prstGeom prst="rect">
            <a:avLst/>
          </a:prstGeom>
          <a:noFill/>
        </p:spPr>
        <p:txBody>
          <a:bodyPr wrap="square" lIns="145646" tIns="72823" rIns="145646" bIns="72823" rtlCol="0">
            <a:spAutoFit/>
          </a:bodyPr>
          <a:lstStyle/>
          <a:p>
            <a:pPr algn="ctr"/>
            <a:r>
              <a:rPr lang="en-US" sz="2900" baseline="30000" dirty="0">
                <a:solidFill>
                  <a:schemeClr val="tx1"/>
                </a:solidFill>
              </a:rPr>
              <a:t>Arc</a:t>
            </a:r>
            <a:r>
              <a:rPr lang="en-US" sz="2900" baseline="30000" dirty="0">
                <a:solidFill>
                  <a:srgbClr val="00CC33"/>
                </a:solidFill>
              </a:rPr>
              <a:t>hives</a:t>
            </a:r>
            <a:endParaRPr lang="en-US" sz="2900" dirty="0">
              <a:solidFill>
                <a:srgbClr val="00CC33"/>
              </a:solidFill>
            </a:endParaRPr>
          </a:p>
        </p:txBody>
      </p:sp>
      <p:sp>
        <p:nvSpPr>
          <p:cNvPr id="8" name="TextBox 7"/>
          <p:cNvSpPr txBox="1"/>
          <p:nvPr/>
        </p:nvSpPr>
        <p:spPr>
          <a:xfrm>
            <a:off x="9792041" y="8648358"/>
            <a:ext cx="1614879" cy="742103"/>
          </a:xfrm>
          <a:prstGeom prst="rect">
            <a:avLst/>
          </a:prstGeom>
          <a:noFill/>
        </p:spPr>
        <p:txBody>
          <a:bodyPr wrap="square" lIns="145646" tIns="72823" rIns="145646" bIns="72823" rtlCol="0">
            <a:spAutoFit/>
          </a:bodyPr>
          <a:lstStyle/>
          <a:p>
            <a:pPr algn="ctr"/>
            <a:r>
              <a:rPr lang="en-US" sz="2900" baseline="30000" dirty="0">
                <a:solidFill>
                  <a:srgbClr val="00CC33"/>
                </a:solidFill>
              </a:rPr>
              <a:t>Prediction Models</a:t>
            </a:r>
            <a:endParaRPr lang="en-US" sz="2900" dirty="0">
              <a:solidFill>
                <a:srgbClr val="00CC33"/>
              </a:solidFill>
            </a:endParaRPr>
          </a:p>
        </p:txBody>
      </p:sp>
      <p:pic>
        <p:nvPicPr>
          <p:cNvPr id="9" name="Picture 8" descr="algorith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2598" y="4544077"/>
            <a:ext cx="2072821" cy="1899243"/>
          </a:xfrm>
          <a:prstGeom prst="rect">
            <a:avLst/>
          </a:prstGeom>
        </p:spPr>
      </p:pic>
      <p:sp>
        <p:nvSpPr>
          <p:cNvPr id="10" name="TextBox 9"/>
          <p:cNvSpPr txBox="1"/>
          <p:nvPr/>
        </p:nvSpPr>
        <p:spPr>
          <a:xfrm>
            <a:off x="9792041" y="6480626"/>
            <a:ext cx="1883378" cy="444586"/>
          </a:xfrm>
          <a:prstGeom prst="rect">
            <a:avLst/>
          </a:prstGeom>
          <a:noFill/>
        </p:spPr>
        <p:txBody>
          <a:bodyPr wrap="square" lIns="145646" tIns="72823" rIns="145646" bIns="72823" rtlCol="0">
            <a:spAutoFit/>
          </a:bodyPr>
          <a:lstStyle/>
          <a:p>
            <a:pPr algn="ctr"/>
            <a:r>
              <a:rPr lang="en-US" sz="2900" baseline="30000" dirty="0">
                <a:solidFill>
                  <a:schemeClr val="tx1"/>
                </a:solidFill>
              </a:rPr>
              <a:t>Algo</a:t>
            </a:r>
            <a:r>
              <a:rPr lang="en-US" sz="2900" baseline="30000" dirty="0">
                <a:solidFill>
                  <a:srgbClr val="00CC33"/>
                </a:solidFill>
              </a:rPr>
              <a:t>rithms</a:t>
            </a:r>
            <a:endParaRPr lang="en-US" sz="2900" dirty="0">
              <a:solidFill>
                <a:srgbClr val="00CC33"/>
              </a:solidFill>
            </a:endParaRPr>
          </a:p>
        </p:txBody>
      </p:sp>
      <p:sp>
        <p:nvSpPr>
          <p:cNvPr id="11" name="TextBox 10"/>
          <p:cNvSpPr txBox="1"/>
          <p:nvPr/>
        </p:nvSpPr>
        <p:spPr>
          <a:xfrm>
            <a:off x="179444" y="6249430"/>
            <a:ext cx="1155981" cy="742103"/>
          </a:xfrm>
          <a:prstGeom prst="rect">
            <a:avLst/>
          </a:prstGeom>
          <a:noFill/>
        </p:spPr>
        <p:txBody>
          <a:bodyPr wrap="square" lIns="145646" tIns="72823" rIns="145646" bIns="72823" rtlCol="0">
            <a:spAutoFit/>
          </a:bodyPr>
          <a:lstStyle/>
          <a:p>
            <a:pPr algn="ctr"/>
            <a:r>
              <a:rPr lang="en-US" sz="2900" baseline="30000" dirty="0"/>
              <a:t>Sensor</a:t>
            </a:r>
          </a:p>
          <a:p>
            <a:pPr algn="ctr"/>
            <a:r>
              <a:rPr lang="en-US" sz="2900" baseline="30000" dirty="0"/>
              <a:t>Data</a:t>
            </a:r>
            <a:endParaRPr lang="en-US" sz="2900" dirty="0"/>
          </a:p>
        </p:txBody>
      </p:sp>
      <p:pic>
        <p:nvPicPr>
          <p:cNvPr id="13" name="Picture 12" descr="CHORDS snapsho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2594" y="4037737"/>
            <a:ext cx="2402388" cy="2462527"/>
          </a:xfrm>
          <a:prstGeom prst="rect">
            <a:avLst/>
          </a:prstGeom>
        </p:spPr>
      </p:pic>
      <p:sp>
        <p:nvSpPr>
          <p:cNvPr id="16" name="TextBox 15"/>
          <p:cNvSpPr txBox="1"/>
          <p:nvPr/>
        </p:nvSpPr>
        <p:spPr>
          <a:xfrm>
            <a:off x="5595231" y="8593449"/>
            <a:ext cx="1714184" cy="475363"/>
          </a:xfrm>
          <a:prstGeom prst="rect">
            <a:avLst/>
          </a:prstGeom>
          <a:noFill/>
        </p:spPr>
        <p:txBody>
          <a:bodyPr wrap="square" lIns="145646" tIns="72823" rIns="145646" bIns="72823" rtlCol="0">
            <a:spAutoFit/>
          </a:bodyPr>
          <a:lstStyle/>
          <a:p>
            <a:pPr algn="ctr"/>
            <a:r>
              <a:rPr lang="en-US" sz="3200" baseline="30000" dirty="0" err="1"/>
              <a:t>GeoCSV</a:t>
            </a:r>
            <a:endParaRPr lang="en-US" sz="3200" dirty="0"/>
          </a:p>
        </p:txBody>
      </p:sp>
      <p:sp>
        <p:nvSpPr>
          <p:cNvPr id="17" name="Right Arrow 16"/>
          <p:cNvSpPr/>
          <p:nvPr/>
        </p:nvSpPr>
        <p:spPr>
          <a:xfrm>
            <a:off x="1517227" y="4897195"/>
            <a:ext cx="433493" cy="231196"/>
          </a:xfrm>
          <a:prstGeom prst="rightArrow">
            <a:avLst/>
          </a:prstGeom>
        </p:spPr>
        <p:style>
          <a:lnRef idx="1">
            <a:schemeClr val="accent1"/>
          </a:lnRef>
          <a:fillRef idx="3">
            <a:schemeClr val="accent1"/>
          </a:fillRef>
          <a:effectRef idx="2">
            <a:schemeClr val="accent1"/>
          </a:effectRef>
          <a:fontRef idx="minor">
            <a:schemeClr val="lt1"/>
          </a:fontRef>
        </p:style>
        <p:txBody>
          <a:bodyPr lIns="145646" tIns="72823" rIns="145646" bIns="72823" rtlCol="0" anchor="ctr"/>
          <a:lstStyle/>
          <a:p>
            <a:pPr algn="ctr"/>
            <a:endParaRPr lang="en-US"/>
          </a:p>
        </p:txBody>
      </p:sp>
      <p:sp>
        <p:nvSpPr>
          <p:cNvPr id="18" name="Right Arrow 17"/>
          <p:cNvSpPr/>
          <p:nvPr/>
        </p:nvSpPr>
        <p:spPr>
          <a:xfrm rot="2208919">
            <a:off x="4927374" y="6615490"/>
            <a:ext cx="433493" cy="231196"/>
          </a:xfrm>
          <a:prstGeom prst="rightArrow">
            <a:avLst/>
          </a:prstGeom>
        </p:spPr>
        <p:style>
          <a:lnRef idx="1">
            <a:schemeClr val="accent1"/>
          </a:lnRef>
          <a:fillRef idx="3">
            <a:schemeClr val="accent1"/>
          </a:fillRef>
          <a:effectRef idx="2">
            <a:schemeClr val="accent1"/>
          </a:effectRef>
          <a:fontRef idx="minor">
            <a:schemeClr val="lt1"/>
          </a:fontRef>
        </p:style>
        <p:txBody>
          <a:bodyPr lIns="145646" tIns="72823" rIns="145646" bIns="72823" rtlCol="0" anchor="ctr"/>
          <a:lstStyle/>
          <a:p>
            <a:pPr algn="ctr"/>
            <a:endParaRPr lang="en-US"/>
          </a:p>
        </p:txBody>
      </p:sp>
      <p:pic>
        <p:nvPicPr>
          <p:cNvPr id="19" name="Picture 18" descr="GeoCSV.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8776" y="6703430"/>
            <a:ext cx="1640639" cy="1829006"/>
          </a:xfrm>
          <a:prstGeom prst="rect">
            <a:avLst/>
          </a:prstGeom>
        </p:spPr>
      </p:pic>
      <p:pic>
        <p:nvPicPr>
          <p:cNvPr id="20" name="Picture 19" descr="GeoJS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9549" y="1217318"/>
            <a:ext cx="3548851" cy="2286833"/>
          </a:xfrm>
          <a:prstGeom prst="rect">
            <a:avLst/>
          </a:prstGeom>
        </p:spPr>
      </p:pic>
      <p:sp>
        <p:nvSpPr>
          <p:cNvPr id="21" name="Right Arrow 20"/>
          <p:cNvSpPr/>
          <p:nvPr/>
        </p:nvSpPr>
        <p:spPr>
          <a:xfrm rot="19128223">
            <a:off x="4589308" y="3319337"/>
            <a:ext cx="433493" cy="231196"/>
          </a:xfrm>
          <a:prstGeom prst="rightArrow">
            <a:avLst/>
          </a:prstGeom>
        </p:spPr>
        <p:style>
          <a:lnRef idx="1">
            <a:schemeClr val="accent1"/>
          </a:lnRef>
          <a:fillRef idx="3">
            <a:schemeClr val="accent1"/>
          </a:fillRef>
          <a:effectRef idx="2">
            <a:schemeClr val="accent1"/>
          </a:effectRef>
          <a:fontRef idx="minor">
            <a:schemeClr val="lt1"/>
          </a:fontRef>
        </p:style>
        <p:txBody>
          <a:bodyPr lIns="145646" tIns="72823" rIns="145646" bIns="72823" rtlCol="0" anchor="ctr"/>
          <a:lstStyle/>
          <a:p>
            <a:pPr algn="ctr"/>
            <a:endParaRPr lang="en-US"/>
          </a:p>
        </p:txBody>
      </p:sp>
      <p:sp>
        <p:nvSpPr>
          <p:cNvPr id="22" name="TextBox 21"/>
          <p:cNvSpPr txBox="1"/>
          <p:nvPr/>
        </p:nvSpPr>
        <p:spPr>
          <a:xfrm>
            <a:off x="2635906" y="6731089"/>
            <a:ext cx="1481760" cy="742103"/>
          </a:xfrm>
          <a:prstGeom prst="rect">
            <a:avLst/>
          </a:prstGeom>
          <a:noFill/>
        </p:spPr>
        <p:txBody>
          <a:bodyPr wrap="square" lIns="145646" tIns="72823" rIns="145646" bIns="72823" rtlCol="0">
            <a:spAutoFit/>
          </a:bodyPr>
          <a:lstStyle/>
          <a:p>
            <a:r>
              <a:rPr lang="en-US" sz="2900" baseline="30000" dirty="0" smtClean="0"/>
              <a:t>CHORDS</a:t>
            </a:r>
          </a:p>
          <a:p>
            <a:r>
              <a:rPr lang="en-US" sz="2900" baseline="30000" dirty="0" smtClean="0"/>
              <a:t>instance</a:t>
            </a:r>
            <a:endParaRPr lang="en-US" sz="2900" dirty="0"/>
          </a:p>
        </p:txBody>
      </p:sp>
      <p:sp>
        <p:nvSpPr>
          <p:cNvPr id="23" name="TextBox 22"/>
          <p:cNvSpPr txBox="1"/>
          <p:nvPr/>
        </p:nvSpPr>
        <p:spPr>
          <a:xfrm>
            <a:off x="5800407" y="3518583"/>
            <a:ext cx="1657182" cy="475363"/>
          </a:xfrm>
          <a:prstGeom prst="rect">
            <a:avLst/>
          </a:prstGeom>
          <a:noFill/>
        </p:spPr>
        <p:txBody>
          <a:bodyPr wrap="square" lIns="145646" tIns="72823" rIns="145646" bIns="72823" rtlCol="0">
            <a:spAutoFit/>
          </a:bodyPr>
          <a:lstStyle/>
          <a:p>
            <a:r>
              <a:rPr lang="en-US" sz="3200" baseline="30000" dirty="0" err="1"/>
              <a:t>GeoJSON</a:t>
            </a:r>
            <a:endParaRPr lang="en-US" sz="3200" dirty="0"/>
          </a:p>
        </p:txBody>
      </p:sp>
      <p:sp>
        <p:nvSpPr>
          <p:cNvPr id="24" name="Right Arrow 23"/>
          <p:cNvSpPr/>
          <p:nvPr/>
        </p:nvSpPr>
        <p:spPr>
          <a:xfrm>
            <a:off x="4809505" y="4892593"/>
            <a:ext cx="433493" cy="231196"/>
          </a:xfrm>
          <a:prstGeom prst="rightArrow">
            <a:avLst/>
          </a:prstGeom>
        </p:spPr>
        <p:style>
          <a:lnRef idx="1">
            <a:schemeClr val="accent1"/>
          </a:lnRef>
          <a:fillRef idx="3">
            <a:schemeClr val="accent1"/>
          </a:fillRef>
          <a:effectRef idx="2">
            <a:schemeClr val="accent1"/>
          </a:effectRef>
          <a:fontRef idx="minor">
            <a:schemeClr val="lt1"/>
          </a:fontRef>
        </p:style>
        <p:txBody>
          <a:bodyPr lIns="145646" tIns="72823" rIns="145646" bIns="72823" rtlCol="0" anchor="ctr"/>
          <a:lstStyle/>
          <a:p>
            <a:pPr algn="ctr"/>
            <a:endParaRPr lang="en-US"/>
          </a:p>
        </p:txBody>
      </p:sp>
      <p:sp>
        <p:nvSpPr>
          <p:cNvPr id="25" name="Right Arrow 24"/>
          <p:cNvSpPr/>
          <p:nvPr/>
        </p:nvSpPr>
        <p:spPr>
          <a:xfrm rot="16200000">
            <a:off x="2000115" y="3236463"/>
            <a:ext cx="577991" cy="173397"/>
          </a:xfrm>
          <a:prstGeom prst="rightArrow">
            <a:avLst/>
          </a:prstGeom>
        </p:spPr>
        <p:style>
          <a:lnRef idx="1">
            <a:schemeClr val="accent1"/>
          </a:lnRef>
          <a:fillRef idx="3">
            <a:schemeClr val="accent1"/>
          </a:fillRef>
          <a:effectRef idx="2">
            <a:schemeClr val="accent1"/>
          </a:effectRef>
          <a:fontRef idx="minor">
            <a:schemeClr val="lt1"/>
          </a:fontRef>
        </p:style>
        <p:txBody>
          <a:bodyPr lIns="145646" tIns="72823" rIns="145646" bIns="72823" rtlCol="0" anchor="ctr"/>
          <a:lstStyle/>
          <a:p>
            <a:pPr algn="ctr"/>
            <a:endParaRPr lang="en-US"/>
          </a:p>
        </p:txBody>
      </p:sp>
      <p:sp>
        <p:nvSpPr>
          <p:cNvPr id="27" name="TextBox 26"/>
          <p:cNvSpPr txBox="1"/>
          <p:nvPr/>
        </p:nvSpPr>
        <p:spPr>
          <a:xfrm>
            <a:off x="2427563" y="2893480"/>
            <a:ext cx="1585637" cy="1008842"/>
          </a:xfrm>
          <a:prstGeom prst="rect">
            <a:avLst/>
          </a:prstGeom>
          <a:noFill/>
        </p:spPr>
        <p:txBody>
          <a:bodyPr wrap="square" lIns="145646" tIns="72823" rIns="145646" bIns="72823" rtlCol="0">
            <a:spAutoFit/>
          </a:bodyPr>
          <a:lstStyle/>
          <a:p>
            <a:r>
              <a:rPr lang="en-US" sz="2800" baseline="30000" dirty="0" smtClean="0"/>
              <a:t>SensorML</a:t>
            </a:r>
          </a:p>
          <a:p>
            <a:r>
              <a:rPr lang="en-US" sz="2800" baseline="30000" dirty="0" smtClean="0"/>
              <a:t>Instrument</a:t>
            </a:r>
          </a:p>
          <a:p>
            <a:r>
              <a:rPr lang="en-US" sz="2800" baseline="30000" dirty="0" smtClean="0"/>
              <a:t>Description</a:t>
            </a:r>
            <a:endParaRPr lang="en-US" sz="2800" dirty="0"/>
          </a:p>
        </p:txBody>
      </p:sp>
      <p:pic>
        <p:nvPicPr>
          <p:cNvPr id="28" name="Picture 27" descr="sensorm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7227" y="1294386"/>
            <a:ext cx="2032266" cy="1613111"/>
          </a:xfrm>
          <a:prstGeom prst="rect">
            <a:avLst/>
          </a:prstGeom>
        </p:spPr>
      </p:pic>
      <p:sp>
        <p:nvSpPr>
          <p:cNvPr id="29" name="Right Arrow 28"/>
          <p:cNvSpPr/>
          <p:nvPr/>
        </p:nvSpPr>
        <p:spPr>
          <a:xfrm>
            <a:off x="7851464" y="4728829"/>
            <a:ext cx="1312573" cy="789921"/>
          </a:xfrm>
          <a:prstGeom prst="rightArrow">
            <a:avLst/>
          </a:prstGeom>
        </p:spPr>
        <p:style>
          <a:lnRef idx="1">
            <a:schemeClr val="accent1"/>
          </a:lnRef>
          <a:fillRef idx="3">
            <a:schemeClr val="accent1"/>
          </a:fillRef>
          <a:effectRef idx="2">
            <a:schemeClr val="accent1"/>
          </a:effectRef>
          <a:fontRef idx="minor">
            <a:schemeClr val="lt1"/>
          </a:fontRef>
        </p:style>
        <p:txBody>
          <a:bodyPr lIns="145646" tIns="72823" rIns="145646" bIns="72823" rtlCol="0" anchor="ctr"/>
          <a:lstStyle/>
          <a:p>
            <a:pPr algn="ctr"/>
            <a:endParaRPr lang="en-US" dirty="0"/>
          </a:p>
        </p:txBody>
      </p:sp>
      <p:pic>
        <p:nvPicPr>
          <p:cNvPr id="32" name="Picture 31" descr="OM-JSON.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9596" y="3940437"/>
            <a:ext cx="2087993" cy="1717781"/>
          </a:xfrm>
          <a:prstGeom prst="rect">
            <a:avLst/>
          </a:prstGeom>
        </p:spPr>
      </p:pic>
      <p:sp>
        <p:nvSpPr>
          <p:cNvPr id="33" name="TextBox 32"/>
          <p:cNvSpPr txBox="1"/>
          <p:nvPr/>
        </p:nvSpPr>
        <p:spPr>
          <a:xfrm>
            <a:off x="5406389" y="5724158"/>
            <a:ext cx="1903026" cy="1039620"/>
          </a:xfrm>
          <a:prstGeom prst="rect">
            <a:avLst/>
          </a:prstGeom>
          <a:noFill/>
        </p:spPr>
        <p:txBody>
          <a:bodyPr wrap="square" lIns="145646" tIns="72823" rIns="145646" bIns="72823" rtlCol="0">
            <a:spAutoFit/>
          </a:bodyPr>
          <a:lstStyle/>
          <a:p>
            <a:r>
              <a:rPr lang="en-US" sz="2900" baseline="30000" dirty="0">
                <a:solidFill>
                  <a:schemeClr val="tx1"/>
                </a:solidFill>
              </a:rPr>
              <a:t>JSON-LD and </a:t>
            </a:r>
            <a:r>
              <a:rPr lang="en-US" sz="2900" baseline="30000" dirty="0">
                <a:solidFill>
                  <a:srgbClr val="00CC33"/>
                </a:solidFill>
              </a:rPr>
              <a:t>OM-JSON/SOS</a:t>
            </a:r>
            <a:endParaRPr lang="en-US" sz="2900" dirty="0">
              <a:solidFill>
                <a:srgbClr val="00CC33"/>
              </a:solidFill>
            </a:endParaRPr>
          </a:p>
        </p:txBody>
      </p:sp>
      <p:sp>
        <p:nvSpPr>
          <p:cNvPr id="34" name="TextBox 33"/>
          <p:cNvSpPr txBox="1"/>
          <p:nvPr/>
        </p:nvSpPr>
        <p:spPr>
          <a:xfrm>
            <a:off x="173398" y="7427727"/>
            <a:ext cx="4899654" cy="1624396"/>
          </a:xfrm>
          <a:prstGeom prst="rect">
            <a:avLst/>
          </a:prstGeom>
          <a:noFill/>
          <a:ln>
            <a:solidFill>
              <a:schemeClr val="tx1"/>
            </a:solidFill>
          </a:ln>
        </p:spPr>
        <p:txBody>
          <a:bodyPr wrap="square" lIns="145646" tIns="72823" rIns="145646" bIns="72823" rtlCol="0">
            <a:spAutoFit/>
          </a:bodyPr>
          <a:lstStyle/>
          <a:p>
            <a:r>
              <a:rPr lang="en-US" sz="2400" dirty="0" smtClean="0"/>
              <a:t>CHORDS uses standards and controlled vocabularies where they exist. </a:t>
            </a:r>
            <a:r>
              <a:rPr lang="en-US" sz="2400" dirty="0">
                <a:solidFill>
                  <a:srgbClr val="00CC33"/>
                </a:solidFill>
              </a:rPr>
              <a:t>Items in green are future </a:t>
            </a:r>
            <a:r>
              <a:rPr lang="en-US" sz="2400" dirty="0" smtClean="0">
                <a:solidFill>
                  <a:srgbClr val="00CC33"/>
                </a:solidFill>
              </a:rPr>
              <a:t>developments</a:t>
            </a:r>
            <a:r>
              <a:rPr lang="en-US" sz="2400" dirty="0" smtClean="0">
                <a:solidFill>
                  <a:schemeClr val="tx1"/>
                </a:solidFill>
              </a:rPr>
              <a:t>.</a:t>
            </a:r>
            <a:endParaRPr lang="en-US" sz="2400" dirty="0">
              <a:solidFill>
                <a:schemeClr val="tx1"/>
              </a:solidFill>
            </a:endParaRPr>
          </a:p>
        </p:txBody>
      </p:sp>
    </p:spTree>
    <p:extLst>
      <p:ext uri="{BB962C8B-B14F-4D97-AF65-F5344CB8AC3E}">
        <p14:creationId xmlns:p14="http://schemas.microsoft.com/office/powerpoint/2010/main" val="4196126189"/>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a:ea typeface="Helvetica Neue"/>
        <a:cs typeface="Helvetica Neue"/>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a:ea typeface="Helvetica Neue"/>
        <a:cs typeface="Helvetica Neue"/>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6376</TotalTime>
  <Words>867</Words>
  <Application>Microsoft Macintosh PowerPoint</Application>
  <PresentationFormat>Custom</PresentationFormat>
  <Paragraphs>77</Paragraphs>
  <Slides>16</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Avenir</vt:lpstr>
      <vt:lpstr>Calibri</vt:lpstr>
      <vt:lpstr>Futurist</vt:lpstr>
      <vt:lpstr>Gill Sans</vt:lpstr>
      <vt:lpstr>Helvetica</vt:lpstr>
      <vt:lpstr>Helvetica Neue</vt:lpstr>
      <vt:lpstr>Helvetica Neue Light</vt:lpstr>
      <vt:lpstr>Lucida Grande</vt:lpstr>
      <vt:lpstr>Arial</vt:lpstr>
      <vt:lpstr>ModernPortfolio</vt:lpstr>
      <vt:lpstr>PowerPoint Presentation</vt:lpstr>
      <vt:lpstr>CHORDS is an EarthCube project focused on real-time data across the geosciences</vt:lpstr>
      <vt:lpstr>PowerPoint Presentation</vt:lpstr>
      <vt:lpstr>PowerPoint Presentation</vt:lpstr>
      <vt:lpstr>EarthCube Intelligent Systems Workshop Hilo, HI August 6-10, 2018</vt:lpstr>
      <vt:lpstr>IoT and Webs of Sensor Data: A Big Data challenge of velocity and variety</vt:lpstr>
      <vt:lpstr>CHORDS provides simple ingest and access to r/t data for geoscientists</vt:lpstr>
      <vt:lpstr>NevCan: Nevada Climate Change Portal</vt:lpstr>
      <vt:lpstr>CHORDS creates real-time streams that are “Born Connected”1</vt:lpstr>
      <vt:lpstr>PowerPoint Presentation</vt:lpstr>
      <vt:lpstr>PowerPoint Presentation</vt:lpstr>
      <vt:lpstr>3D-printed weather stations using CHORDS</vt:lpstr>
      <vt:lpstr>PowerPoint Presentation</vt:lpstr>
      <vt:lpstr>Verifying hail estimates from radar data using CHORDS &amp; ground sensors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ESIP Federation</cp:lastModifiedBy>
  <cp:revision>23</cp:revision>
  <cp:lastPrinted>2018-12-04T18:50:29Z</cp:lastPrinted>
  <dcterms:modified xsi:type="dcterms:W3CDTF">2019-01-16T17:35:18Z</dcterms:modified>
</cp:coreProperties>
</file>