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57" r:id="rId2"/>
    <p:sldId id="415" r:id="rId3"/>
    <p:sldId id="413" r:id="rId4"/>
    <p:sldId id="342" r:id="rId5"/>
    <p:sldId id="338" r:id="rId6"/>
    <p:sldId id="396" r:id="rId7"/>
    <p:sldId id="381" r:id="rId8"/>
    <p:sldId id="349" r:id="rId9"/>
    <p:sldId id="414" r:id="rId10"/>
    <p:sldId id="417" r:id="rId11"/>
    <p:sldId id="321" r:id="rId12"/>
    <p:sldId id="408" r:id="rId13"/>
    <p:sldId id="409" r:id="rId14"/>
    <p:sldId id="323" r:id="rId15"/>
    <p:sldId id="324" r:id="rId16"/>
    <p:sldId id="419" r:id="rId17"/>
    <p:sldId id="347" r:id="rId18"/>
    <p:sldId id="418" r:id="rId19"/>
    <p:sldId id="277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C6FF"/>
    <a:srgbClr val="3918B4"/>
    <a:srgbClr val="401BC7"/>
    <a:srgbClr val="9BE0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86" autoAdjust="0"/>
    <p:restoredTop sz="94660"/>
  </p:normalViewPr>
  <p:slideViewPr>
    <p:cSldViewPr>
      <p:cViewPr varScale="1">
        <p:scale>
          <a:sx n="68" d="100"/>
          <a:sy n="68" d="100"/>
        </p:scale>
        <p:origin x="142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6" d="100"/>
        <a:sy n="116" d="100"/>
      </p:scale>
      <p:origin x="0" y="-43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BI\Desktop\ESIP\Models_comparis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459177423609348"/>
          <c:y val="3.9803280052402426E-2"/>
          <c:w val="0.78612248938272744"/>
          <c:h val="0.8504781379700783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atlantic!$A$25</c:f>
              <c:strCache>
                <c:ptCount val="1"/>
                <c:pt idx="0">
                  <c:v>Mean track forecast error (n mi)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atlantic!$B$24:$L$24</c:f>
              <c:strCache>
                <c:ptCount val="11"/>
                <c:pt idx="0">
                  <c:v>UH DLE</c:v>
                </c:pt>
                <c:pt idx="1">
                  <c:v>OFDL</c:v>
                </c:pt>
                <c:pt idx="2">
                  <c:v>OCD5</c:v>
                </c:pt>
                <c:pt idx="3">
                  <c:v>HWFI</c:v>
                </c:pt>
                <c:pt idx="4">
                  <c:v>HMNI</c:v>
                </c:pt>
                <c:pt idx="5">
                  <c:v>GFSI</c:v>
                </c:pt>
                <c:pt idx="6">
                  <c:v>EMXI</c:v>
                </c:pt>
                <c:pt idx="7">
                  <c:v>CTCI</c:v>
                </c:pt>
                <c:pt idx="8">
                  <c:v>FSSE</c:v>
                </c:pt>
                <c:pt idx="9">
                  <c:v>HCCA</c:v>
                </c:pt>
                <c:pt idx="10">
                  <c:v>TCLP</c:v>
                </c:pt>
              </c:strCache>
            </c:strRef>
          </c:cat>
          <c:val>
            <c:numRef>
              <c:f>atlantic!$B$25:$L$25</c:f>
              <c:numCache>
                <c:formatCode>General</c:formatCode>
                <c:ptCount val="11"/>
                <c:pt idx="0">
                  <c:v>25.8</c:v>
                </c:pt>
                <c:pt idx="1">
                  <c:v>27.7</c:v>
                </c:pt>
                <c:pt idx="2">
                  <c:v>87.7</c:v>
                </c:pt>
                <c:pt idx="3">
                  <c:v>36.200000000000003</c:v>
                </c:pt>
                <c:pt idx="4">
                  <c:v>39.6</c:v>
                </c:pt>
                <c:pt idx="5">
                  <c:v>33.200000000000003</c:v>
                </c:pt>
                <c:pt idx="6">
                  <c:v>29.9</c:v>
                </c:pt>
                <c:pt idx="7">
                  <c:v>37.200000000000003</c:v>
                </c:pt>
                <c:pt idx="8">
                  <c:v>28.6</c:v>
                </c:pt>
                <c:pt idx="9">
                  <c:v>27.2</c:v>
                </c:pt>
                <c:pt idx="10">
                  <c:v>89.5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A2-42CB-91DD-2EE64F6574F9}"/>
            </c:ext>
          </c:extLst>
        </c:ser>
        <c:ser>
          <c:idx val="1"/>
          <c:order val="1"/>
          <c:tx>
            <c:strRef>
              <c:f>atlantic!$A$26</c:f>
              <c:strCache>
                <c:ptCount val="1"/>
                <c:pt idx="0">
                  <c:v>Mean intensity forecast error (knots)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atlantic!$B$24:$L$24</c:f>
              <c:strCache>
                <c:ptCount val="11"/>
                <c:pt idx="0">
                  <c:v>UH DLE</c:v>
                </c:pt>
                <c:pt idx="1">
                  <c:v>OFDL</c:v>
                </c:pt>
                <c:pt idx="2">
                  <c:v>OCD5</c:v>
                </c:pt>
                <c:pt idx="3">
                  <c:v>HWFI</c:v>
                </c:pt>
                <c:pt idx="4">
                  <c:v>HMNI</c:v>
                </c:pt>
                <c:pt idx="5">
                  <c:v>GFSI</c:v>
                </c:pt>
                <c:pt idx="6">
                  <c:v>EMXI</c:v>
                </c:pt>
                <c:pt idx="7">
                  <c:v>CTCI</c:v>
                </c:pt>
                <c:pt idx="8">
                  <c:v>FSSE</c:v>
                </c:pt>
                <c:pt idx="9">
                  <c:v>HCCA</c:v>
                </c:pt>
                <c:pt idx="10">
                  <c:v>TCLP</c:v>
                </c:pt>
              </c:strCache>
            </c:strRef>
          </c:cat>
          <c:val>
            <c:numRef>
              <c:f>atlantic!$B$26:$L$26</c:f>
              <c:numCache>
                <c:formatCode>General</c:formatCode>
                <c:ptCount val="11"/>
                <c:pt idx="0">
                  <c:v>5.9</c:v>
                </c:pt>
                <c:pt idx="1">
                  <c:v>9</c:v>
                </c:pt>
                <c:pt idx="2">
                  <c:v>12.9</c:v>
                </c:pt>
                <c:pt idx="3">
                  <c:v>9.6</c:v>
                </c:pt>
                <c:pt idx="4">
                  <c:v>10.5</c:v>
                </c:pt>
                <c:pt idx="5">
                  <c:v>12.2</c:v>
                </c:pt>
                <c:pt idx="6">
                  <c:v>14.4</c:v>
                </c:pt>
                <c:pt idx="7">
                  <c:v>10.9</c:v>
                </c:pt>
                <c:pt idx="8">
                  <c:v>8.1</c:v>
                </c:pt>
                <c:pt idx="9">
                  <c:v>9</c:v>
                </c:pt>
                <c:pt idx="10">
                  <c:v>13.4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A2-42CB-91DD-2EE64F6574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83108592"/>
        <c:axId val="784604864"/>
      </c:barChart>
      <c:catAx>
        <c:axId val="883108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pPr>
            <a:endParaRPr lang="en-US"/>
          </a:p>
        </c:txPr>
        <c:crossAx val="784604864"/>
        <c:crosses val="autoZero"/>
        <c:auto val="1"/>
        <c:lblAlgn val="ctr"/>
        <c:lblOffset val="100"/>
        <c:noMultiLvlLbl val="0"/>
      </c:catAx>
      <c:valAx>
        <c:axId val="784604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pPr>
            <a:endParaRPr lang="en-US"/>
          </a:p>
        </c:txPr>
        <c:crossAx val="883108592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43605705065075967"/>
          <c:y val="0.74131885333502767"/>
          <c:w val="0.51830044148881227"/>
          <c:h val="0.14900729707806315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1"/>
              </a:solidFill>
              <a:latin typeface="Times" panose="02020603050405020304" pitchFamily="18" charset="0"/>
              <a:ea typeface="+mn-ea"/>
              <a:cs typeface="Times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0">
          <a:solidFill>
            <a:schemeClr val="tx1"/>
          </a:solidFill>
          <a:latin typeface="Times" panose="02020603050405020304" pitchFamily="18" charset="0"/>
          <a:cs typeface="Times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0790B1-C925-4933-AEB2-A5A973225EC0}" type="datetimeFigureOut">
              <a:rPr lang="en-US" smtClean="0"/>
              <a:pPr/>
              <a:t>1/15/2019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7240E6-3D32-4D9E-B36B-8ED142A36D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719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BE73E9-6FF3-4DE5-B48E-25723A483B06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914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F9FAC0-A505-487B-A189-89B4129F7618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1825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F9FAC0-A505-487B-A189-89B4129F7618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2792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F9FAC0-A505-487B-A189-89B4129F7618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6340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F9FAC0-A505-487B-A189-89B4129F7618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9106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F9FAC0-A505-487B-A189-89B4129F7618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7761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F9FAC0-A505-487B-A189-89B4129F7618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4766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F9FAC0-A505-487B-A189-89B4129F7618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7341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F9FAC0-A505-487B-A189-89B4129F7618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1312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F9FAC0-A505-487B-A189-89B4129F7618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8551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F9FAC0-A505-487B-A189-89B4129F7618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410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BE73E9-6FF3-4DE5-B48E-25723A483B06}" type="slidenum">
              <a:rPr lang="en-US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387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F9FAC0-A505-487B-A189-89B4129F7618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89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F9FAC0-A505-487B-A189-89B4129F7618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327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F9FAC0-A505-487B-A189-89B4129F7618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903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F9FAC0-A505-487B-A189-89B4129F7618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982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F9FAC0-A505-487B-A189-89B4129F7618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526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F9FAC0-A505-487B-A189-89B4129F7618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7051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F9FAC0-A505-487B-A189-89B4129F7618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415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6BDA12-C10B-43DA-93B3-98197F19A0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38D936-2479-4EF6-882D-DC0C293A5F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2A2816-00E3-47B0-BA0E-4A0BCD857B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A308C-2FF1-40D8-8F85-B8C5F31DAD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96F92-95EB-400E-9740-C27AEB8ECF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0E83A-9335-4877-8872-92534BA034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10BFC7-41D5-4B82-B8D6-AD0523161C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63486A-9892-4E0A-AD94-D4F2A1AEBE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90145E-A957-4BDF-8443-6340B84905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0EFAB9-86CE-4359-9E05-D0F4D01074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935A87-9AF3-4992-9A09-2E5C75B9FF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60120-6F9B-442D-8A43-1C6C55E1C9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EEDC87-CC53-414E-863E-C2C9E6F372D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hc.noaa.gov/modelsummary.shtm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9.png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5.gif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chart" Target="../charts/chart1.xml"/><Relationship Id="rId4" Type="http://schemas.openxmlformats.org/officeDocument/2006/relationships/image" Target="../media/image5.png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5"/>
          <p:cNvSpPr txBox="1">
            <a:spLocks noChangeArrowheads="1"/>
          </p:cNvSpPr>
          <p:nvPr/>
        </p:nvSpPr>
        <p:spPr bwMode="auto">
          <a:xfrm>
            <a:off x="150348" y="2545289"/>
            <a:ext cx="875889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A deep-learning driven improved ensemble approach for hurricane forecasting</a:t>
            </a:r>
          </a:p>
        </p:txBody>
      </p:sp>
      <p:grpSp>
        <p:nvGrpSpPr>
          <p:cNvPr id="10" name="Group 9"/>
          <p:cNvGrpSpPr/>
          <p:nvPr/>
        </p:nvGrpSpPr>
        <p:grpSpPr>
          <a:xfrm rot="10800000">
            <a:off x="395964" y="3840057"/>
            <a:ext cx="8267664" cy="274320"/>
            <a:chOff x="647700" y="4849224"/>
            <a:chExt cx="7999730" cy="207505"/>
          </a:xfrm>
        </p:grpSpPr>
        <p:cxnSp>
          <p:nvCxnSpPr>
            <p:cNvPr id="2051" name="Straight Connector 7"/>
            <p:cNvCxnSpPr>
              <a:cxnSpLocks noChangeShapeType="1"/>
            </p:cNvCxnSpPr>
            <p:nvPr/>
          </p:nvCxnSpPr>
          <p:spPr bwMode="auto">
            <a:xfrm>
              <a:off x="647700" y="4943475"/>
              <a:ext cx="7848600" cy="0"/>
            </a:xfrm>
            <a:prstGeom prst="line">
              <a:avLst/>
            </a:prstGeom>
            <a:noFill/>
            <a:ln w="19050" algn="ctr">
              <a:solidFill>
                <a:schemeClr val="bg1"/>
              </a:solidFill>
              <a:round/>
              <a:headEnd/>
              <a:tailEnd/>
            </a:ln>
          </p:spPr>
        </p:cxnSp>
        <p:sp>
          <p:nvSpPr>
            <p:cNvPr id="2052" name="Oval 10"/>
            <p:cNvSpPr>
              <a:spLocks noChangeArrowheads="1"/>
            </p:cNvSpPr>
            <p:nvPr/>
          </p:nvSpPr>
          <p:spPr bwMode="auto">
            <a:xfrm>
              <a:off x="8382000" y="4849224"/>
              <a:ext cx="265430" cy="207505"/>
            </a:xfrm>
            <a:prstGeom prst="ellipse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 u="sng">
                <a:solidFill>
                  <a:srgbClr val="000000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094235" y="4139500"/>
            <a:ext cx="647700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ESIP Winter Meeting</a:t>
            </a:r>
          </a:p>
          <a:p>
            <a:pPr algn="ctr"/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UH AI team (Ebrahim E. and et al.)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PI: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Yunsoo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Choi </a:t>
            </a:r>
          </a:p>
          <a:p>
            <a:pPr algn="ctr"/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Earth and Atmospheric Sciences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Houston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18335" y="62484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January 2019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9080" l="10000" r="875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7"/>
            <a:ext cx="2133593" cy="213359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-76199" y="6527797"/>
            <a:ext cx="9436100" cy="247560"/>
            <a:chOff x="-76200" y="6560979"/>
            <a:chExt cx="9436100" cy="354778"/>
          </a:xfrm>
        </p:grpSpPr>
        <p:pic>
          <p:nvPicPr>
            <p:cNvPr id="4119" name="Picture 21" descr="bottomSLiM2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1450" y="6610350"/>
              <a:ext cx="8802688" cy="17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20" name="TextBox 20"/>
            <p:cNvSpPr txBox="1">
              <a:spLocks noChangeArrowheads="1"/>
            </p:cNvSpPr>
            <p:nvPr/>
          </p:nvSpPr>
          <p:spPr bwMode="auto">
            <a:xfrm>
              <a:off x="-76200" y="6584952"/>
              <a:ext cx="1981200" cy="3308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900" dirty="0">
                <a:solidFill>
                  <a:srgbClr val="FFFFFF"/>
                </a:solidFill>
              </a:endParaRPr>
            </a:p>
          </p:txBody>
        </p:sp>
        <p:sp>
          <p:nvSpPr>
            <p:cNvPr id="4121" name="TextBox 21"/>
            <p:cNvSpPr txBox="1">
              <a:spLocks noChangeArrowheads="1"/>
            </p:cNvSpPr>
            <p:nvPr/>
          </p:nvSpPr>
          <p:spPr bwMode="auto">
            <a:xfrm>
              <a:off x="7378700" y="6560979"/>
              <a:ext cx="1981200" cy="3528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0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52400" y="6499494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8" y="6278880"/>
            <a:ext cx="1112702" cy="27432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EFE9B2FF-B82A-4D70-8502-F34465148495}"/>
              </a:ext>
            </a:extLst>
          </p:cNvPr>
          <p:cNvSpPr txBox="1"/>
          <p:nvPr/>
        </p:nvSpPr>
        <p:spPr>
          <a:xfrm>
            <a:off x="237331" y="1324719"/>
            <a:ext cx="8667750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200"/>
              </a:spcAft>
            </a:pPr>
            <a:r>
              <a:rPr lang="en-GB" altLang="en-US" sz="2000" kern="0" dirty="0">
                <a:solidFill>
                  <a:srgbClr val="000000"/>
                </a:solidFill>
                <a:latin typeface="Times" pitchFamily="2" charset="0"/>
              </a:rPr>
              <a:t>Why Ensemble model:</a:t>
            </a:r>
          </a:p>
          <a:p>
            <a:pPr lvl="0" eaLnBrk="0" fontAlgn="base" hangingPunct="0">
              <a:spcAft>
                <a:spcPts val="1200"/>
              </a:spcAft>
            </a:pPr>
            <a:endParaRPr lang="en-GB" altLang="en-US" sz="900" kern="0" dirty="0">
              <a:solidFill>
                <a:srgbClr val="000000"/>
              </a:solidFill>
              <a:latin typeface="Times" pitchFamily="2" charset="0"/>
            </a:endParaRPr>
          </a:p>
          <a:p>
            <a:pPr marL="342900" lvl="0" indent="-342900" eaLnBrk="0" fontAlgn="base" hangingPunct="0">
              <a:spcAft>
                <a:spcPts val="1200"/>
              </a:spcAft>
              <a:buFont typeface="Wingdings" pitchFamily="2" charset="2"/>
              <a:buChar char="Ø"/>
            </a:pPr>
            <a:r>
              <a:rPr lang="en-GB" altLang="en-US" sz="2000" kern="0" dirty="0">
                <a:solidFill>
                  <a:srgbClr val="000000"/>
                </a:solidFill>
                <a:latin typeface="Times" pitchFamily="2" charset="0"/>
              </a:rPr>
              <a:t>For track forecasting, dynamical models are generally the best.</a:t>
            </a:r>
          </a:p>
          <a:p>
            <a:pPr marL="342900" lvl="0" indent="-342900" eaLnBrk="0" fontAlgn="base" hangingPunct="0">
              <a:spcAft>
                <a:spcPts val="1200"/>
              </a:spcAft>
              <a:buFont typeface="Wingdings" pitchFamily="2" charset="2"/>
              <a:buChar char="Ø"/>
            </a:pPr>
            <a:r>
              <a:rPr lang="en-GB" altLang="en-US" sz="2000" kern="0" dirty="0">
                <a:solidFill>
                  <a:srgbClr val="000000"/>
                </a:solidFill>
                <a:latin typeface="Times" pitchFamily="2" charset="0"/>
              </a:rPr>
              <a:t>For intensity forecasting, statistical models generally perform better.</a:t>
            </a:r>
          </a:p>
          <a:p>
            <a:pPr marL="342900" lvl="0" indent="-342900" eaLnBrk="0" fontAlgn="base" hangingPunct="0">
              <a:spcAft>
                <a:spcPts val="1200"/>
              </a:spcAft>
              <a:buFont typeface="Wingdings" pitchFamily="2" charset="2"/>
              <a:buChar char="Ø"/>
            </a:pPr>
            <a:r>
              <a:rPr lang="en-GB" altLang="en-US" sz="2000" kern="0" dirty="0">
                <a:solidFill>
                  <a:srgbClr val="000000"/>
                </a:solidFill>
                <a:latin typeface="Times" pitchFamily="2" charset="0"/>
              </a:rPr>
              <a:t>We can combine the advantages of both models using an machine learning ensemble approach.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59153357-B6BD-46E7-AEA4-E657E0665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3032" y="242888"/>
            <a:ext cx="21240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DCCD4B4-DAAC-4031-A344-477908F4DD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047752"/>
            <a:ext cx="8077200" cy="1905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303688AD-03FD-4A1F-82A5-B89D8E536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273434"/>
            <a:ext cx="44577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rtl="1" eaLnBrk="1" hangingPunct="1">
              <a:defRPr/>
            </a:pPr>
            <a:r>
              <a:rPr lang="en-US" sz="36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7DA28DF-A56D-4B44-A325-A4FABBCC21BE}"/>
              </a:ext>
            </a:extLst>
          </p:cNvPr>
          <p:cNvGrpSpPr/>
          <p:nvPr/>
        </p:nvGrpSpPr>
        <p:grpSpPr>
          <a:xfrm>
            <a:off x="76200" y="127000"/>
            <a:ext cx="8896350" cy="1073150"/>
            <a:chOff x="76200" y="127000"/>
            <a:chExt cx="8896350" cy="1073150"/>
          </a:xfrm>
        </p:grpSpPr>
        <p:pic>
          <p:nvPicPr>
            <p:cNvPr id="19" name="Picture 18" descr="top_border_shadow">
              <a:extLst>
                <a:ext uri="{FF2B5EF4-FFF2-40B4-BE49-F238E27FC236}">
                  <a16:creationId xmlns:a16="http://schemas.microsoft.com/office/drawing/2014/main" id="{62681513-4F41-4CDB-8ADE-BF4C445542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0800000" flipH="1">
              <a:off x="169863" y="127000"/>
              <a:ext cx="8802687" cy="1073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C92FDEF0-6EAA-42E1-A655-B18A0C600C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00" y="357654"/>
              <a:ext cx="4800600" cy="698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rtl="1" eaLnBrk="1" hangingPunct="1">
                <a:defRPr/>
              </a:pPr>
              <a:r>
                <a:rPr lang="en-US" sz="3600" b="1" kern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Hurricane Forecasting</a:t>
              </a:r>
              <a:endParaRPr lang="fa-IR" sz="36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8774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-76200" y="6527800"/>
            <a:ext cx="9436100" cy="177800"/>
            <a:chOff x="-76200" y="6560979"/>
            <a:chExt cx="9436100" cy="254805"/>
          </a:xfrm>
        </p:grpSpPr>
        <p:pic>
          <p:nvPicPr>
            <p:cNvPr id="4119" name="Picture 21" descr="bottomSLiM2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1450" y="6610350"/>
              <a:ext cx="8802688" cy="17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20" name="TextBox 20"/>
            <p:cNvSpPr txBox="1">
              <a:spLocks noChangeArrowheads="1"/>
            </p:cNvSpPr>
            <p:nvPr/>
          </p:nvSpPr>
          <p:spPr bwMode="auto">
            <a:xfrm>
              <a:off x="-76200" y="6584952"/>
              <a:ext cx="1981200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900" dirty="0">
                <a:solidFill>
                  <a:srgbClr val="FFFFFF"/>
                </a:solidFill>
              </a:endParaRPr>
            </a:p>
          </p:txBody>
        </p:sp>
        <p:sp>
          <p:nvSpPr>
            <p:cNvPr id="4121" name="TextBox 21"/>
            <p:cNvSpPr txBox="1">
              <a:spLocks noChangeArrowheads="1"/>
            </p:cNvSpPr>
            <p:nvPr/>
          </p:nvSpPr>
          <p:spPr bwMode="auto">
            <a:xfrm>
              <a:off x="7378700" y="6560979"/>
              <a:ext cx="198120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0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52400" y="6499493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0"/>
            <a:ext cx="1751474" cy="431800"/>
          </a:xfrm>
          <a:prstGeom prst="rect">
            <a:avLst/>
          </a:prstGeom>
        </p:spPr>
      </p:pic>
      <p:pic>
        <p:nvPicPr>
          <p:cNvPr id="28" name="Picture 19" descr="top_border_shadow">
            <a:extLst>
              <a:ext uri="{FF2B5EF4-FFF2-40B4-BE49-F238E27FC236}">
                <a16:creationId xmlns:a16="http://schemas.microsoft.com/office/drawing/2014/main" id="{A7F01471-74CD-4398-AB9A-F7AC7EF3E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 flipH="1">
            <a:off x="169863" y="127000"/>
            <a:ext cx="8802687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1122F35-A0AA-AC45-AB5F-8FCB0A3D0B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7497994"/>
              </p:ext>
            </p:extLst>
          </p:nvPr>
        </p:nvGraphicFramePr>
        <p:xfrm>
          <a:off x="152400" y="1594819"/>
          <a:ext cx="8820150" cy="450937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18130">
                  <a:extLst>
                    <a:ext uri="{9D8B030D-6E8A-4147-A177-3AD203B41FA5}">
                      <a16:colId xmlns:a16="http://schemas.microsoft.com/office/drawing/2014/main" val="2751115396"/>
                    </a:ext>
                  </a:extLst>
                </a:gridCol>
                <a:gridCol w="2285006">
                  <a:extLst>
                    <a:ext uri="{9D8B030D-6E8A-4147-A177-3AD203B41FA5}">
                      <a16:colId xmlns:a16="http://schemas.microsoft.com/office/drawing/2014/main" val="2526283481"/>
                    </a:ext>
                  </a:extLst>
                </a:gridCol>
                <a:gridCol w="2369064">
                  <a:extLst>
                    <a:ext uri="{9D8B030D-6E8A-4147-A177-3AD203B41FA5}">
                      <a16:colId xmlns:a16="http://schemas.microsoft.com/office/drawing/2014/main" val="312101175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144357914"/>
                    </a:ext>
                  </a:extLst>
                </a:gridCol>
                <a:gridCol w="1504950">
                  <a:extLst>
                    <a:ext uri="{9D8B030D-6E8A-4147-A177-3AD203B41FA5}">
                      <a16:colId xmlns:a16="http://schemas.microsoft.com/office/drawing/2014/main" val="2128823837"/>
                    </a:ext>
                  </a:extLst>
                </a:gridCol>
              </a:tblGrid>
              <a:tr h="5604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effectLst/>
                          <a:latin typeface="Times" pitchFamily="2" charset="0"/>
                        </a:rPr>
                        <a:t>ATCF</a:t>
                      </a:r>
                      <a:r>
                        <a:rPr lang="en-US" sz="1600" b="1" baseline="30000" dirty="0">
                          <a:effectLst/>
                          <a:latin typeface="Times" pitchFamily="2" charset="0"/>
                        </a:rPr>
                        <a:t>*</a:t>
                      </a:r>
                      <a:r>
                        <a:rPr lang="en-US" sz="1600" b="1" dirty="0">
                          <a:effectLst/>
                          <a:latin typeface="Times" pitchFamily="2" charset="0"/>
                        </a:rPr>
                        <a:t> ID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effectLst/>
                          <a:latin typeface="Times" pitchFamily="2" charset="0"/>
                        </a:rPr>
                        <a:t>Model Name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effectLst/>
                          <a:latin typeface="Times" pitchFamily="2" charset="0"/>
                        </a:rPr>
                        <a:t>Horizontal Resolution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effectLst/>
                          <a:latin typeface="Times" pitchFamily="2" charset="0"/>
                        </a:rPr>
                        <a:t>Cycle/Run Period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effectLst/>
                          <a:latin typeface="Times" pitchFamily="2" charset="0"/>
                        </a:rPr>
                        <a:t>NHC Forecast</a:t>
                      </a:r>
                      <a:br>
                        <a:rPr lang="en-US" sz="1600" b="1" dirty="0">
                          <a:effectLst/>
                          <a:latin typeface="Times" pitchFamily="2" charset="0"/>
                        </a:rPr>
                      </a:br>
                      <a:r>
                        <a:rPr lang="en-US" sz="1600" b="1" dirty="0">
                          <a:effectLst/>
                          <a:latin typeface="Times" pitchFamily="2" charset="0"/>
                        </a:rPr>
                        <a:t>Parameters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349389159"/>
                  </a:ext>
                </a:extLst>
              </a:tr>
              <a:tr h="472528">
                <a:tc>
                  <a:txBody>
                    <a:bodyPr/>
                    <a:lstStyle/>
                    <a:p>
                      <a:pPr algn="l"/>
                      <a:r>
                        <a:rPr lang="en-US" sz="1300" dirty="0">
                          <a:effectLst/>
                          <a:latin typeface="Times" pitchFamily="2" charset="0"/>
                        </a:rPr>
                        <a:t>NVGM/NVGI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>
                          <a:effectLst/>
                          <a:latin typeface="Times" pitchFamily="2" charset="0"/>
                        </a:rPr>
                        <a:t>Navy Global Environmental Model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dirty="0">
                          <a:effectLst/>
                          <a:latin typeface="Times" pitchFamily="2" charset="0"/>
                        </a:rPr>
                        <a:t>Spectral (~31 km)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dirty="0">
                          <a:effectLst/>
                          <a:latin typeface="Times" pitchFamily="2" charset="0"/>
                        </a:rPr>
                        <a:t>6 </a:t>
                      </a:r>
                      <a:r>
                        <a:rPr lang="en-US" sz="1300" dirty="0" err="1">
                          <a:effectLst/>
                          <a:latin typeface="Times" pitchFamily="2" charset="0"/>
                        </a:rPr>
                        <a:t>hr</a:t>
                      </a:r>
                      <a:r>
                        <a:rPr lang="en-US" sz="1300" dirty="0">
                          <a:effectLst/>
                          <a:latin typeface="Times" pitchFamily="2" charset="0"/>
                        </a:rPr>
                        <a:t> (144 </a:t>
                      </a:r>
                      <a:r>
                        <a:rPr lang="en-US" sz="1300" dirty="0" err="1">
                          <a:effectLst/>
                          <a:latin typeface="Times" pitchFamily="2" charset="0"/>
                        </a:rPr>
                        <a:t>hr</a:t>
                      </a:r>
                      <a:r>
                        <a:rPr lang="en-US" sz="1300" dirty="0">
                          <a:effectLst/>
                          <a:latin typeface="Times" pitchFamily="2" charset="0"/>
                        </a:rPr>
                        <a:t>)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>
                          <a:effectLst/>
                          <a:latin typeface="Times" pitchFamily="2" charset="0"/>
                        </a:rPr>
                        <a:t>Track and intensity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2256946513"/>
                  </a:ext>
                </a:extLst>
              </a:tr>
              <a:tr h="472528">
                <a:tc>
                  <a:txBody>
                    <a:bodyPr/>
                    <a:lstStyle/>
                    <a:p>
                      <a:pPr algn="l"/>
                      <a:r>
                        <a:rPr lang="en-US" sz="1300" dirty="0">
                          <a:effectLst/>
                          <a:latin typeface="Times" pitchFamily="2" charset="0"/>
                        </a:rPr>
                        <a:t>AVNO/AVNI</a:t>
                      </a:r>
                      <a:br>
                        <a:rPr lang="en-US" sz="1300" dirty="0">
                          <a:effectLst/>
                          <a:latin typeface="Times" pitchFamily="2" charset="0"/>
                        </a:rPr>
                      </a:br>
                      <a:r>
                        <a:rPr lang="en-US" sz="1300" dirty="0">
                          <a:effectLst/>
                          <a:latin typeface="Times" pitchFamily="2" charset="0"/>
                        </a:rPr>
                        <a:t>GFSO/GFSI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dirty="0">
                          <a:effectLst/>
                          <a:latin typeface="Times" pitchFamily="2" charset="0"/>
                        </a:rPr>
                        <a:t>Global Forecast System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dirty="0">
                          <a:effectLst/>
                          <a:latin typeface="Times" pitchFamily="2" charset="0"/>
                        </a:rPr>
                        <a:t>Spectral (~13 km)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dirty="0">
                          <a:effectLst/>
                          <a:latin typeface="Times" pitchFamily="2" charset="0"/>
                        </a:rPr>
                        <a:t>6 </a:t>
                      </a:r>
                      <a:r>
                        <a:rPr lang="en-US" sz="1300" dirty="0" err="1">
                          <a:effectLst/>
                          <a:latin typeface="Times" pitchFamily="2" charset="0"/>
                        </a:rPr>
                        <a:t>hr</a:t>
                      </a:r>
                      <a:r>
                        <a:rPr lang="en-US" sz="1300" dirty="0">
                          <a:effectLst/>
                          <a:latin typeface="Times" pitchFamily="2" charset="0"/>
                        </a:rPr>
                        <a:t> (180 </a:t>
                      </a:r>
                      <a:r>
                        <a:rPr lang="en-US" sz="1300" dirty="0" err="1">
                          <a:effectLst/>
                          <a:latin typeface="Times" pitchFamily="2" charset="0"/>
                        </a:rPr>
                        <a:t>hr</a:t>
                      </a:r>
                      <a:r>
                        <a:rPr lang="en-US" sz="1300" dirty="0">
                          <a:effectLst/>
                          <a:latin typeface="Times" pitchFamily="2" charset="0"/>
                        </a:rPr>
                        <a:t>)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>
                          <a:effectLst/>
                          <a:latin typeface="Times" pitchFamily="2" charset="0"/>
                        </a:rPr>
                        <a:t>Track and intensity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1426502634"/>
                  </a:ext>
                </a:extLst>
              </a:tr>
              <a:tr h="472528">
                <a:tc>
                  <a:txBody>
                    <a:bodyPr/>
                    <a:lstStyle/>
                    <a:p>
                      <a:pPr algn="l"/>
                      <a:r>
                        <a:rPr lang="en-US" sz="1300" dirty="0">
                          <a:effectLst/>
                          <a:latin typeface="Times" pitchFamily="2" charset="0"/>
                        </a:rPr>
                        <a:t>EMX/EMXI/EMX2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dirty="0">
                          <a:effectLst/>
                          <a:latin typeface="Times" pitchFamily="2" charset="0"/>
                        </a:rPr>
                        <a:t>European Centre for Medium-Range Weather Forecasts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dirty="0">
                          <a:effectLst/>
                          <a:latin typeface="Times" pitchFamily="2" charset="0"/>
                        </a:rPr>
                        <a:t>Spectral (~9 km)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dirty="0">
                          <a:effectLst/>
                          <a:latin typeface="Times" pitchFamily="2" charset="0"/>
                        </a:rPr>
                        <a:t>12 </a:t>
                      </a:r>
                      <a:r>
                        <a:rPr lang="en-US" sz="1300" dirty="0" err="1">
                          <a:effectLst/>
                          <a:latin typeface="Times" pitchFamily="2" charset="0"/>
                        </a:rPr>
                        <a:t>hr</a:t>
                      </a:r>
                      <a:r>
                        <a:rPr lang="en-US" sz="1300" dirty="0">
                          <a:effectLst/>
                          <a:latin typeface="Times" pitchFamily="2" charset="0"/>
                        </a:rPr>
                        <a:t> (240 </a:t>
                      </a:r>
                      <a:r>
                        <a:rPr lang="en-US" sz="1300" dirty="0" err="1">
                          <a:effectLst/>
                          <a:latin typeface="Times" pitchFamily="2" charset="0"/>
                        </a:rPr>
                        <a:t>hr</a:t>
                      </a:r>
                      <a:r>
                        <a:rPr lang="en-US" sz="1300" dirty="0">
                          <a:effectLst/>
                          <a:latin typeface="Times" pitchFamily="2" charset="0"/>
                        </a:rPr>
                        <a:t>)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>
                          <a:effectLst/>
                          <a:latin typeface="Times" pitchFamily="2" charset="0"/>
                        </a:rPr>
                        <a:t>Track and intensity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1884798403"/>
                  </a:ext>
                </a:extLst>
              </a:tr>
              <a:tr h="307278">
                <a:tc>
                  <a:txBody>
                    <a:bodyPr/>
                    <a:lstStyle/>
                    <a:p>
                      <a:pPr algn="l"/>
                      <a:r>
                        <a:rPr lang="en-US" sz="1300">
                          <a:effectLst/>
                          <a:latin typeface="Times" pitchFamily="2" charset="0"/>
                        </a:rPr>
                        <a:t>EGRR/EGRI/EGR2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dirty="0">
                          <a:effectLst/>
                          <a:latin typeface="Times" pitchFamily="2" charset="0"/>
                        </a:rPr>
                        <a:t>U.K. Met Office Global Model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>
                          <a:effectLst/>
                          <a:latin typeface="Times" pitchFamily="2" charset="0"/>
                        </a:rPr>
                        <a:t>Grid point (~10 km)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dirty="0">
                          <a:effectLst/>
                          <a:latin typeface="Times" pitchFamily="2" charset="0"/>
                        </a:rPr>
                        <a:t>12 </a:t>
                      </a:r>
                      <a:r>
                        <a:rPr lang="en-US" sz="1300" dirty="0" err="1">
                          <a:effectLst/>
                          <a:latin typeface="Times" pitchFamily="2" charset="0"/>
                        </a:rPr>
                        <a:t>hr</a:t>
                      </a:r>
                      <a:r>
                        <a:rPr lang="en-US" sz="1300" dirty="0">
                          <a:effectLst/>
                          <a:latin typeface="Times" pitchFamily="2" charset="0"/>
                        </a:rPr>
                        <a:t> (144 </a:t>
                      </a:r>
                      <a:r>
                        <a:rPr lang="en-US" sz="1300" dirty="0" err="1">
                          <a:effectLst/>
                          <a:latin typeface="Times" pitchFamily="2" charset="0"/>
                        </a:rPr>
                        <a:t>hr</a:t>
                      </a:r>
                      <a:r>
                        <a:rPr lang="en-US" sz="1300" dirty="0">
                          <a:effectLst/>
                          <a:latin typeface="Times" pitchFamily="2" charset="0"/>
                        </a:rPr>
                        <a:t>)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>
                          <a:effectLst/>
                          <a:latin typeface="Times" pitchFamily="2" charset="0"/>
                        </a:rPr>
                        <a:t>Track and intensity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1381489292"/>
                  </a:ext>
                </a:extLst>
              </a:tr>
              <a:tr h="472528">
                <a:tc>
                  <a:txBody>
                    <a:bodyPr/>
                    <a:lstStyle/>
                    <a:p>
                      <a:pPr algn="l"/>
                      <a:r>
                        <a:rPr lang="en-US" sz="1300">
                          <a:effectLst/>
                          <a:latin typeface="Times" pitchFamily="2" charset="0"/>
                        </a:rPr>
                        <a:t>CMC/CMCI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dirty="0">
                          <a:effectLst/>
                          <a:latin typeface="Times" pitchFamily="2" charset="0"/>
                        </a:rPr>
                        <a:t>Canadian Deterministic Prediction System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dirty="0">
                          <a:effectLst/>
                          <a:latin typeface="Times" pitchFamily="2" charset="0"/>
                        </a:rPr>
                        <a:t>Grid point (~25 km)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dirty="0">
                          <a:effectLst/>
                          <a:latin typeface="Times" pitchFamily="2" charset="0"/>
                        </a:rPr>
                        <a:t>12 </a:t>
                      </a:r>
                      <a:r>
                        <a:rPr lang="en-US" sz="1300" dirty="0" err="1">
                          <a:effectLst/>
                          <a:latin typeface="Times" pitchFamily="2" charset="0"/>
                        </a:rPr>
                        <a:t>hr</a:t>
                      </a:r>
                      <a:r>
                        <a:rPr lang="en-US" sz="1300" dirty="0">
                          <a:effectLst/>
                          <a:latin typeface="Times" pitchFamily="2" charset="0"/>
                        </a:rPr>
                        <a:t> (240 </a:t>
                      </a:r>
                      <a:r>
                        <a:rPr lang="en-US" sz="1300" dirty="0" err="1">
                          <a:effectLst/>
                          <a:latin typeface="Times" pitchFamily="2" charset="0"/>
                        </a:rPr>
                        <a:t>hr</a:t>
                      </a:r>
                      <a:r>
                        <a:rPr lang="en-US" sz="1300" dirty="0">
                          <a:effectLst/>
                          <a:latin typeface="Times" pitchFamily="2" charset="0"/>
                        </a:rPr>
                        <a:t>)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dirty="0">
                          <a:effectLst/>
                          <a:latin typeface="Times" pitchFamily="2" charset="0"/>
                        </a:rPr>
                        <a:t>Track and intensity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149603541"/>
                  </a:ext>
                </a:extLst>
              </a:tr>
              <a:tr h="551069">
                <a:tc>
                  <a:txBody>
                    <a:bodyPr/>
                    <a:lstStyle/>
                    <a:p>
                      <a:pPr algn="l"/>
                      <a:r>
                        <a:rPr lang="en-US" sz="1300">
                          <a:effectLst/>
                          <a:latin typeface="Times" pitchFamily="2" charset="0"/>
                        </a:rPr>
                        <a:t>HWRF/HWFI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dirty="0">
                          <a:effectLst/>
                          <a:latin typeface="Times" pitchFamily="2" charset="0"/>
                        </a:rPr>
                        <a:t>Hurricane Weather Research and Forecast system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dirty="0">
                          <a:effectLst/>
                          <a:latin typeface="Times" pitchFamily="2" charset="0"/>
                        </a:rPr>
                        <a:t>Nested Grid point (18-6-2 km)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dirty="0">
                          <a:effectLst/>
                          <a:latin typeface="Times" pitchFamily="2" charset="0"/>
                        </a:rPr>
                        <a:t>6 </a:t>
                      </a:r>
                      <a:r>
                        <a:rPr lang="en-US" sz="1300" dirty="0" err="1">
                          <a:effectLst/>
                          <a:latin typeface="Times" pitchFamily="2" charset="0"/>
                        </a:rPr>
                        <a:t>hr</a:t>
                      </a:r>
                      <a:r>
                        <a:rPr lang="en-US" sz="1300" dirty="0">
                          <a:effectLst/>
                          <a:latin typeface="Times" pitchFamily="2" charset="0"/>
                        </a:rPr>
                        <a:t> (126 </a:t>
                      </a:r>
                      <a:r>
                        <a:rPr lang="en-US" sz="1300" dirty="0" err="1">
                          <a:effectLst/>
                          <a:latin typeface="Times" pitchFamily="2" charset="0"/>
                        </a:rPr>
                        <a:t>hr</a:t>
                      </a:r>
                      <a:r>
                        <a:rPr lang="en-US" sz="1300" dirty="0">
                          <a:effectLst/>
                          <a:latin typeface="Times" pitchFamily="2" charset="0"/>
                        </a:rPr>
                        <a:t>)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>
                          <a:effectLst/>
                          <a:latin typeface="Times" pitchFamily="2" charset="0"/>
                        </a:rPr>
                        <a:t>Track and intensity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2199286514"/>
                  </a:ext>
                </a:extLst>
              </a:tr>
              <a:tr h="551069">
                <a:tc>
                  <a:txBody>
                    <a:bodyPr/>
                    <a:lstStyle/>
                    <a:p>
                      <a:pPr algn="l"/>
                      <a:r>
                        <a:rPr lang="en-US" sz="1300">
                          <a:effectLst/>
                          <a:latin typeface="Times" pitchFamily="2" charset="0"/>
                        </a:rPr>
                        <a:t>CTCX/CTCI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>
                          <a:effectLst/>
                          <a:latin typeface="Times" pitchFamily="2" charset="0"/>
                        </a:rPr>
                        <a:t>NRL COAMPS-TC w/ GFS initial and boundary conditions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dirty="0">
                          <a:effectLst/>
                          <a:latin typeface="Times" pitchFamily="2" charset="0"/>
                        </a:rPr>
                        <a:t>Nested Grid point (45-15-5 km)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dirty="0">
                          <a:effectLst/>
                          <a:latin typeface="Times" pitchFamily="2" charset="0"/>
                        </a:rPr>
                        <a:t>6 </a:t>
                      </a:r>
                      <a:r>
                        <a:rPr lang="en-US" sz="1300" dirty="0" err="1">
                          <a:effectLst/>
                          <a:latin typeface="Times" pitchFamily="2" charset="0"/>
                        </a:rPr>
                        <a:t>hr</a:t>
                      </a:r>
                      <a:r>
                        <a:rPr lang="en-US" sz="1300" dirty="0">
                          <a:effectLst/>
                          <a:latin typeface="Times" pitchFamily="2" charset="0"/>
                        </a:rPr>
                        <a:t> (126 </a:t>
                      </a:r>
                      <a:r>
                        <a:rPr lang="en-US" sz="1300" dirty="0" err="1">
                          <a:effectLst/>
                          <a:latin typeface="Times" pitchFamily="2" charset="0"/>
                        </a:rPr>
                        <a:t>hr</a:t>
                      </a:r>
                      <a:r>
                        <a:rPr lang="en-US" sz="1300" dirty="0">
                          <a:effectLst/>
                          <a:latin typeface="Times" pitchFamily="2" charset="0"/>
                        </a:rPr>
                        <a:t>)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>
                          <a:effectLst/>
                          <a:latin typeface="Times" pitchFamily="2" charset="0"/>
                        </a:rPr>
                        <a:t>Track and intensity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2868863180"/>
                  </a:ext>
                </a:extLst>
              </a:tr>
              <a:tr h="551069">
                <a:tc>
                  <a:txBody>
                    <a:bodyPr/>
                    <a:lstStyle/>
                    <a:p>
                      <a:pPr algn="l"/>
                      <a:r>
                        <a:rPr lang="en-US" sz="1300" dirty="0">
                          <a:effectLst/>
                          <a:latin typeface="Times" pitchFamily="2" charset="0"/>
                        </a:rPr>
                        <a:t>HMON/HMNI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>
                          <a:effectLst/>
                          <a:latin typeface="Times" pitchFamily="2" charset="0"/>
                        </a:rPr>
                        <a:t>Hurricane Multi-scale Ocean-coupled Non-hydrostatic model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dirty="0">
                          <a:effectLst/>
                          <a:latin typeface="Times" pitchFamily="2" charset="0"/>
                        </a:rPr>
                        <a:t>Nested Grid point (18-6-2 km)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dirty="0">
                          <a:effectLst/>
                          <a:latin typeface="Times" pitchFamily="2" charset="0"/>
                        </a:rPr>
                        <a:t>6 </a:t>
                      </a:r>
                      <a:r>
                        <a:rPr lang="en-US" sz="1300" dirty="0" err="1">
                          <a:effectLst/>
                          <a:latin typeface="Times" pitchFamily="2" charset="0"/>
                        </a:rPr>
                        <a:t>hr</a:t>
                      </a:r>
                      <a:r>
                        <a:rPr lang="en-US" sz="1300" dirty="0">
                          <a:effectLst/>
                          <a:latin typeface="Times" pitchFamily="2" charset="0"/>
                        </a:rPr>
                        <a:t> (126 </a:t>
                      </a:r>
                      <a:r>
                        <a:rPr lang="en-US" sz="1300" dirty="0" err="1">
                          <a:effectLst/>
                          <a:latin typeface="Times" pitchFamily="2" charset="0"/>
                        </a:rPr>
                        <a:t>hr</a:t>
                      </a:r>
                      <a:r>
                        <a:rPr lang="en-US" sz="1300" dirty="0">
                          <a:effectLst/>
                          <a:latin typeface="Times" pitchFamily="2" charset="0"/>
                        </a:rPr>
                        <a:t>)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dirty="0">
                          <a:effectLst/>
                          <a:latin typeface="Times" pitchFamily="2" charset="0"/>
                        </a:rPr>
                        <a:t>Track and intensity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2751132322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86483BDB-A359-AB45-87CD-D9A40B35BA1A}"/>
              </a:ext>
            </a:extLst>
          </p:cNvPr>
          <p:cNvSpPr/>
          <p:nvPr/>
        </p:nvSpPr>
        <p:spPr>
          <a:xfrm>
            <a:off x="146304" y="1193924"/>
            <a:ext cx="86693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" pitchFamily="2" charset="0"/>
              </a:rPr>
              <a:t>Summary of global and regional dynamical models for track, intensity, and wind radii: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8F11AB-42C5-7544-956F-84B2D5320728}"/>
              </a:ext>
            </a:extLst>
          </p:cNvPr>
          <p:cNvSpPr/>
          <p:nvPr/>
        </p:nvSpPr>
        <p:spPr>
          <a:xfrm>
            <a:off x="1733186" y="6104194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b="1" baseline="30000" dirty="0">
                <a:latin typeface="Times" pitchFamily="2" charset="0"/>
              </a:rPr>
              <a:t>* </a:t>
            </a:r>
            <a:r>
              <a:rPr lang="en-US" sz="1050" dirty="0">
                <a:latin typeface="Times" pitchFamily="2" charset="0"/>
              </a:rPr>
              <a:t>The Automated Tropical Cyclone Forecasting System (ATCF) 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31C4B9-703F-8C4C-9DB6-2FB5611F1EDD}"/>
              </a:ext>
            </a:extLst>
          </p:cNvPr>
          <p:cNvSpPr/>
          <p:nvPr/>
        </p:nvSpPr>
        <p:spPr>
          <a:xfrm>
            <a:off x="5886450" y="6096000"/>
            <a:ext cx="32575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" pitchFamily="2" charset="0"/>
                <a:hlinkClick r:id="rId6"/>
              </a:rPr>
              <a:t>https://www.nhc.noaa.gov/modelsummary.shtml</a:t>
            </a:r>
            <a:endParaRPr lang="en-US" sz="1200" dirty="0">
              <a:latin typeface="Times" pitchFamily="2" charset="0"/>
            </a:endParaRP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BF34FFF8-33F6-9941-A8D1-B82B57451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57654"/>
            <a:ext cx="48006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rtl="1" eaLnBrk="1" hangingPunct="1">
              <a:defRPr/>
            </a:pPr>
            <a:r>
              <a:rPr lang="en-US" sz="36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Input Models</a:t>
            </a:r>
            <a:endParaRPr lang="fa-IR" sz="3600" b="1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300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-76200" y="6527800"/>
            <a:ext cx="9436100" cy="177800"/>
            <a:chOff x="-76200" y="6560979"/>
            <a:chExt cx="9436100" cy="254805"/>
          </a:xfrm>
        </p:grpSpPr>
        <p:pic>
          <p:nvPicPr>
            <p:cNvPr id="4119" name="Picture 21" descr="bottomSLiM2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1450" y="6610350"/>
              <a:ext cx="8802688" cy="17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20" name="TextBox 20"/>
            <p:cNvSpPr txBox="1">
              <a:spLocks noChangeArrowheads="1"/>
            </p:cNvSpPr>
            <p:nvPr/>
          </p:nvSpPr>
          <p:spPr bwMode="auto">
            <a:xfrm>
              <a:off x="-76200" y="6584952"/>
              <a:ext cx="1981200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900" dirty="0">
                <a:solidFill>
                  <a:srgbClr val="FFFFFF"/>
                </a:solidFill>
              </a:endParaRPr>
            </a:p>
          </p:txBody>
        </p:sp>
        <p:sp>
          <p:nvSpPr>
            <p:cNvPr id="4121" name="TextBox 21"/>
            <p:cNvSpPr txBox="1">
              <a:spLocks noChangeArrowheads="1"/>
            </p:cNvSpPr>
            <p:nvPr/>
          </p:nvSpPr>
          <p:spPr bwMode="auto">
            <a:xfrm>
              <a:off x="7378700" y="6560979"/>
              <a:ext cx="198120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00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0"/>
            <a:ext cx="1751474" cy="431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FBFDF6C-6E42-BC41-9D92-46D5EDAF7E88}"/>
              </a:ext>
            </a:extLst>
          </p:cNvPr>
          <p:cNvSpPr txBox="1"/>
          <p:nvPr/>
        </p:nvSpPr>
        <p:spPr>
          <a:xfrm>
            <a:off x="152400" y="6499493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16F2DA1-9E5B-F048-AA3A-E36288EF6DBA}"/>
              </a:ext>
            </a:extLst>
          </p:cNvPr>
          <p:cNvSpPr/>
          <p:nvPr/>
        </p:nvSpPr>
        <p:spPr>
          <a:xfrm>
            <a:off x="1476841" y="5300491"/>
            <a:ext cx="69707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1168" lvl="1" indent="0">
              <a:buClrTx/>
              <a:buNone/>
            </a:pPr>
            <a:r>
              <a:rPr lang="en-US" dirty="0">
                <a:latin typeface="Times" pitchFamily="2" charset="0"/>
                <a:cs typeface="Arial" panose="020B0604020202020204" pitchFamily="34" charset="0"/>
              </a:rPr>
              <a:t>DNNs modeling time period:</a:t>
            </a:r>
            <a:endParaRPr lang="en-US" dirty="0">
              <a:latin typeface="Times" pitchFamily="2" charset="0"/>
            </a:endParaRPr>
          </a:p>
          <a:p>
            <a:pPr marL="800100" lvl="1" indent="-342900">
              <a:buClrTx/>
              <a:buFont typeface="Wingdings" pitchFamily="2" charset="2"/>
              <a:buChar char="Ø"/>
            </a:pPr>
            <a:r>
              <a:rPr lang="en-US" dirty="0">
                <a:latin typeface="Times" pitchFamily="2" charset="0"/>
              </a:rPr>
              <a:t> Training data:		2003 – 2016 </a:t>
            </a:r>
          </a:p>
          <a:p>
            <a:pPr marL="800100" lvl="1" indent="-342900">
              <a:buClrTx/>
              <a:buFont typeface="Wingdings" pitchFamily="2" charset="2"/>
              <a:buChar char="Ø"/>
            </a:pPr>
            <a:r>
              <a:rPr lang="en-US" dirty="0">
                <a:latin typeface="Times" pitchFamily="2" charset="0"/>
              </a:rPr>
              <a:t> Next step prediction:	2017 (e.g. Hurricane Harvey)</a:t>
            </a:r>
          </a:p>
        </p:txBody>
      </p:sp>
      <p:sp>
        <p:nvSpPr>
          <p:cNvPr id="4122" name="Rectangle 4121">
            <a:extLst>
              <a:ext uri="{FF2B5EF4-FFF2-40B4-BE49-F238E27FC236}">
                <a16:creationId xmlns:a16="http://schemas.microsoft.com/office/drawing/2014/main" id="{9BA7F969-B01F-5E43-A83E-43617DDDE991}"/>
              </a:ext>
            </a:extLst>
          </p:cNvPr>
          <p:cNvSpPr/>
          <p:nvPr/>
        </p:nvSpPr>
        <p:spPr>
          <a:xfrm>
            <a:off x="110497" y="1295400"/>
            <a:ext cx="67534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01168" lvl="1" indent="0">
              <a:buClrTx/>
              <a:buNone/>
            </a:pPr>
            <a:r>
              <a:rPr lang="en-US" sz="2400" dirty="0">
                <a:latin typeface="Times" pitchFamily="2" charset="0"/>
                <a:cs typeface="Arial" panose="020B0604020202020204" pitchFamily="34" charset="0"/>
              </a:rPr>
              <a:t>UH CNN Ensemble Hurricane Forecasting System:</a:t>
            </a:r>
            <a:endParaRPr lang="en-US" sz="2400" dirty="0">
              <a:latin typeface="Times" pitchFamily="2" charset="0"/>
            </a:endParaRPr>
          </a:p>
        </p:txBody>
      </p:sp>
      <p:pic>
        <p:nvPicPr>
          <p:cNvPr id="35" name="Picture 8">
            <a:extLst>
              <a:ext uri="{FF2B5EF4-FFF2-40B4-BE49-F238E27FC236}">
                <a16:creationId xmlns:a16="http://schemas.microsoft.com/office/drawing/2014/main" id="{0A83EC35-8D91-4740-9CFA-3FACE203C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3032" y="242888"/>
            <a:ext cx="21240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ectangle 12">
            <a:extLst>
              <a:ext uri="{FF2B5EF4-FFF2-40B4-BE49-F238E27FC236}">
                <a16:creationId xmlns:a16="http://schemas.microsoft.com/office/drawing/2014/main" id="{F14C4110-F3A6-49B6-8AFB-653E283B63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047752"/>
            <a:ext cx="8077200" cy="1905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BE98383-11E8-4F84-9D3A-095BB0923B71}"/>
              </a:ext>
            </a:extLst>
          </p:cNvPr>
          <p:cNvGrpSpPr/>
          <p:nvPr/>
        </p:nvGrpSpPr>
        <p:grpSpPr>
          <a:xfrm>
            <a:off x="169863" y="127000"/>
            <a:ext cx="8802687" cy="1073150"/>
            <a:chOff x="169863" y="127000"/>
            <a:chExt cx="8802687" cy="1073150"/>
          </a:xfrm>
        </p:grpSpPr>
        <p:pic>
          <p:nvPicPr>
            <p:cNvPr id="38" name="Picture 19" descr="top_border_shadow">
              <a:extLst>
                <a:ext uri="{FF2B5EF4-FFF2-40B4-BE49-F238E27FC236}">
                  <a16:creationId xmlns:a16="http://schemas.microsoft.com/office/drawing/2014/main" id="{E24BC21A-5608-488E-B7BF-1A8304BE4C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0800000" flipH="1">
              <a:off x="169863" y="127000"/>
              <a:ext cx="8802687" cy="1073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Rectangle 2">
              <a:extLst>
                <a:ext uri="{FF2B5EF4-FFF2-40B4-BE49-F238E27FC236}">
                  <a16:creationId xmlns:a16="http://schemas.microsoft.com/office/drawing/2014/main" id="{A9F869F8-D732-40B5-9D4B-E373F57CD0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800" y="357654"/>
              <a:ext cx="4457700" cy="698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rtl="1" eaLnBrk="1" hangingPunct="1">
                <a:defRPr/>
              </a:pPr>
              <a:r>
                <a:rPr lang="en-US" sz="4000" b="1" kern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Methodology</a:t>
              </a:r>
              <a:endParaRPr lang="fa-IR" sz="40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9B66BF3-90B7-F249-95B2-BD8DFCB9655E}"/>
              </a:ext>
            </a:extLst>
          </p:cNvPr>
          <p:cNvGrpSpPr/>
          <p:nvPr/>
        </p:nvGrpSpPr>
        <p:grpSpPr>
          <a:xfrm>
            <a:off x="169863" y="1930498"/>
            <a:ext cx="8518339" cy="3327302"/>
            <a:chOff x="236177" y="2080515"/>
            <a:chExt cx="8518339" cy="3327302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4BC73E9-983A-004B-9DBF-FC7102C0FF21}"/>
                </a:ext>
              </a:extLst>
            </p:cNvPr>
            <p:cNvGrpSpPr/>
            <p:nvPr/>
          </p:nvGrpSpPr>
          <p:grpSpPr>
            <a:xfrm>
              <a:off x="236178" y="2080515"/>
              <a:ext cx="8518338" cy="1792598"/>
              <a:chOff x="-639" y="154263"/>
              <a:chExt cx="6012581" cy="1265663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E424414C-4A1C-B747-885E-35B6FA6B5BE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639" y="489056"/>
                <a:ext cx="797668" cy="84062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600" kern="1200" dirty="0">
                    <a:solidFill>
                      <a:srgbClr val="000000"/>
                    </a:solidFill>
                    <a:effectLst/>
                    <a:latin typeface="Times" pitchFamily="2" charset="0"/>
                    <a:ea typeface="+mn-ea"/>
                    <a:cs typeface="+mn-cs"/>
                  </a:rPr>
                  <a:t>Model 1</a:t>
                </a:r>
                <a:endParaRPr lang="en-US" sz="2800" dirty="0">
                  <a:effectLst/>
                </a:endParaRPr>
              </a:p>
              <a:p>
                <a:pPr algn="ctr"/>
                <a:r>
                  <a:rPr lang="en-US" sz="1600" kern="1200" dirty="0">
                    <a:solidFill>
                      <a:srgbClr val="000000"/>
                    </a:solidFill>
                    <a:effectLst/>
                    <a:latin typeface="Times" pitchFamily="2" charset="0"/>
                    <a:ea typeface="+mn-ea"/>
                    <a:cs typeface="+mn-cs"/>
                  </a:rPr>
                  <a:t>Model 2</a:t>
                </a:r>
                <a:endParaRPr lang="en-US" sz="2800" dirty="0">
                  <a:effectLst/>
                </a:endParaRPr>
              </a:p>
              <a:p>
                <a:pPr algn="ctr"/>
                <a:r>
                  <a:rPr lang="en-US" sz="1000" kern="1200" dirty="0">
                    <a:solidFill>
                      <a:srgbClr val="000000"/>
                    </a:solidFill>
                    <a:effectLst/>
                    <a:latin typeface="Times" pitchFamily="2" charset="0"/>
                    <a:ea typeface="+mn-ea"/>
                    <a:cs typeface="+mn-cs"/>
                  </a:rPr>
                  <a:t>.</a:t>
                </a:r>
                <a:endParaRPr lang="en-US" sz="2800" dirty="0">
                  <a:effectLst/>
                </a:endParaRPr>
              </a:p>
              <a:p>
                <a:pPr algn="ctr"/>
                <a:r>
                  <a:rPr lang="en-US" sz="1000" kern="1200" dirty="0">
                    <a:solidFill>
                      <a:srgbClr val="000000"/>
                    </a:solidFill>
                    <a:effectLst/>
                    <a:latin typeface="Times" pitchFamily="2" charset="0"/>
                    <a:ea typeface="+mn-ea"/>
                    <a:cs typeface="+mn-cs"/>
                  </a:rPr>
                  <a:t>.</a:t>
                </a:r>
                <a:endParaRPr lang="en-US" sz="2800" dirty="0">
                  <a:effectLst/>
                </a:endParaRPr>
              </a:p>
              <a:p>
                <a:pPr algn="ctr"/>
                <a:r>
                  <a:rPr lang="en-US" sz="1000" kern="1200" dirty="0">
                    <a:solidFill>
                      <a:srgbClr val="000000"/>
                    </a:solidFill>
                    <a:effectLst/>
                    <a:latin typeface="Times" pitchFamily="2" charset="0"/>
                    <a:ea typeface="+mn-ea"/>
                    <a:cs typeface="+mn-cs"/>
                  </a:rPr>
                  <a:t>.</a:t>
                </a:r>
                <a:endParaRPr lang="en-US" sz="2800" dirty="0">
                  <a:effectLst/>
                </a:endParaRPr>
              </a:p>
              <a:p>
                <a:pPr algn="ctr"/>
                <a:r>
                  <a:rPr lang="en-US" sz="1600" kern="1200" dirty="0">
                    <a:solidFill>
                      <a:srgbClr val="000000"/>
                    </a:solidFill>
                    <a:effectLst/>
                    <a:latin typeface="Times" pitchFamily="2" charset="0"/>
                    <a:ea typeface="+mn-ea"/>
                    <a:cs typeface="+mn-cs"/>
                  </a:rPr>
                  <a:t>Model n</a:t>
                </a:r>
                <a:endParaRPr lang="en-US" sz="2800" dirty="0">
                  <a:effectLst/>
                </a:endParaRPr>
              </a:p>
            </p:txBody>
          </p: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8D47C8AC-76FC-DB4B-95E8-0957A83F5B96}"/>
                  </a:ext>
                </a:extLst>
              </p:cNvPr>
              <p:cNvGrpSpPr/>
              <p:nvPr/>
            </p:nvGrpSpPr>
            <p:grpSpPr>
              <a:xfrm>
                <a:off x="1118230" y="154263"/>
                <a:ext cx="962211" cy="1265663"/>
                <a:chOff x="-513" y="-1379"/>
                <a:chExt cx="1096767" cy="1265975"/>
              </a:xfrm>
            </p:grpSpPr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0E9B6064-B2F9-C64A-9869-805B09F4C7A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-513" y="-1379"/>
                  <a:ext cx="1096767" cy="28340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1600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Input</a:t>
                  </a:r>
                  <a:endParaRPr lang="en-US" sz="2800" dirty="0">
                    <a:effectLst/>
                  </a:endParaRPr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E8F80E9D-330D-FB47-AC72-70BAB21BD8B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0" y="282102"/>
                  <a:ext cx="1096254" cy="982494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en-US" sz="16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 </a:t>
                  </a:r>
                  <a:endParaRPr lang="en-US" sz="2800">
                    <a:effectLst/>
                  </a:endParaRPr>
                </a:p>
              </p:txBody>
            </p:sp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C70CC303-5530-9A4B-8F3A-0D4A6932F4B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48639" y="340468"/>
                  <a:ext cx="1005840" cy="411480"/>
                </a:xfrm>
                <a:prstGeom prst="rect">
                  <a:avLst/>
                </a:prstGeom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1600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Intensity</a:t>
                  </a:r>
                  <a:endParaRPr lang="en-US" sz="2800" dirty="0">
                    <a:effectLst/>
                  </a:endParaRPr>
                </a:p>
                <a:p>
                  <a:pPr algn="ctr"/>
                  <a:r>
                    <a:rPr lang="en-US" sz="1600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 (all models)</a:t>
                  </a:r>
                  <a:endParaRPr lang="en-US" sz="2800" dirty="0">
                    <a:effectLst/>
                  </a:endParaRPr>
                </a:p>
              </p:txBody>
            </p:sp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6D8EF3BE-8D15-4F4C-95B4-EF13C1838B7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8639" y="797668"/>
                  <a:ext cx="1005840" cy="408386"/>
                </a:xfrm>
                <a:prstGeom prst="rect">
                  <a:avLst/>
                </a:prstGeom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1600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Track </a:t>
                  </a:r>
                  <a:endParaRPr lang="en-US" sz="2800" dirty="0">
                    <a:effectLst/>
                  </a:endParaRPr>
                </a:p>
                <a:p>
                  <a:pPr algn="ctr"/>
                  <a:r>
                    <a:rPr lang="en-US" sz="1600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(all models)</a:t>
                  </a:r>
                  <a:endParaRPr lang="en-US" sz="2800" dirty="0">
                    <a:effectLst/>
                  </a:endParaRPr>
                </a:p>
              </p:txBody>
            </p:sp>
          </p:grp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118D4644-9191-114D-B103-5BE8525F28C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02732" y="690664"/>
                <a:ext cx="515566" cy="40830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DNN</a:t>
                </a:r>
                <a:endParaRPr lang="en-US" sz="2800" dirty="0">
                  <a:effectLst/>
                </a:endParaRPr>
              </a:p>
            </p:txBody>
          </p: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D60E62D8-6669-D349-A234-72AC0F83F7D6}"/>
                  </a:ext>
                </a:extLst>
              </p:cNvPr>
              <p:cNvCxnSpPr/>
              <p:nvPr/>
            </p:nvCxnSpPr>
            <p:spPr>
              <a:xfrm>
                <a:off x="2081719" y="894944"/>
                <a:ext cx="320040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D344C87C-9173-404E-AE3F-C96BFFE0C330}"/>
                  </a:ext>
                </a:extLst>
              </p:cNvPr>
              <p:cNvCxnSpPr/>
              <p:nvPr/>
            </p:nvCxnSpPr>
            <p:spPr>
              <a:xfrm>
                <a:off x="2918297" y="904672"/>
                <a:ext cx="320040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879A39FB-1075-4547-B004-EAD0345B0B95}"/>
                  </a:ext>
                </a:extLst>
              </p:cNvPr>
              <p:cNvCxnSpPr>
                <a:cxnSpLocks/>
                <a:stCxn id="85" idx="3"/>
              </p:cNvCxnSpPr>
              <p:nvPr/>
            </p:nvCxnSpPr>
            <p:spPr>
              <a:xfrm flipV="1">
                <a:off x="797029" y="904672"/>
                <a:ext cx="320678" cy="4695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10C681F4-4978-F94E-AE60-6AA9F2849846}"/>
                  </a:ext>
                </a:extLst>
              </p:cNvPr>
              <p:cNvGrpSpPr/>
              <p:nvPr/>
            </p:nvGrpSpPr>
            <p:grpSpPr>
              <a:xfrm>
                <a:off x="3239310" y="155642"/>
                <a:ext cx="942094" cy="1264284"/>
                <a:chOff x="0" y="0"/>
                <a:chExt cx="1096254" cy="1264596"/>
              </a:xfrm>
            </p:grpSpPr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BDD3B01D-38A2-5A4B-9501-8AE28B5697F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0" y="0"/>
                  <a:ext cx="1096254" cy="28340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1600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Output</a:t>
                  </a:r>
                  <a:endParaRPr lang="en-US" sz="2800" dirty="0">
                    <a:effectLst/>
                  </a:endParaRPr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1A0F0A66-2966-D94E-8694-9AF55929026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0" y="282102"/>
                  <a:ext cx="1096254" cy="982494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en-US" sz="16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 </a:t>
                  </a:r>
                  <a:endParaRPr lang="en-US" sz="2800">
                    <a:effectLst/>
                  </a:endParaRPr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B8D34872-B45F-1642-BB59-E354A588A61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48639" y="340468"/>
                  <a:ext cx="1005840" cy="411480"/>
                </a:xfrm>
                <a:prstGeom prst="rect">
                  <a:avLst/>
                </a:prstGeom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1600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Intensity</a:t>
                  </a:r>
                  <a:endParaRPr lang="en-US" sz="2800" dirty="0">
                    <a:effectLst/>
                  </a:endParaRPr>
                </a:p>
              </p:txBody>
            </p:sp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BC175752-6B66-2942-86EE-B8B47BCDA9F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8633" y="797472"/>
                  <a:ext cx="1005840" cy="408386"/>
                </a:xfrm>
                <a:prstGeom prst="rect">
                  <a:avLst/>
                </a:prstGeom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1600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Track </a:t>
                  </a:r>
                  <a:endParaRPr lang="en-US" sz="2800" dirty="0">
                    <a:effectLst/>
                  </a:endParaRPr>
                </a:p>
              </p:txBody>
            </p:sp>
          </p:grp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32F3B8D7-964C-EC4E-86CC-B0FCEC9F40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42816" y="496090"/>
                <a:ext cx="1469126" cy="748574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Hurricane Intensity and Track</a:t>
                </a:r>
                <a:endParaRPr lang="en-US" sz="2800" dirty="0">
                  <a:effectLst/>
                </a:endParaRPr>
              </a:p>
            </p:txBody>
          </p:sp>
          <p:sp>
            <p:nvSpPr>
              <p:cNvPr id="75" name="Right Arrow 74">
                <a:extLst>
                  <a:ext uri="{FF2B5EF4-FFF2-40B4-BE49-F238E27FC236}">
                    <a16:creationId xmlns:a16="http://schemas.microsoft.com/office/drawing/2014/main" id="{B75361DD-5C05-7449-9F9A-A27C9662A3CB}"/>
                  </a:ext>
                </a:extLst>
              </p:cNvPr>
              <p:cNvSpPr/>
              <p:nvPr/>
            </p:nvSpPr>
            <p:spPr>
              <a:xfrm>
                <a:off x="4212076" y="836578"/>
                <a:ext cx="320040" cy="118872"/>
              </a:xfrm>
              <a:prstGeom prst="rightArrow">
                <a:avLst/>
              </a:prstGeom>
              <a:solidFill>
                <a:schemeClr val="bg1">
                  <a:lumMod val="75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800"/>
              </a:p>
            </p:txBody>
          </p:sp>
        </p:grp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8F9429DE-B9F9-9F41-BE44-AE5C3B79FE80}"/>
                </a:ext>
              </a:extLst>
            </p:cNvPr>
            <p:cNvCxnSpPr>
              <a:cxnSpLocks/>
              <a:stCxn id="89" idx="0"/>
              <a:endCxn id="85" idx="2"/>
            </p:cNvCxnSpPr>
            <p:nvPr/>
          </p:nvCxnSpPr>
          <p:spPr>
            <a:xfrm flipV="1">
              <a:off x="801227" y="3745292"/>
              <a:ext cx="0" cy="62969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9B36090A-43D2-884B-A252-34FFE234E223}"/>
                </a:ext>
              </a:extLst>
            </p:cNvPr>
            <p:cNvCxnSpPr>
              <a:cxnSpLocks/>
              <a:stCxn id="90" idx="0"/>
              <a:endCxn id="77" idx="2"/>
            </p:cNvCxnSpPr>
            <p:nvPr/>
          </p:nvCxnSpPr>
          <p:spPr>
            <a:xfrm flipV="1">
              <a:off x="5493051" y="3873113"/>
              <a:ext cx="689" cy="50187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E0838F8F-52EF-E84F-9AB0-45A3DA50CB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6177" y="4374990"/>
              <a:ext cx="1130099" cy="1032827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dirty="0">
                  <a:latin typeface="Times" pitchFamily="2" charset="0"/>
                </a:rPr>
                <a:t>Global and Regional Dynamical Models </a:t>
              </a:r>
              <a:endParaRPr lang="en-US" sz="1600" dirty="0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00B24F79-5A37-9B48-8A18-7D7886D846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25004" y="4374990"/>
              <a:ext cx="1336093" cy="1032827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dirty="0" err="1">
                  <a:latin typeface="Times" pitchFamily="2" charset="0"/>
                </a:rPr>
                <a:t>IBTrACS</a:t>
              </a:r>
              <a:r>
                <a:rPr lang="en-US" sz="1600" dirty="0">
                  <a:latin typeface="Times" pitchFamily="2" charset="0"/>
                </a:rPr>
                <a:t>: Tropical Cyclone Best Track Data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321B5D4D-1B06-F74B-BFB7-EBF74032DC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96638" y="3736128"/>
              <a:ext cx="817659" cy="6296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dirty="0">
                  <a:latin typeface="Times" pitchFamily="2" charset="0"/>
                </a:rPr>
                <a:t>3 sub- </a:t>
              </a:r>
            </a:p>
            <a:p>
              <a:pPr algn="ctr"/>
              <a:r>
                <a:rPr lang="en-US" sz="1600" dirty="0">
                  <a:latin typeface="Times" pitchFamily="2" charset="0"/>
                </a:rPr>
                <a:t>models</a:t>
              </a:r>
            </a:p>
          </p:txBody>
        </p: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7C36C2CE-CE1F-834D-81DF-0795BEA4ACBC}"/>
                </a:ext>
              </a:extLst>
            </p:cNvPr>
            <p:cNvCxnSpPr>
              <a:cxnSpLocks/>
              <a:stCxn id="91" idx="0"/>
              <a:endCxn id="69" idx="2"/>
            </p:cNvCxnSpPr>
            <p:nvPr/>
          </p:nvCxnSpPr>
          <p:spPr>
            <a:xfrm flipV="1">
              <a:off x="4005468" y="3418531"/>
              <a:ext cx="906" cy="31759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742117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-76200" y="6527800"/>
            <a:ext cx="9436100" cy="177800"/>
            <a:chOff x="-76200" y="6560979"/>
            <a:chExt cx="9436100" cy="254805"/>
          </a:xfrm>
        </p:grpSpPr>
        <p:pic>
          <p:nvPicPr>
            <p:cNvPr id="4119" name="Picture 21" descr="bottomSLiM2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1450" y="6610350"/>
              <a:ext cx="8802688" cy="17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20" name="TextBox 20"/>
            <p:cNvSpPr txBox="1">
              <a:spLocks noChangeArrowheads="1"/>
            </p:cNvSpPr>
            <p:nvPr/>
          </p:nvSpPr>
          <p:spPr bwMode="auto">
            <a:xfrm>
              <a:off x="-76200" y="6584952"/>
              <a:ext cx="1981200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900" dirty="0">
                <a:solidFill>
                  <a:srgbClr val="FFFFFF"/>
                </a:solidFill>
              </a:endParaRPr>
            </a:p>
          </p:txBody>
        </p:sp>
        <p:sp>
          <p:nvSpPr>
            <p:cNvPr id="4121" name="TextBox 21"/>
            <p:cNvSpPr txBox="1">
              <a:spLocks noChangeArrowheads="1"/>
            </p:cNvSpPr>
            <p:nvPr/>
          </p:nvSpPr>
          <p:spPr bwMode="auto">
            <a:xfrm>
              <a:off x="7378700" y="6560979"/>
              <a:ext cx="198120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00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0"/>
            <a:ext cx="1751474" cy="431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47AE38-AF8A-FF45-BBC7-59AB2719CF76}"/>
              </a:ext>
            </a:extLst>
          </p:cNvPr>
          <p:cNvSpPr txBox="1"/>
          <p:nvPr/>
        </p:nvSpPr>
        <p:spPr>
          <a:xfrm>
            <a:off x="152400" y="6499493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grpSp>
        <p:nvGrpSpPr>
          <p:cNvPr id="4102" name="Group 4101">
            <a:extLst>
              <a:ext uri="{FF2B5EF4-FFF2-40B4-BE49-F238E27FC236}">
                <a16:creationId xmlns:a16="http://schemas.microsoft.com/office/drawing/2014/main" id="{C430972B-1C6B-A045-9A85-3D776753120A}"/>
              </a:ext>
            </a:extLst>
          </p:cNvPr>
          <p:cNvGrpSpPr/>
          <p:nvPr/>
        </p:nvGrpSpPr>
        <p:grpSpPr>
          <a:xfrm>
            <a:off x="544614" y="3377507"/>
            <a:ext cx="7902372" cy="2718493"/>
            <a:chOff x="251028" y="1610150"/>
            <a:chExt cx="7902372" cy="2718493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79A3EAF-3F6E-6544-A510-78BC603F704B}"/>
                </a:ext>
              </a:extLst>
            </p:cNvPr>
            <p:cNvGrpSpPr/>
            <p:nvPr/>
          </p:nvGrpSpPr>
          <p:grpSpPr>
            <a:xfrm>
              <a:off x="251028" y="2059988"/>
              <a:ext cx="1130202" cy="1731302"/>
              <a:chOff x="-101" y="249083"/>
              <a:chExt cx="1097381" cy="1285659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BD65228-65C2-1242-882B-DD9C66E176C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0" y="650607"/>
                <a:ext cx="1097280" cy="884135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600" kern="1200" dirty="0">
                    <a:solidFill>
                      <a:srgbClr val="000000"/>
                    </a:solidFill>
                    <a:effectLst/>
                    <a:latin typeface="Times" pitchFamily="2" charset="0"/>
                    <a:ea typeface="+mn-ea"/>
                    <a:cs typeface="+mn-cs"/>
                  </a:rPr>
                  <a:t>Model 1</a:t>
                </a:r>
                <a:endParaRPr lang="en-US" sz="2800" dirty="0">
                  <a:effectLst/>
                </a:endParaRPr>
              </a:p>
              <a:p>
                <a:pPr algn="ctr"/>
                <a:r>
                  <a:rPr lang="en-US" sz="1600" kern="1200" dirty="0">
                    <a:solidFill>
                      <a:srgbClr val="000000"/>
                    </a:solidFill>
                    <a:effectLst/>
                    <a:latin typeface="Times" pitchFamily="2" charset="0"/>
                    <a:ea typeface="+mn-ea"/>
                    <a:cs typeface="+mn-cs"/>
                  </a:rPr>
                  <a:t>Model 2</a:t>
                </a:r>
                <a:endParaRPr lang="en-US" sz="2800" dirty="0">
                  <a:effectLst/>
                </a:endParaRPr>
              </a:p>
              <a:p>
                <a:pPr algn="ctr"/>
                <a:r>
                  <a:rPr lang="en-US" sz="1000" kern="1200" dirty="0">
                    <a:solidFill>
                      <a:srgbClr val="000000"/>
                    </a:solidFill>
                    <a:effectLst/>
                    <a:latin typeface="Times" pitchFamily="2" charset="0"/>
                    <a:ea typeface="+mn-ea"/>
                    <a:cs typeface="+mn-cs"/>
                  </a:rPr>
                  <a:t>.</a:t>
                </a:r>
                <a:endParaRPr lang="en-US" sz="2800" dirty="0">
                  <a:effectLst/>
                </a:endParaRPr>
              </a:p>
              <a:p>
                <a:pPr algn="ctr"/>
                <a:r>
                  <a:rPr lang="en-US" sz="1000" kern="1200" dirty="0">
                    <a:solidFill>
                      <a:srgbClr val="000000"/>
                    </a:solidFill>
                    <a:effectLst/>
                    <a:latin typeface="Times" pitchFamily="2" charset="0"/>
                    <a:ea typeface="+mn-ea"/>
                    <a:cs typeface="+mn-cs"/>
                  </a:rPr>
                  <a:t>.</a:t>
                </a:r>
                <a:endParaRPr lang="en-US" sz="2800" dirty="0">
                  <a:effectLst/>
                </a:endParaRPr>
              </a:p>
              <a:p>
                <a:pPr algn="ctr"/>
                <a:r>
                  <a:rPr lang="en-US" sz="1000" kern="1200" dirty="0">
                    <a:solidFill>
                      <a:srgbClr val="000000"/>
                    </a:solidFill>
                    <a:effectLst/>
                    <a:latin typeface="Times" pitchFamily="2" charset="0"/>
                    <a:ea typeface="+mn-ea"/>
                    <a:cs typeface="+mn-cs"/>
                  </a:rPr>
                  <a:t>.</a:t>
                </a:r>
                <a:endParaRPr lang="en-US" sz="2800" dirty="0">
                  <a:effectLst/>
                </a:endParaRPr>
              </a:p>
              <a:p>
                <a:pPr algn="ctr"/>
                <a:r>
                  <a:rPr lang="en-US" sz="1600" kern="1200" dirty="0">
                    <a:solidFill>
                      <a:srgbClr val="000000"/>
                    </a:solidFill>
                    <a:effectLst/>
                    <a:latin typeface="Times" pitchFamily="2" charset="0"/>
                    <a:ea typeface="+mn-ea"/>
                    <a:cs typeface="+mn-cs"/>
                  </a:rPr>
                  <a:t>Model n</a:t>
                </a:r>
                <a:endParaRPr lang="en-US" sz="2800" dirty="0">
                  <a:effectLst/>
                </a:endParaRP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5788FC92-D723-E84C-B0CB-DB1BE1E0FCB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-101" y="249083"/>
                <a:ext cx="1094045" cy="40741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Hurricane Models</a:t>
                </a:r>
                <a:endParaRPr lang="en-US" sz="2800" dirty="0">
                  <a:effectLst/>
                </a:endParaRPr>
              </a:p>
            </p:txBody>
          </p:sp>
        </p:grp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AF2D88C-012C-0147-B440-874A408DEFFD}"/>
                </a:ext>
              </a:extLst>
            </p:cNvPr>
            <p:cNvSpPr>
              <a:spLocks/>
            </p:cNvSpPr>
            <p:nvPr/>
          </p:nvSpPr>
          <p:spPr>
            <a:xfrm>
              <a:off x="1830964" y="1610150"/>
              <a:ext cx="1363851" cy="5486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Input</a:t>
              </a:r>
            </a:p>
            <a:p>
              <a:pPr algn="ctr"/>
              <a:r>
                <a:rPr lang="en-US" sz="1400" dirty="0">
                  <a:latin typeface="Times New Roman" panose="02020603050405020304" pitchFamily="18" charset="0"/>
                </a:rPr>
                <a:t>(Models)</a:t>
              </a:r>
              <a:endParaRPr lang="en-US" sz="2400" dirty="0">
                <a:effectLst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63B50B4-5989-DD44-896D-9D17FDE913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32238" y="2152051"/>
              <a:ext cx="1362577" cy="205376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6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  <a:endParaRPr lang="en-US" sz="2800">
                <a:effectLst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6D555BB-97D3-BB4D-9D4A-41DA8D62E9D9}"/>
                </a:ext>
              </a:extLst>
            </p:cNvPr>
            <p:cNvSpPr>
              <a:spLocks/>
            </p:cNvSpPr>
            <p:nvPr/>
          </p:nvSpPr>
          <p:spPr>
            <a:xfrm>
              <a:off x="1921931" y="2284043"/>
              <a:ext cx="1188720" cy="548640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Intensity</a:t>
              </a:r>
              <a:endParaRPr lang="en-US" sz="2800" dirty="0">
                <a:effectLst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0A8D293-B589-D24C-B7AB-0F8EA09BFF08}"/>
                </a:ext>
              </a:extLst>
            </p:cNvPr>
            <p:cNvSpPr>
              <a:spLocks/>
            </p:cNvSpPr>
            <p:nvPr/>
          </p:nvSpPr>
          <p:spPr>
            <a:xfrm>
              <a:off x="1919803" y="2928427"/>
              <a:ext cx="1188720" cy="548640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Direction</a:t>
              </a:r>
              <a:endParaRPr lang="en-US" sz="2800" dirty="0">
                <a:effectLst/>
              </a:endParaRP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FCB795D9-02E0-6648-A0A4-DBF11FC2FDDC}"/>
                </a:ext>
              </a:extLst>
            </p:cNvPr>
            <p:cNvCxnSpPr>
              <a:cxnSpLocks/>
              <a:stCxn id="51" idx="3"/>
              <a:endCxn id="38" idx="1"/>
            </p:cNvCxnSpPr>
            <p:nvPr/>
          </p:nvCxnSpPr>
          <p:spPr>
            <a:xfrm flipV="1">
              <a:off x="3110651" y="2552788"/>
              <a:ext cx="580185" cy="0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1A1369B9-8990-2C46-AC49-78A9EE7161AA}"/>
                </a:ext>
              </a:extLst>
            </p:cNvPr>
            <p:cNvCxnSpPr>
              <a:cxnSpLocks/>
              <a:stCxn id="38" idx="3"/>
            </p:cNvCxnSpPr>
            <p:nvPr/>
          </p:nvCxnSpPr>
          <p:spPr>
            <a:xfrm>
              <a:off x="4588719" y="2552788"/>
              <a:ext cx="54864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CE73EDAD-9190-664F-BB3E-DB0C5E40FDD1}"/>
                </a:ext>
              </a:extLst>
            </p:cNvPr>
            <p:cNvCxnSpPr>
              <a:cxnSpLocks/>
              <a:stCxn id="53" idx="3"/>
              <a:endCxn id="50" idx="1"/>
            </p:cNvCxnSpPr>
            <p:nvPr/>
          </p:nvCxnSpPr>
          <p:spPr>
            <a:xfrm flipV="1">
              <a:off x="1381230" y="3178934"/>
              <a:ext cx="54864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F870FD2-6E23-D547-A604-2BDBE0C7D7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00108" y="2770293"/>
              <a:ext cx="1153292" cy="106022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Forecasted Hurricane Path and Intensity</a:t>
              </a:r>
              <a:endParaRPr lang="en-US" sz="2800" dirty="0">
                <a:effectLst/>
              </a:endParaRPr>
            </a:p>
          </p:txBody>
        </p:sp>
        <p:sp>
          <p:nvSpPr>
            <p:cNvPr id="44" name="Right Arrow 43">
              <a:extLst>
                <a:ext uri="{FF2B5EF4-FFF2-40B4-BE49-F238E27FC236}">
                  <a16:creationId xmlns:a16="http://schemas.microsoft.com/office/drawing/2014/main" id="{7AAE30E0-17D6-2946-8A6B-D24073FDC109}"/>
                </a:ext>
              </a:extLst>
            </p:cNvPr>
            <p:cNvSpPr/>
            <p:nvPr/>
          </p:nvSpPr>
          <p:spPr>
            <a:xfrm>
              <a:off x="6508720" y="3167157"/>
              <a:ext cx="453417" cy="168362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800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E1AC241F-7BDF-7549-8F4C-489472662842}"/>
                </a:ext>
              </a:extLst>
            </p:cNvPr>
            <p:cNvSpPr>
              <a:spLocks/>
            </p:cNvSpPr>
            <p:nvPr/>
          </p:nvSpPr>
          <p:spPr>
            <a:xfrm>
              <a:off x="1919803" y="3574879"/>
              <a:ext cx="1188720" cy="548640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Travel Distance</a:t>
              </a:r>
              <a:endParaRPr lang="en-US" sz="2800" dirty="0">
                <a:effectLst/>
              </a:endParaRP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419BFE79-79E0-1340-913B-283D611640BC}"/>
                </a:ext>
              </a:extLst>
            </p:cNvPr>
            <p:cNvCxnSpPr>
              <a:cxnSpLocks/>
              <a:stCxn id="52" idx="3"/>
              <a:endCxn id="57" idx="1"/>
            </p:cNvCxnSpPr>
            <p:nvPr/>
          </p:nvCxnSpPr>
          <p:spPr>
            <a:xfrm flipV="1">
              <a:off x="3108523" y="3196785"/>
              <a:ext cx="582312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5032B4D6-5CFF-7244-B69A-14A9FDEC4FEA}"/>
                </a:ext>
              </a:extLst>
            </p:cNvPr>
            <p:cNvCxnSpPr>
              <a:cxnSpLocks/>
              <a:stCxn id="55" idx="3"/>
              <a:endCxn id="58" idx="1"/>
            </p:cNvCxnSpPr>
            <p:nvPr/>
          </p:nvCxnSpPr>
          <p:spPr>
            <a:xfrm>
              <a:off x="3108523" y="3849199"/>
              <a:ext cx="54864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4097" name="Group 4096">
              <a:extLst>
                <a:ext uri="{FF2B5EF4-FFF2-40B4-BE49-F238E27FC236}">
                  <a16:creationId xmlns:a16="http://schemas.microsoft.com/office/drawing/2014/main" id="{E359C5C9-A048-764A-8F81-68810ECB9C3B}"/>
                </a:ext>
              </a:extLst>
            </p:cNvPr>
            <p:cNvGrpSpPr/>
            <p:nvPr/>
          </p:nvGrpSpPr>
          <p:grpSpPr>
            <a:xfrm>
              <a:off x="3478951" y="1676400"/>
              <a:ext cx="1321649" cy="2652243"/>
              <a:chOff x="3418303" y="1676400"/>
              <a:chExt cx="1321649" cy="2652243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23550F08-0001-4C44-AD87-B6C89107702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30188" y="2315814"/>
                <a:ext cx="897883" cy="47394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6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DNN 1</a:t>
                </a:r>
                <a:endParaRPr lang="en-US" sz="2800">
                  <a:effectLst/>
                </a:endParaRPr>
              </a:p>
            </p:txBody>
          </p:sp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C00B21A1-32C2-C549-87A5-2C450B507DCA}"/>
                  </a:ext>
                </a:extLst>
              </p:cNvPr>
              <p:cNvSpPr/>
              <p:nvPr/>
            </p:nvSpPr>
            <p:spPr>
              <a:xfrm>
                <a:off x="3418303" y="1676400"/>
                <a:ext cx="1321649" cy="2652243"/>
              </a:xfrm>
              <a:prstGeom prst="roundRect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800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52D0B8A3-6908-6E4F-80BE-B3EFDA3DE28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30187" y="2959811"/>
                <a:ext cx="897883" cy="47394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DNN 2</a:t>
                </a:r>
                <a:endParaRPr lang="en-US" sz="2800" dirty="0">
                  <a:effectLst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5B2D8FAF-697F-F44F-8F40-4B920CB494B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30187" y="3612225"/>
                <a:ext cx="897883" cy="47394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DNN 3</a:t>
                </a:r>
                <a:endParaRPr lang="en-US" sz="2800" dirty="0">
                  <a:effectLst/>
                </a:endParaRP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827B183B-5C94-4744-A356-B025F5A401BF}"/>
                  </a:ext>
                </a:extLst>
              </p:cNvPr>
              <p:cNvSpPr/>
              <p:nvPr/>
            </p:nvSpPr>
            <p:spPr>
              <a:xfrm>
                <a:off x="3557188" y="1753055"/>
                <a:ext cx="104387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Conv-1D</a:t>
                </a:r>
                <a:endParaRPr lang="en-US" sz="3200" dirty="0"/>
              </a:p>
            </p:txBody>
          </p:sp>
        </p:grpSp>
        <p:grpSp>
          <p:nvGrpSpPr>
            <p:cNvPr id="4101" name="Group 4100">
              <a:extLst>
                <a:ext uri="{FF2B5EF4-FFF2-40B4-BE49-F238E27FC236}">
                  <a16:creationId xmlns:a16="http://schemas.microsoft.com/office/drawing/2014/main" id="{1170EE15-A088-A642-9038-043E3FEE1D1F}"/>
                </a:ext>
              </a:extLst>
            </p:cNvPr>
            <p:cNvGrpSpPr/>
            <p:nvPr/>
          </p:nvGrpSpPr>
          <p:grpSpPr>
            <a:xfrm>
              <a:off x="5057304" y="1627288"/>
              <a:ext cx="1363851" cy="2602277"/>
              <a:chOff x="5230510" y="1627225"/>
              <a:chExt cx="1363851" cy="2602277"/>
            </a:xfrm>
          </p:grpSpPr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F90A6112-EAAF-BD41-9E35-98B9B71A969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230510" y="1627225"/>
                <a:ext cx="1363851" cy="5486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Output</a:t>
                </a:r>
              </a:p>
              <a:p>
                <a:pPr algn="ctr"/>
                <a:r>
                  <a:rPr lang="en-US" sz="1400" dirty="0">
                    <a:latin typeface="Times New Roman" panose="02020603050405020304" pitchFamily="18" charset="0"/>
                  </a:rPr>
                  <a:t>(Best Track)</a:t>
                </a:r>
                <a:endParaRPr lang="en-US" sz="2400" dirty="0">
                  <a:effectLst/>
                </a:endParaRP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E4C98780-CB58-C446-9AF5-2933E356029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31784" y="2175736"/>
                <a:ext cx="1362577" cy="2053766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sz="16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en-US" sz="2800">
                  <a:effectLst/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C84A3F5C-4842-924F-A211-90FD94E9331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321477" y="2307728"/>
                <a:ext cx="1188720" cy="548640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Intensity</a:t>
                </a:r>
                <a:endParaRPr lang="en-US" sz="2800" dirty="0">
                  <a:effectLst/>
                </a:endParaRP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5C625AC-7184-A24B-B2AA-40C8878EE64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319349" y="2952112"/>
                <a:ext cx="1188720" cy="548640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Direction</a:t>
                </a:r>
                <a:endParaRPr lang="en-US" sz="2800" dirty="0">
                  <a:effectLst/>
                </a:endParaRP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94888C83-A64F-994A-B33A-0D3AE8CE6EC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319349" y="3598564"/>
                <a:ext cx="1188720" cy="548640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Travel Distance</a:t>
                </a:r>
                <a:endParaRPr lang="en-US" sz="2800" dirty="0">
                  <a:effectLst/>
                </a:endParaRPr>
              </a:p>
            </p:txBody>
          </p:sp>
        </p:grp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F7670463-10FE-1749-8B39-9B8A0E4DC3E5}"/>
                </a:ext>
              </a:extLst>
            </p:cNvPr>
            <p:cNvCxnSpPr>
              <a:cxnSpLocks/>
            </p:cNvCxnSpPr>
            <p:nvPr/>
          </p:nvCxnSpPr>
          <p:spPr>
            <a:xfrm>
              <a:off x="4594815" y="3226432"/>
              <a:ext cx="54864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B24B5C5D-8E44-C54A-A4AD-BFFDB7B72058}"/>
                </a:ext>
              </a:extLst>
            </p:cNvPr>
            <p:cNvCxnSpPr>
              <a:cxnSpLocks/>
            </p:cNvCxnSpPr>
            <p:nvPr/>
          </p:nvCxnSpPr>
          <p:spPr>
            <a:xfrm>
              <a:off x="4588719" y="3849199"/>
              <a:ext cx="54864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82" name="Picture 8">
            <a:extLst>
              <a:ext uri="{FF2B5EF4-FFF2-40B4-BE49-F238E27FC236}">
                <a16:creationId xmlns:a16="http://schemas.microsoft.com/office/drawing/2014/main" id="{A10FB3FB-5D12-2145-B480-DAB67942A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3032" y="242888"/>
            <a:ext cx="21240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" name="Rectangle 12">
            <a:extLst>
              <a:ext uri="{FF2B5EF4-FFF2-40B4-BE49-F238E27FC236}">
                <a16:creationId xmlns:a16="http://schemas.microsoft.com/office/drawing/2014/main" id="{6DAECD40-D041-E543-A1B3-16B5FC3D5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047752"/>
            <a:ext cx="8077200" cy="1905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F53A9AB8-B104-1341-B7C1-E27782BF7B82}"/>
              </a:ext>
            </a:extLst>
          </p:cNvPr>
          <p:cNvGrpSpPr/>
          <p:nvPr/>
        </p:nvGrpSpPr>
        <p:grpSpPr>
          <a:xfrm>
            <a:off x="169863" y="127000"/>
            <a:ext cx="8802687" cy="1073150"/>
            <a:chOff x="169863" y="127000"/>
            <a:chExt cx="8802687" cy="1073150"/>
          </a:xfrm>
        </p:grpSpPr>
        <p:pic>
          <p:nvPicPr>
            <p:cNvPr id="85" name="Picture 19" descr="top_border_shadow">
              <a:extLst>
                <a:ext uri="{FF2B5EF4-FFF2-40B4-BE49-F238E27FC236}">
                  <a16:creationId xmlns:a16="http://schemas.microsoft.com/office/drawing/2014/main" id="{E3933053-C425-9345-8208-123A1904C5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0800000" flipH="1">
              <a:off x="169863" y="127000"/>
              <a:ext cx="8802687" cy="1073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" name="Rectangle 2">
              <a:extLst>
                <a:ext uri="{FF2B5EF4-FFF2-40B4-BE49-F238E27FC236}">
                  <a16:creationId xmlns:a16="http://schemas.microsoft.com/office/drawing/2014/main" id="{66DFE140-C11B-894B-A610-AB1D399BED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800" y="357654"/>
              <a:ext cx="6988894" cy="698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rtl="1" eaLnBrk="1" hangingPunct="1">
                <a:defRPr/>
              </a:pPr>
              <a:r>
                <a:rPr lang="en-US" sz="4000" b="1" kern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Methodology (3-sub models)</a:t>
              </a:r>
              <a:endParaRPr lang="fa-IR" sz="40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7" name="Rectangle 86">
            <a:extLst>
              <a:ext uri="{FF2B5EF4-FFF2-40B4-BE49-F238E27FC236}">
                <a16:creationId xmlns:a16="http://schemas.microsoft.com/office/drawing/2014/main" id="{8AFA2BF1-9144-6C46-93D1-9D546F0AC9EE}"/>
              </a:ext>
            </a:extLst>
          </p:cNvPr>
          <p:cNvSpPr/>
          <p:nvPr/>
        </p:nvSpPr>
        <p:spPr>
          <a:xfrm>
            <a:off x="385391" y="1392800"/>
            <a:ext cx="8377609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Times" pitchFamily="2" charset="0"/>
              </a:rPr>
              <a:t>We used three sub-models in our ensemble model: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dirty="0">
                <a:latin typeface="Times" pitchFamily="2" charset="0"/>
              </a:rPr>
              <a:t>Intensity predictor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dirty="0">
                <a:latin typeface="Times" pitchFamily="2" charset="0"/>
              </a:rPr>
              <a:t>Direction predictor</a:t>
            </a:r>
          </a:p>
          <a:p>
            <a:pPr marL="857250" lvl="1" indent="-400050">
              <a:spcAft>
                <a:spcPts val="1800"/>
              </a:spcAft>
              <a:buFont typeface="+mj-lt"/>
              <a:buAutoNum type="romanUcPeriod"/>
            </a:pPr>
            <a:r>
              <a:rPr lang="en-US" dirty="0">
                <a:latin typeface="Times" pitchFamily="2" charset="0"/>
              </a:rPr>
              <a:t>Travel distance predictor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Times" pitchFamily="2" charset="0"/>
              </a:rPr>
              <a:t>Regressive 1-D Deep Convolutional Neural Network was used for all DNN models.</a:t>
            </a:r>
          </a:p>
        </p:txBody>
      </p:sp>
    </p:spTree>
    <p:extLst>
      <p:ext uri="{BB962C8B-B14F-4D97-AF65-F5344CB8AC3E}">
        <p14:creationId xmlns:p14="http://schemas.microsoft.com/office/powerpoint/2010/main" val="4234395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>
            <a:extLst>
              <a:ext uri="{FF2B5EF4-FFF2-40B4-BE49-F238E27FC236}">
                <a16:creationId xmlns:a16="http://schemas.microsoft.com/office/drawing/2014/main" id="{63B9F579-723D-FC4C-AC31-6D401D652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3032" y="242888"/>
            <a:ext cx="21240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2">
            <a:extLst>
              <a:ext uri="{FF2B5EF4-FFF2-40B4-BE49-F238E27FC236}">
                <a16:creationId xmlns:a16="http://schemas.microsoft.com/office/drawing/2014/main" id="{42A85E92-F5C4-2A41-9EB9-B7BF8AD944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047752"/>
            <a:ext cx="8077200" cy="1905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B4E0832-5499-3F45-BCE3-BD1B8C19FEDF}"/>
              </a:ext>
            </a:extLst>
          </p:cNvPr>
          <p:cNvGrpSpPr/>
          <p:nvPr/>
        </p:nvGrpSpPr>
        <p:grpSpPr>
          <a:xfrm>
            <a:off x="169863" y="127000"/>
            <a:ext cx="8802687" cy="1073150"/>
            <a:chOff x="169863" y="127000"/>
            <a:chExt cx="8802687" cy="1073150"/>
          </a:xfrm>
        </p:grpSpPr>
        <p:pic>
          <p:nvPicPr>
            <p:cNvPr id="11" name="Picture 19" descr="top_border_shadow">
              <a:extLst>
                <a:ext uri="{FF2B5EF4-FFF2-40B4-BE49-F238E27FC236}">
                  <a16:creationId xmlns:a16="http://schemas.microsoft.com/office/drawing/2014/main" id="{8D8F462F-B9CA-D14B-9E77-C92AE6C25A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0800000" flipH="1">
              <a:off x="169863" y="127000"/>
              <a:ext cx="8802687" cy="1073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ctangle 2">
              <a:extLst>
                <a:ext uri="{FF2B5EF4-FFF2-40B4-BE49-F238E27FC236}">
                  <a16:creationId xmlns:a16="http://schemas.microsoft.com/office/drawing/2014/main" id="{157B4D6F-23E3-CF4D-B9AE-9B33141110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800" y="357654"/>
              <a:ext cx="4457700" cy="698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rtl="1" eaLnBrk="1" hangingPunct="1">
                <a:defRPr/>
              </a:pPr>
              <a:r>
                <a:rPr lang="en-US" sz="4000" b="1" kern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Methodology</a:t>
              </a:r>
              <a:endParaRPr lang="fa-IR" sz="40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7A18EB1-931B-7A42-AB20-AC04BB3E51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96" y="210738"/>
            <a:ext cx="3383280" cy="3383280"/>
          </a:xfrm>
          <a:prstGeom prst="rect">
            <a:avLst/>
          </a:prstGeom>
        </p:spPr>
      </p:pic>
      <p:grpSp>
        <p:nvGrpSpPr>
          <p:cNvPr id="13" name="Group 22">
            <a:extLst>
              <a:ext uri="{FF2B5EF4-FFF2-40B4-BE49-F238E27FC236}">
                <a16:creationId xmlns:a16="http://schemas.microsoft.com/office/drawing/2014/main" id="{487C931B-256B-D342-B616-17E75D9B145D}"/>
              </a:ext>
            </a:extLst>
          </p:cNvPr>
          <p:cNvGrpSpPr>
            <a:grpSpLocks/>
          </p:cNvGrpSpPr>
          <p:nvPr/>
        </p:nvGrpSpPr>
        <p:grpSpPr bwMode="auto">
          <a:xfrm>
            <a:off x="-76199" y="6527797"/>
            <a:ext cx="9436100" cy="247560"/>
            <a:chOff x="-76200" y="6560979"/>
            <a:chExt cx="9436100" cy="354778"/>
          </a:xfrm>
        </p:grpSpPr>
        <p:pic>
          <p:nvPicPr>
            <p:cNvPr id="14" name="Picture 21" descr="bottomSLiM2">
              <a:extLst>
                <a:ext uri="{FF2B5EF4-FFF2-40B4-BE49-F238E27FC236}">
                  <a16:creationId xmlns:a16="http://schemas.microsoft.com/office/drawing/2014/main" id="{D4A36ED1-8E17-BB4A-A61D-0B7594294111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1450" y="6610350"/>
              <a:ext cx="8802688" cy="17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20">
              <a:extLst>
                <a:ext uri="{FF2B5EF4-FFF2-40B4-BE49-F238E27FC236}">
                  <a16:creationId xmlns:a16="http://schemas.microsoft.com/office/drawing/2014/main" id="{F1616303-3CAA-9049-BEAD-57475BBB56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76200" y="6584952"/>
              <a:ext cx="1981200" cy="3308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900" dirty="0">
                <a:solidFill>
                  <a:srgbClr val="FFFFFF"/>
                </a:solidFill>
              </a:endParaRPr>
            </a:p>
          </p:txBody>
        </p:sp>
        <p:sp>
          <p:nvSpPr>
            <p:cNvPr id="16" name="TextBox 21">
              <a:extLst>
                <a:ext uri="{FF2B5EF4-FFF2-40B4-BE49-F238E27FC236}">
                  <a16:creationId xmlns:a16="http://schemas.microsoft.com/office/drawing/2014/main" id="{E5FA2AF9-A359-914B-9CF4-65C9792A67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78700" y="6560979"/>
              <a:ext cx="1981200" cy="3528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0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35AD4C0-A954-9F40-8927-AC0DFE1DF2A7}"/>
              </a:ext>
            </a:extLst>
          </p:cNvPr>
          <p:cNvSpPr txBox="1"/>
          <p:nvPr/>
        </p:nvSpPr>
        <p:spPr>
          <a:xfrm>
            <a:off x="152400" y="6499494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A8513E-CB71-934D-84F2-E3B397CBC3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94" y="3479527"/>
            <a:ext cx="3383280" cy="33832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D4CEC64-18D8-0F48-ADED-5E9F4FBFFA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984" y="1027327"/>
            <a:ext cx="5037849" cy="503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060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>
            <a:extLst>
              <a:ext uri="{FF2B5EF4-FFF2-40B4-BE49-F238E27FC236}">
                <a16:creationId xmlns:a16="http://schemas.microsoft.com/office/drawing/2014/main" id="{E4BF91B7-BB4B-5649-9EC6-44D2E0727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3032" y="242888"/>
            <a:ext cx="21240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2">
            <a:extLst>
              <a:ext uri="{FF2B5EF4-FFF2-40B4-BE49-F238E27FC236}">
                <a16:creationId xmlns:a16="http://schemas.microsoft.com/office/drawing/2014/main" id="{8B5E9BAF-014E-AA4B-95ED-93F230C15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047752"/>
            <a:ext cx="8077200" cy="1905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6974184-ADAC-984F-BD1B-88A8F3C123C0}"/>
              </a:ext>
            </a:extLst>
          </p:cNvPr>
          <p:cNvGrpSpPr/>
          <p:nvPr/>
        </p:nvGrpSpPr>
        <p:grpSpPr>
          <a:xfrm>
            <a:off x="169863" y="127000"/>
            <a:ext cx="8802687" cy="1073150"/>
            <a:chOff x="169863" y="127000"/>
            <a:chExt cx="8802687" cy="1073150"/>
          </a:xfrm>
        </p:grpSpPr>
        <p:pic>
          <p:nvPicPr>
            <p:cNvPr id="10" name="Picture 19" descr="top_border_shadow">
              <a:extLst>
                <a:ext uri="{FF2B5EF4-FFF2-40B4-BE49-F238E27FC236}">
                  <a16:creationId xmlns:a16="http://schemas.microsoft.com/office/drawing/2014/main" id="{5CD7C7F1-86EA-124E-ABC3-16ABEE73D3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0800000" flipH="1">
              <a:off x="169863" y="127000"/>
              <a:ext cx="8802687" cy="1073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ctangle 2">
              <a:extLst>
                <a:ext uri="{FF2B5EF4-FFF2-40B4-BE49-F238E27FC236}">
                  <a16:creationId xmlns:a16="http://schemas.microsoft.com/office/drawing/2014/main" id="{3ECA61FD-5888-C542-904F-DC22ECA798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800" y="357654"/>
              <a:ext cx="4457700" cy="698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rtl="1" eaLnBrk="1" hangingPunct="1">
                <a:defRPr/>
              </a:pPr>
              <a:r>
                <a:rPr lang="en-US" sz="4000" b="1" kern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Methodology</a:t>
              </a:r>
              <a:endParaRPr lang="fa-IR" sz="40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CF4B5AA-B52F-0549-A0EF-9AFFCD656F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91" y="3555119"/>
            <a:ext cx="3307842" cy="3007129"/>
          </a:xfrm>
          <a:prstGeom prst="rect">
            <a:avLst/>
          </a:prstGeom>
        </p:spPr>
      </p:pic>
      <p:grpSp>
        <p:nvGrpSpPr>
          <p:cNvPr id="14" name="Group 22">
            <a:extLst>
              <a:ext uri="{FF2B5EF4-FFF2-40B4-BE49-F238E27FC236}">
                <a16:creationId xmlns:a16="http://schemas.microsoft.com/office/drawing/2014/main" id="{FB58A198-A9B6-DB46-BDC6-1AC912324131}"/>
              </a:ext>
            </a:extLst>
          </p:cNvPr>
          <p:cNvGrpSpPr>
            <a:grpSpLocks/>
          </p:cNvGrpSpPr>
          <p:nvPr/>
        </p:nvGrpSpPr>
        <p:grpSpPr bwMode="auto">
          <a:xfrm>
            <a:off x="-76199" y="6527797"/>
            <a:ext cx="9436100" cy="247560"/>
            <a:chOff x="-76200" y="6560979"/>
            <a:chExt cx="9436100" cy="354778"/>
          </a:xfrm>
        </p:grpSpPr>
        <p:pic>
          <p:nvPicPr>
            <p:cNvPr id="15" name="Picture 21" descr="bottomSLiM2">
              <a:extLst>
                <a:ext uri="{FF2B5EF4-FFF2-40B4-BE49-F238E27FC236}">
                  <a16:creationId xmlns:a16="http://schemas.microsoft.com/office/drawing/2014/main" id="{8EA4D944-051F-964A-AA34-B3175A119CF6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1450" y="6610350"/>
              <a:ext cx="8802688" cy="17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20">
              <a:extLst>
                <a:ext uri="{FF2B5EF4-FFF2-40B4-BE49-F238E27FC236}">
                  <a16:creationId xmlns:a16="http://schemas.microsoft.com/office/drawing/2014/main" id="{DDABE1DE-8EF2-474C-A36C-EBBDBE0AD4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76200" y="6584952"/>
              <a:ext cx="1981200" cy="3308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900" dirty="0">
                <a:solidFill>
                  <a:srgbClr val="FFFFFF"/>
                </a:solidFill>
              </a:endParaRPr>
            </a:p>
          </p:txBody>
        </p:sp>
        <p:sp>
          <p:nvSpPr>
            <p:cNvPr id="17" name="TextBox 21">
              <a:extLst>
                <a:ext uri="{FF2B5EF4-FFF2-40B4-BE49-F238E27FC236}">
                  <a16:creationId xmlns:a16="http://schemas.microsoft.com/office/drawing/2014/main" id="{E97781C0-269A-374D-A792-6F29EA1CC4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78700" y="6560979"/>
              <a:ext cx="1981200" cy="3528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0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461931E-13F4-4E4B-AD0E-45E79A01C45B}"/>
              </a:ext>
            </a:extLst>
          </p:cNvPr>
          <p:cNvSpPr txBox="1"/>
          <p:nvPr/>
        </p:nvSpPr>
        <p:spPr>
          <a:xfrm>
            <a:off x="152400" y="6499494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C09DA49-8385-224C-BAB7-E1D2137308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/>
          <a:stretch/>
        </p:blipFill>
        <p:spPr>
          <a:xfrm>
            <a:off x="304800" y="1182081"/>
            <a:ext cx="3269933" cy="26990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A13311-85D4-4B40-A658-5903423085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350" y="838200"/>
            <a:ext cx="51816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247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-76200" y="6527800"/>
            <a:ext cx="9436100" cy="247560"/>
            <a:chOff x="-76200" y="6560979"/>
            <a:chExt cx="9436100" cy="354778"/>
          </a:xfrm>
        </p:grpSpPr>
        <p:pic>
          <p:nvPicPr>
            <p:cNvPr id="4119" name="Picture 21" descr="bottomSLiM2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1450" y="6610350"/>
              <a:ext cx="8802688" cy="17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20" name="TextBox 20"/>
            <p:cNvSpPr txBox="1">
              <a:spLocks noChangeArrowheads="1"/>
            </p:cNvSpPr>
            <p:nvPr/>
          </p:nvSpPr>
          <p:spPr bwMode="auto">
            <a:xfrm>
              <a:off x="-76200" y="6584952"/>
              <a:ext cx="1981200" cy="3308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900" dirty="0">
                <a:solidFill>
                  <a:srgbClr val="FFFFFF"/>
                </a:solidFill>
              </a:endParaRPr>
            </a:p>
          </p:txBody>
        </p:sp>
        <p:sp>
          <p:nvSpPr>
            <p:cNvPr id="4121" name="TextBox 21"/>
            <p:cNvSpPr txBox="1">
              <a:spLocks noChangeArrowheads="1"/>
            </p:cNvSpPr>
            <p:nvPr/>
          </p:nvSpPr>
          <p:spPr bwMode="auto">
            <a:xfrm>
              <a:off x="7378700" y="6560979"/>
              <a:ext cx="1981200" cy="3528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00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0"/>
            <a:ext cx="1751474" cy="431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47AE38-AF8A-FF45-BBC7-59AB2719CF76}"/>
              </a:ext>
            </a:extLst>
          </p:cNvPr>
          <p:cNvSpPr txBox="1"/>
          <p:nvPr/>
        </p:nvSpPr>
        <p:spPr>
          <a:xfrm>
            <a:off x="152400" y="6499493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en-US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6E6B50-059A-E94E-A2B9-80495DCFE875}"/>
              </a:ext>
            </a:extLst>
          </p:cNvPr>
          <p:cNvSpPr/>
          <p:nvPr/>
        </p:nvSpPr>
        <p:spPr>
          <a:xfrm>
            <a:off x="108285" y="1286809"/>
            <a:ext cx="44417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imes" pitchFamily="2" charset="0"/>
                <a:cs typeface="Times New Roman" panose="02020603050405020304" pitchFamily="18" charset="0"/>
              </a:rPr>
              <a:t>19 </a:t>
            </a:r>
            <a:r>
              <a:rPr lang="en-US" dirty="0">
                <a:latin typeface="Times" pitchFamily="2" charset="0"/>
              </a:rPr>
              <a:t>Tropical cyclones (models &amp; best track) for the North Atlantic in 2017:</a:t>
            </a:r>
          </a:p>
          <a:p>
            <a:pPr>
              <a:spcAft>
                <a:spcPts val="1200"/>
              </a:spcAft>
              <a:defRPr/>
            </a:pPr>
            <a:r>
              <a:rPr lang="en-US" dirty="0">
                <a:latin typeface="Times" pitchFamily="2" charset="0"/>
              </a:rPr>
              <a:t>RMSE for hurricane position and intensity:</a:t>
            </a: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5FBB9013-08C8-6541-B189-D55AD11B3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3034" y="242888"/>
            <a:ext cx="21240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2">
            <a:extLst>
              <a:ext uri="{FF2B5EF4-FFF2-40B4-BE49-F238E27FC236}">
                <a16:creationId xmlns:a16="http://schemas.microsoft.com/office/drawing/2014/main" id="{D3196BA9-BEB0-2A4B-8BF2-251497F36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047754"/>
            <a:ext cx="8077200" cy="1905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EC47F9-D4DD-F14F-8EA9-756F25C33CF8}"/>
              </a:ext>
            </a:extLst>
          </p:cNvPr>
          <p:cNvGrpSpPr/>
          <p:nvPr/>
        </p:nvGrpSpPr>
        <p:grpSpPr>
          <a:xfrm>
            <a:off x="169865" y="127000"/>
            <a:ext cx="8802687" cy="1073150"/>
            <a:chOff x="169863" y="127000"/>
            <a:chExt cx="8802687" cy="1073150"/>
          </a:xfrm>
        </p:grpSpPr>
        <p:pic>
          <p:nvPicPr>
            <p:cNvPr id="18" name="Picture 19" descr="top_border_shadow">
              <a:extLst>
                <a:ext uri="{FF2B5EF4-FFF2-40B4-BE49-F238E27FC236}">
                  <a16:creationId xmlns:a16="http://schemas.microsoft.com/office/drawing/2014/main" id="{D6319900-BEF9-B243-9D34-CCCB27F987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0800000" flipH="1">
              <a:off x="169863" y="127000"/>
              <a:ext cx="8802687" cy="1073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Rectangle 2">
              <a:extLst>
                <a:ext uri="{FF2B5EF4-FFF2-40B4-BE49-F238E27FC236}">
                  <a16:creationId xmlns:a16="http://schemas.microsoft.com/office/drawing/2014/main" id="{9CC3EA17-6259-804E-8E5D-9C45471F99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800" y="357654"/>
              <a:ext cx="2981382" cy="698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rtl="1" eaLnBrk="1" hangingPunct="1">
                <a:defRPr/>
              </a:pPr>
              <a:r>
                <a:rPr lang="en-US" sz="4000" b="1" kern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Results</a:t>
              </a:r>
              <a:endParaRPr lang="fa-IR" sz="40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BB107FB-0E23-164B-957B-901F3761B4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" b="410"/>
          <a:stretch/>
        </p:blipFill>
        <p:spPr>
          <a:xfrm>
            <a:off x="5105401" y="16471"/>
            <a:ext cx="4038599" cy="222964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A2BB35D-6608-48EA-B1B4-EA178EFE7B8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3" r="3712"/>
          <a:stretch/>
        </p:blipFill>
        <p:spPr>
          <a:xfrm>
            <a:off x="254952" y="2353948"/>
            <a:ext cx="2824801" cy="16046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056A5FE-E5FE-4A9E-B6F9-18FFF4A062B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1" r="3824"/>
          <a:stretch/>
        </p:blipFill>
        <p:spPr>
          <a:xfrm>
            <a:off x="254952" y="3897593"/>
            <a:ext cx="2821516" cy="160049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B45EF17-CEB1-47E4-A2A7-E029928967A5}"/>
              </a:ext>
            </a:extLst>
          </p:cNvPr>
          <p:cNvSpPr/>
          <p:nvPr/>
        </p:nvSpPr>
        <p:spPr>
          <a:xfrm>
            <a:off x="84661" y="5380251"/>
            <a:ext cx="387774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UH Deep Learning Ensemble (UH DLE) Hurricane Modeling System vs. NHC official forecast (OFDL) (above) and other models (right).</a:t>
            </a:r>
          </a:p>
        </p:txBody>
      </p:sp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347B3E49-A195-4D52-9CD6-2CDF949173F1}"/>
              </a:ext>
            </a:extLst>
          </p:cNvPr>
          <p:cNvGraphicFramePr>
            <a:graphicFrameLocks/>
          </p:cNvGraphicFramePr>
          <p:nvPr/>
        </p:nvGraphicFramePr>
        <p:xfrm>
          <a:off x="3810002" y="2738640"/>
          <a:ext cx="5333997" cy="35097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5083741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3032" y="242888"/>
            <a:ext cx="21240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12"/>
          <p:cNvSpPr>
            <a:spLocks noChangeArrowheads="1"/>
          </p:cNvSpPr>
          <p:nvPr/>
        </p:nvSpPr>
        <p:spPr bwMode="auto">
          <a:xfrm>
            <a:off x="457200" y="1047752"/>
            <a:ext cx="8077200" cy="1905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-76199" y="6527797"/>
            <a:ext cx="9436100" cy="247560"/>
            <a:chOff x="-76200" y="6560979"/>
            <a:chExt cx="9436100" cy="354778"/>
          </a:xfrm>
        </p:grpSpPr>
        <p:pic>
          <p:nvPicPr>
            <p:cNvPr id="4119" name="Picture 21" descr="bottomSLiM2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1450" y="6610350"/>
              <a:ext cx="8802688" cy="17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20" name="TextBox 20"/>
            <p:cNvSpPr txBox="1">
              <a:spLocks noChangeArrowheads="1"/>
            </p:cNvSpPr>
            <p:nvPr/>
          </p:nvSpPr>
          <p:spPr bwMode="auto">
            <a:xfrm>
              <a:off x="-76200" y="6584952"/>
              <a:ext cx="1981200" cy="3308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900" dirty="0">
                <a:solidFill>
                  <a:srgbClr val="FFFFFF"/>
                </a:solidFill>
              </a:endParaRPr>
            </a:p>
          </p:txBody>
        </p:sp>
        <p:sp>
          <p:nvSpPr>
            <p:cNvPr id="4121" name="TextBox 21"/>
            <p:cNvSpPr txBox="1">
              <a:spLocks noChangeArrowheads="1"/>
            </p:cNvSpPr>
            <p:nvPr/>
          </p:nvSpPr>
          <p:spPr bwMode="auto">
            <a:xfrm>
              <a:off x="7378700" y="6560979"/>
              <a:ext cx="1981200" cy="3528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0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52400" y="6499494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169863" y="127000"/>
            <a:ext cx="8802687" cy="1073150"/>
            <a:chOff x="169863" y="127000"/>
            <a:chExt cx="8802687" cy="1073150"/>
          </a:xfrm>
        </p:grpSpPr>
        <p:pic>
          <p:nvPicPr>
            <p:cNvPr id="44" name="Picture 19" descr="top_border_shadow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0800000" flipH="1">
              <a:off x="169863" y="127000"/>
              <a:ext cx="8802687" cy="1073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" name="Rectangle 2"/>
            <p:cNvSpPr txBox="1">
              <a:spLocks noChangeArrowheads="1"/>
            </p:cNvSpPr>
            <p:nvPr/>
          </p:nvSpPr>
          <p:spPr bwMode="auto">
            <a:xfrm>
              <a:off x="304799" y="357653"/>
              <a:ext cx="7696201" cy="7435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algn="l" rtl="1" eaLnBrk="1" hangingPunct="1">
                <a:defRPr/>
              </a:pPr>
              <a:r>
                <a:rPr lang="en-US" sz="4000" b="1" kern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Summary</a:t>
              </a: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AB2C22B8-64E5-4B7D-A246-40C559A928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96000"/>
            <a:ext cx="1751475" cy="4318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8ECFB757-26BE-4E51-BAEF-B9C733FE51FF}"/>
              </a:ext>
            </a:extLst>
          </p:cNvPr>
          <p:cNvSpPr txBox="1"/>
          <p:nvPr/>
        </p:nvSpPr>
        <p:spPr>
          <a:xfrm>
            <a:off x="237331" y="1746252"/>
            <a:ext cx="866775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developed CNN-based ensemble hurricane forecasting model using eight dynamical hurricane model results.</a:t>
            </a:r>
          </a:p>
          <a:p>
            <a:pPr marL="285750" indent="-285750">
              <a:spcAft>
                <a:spcPts val="2400"/>
              </a:spcAft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used all tropical cyclones in Atlantic Ocean from 2003-2016 and tested the model for 2017.</a:t>
            </a:r>
          </a:p>
          <a:p>
            <a:pPr marL="285750" indent="-285750">
              <a:spcAft>
                <a:spcPts val="2400"/>
              </a:spcAft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preliminary results of CNN ensemble model show statistical benefit over NHC official forecasting. </a:t>
            </a:r>
          </a:p>
          <a:p>
            <a:pPr>
              <a:spcAft>
                <a:spcPts val="1800"/>
              </a:spcAft>
              <a:buClr>
                <a:srgbClr val="0070C0"/>
              </a:buClr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6835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3032" y="242888"/>
            <a:ext cx="21240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12"/>
          <p:cNvSpPr>
            <a:spLocks noChangeArrowheads="1"/>
          </p:cNvSpPr>
          <p:nvPr/>
        </p:nvSpPr>
        <p:spPr bwMode="auto">
          <a:xfrm>
            <a:off x="457200" y="1047752"/>
            <a:ext cx="8077200" cy="1905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-76199" y="6527797"/>
            <a:ext cx="9436100" cy="247560"/>
            <a:chOff x="-76200" y="6560979"/>
            <a:chExt cx="9436100" cy="354778"/>
          </a:xfrm>
        </p:grpSpPr>
        <p:pic>
          <p:nvPicPr>
            <p:cNvPr id="4119" name="Picture 21" descr="bottomSLiM2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1450" y="6610350"/>
              <a:ext cx="8802688" cy="17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20" name="TextBox 20"/>
            <p:cNvSpPr txBox="1">
              <a:spLocks noChangeArrowheads="1"/>
            </p:cNvSpPr>
            <p:nvPr/>
          </p:nvSpPr>
          <p:spPr bwMode="auto">
            <a:xfrm>
              <a:off x="-76200" y="6584952"/>
              <a:ext cx="1981200" cy="3308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900" dirty="0">
                <a:solidFill>
                  <a:srgbClr val="FFFFFF"/>
                </a:solidFill>
              </a:endParaRPr>
            </a:p>
          </p:txBody>
        </p:sp>
        <p:sp>
          <p:nvSpPr>
            <p:cNvPr id="4121" name="TextBox 21"/>
            <p:cNvSpPr txBox="1">
              <a:spLocks noChangeArrowheads="1"/>
            </p:cNvSpPr>
            <p:nvPr/>
          </p:nvSpPr>
          <p:spPr bwMode="auto">
            <a:xfrm>
              <a:off x="7378700" y="6560979"/>
              <a:ext cx="1981200" cy="3528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0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52400" y="6499494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169863" y="127000"/>
            <a:ext cx="8802687" cy="1073150"/>
            <a:chOff x="169863" y="127000"/>
            <a:chExt cx="8802687" cy="1073150"/>
          </a:xfrm>
        </p:grpSpPr>
        <p:pic>
          <p:nvPicPr>
            <p:cNvPr id="44" name="Picture 19" descr="top_border_shadow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0800000" flipH="1">
              <a:off x="169863" y="127000"/>
              <a:ext cx="8802687" cy="1073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" name="Rectangle 2"/>
            <p:cNvSpPr txBox="1">
              <a:spLocks noChangeArrowheads="1"/>
            </p:cNvSpPr>
            <p:nvPr/>
          </p:nvSpPr>
          <p:spPr bwMode="auto">
            <a:xfrm>
              <a:off x="304799" y="357654"/>
              <a:ext cx="4419601" cy="698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rtl="1" eaLnBrk="1" hangingPunct="1">
                <a:defRPr/>
              </a:pPr>
              <a:r>
                <a:rPr lang="en-US" sz="4000" b="1" kern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Acknowledgements</a:t>
              </a: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AB2C22B8-64E5-4B7D-A246-40C559A928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96000"/>
            <a:ext cx="1751475" cy="4318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8ECFB757-26BE-4E51-BAEF-B9C733FE51FF}"/>
              </a:ext>
            </a:extLst>
          </p:cNvPr>
          <p:cNvSpPr txBox="1"/>
          <p:nvPr/>
        </p:nvSpPr>
        <p:spPr>
          <a:xfrm>
            <a:off x="237331" y="1725737"/>
            <a:ext cx="866775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Thanks to Earth Science Information Partner (ESIP)</a:t>
            </a:r>
          </a:p>
          <a:p>
            <a:pPr marL="285750" indent="-285750">
              <a:spcAft>
                <a:spcPts val="2400"/>
              </a:spcAft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high school students (Chan Kim &amp; Lindsay Choi, James E. Taylor High School) have worked on smartphone app and website applications.</a:t>
            </a:r>
          </a:p>
          <a:p>
            <a:pPr marL="285750" indent="-285750">
              <a:spcAft>
                <a:spcPts val="2400"/>
              </a:spcAft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Thanks to helpful comments from Dr. Young-Joon Kim (NOAA/National Weather Service)</a:t>
            </a:r>
          </a:p>
        </p:txBody>
      </p:sp>
    </p:spTree>
    <p:extLst>
      <p:ext uri="{BB962C8B-B14F-4D97-AF65-F5344CB8AC3E}">
        <p14:creationId xmlns:p14="http://schemas.microsoft.com/office/powerpoint/2010/main" val="718581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27"/>
            <a:ext cx="7726680" cy="686934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7726678" y="0"/>
            <a:ext cx="1417322" cy="6859818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Thank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ttention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0945F7F-BBA4-C248-8E93-EC0BADC368A7}"/>
              </a:ext>
            </a:extLst>
          </p:cNvPr>
          <p:cNvSpPr/>
          <p:nvPr/>
        </p:nvSpPr>
        <p:spPr>
          <a:xfrm>
            <a:off x="32442" y="304800"/>
            <a:ext cx="758755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" pitchFamily="2" charset="0"/>
              </a:rPr>
              <a:t>"It only takes </a:t>
            </a:r>
            <a:r>
              <a:rPr lang="en-US" dirty="0">
                <a:latin typeface="Times" pitchFamily="2" charset="0"/>
              </a:rPr>
              <a:t>one storm </a:t>
            </a:r>
            <a:r>
              <a:rPr lang="en-US" dirty="0">
                <a:solidFill>
                  <a:schemeClr val="bg1"/>
                </a:solidFill>
                <a:latin typeface="Times" pitchFamily="2" charset="0"/>
              </a:rPr>
              <a:t>to devastate a </a:t>
            </a:r>
            <a:r>
              <a:rPr lang="en-US" dirty="0">
                <a:latin typeface="Times" pitchFamily="2" charset="0"/>
              </a:rPr>
              <a:t>community</a:t>
            </a:r>
            <a:r>
              <a:rPr lang="en-US" dirty="0">
                <a:solidFill>
                  <a:schemeClr val="bg1"/>
                </a:solidFill>
                <a:latin typeface="Times" pitchFamily="2" charset="0"/>
              </a:rPr>
              <a:t>” </a:t>
            </a:r>
          </a:p>
          <a:p>
            <a:r>
              <a:rPr lang="en-US" sz="1600" dirty="0">
                <a:solidFill>
                  <a:schemeClr val="bg1"/>
                </a:solidFill>
                <a:latin typeface="Times" pitchFamily="2" charset="0"/>
              </a:rPr>
              <a:t>– FEMA’s Daniel </a:t>
            </a:r>
            <a:r>
              <a:rPr lang="en-US" sz="1600" dirty="0" err="1">
                <a:solidFill>
                  <a:schemeClr val="bg1"/>
                </a:solidFill>
                <a:latin typeface="Times" pitchFamily="2" charset="0"/>
              </a:rPr>
              <a:t>Kaniewski</a:t>
            </a:r>
            <a:r>
              <a:rPr lang="en-US" sz="1600" dirty="0">
                <a:solidFill>
                  <a:schemeClr val="bg1"/>
                </a:solidFill>
                <a:latin typeface="Times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541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89080" l="10000" r="875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7"/>
            <a:ext cx="2133593" cy="21335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8A3622-BF1D-4AD5-B972-EF6CAF626F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01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-76199" y="6527797"/>
            <a:ext cx="9436100" cy="247560"/>
            <a:chOff x="-76200" y="6560979"/>
            <a:chExt cx="9436100" cy="354778"/>
          </a:xfrm>
        </p:grpSpPr>
        <p:pic>
          <p:nvPicPr>
            <p:cNvPr id="4119" name="Picture 21" descr="bottomSLiM2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1450" y="6610350"/>
              <a:ext cx="8802688" cy="17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20" name="TextBox 20"/>
            <p:cNvSpPr txBox="1">
              <a:spLocks noChangeArrowheads="1"/>
            </p:cNvSpPr>
            <p:nvPr/>
          </p:nvSpPr>
          <p:spPr bwMode="auto">
            <a:xfrm>
              <a:off x="-76200" y="6584952"/>
              <a:ext cx="1981200" cy="3308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900" dirty="0">
                <a:solidFill>
                  <a:srgbClr val="FFFFFF"/>
                </a:solidFill>
              </a:endParaRPr>
            </a:p>
          </p:txBody>
        </p:sp>
        <p:sp>
          <p:nvSpPr>
            <p:cNvPr id="4121" name="TextBox 21"/>
            <p:cNvSpPr txBox="1">
              <a:spLocks noChangeArrowheads="1"/>
            </p:cNvSpPr>
            <p:nvPr/>
          </p:nvSpPr>
          <p:spPr bwMode="auto">
            <a:xfrm>
              <a:off x="7378700" y="6560979"/>
              <a:ext cx="1981200" cy="3528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0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52400" y="6499494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96000"/>
            <a:ext cx="1751475" cy="431800"/>
          </a:xfrm>
          <a:prstGeom prst="rect">
            <a:avLst/>
          </a:prstGeom>
        </p:spPr>
      </p:pic>
      <p:pic>
        <p:nvPicPr>
          <p:cNvPr id="27" name="Picture 19" descr="top_border_shado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 flipH="1">
            <a:off x="169863" y="127000"/>
            <a:ext cx="8802687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1110">
            <a:extLst>
              <a:ext uri="{FF2B5EF4-FFF2-40B4-BE49-F238E27FC236}">
                <a16:creationId xmlns:a16="http://schemas.microsoft.com/office/drawing/2014/main" id="{460867CC-7F28-7542-985B-9ECE07ADCC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905"/>
          <a:stretch/>
        </p:blipFill>
        <p:spPr bwMode="auto">
          <a:xfrm>
            <a:off x="15243" y="1614320"/>
            <a:ext cx="5573616" cy="4106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D0AD06-0C1A-1849-AEF7-105E0CD554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2600" y="0"/>
            <a:ext cx="3547241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F3829AF-94A7-1B49-994A-F6D0F9CC99E5}"/>
              </a:ext>
            </a:extLst>
          </p:cNvPr>
          <p:cNvSpPr/>
          <p:nvPr/>
        </p:nvSpPr>
        <p:spPr bwMode="auto">
          <a:xfrm>
            <a:off x="2362200" y="2677726"/>
            <a:ext cx="990600" cy="533400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E1BC7C9-252A-B342-80FF-45A13F3BC075}"/>
              </a:ext>
            </a:extLst>
          </p:cNvPr>
          <p:cNvCxnSpPr>
            <a:cxnSpLocks/>
          </p:cNvCxnSpPr>
          <p:nvPr/>
        </p:nvCxnSpPr>
        <p:spPr bwMode="auto">
          <a:xfrm flipH="1">
            <a:off x="3352800" y="1614320"/>
            <a:ext cx="2207446" cy="1063406"/>
          </a:xfrm>
          <a:prstGeom prst="lin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8F8776C-4143-F644-8D7E-5A8E6921932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352800" y="3205486"/>
            <a:ext cx="2207446" cy="1442714"/>
          </a:xfrm>
          <a:prstGeom prst="lin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4BA831CC-E736-1047-A748-3576622EB4D6}"/>
              </a:ext>
            </a:extLst>
          </p:cNvPr>
          <p:cNvSpPr/>
          <p:nvPr/>
        </p:nvSpPr>
        <p:spPr>
          <a:xfrm>
            <a:off x="249685" y="5573542"/>
            <a:ext cx="213419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2007 Thomson Higher Education</a:t>
            </a:r>
            <a:endParaRPr lang="en-US" sz="1050" dirty="0"/>
          </a:p>
        </p:txBody>
      </p:sp>
      <p:sp>
        <p:nvSpPr>
          <p:cNvPr id="33" name="Rectangle 2">
            <a:extLst>
              <a:ext uri="{FF2B5EF4-FFF2-40B4-BE49-F238E27FC236}">
                <a16:creationId xmlns:a16="http://schemas.microsoft.com/office/drawing/2014/main" id="{6EA37AAA-521F-964D-9F6E-642F0C13E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" y="357654"/>
            <a:ext cx="4539983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rtl="1" eaLnBrk="1" hangingPunct="1">
              <a:defRPr/>
            </a:pPr>
            <a:r>
              <a:rPr lang="en-US" sz="40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Overview</a:t>
            </a:r>
            <a:endParaRPr lang="fa-IR" sz="4000" b="1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60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3032" y="242888"/>
            <a:ext cx="21240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12"/>
          <p:cNvSpPr>
            <a:spLocks noChangeArrowheads="1"/>
          </p:cNvSpPr>
          <p:nvPr/>
        </p:nvSpPr>
        <p:spPr bwMode="auto">
          <a:xfrm>
            <a:off x="457200" y="1047752"/>
            <a:ext cx="8077200" cy="1905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-76199" y="6527797"/>
            <a:ext cx="9436100" cy="247560"/>
            <a:chOff x="-76200" y="6560979"/>
            <a:chExt cx="9436100" cy="354778"/>
          </a:xfrm>
        </p:grpSpPr>
        <p:pic>
          <p:nvPicPr>
            <p:cNvPr id="4119" name="Picture 21" descr="bottomSLiM2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1450" y="6610350"/>
              <a:ext cx="8802688" cy="17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20" name="TextBox 20"/>
            <p:cNvSpPr txBox="1">
              <a:spLocks noChangeArrowheads="1"/>
            </p:cNvSpPr>
            <p:nvPr/>
          </p:nvSpPr>
          <p:spPr bwMode="auto">
            <a:xfrm>
              <a:off x="-76200" y="6584952"/>
              <a:ext cx="1981200" cy="3308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900" dirty="0">
                <a:solidFill>
                  <a:srgbClr val="FFFFFF"/>
                </a:solidFill>
              </a:endParaRPr>
            </a:p>
          </p:txBody>
        </p:sp>
        <p:sp>
          <p:nvSpPr>
            <p:cNvPr id="4121" name="TextBox 21"/>
            <p:cNvSpPr txBox="1">
              <a:spLocks noChangeArrowheads="1"/>
            </p:cNvSpPr>
            <p:nvPr/>
          </p:nvSpPr>
          <p:spPr bwMode="auto">
            <a:xfrm>
              <a:off x="7378700" y="6560979"/>
              <a:ext cx="1981200" cy="3528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0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52400" y="6499494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96000"/>
            <a:ext cx="1751475" cy="43180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169863" y="127000"/>
            <a:ext cx="8802687" cy="1073150"/>
            <a:chOff x="169863" y="127000"/>
            <a:chExt cx="8802687" cy="1073150"/>
          </a:xfrm>
        </p:grpSpPr>
        <p:pic>
          <p:nvPicPr>
            <p:cNvPr id="44" name="Picture 19" descr="top_border_shadow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0800000" flipH="1">
              <a:off x="169863" y="127000"/>
              <a:ext cx="8802687" cy="1073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" name="Rectangle 2"/>
            <p:cNvSpPr txBox="1">
              <a:spLocks noChangeArrowheads="1"/>
            </p:cNvSpPr>
            <p:nvPr/>
          </p:nvSpPr>
          <p:spPr bwMode="auto">
            <a:xfrm>
              <a:off x="304799" y="357654"/>
              <a:ext cx="4539983" cy="698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rtl="1" eaLnBrk="1" hangingPunct="1">
                <a:defRPr/>
              </a:pPr>
              <a:r>
                <a:rPr lang="en-US" sz="4000" b="1" kern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Overview</a:t>
              </a:r>
              <a:endParaRPr lang="fa-IR" sz="40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F3FA722-2032-45A9-A05E-DE15E44FE056}"/>
              </a:ext>
            </a:extLst>
          </p:cNvPr>
          <p:cNvSpPr txBox="1"/>
          <p:nvPr/>
        </p:nvSpPr>
        <p:spPr>
          <a:xfrm>
            <a:off x="229624" y="1371600"/>
            <a:ext cx="8667750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  <a:buClr>
                <a:srgbClr val="0070C0"/>
              </a:buClr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Tracking path and forecasting hurricane intensity are challenging:</a:t>
            </a:r>
          </a:p>
          <a:p>
            <a:pPr marL="285750" indent="-285750">
              <a:spcAft>
                <a:spcPts val="1800"/>
              </a:spcAft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Dynamical models, like HWRF, produce a significant model-measurement error.</a:t>
            </a:r>
          </a:p>
          <a:p>
            <a:pPr marL="285750" indent="-285750">
              <a:spcAft>
                <a:spcPts val="1800"/>
              </a:spcAft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Accurate forecasting hurricane is more difficult after its landfall.</a:t>
            </a:r>
          </a:p>
          <a:p>
            <a:pPr marL="285750" indent="-285750">
              <a:spcAft>
                <a:spcPts val="1800"/>
              </a:spcAft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Machine learning can be a supplementary approach for improving hurricane forecasting. </a:t>
            </a:r>
          </a:p>
        </p:txBody>
      </p:sp>
      <p:pic>
        <p:nvPicPr>
          <p:cNvPr id="16" name="Picture 15" descr="C:\Users\EBI\AppData\Local\Microsoft\Windows\INetCache\Content.Word\Screen-Shot-2017-08-24-at-6.30.50-AM-622x397.png">
            <a:extLst>
              <a:ext uri="{FF2B5EF4-FFF2-40B4-BE49-F238E27FC236}">
                <a16:creationId xmlns:a16="http://schemas.microsoft.com/office/drawing/2014/main" id="{BB36868B-01D7-4333-AC23-6E77EC197E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999" y="3263614"/>
            <a:ext cx="5182601" cy="33082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499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-76199" y="6527797"/>
            <a:ext cx="9436100" cy="247560"/>
            <a:chOff x="-76200" y="6560979"/>
            <a:chExt cx="9436100" cy="354778"/>
          </a:xfrm>
        </p:grpSpPr>
        <p:pic>
          <p:nvPicPr>
            <p:cNvPr id="4119" name="Picture 21" descr="bottomSLiM2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1450" y="6610350"/>
              <a:ext cx="8802688" cy="17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20" name="TextBox 20"/>
            <p:cNvSpPr txBox="1">
              <a:spLocks noChangeArrowheads="1"/>
            </p:cNvSpPr>
            <p:nvPr/>
          </p:nvSpPr>
          <p:spPr bwMode="auto">
            <a:xfrm>
              <a:off x="-76200" y="6584952"/>
              <a:ext cx="1981200" cy="3308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900" dirty="0">
                <a:solidFill>
                  <a:srgbClr val="FFFFFF"/>
                </a:solidFill>
              </a:endParaRPr>
            </a:p>
          </p:txBody>
        </p:sp>
        <p:sp>
          <p:nvSpPr>
            <p:cNvPr id="4121" name="TextBox 21"/>
            <p:cNvSpPr txBox="1">
              <a:spLocks noChangeArrowheads="1"/>
            </p:cNvSpPr>
            <p:nvPr/>
          </p:nvSpPr>
          <p:spPr bwMode="auto">
            <a:xfrm>
              <a:off x="7378700" y="6560979"/>
              <a:ext cx="1981200" cy="3528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0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52400" y="6499494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96000"/>
            <a:ext cx="1751475" cy="4318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2597FB6-1472-AA4C-831B-13C4EC87CF2D}"/>
              </a:ext>
            </a:extLst>
          </p:cNvPr>
          <p:cNvGrpSpPr/>
          <p:nvPr/>
        </p:nvGrpSpPr>
        <p:grpSpPr>
          <a:xfrm>
            <a:off x="169863" y="127000"/>
            <a:ext cx="8802687" cy="1073150"/>
            <a:chOff x="169863" y="127000"/>
            <a:chExt cx="8802687" cy="1073150"/>
          </a:xfrm>
        </p:grpSpPr>
        <p:pic>
          <p:nvPicPr>
            <p:cNvPr id="15" name="Picture 19" descr="top_border_shadow">
              <a:extLst>
                <a:ext uri="{FF2B5EF4-FFF2-40B4-BE49-F238E27FC236}">
                  <a16:creationId xmlns:a16="http://schemas.microsoft.com/office/drawing/2014/main" id="{440DB958-122B-0C40-90E7-697218DD25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0800000" flipH="1">
              <a:off x="169863" y="127000"/>
              <a:ext cx="8802687" cy="1073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id="{249F41D9-9059-C84F-9105-DAE392AE68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799" y="357654"/>
              <a:ext cx="4539983" cy="698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rtl="1" eaLnBrk="1" hangingPunct="1">
                <a:defRPr/>
              </a:pPr>
              <a:r>
                <a:rPr lang="en-US" sz="4000" b="1" kern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Overview</a:t>
              </a:r>
              <a:endParaRPr lang="fa-IR" sz="40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 descr="A picture containing printer, compact disk&#10;&#10;Description generated with high confidence">
            <a:extLst>
              <a:ext uri="{FF2B5EF4-FFF2-40B4-BE49-F238E27FC236}">
                <a16:creationId xmlns:a16="http://schemas.microsoft.com/office/drawing/2014/main" id="{E2D5643C-67F9-48A1-9FAB-55092BB5DC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316" y="0"/>
            <a:ext cx="3967642" cy="2628563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075712BE-09B1-A64D-99EB-48239E6D0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5" t="12944" r="166" b="10246"/>
          <a:stretch>
            <a:fillRect/>
          </a:stretch>
        </p:blipFill>
        <p:spPr bwMode="auto">
          <a:xfrm>
            <a:off x="1524000" y="2599661"/>
            <a:ext cx="6738077" cy="395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371D002-9A86-7F42-B8F3-59AE832EEBA3}"/>
              </a:ext>
            </a:extLst>
          </p:cNvPr>
          <p:cNvSpPr/>
          <p:nvPr/>
        </p:nvSpPr>
        <p:spPr>
          <a:xfrm>
            <a:off x="762000" y="177087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kern="0" dirty="0">
                <a:effectLst>
                  <a:glow rad="152400">
                    <a:sysClr val="window" lastClr="FFFFFF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Tropical Cyclone History</a:t>
            </a:r>
          </a:p>
          <a:p>
            <a:pPr algn="ctr">
              <a:defRPr/>
            </a:pPr>
            <a:r>
              <a:rPr lang="en-US" sz="2000" kern="0" dirty="0">
                <a:effectLst>
                  <a:glow rad="152400">
                    <a:sysClr val="window" lastClr="FFFFFF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Pacific: since 1949 , Atlantic: since 1851 </a:t>
            </a:r>
          </a:p>
        </p:txBody>
      </p:sp>
    </p:spTree>
    <p:extLst>
      <p:ext uri="{BB962C8B-B14F-4D97-AF65-F5344CB8AC3E}">
        <p14:creationId xmlns:p14="http://schemas.microsoft.com/office/powerpoint/2010/main" val="1084259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-66551" y="6527797"/>
            <a:ext cx="9436100" cy="247560"/>
            <a:chOff x="-76200" y="6560979"/>
            <a:chExt cx="9436100" cy="354778"/>
          </a:xfrm>
        </p:grpSpPr>
        <p:pic>
          <p:nvPicPr>
            <p:cNvPr id="4119" name="Picture 21" descr="bottomSLiM2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1450" y="6610350"/>
              <a:ext cx="8802688" cy="17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20" name="TextBox 20"/>
            <p:cNvSpPr txBox="1">
              <a:spLocks noChangeArrowheads="1"/>
            </p:cNvSpPr>
            <p:nvPr/>
          </p:nvSpPr>
          <p:spPr bwMode="auto">
            <a:xfrm>
              <a:off x="-76200" y="6584952"/>
              <a:ext cx="1981200" cy="3308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900" dirty="0">
                <a:solidFill>
                  <a:srgbClr val="FFFFFF"/>
                </a:solidFill>
              </a:endParaRPr>
            </a:p>
          </p:txBody>
        </p:sp>
        <p:sp>
          <p:nvSpPr>
            <p:cNvPr id="4121" name="TextBox 21"/>
            <p:cNvSpPr txBox="1">
              <a:spLocks noChangeArrowheads="1"/>
            </p:cNvSpPr>
            <p:nvPr/>
          </p:nvSpPr>
          <p:spPr bwMode="auto">
            <a:xfrm>
              <a:off x="7378700" y="6560979"/>
              <a:ext cx="1981200" cy="3528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0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52400" y="6486615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96000"/>
            <a:ext cx="1751475" cy="4318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0416C84-3C98-4076-AA9B-4B2245CC252F}"/>
              </a:ext>
            </a:extLst>
          </p:cNvPr>
          <p:cNvGrpSpPr/>
          <p:nvPr/>
        </p:nvGrpSpPr>
        <p:grpSpPr>
          <a:xfrm>
            <a:off x="875710" y="1578066"/>
            <a:ext cx="7353890" cy="4143862"/>
            <a:chOff x="609600" y="1578066"/>
            <a:chExt cx="7353890" cy="4143862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90E3BAAF-D120-154A-A967-9FC58BDAB719}"/>
                </a:ext>
              </a:extLst>
            </p:cNvPr>
            <p:cNvSpPr/>
            <p:nvPr/>
          </p:nvSpPr>
          <p:spPr bwMode="auto">
            <a:xfrm>
              <a:off x="609600" y="1578066"/>
              <a:ext cx="7353890" cy="4141651"/>
            </a:xfrm>
            <a:prstGeom prst="roundRect">
              <a:avLst>
                <a:gd name="adj" fmla="val 8055"/>
              </a:avLst>
            </a:prstGeom>
            <a:solidFill>
              <a:srgbClr val="DCDC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8E4B8BCC-C647-1448-BF6C-31D0972113B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75023" y="2129621"/>
              <a:ext cx="6384455" cy="3592307"/>
            </a:xfrm>
            <a:prstGeom prst="roundRect">
              <a:avLst>
                <a:gd name="adj" fmla="val 8852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dirty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663CBED4-1D19-E441-B0C3-AD2A117F86E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451198" y="2698268"/>
              <a:ext cx="5508280" cy="3021450"/>
            </a:xfrm>
            <a:prstGeom prst="roundRect">
              <a:avLst>
                <a:gd name="adj" fmla="val 8852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dirty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F574401E-35F0-C944-9321-C5D3ACF1887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381931" y="3269111"/>
              <a:ext cx="4577548" cy="2451713"/>
            </a:xfrm>
            <a:prstGeom prst="roundRect">
              <a:avLst>
                <a:gd name="adj" fmla="val 13222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2AB9827C-0EF6-B342-94CF-2B1AAF332BB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318305" y="3962401"/>
              <a:ext cx="3643179" cy="1757318"/>
            </a:xfrm>
            <a:prstGeom prst="roundRect">
              <a:avLst>
                <a:gd name="adj" fmla="val 19444"/>
              </a:avLst>
            </a:prstGeom>
            <a:solidFill>
              <a:schemeClr val="accent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0F5221B-CD25-C74D-9808-BDF987D6749C}"/>
                </a:ext>
              </a:extLst>
            </p:cNvPr>
            <p:cNvSpPr txBox="1"/>
            <p:nvPr/>
          </p:nvSpPr>
          <p:spPr>
            <a:xfrm rot="16200000">
              <a:off x="-914958" y="3602685"/>
              <a:ext cx="37555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" pitchFamily="2" charset="0"/>
                </a:rPr>
                <a:t>Artificial Intelligence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1B7C2F5-A30B-4D43-A9F4-5F996D9AA5D8}"/>
                </a:ext>
              </a:extLst>
            </p:cNvPr>
            <p:cNvSpPr txBox="1"/>
            <p:nvPr/>
          </p:nvSpPr>
          <p:spPr>
            <a:xfrm rot="16200000">
              <a:off x="404863" y="3793950"/>
              <a:ext cx="32164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" pitchFamily="2" charset="0"/>
                </a:rPr>
                <a:t>Machine Learning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2B2F0F1-9B4A-6647-A19A-01495BA25CB2}"/>
                </a:ext>
              </a:extLst>
            </p:cNvPr>
            <p:cNvSpPr txBox="1"/>
            <p:nvPr/>
          </p:nvSpPr>
          <p:spPr>
            <a:xfrm rot="16200000">
              <a:off x="1772838" y="4251140"/>
              <a:ext cx="23333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" pitchFamily="2" charset="0"/>
                </a:rPr>
                <a:t>Neural Network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D4BE33D-67E9-1D41-8285-1787FE062DAD}"/>
                </a:ext>
              </a:extLst>
            </p:cNvPr>
            <p:cNvSpPr txBox="1"/>
            <p:nvPr/>
          </p:nvSpPr>
          <p:spPr>
            <a:xfrm rot="16200000">
              <a:off x="2889410" y="4318627"/>
              <a:ext cx="19214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Times" pitchFamily="2" charset="0"/>
                </a:rPr>
                <a:t>Deep Neural Network</a:t>
              </a:r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1582BFB8-F374-584A-A9A9-179914F99F9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367643" y="4472152"/>
              <a:ext cx="2591835" cy="1247565"/>
            </a:xfrm>
            <a:prstGeom prst="roundRect">
              <a:avLst>
                <a:gd name="adj" fmla="val 21944"/>
              </a:avLst>
            </a:prstGeom>
            <a:solidFill>
              <a:schemeClr val="accent1">
                <a:lumMod val="10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973F355-443E-994C-955C-AD205B4B8417}"/>
                </a:ext>
              </a:extLst>
            </p:cNvPr>
            <p:cNvSpPr txBox="1"/>
            <p:nvPr/>
          </p:nvSpPr>
          <p:spPr>
            <a:xfrm rot="16200000">
              <a:off x="3971144" y="4325259"/>
              <a:ext cx="17436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Times" pitchFamily="2" charset="0"/>
                </a:rPr>
                <a:t>Deep Convolutional Neural Network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8DF1A51-5874-F547-A9B5-5DD05FDEFA51}"/>
                </a:ext>
              </a:extLst>
            </p:cNvPr>
            <p:cNvSpPr txBox="1"/>
            <p:nvPr/>
          </p:nvSpPr>
          <p:spPr>
            <a:xfrm>
              <a:off x="5709601" y="4723223"/>
              <a:ext cx="212853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Times" pitchFamily="2" charset="0"/>
                </a:rPr>
                <a:t>Regressive 1-D</a:t>
              </a:r>
            </a:p>
            <a:p>
              <a:r>
                <a:rPr lang="en-US" dirty="0">
                  <a:solidFill>
                    <a:schemeClr val="bg1"/>
                  </a:solidFill>
                  <a:latin typeface="Times" pitchFamily="2" charset="0"/>
                </a:rPr>
                <a:t>Deep Convolutional Neural Network</a:t>
              </a:r>
            </a:p>
          </p:txBody>
        </p:sp>
      </p:grpSp>
      <p:pic>
        <p:nvPicPr>
          <p:cNvPr id="35" name="Picture 8">
            <a:extLst>
              <a:ext uri="{FF2B5EF4-FFF2-40B4-BE49-F238E27FC236}">
                <a16:creationId xmlns:a16="http://schemas.microsoft.com/office/drawing/2014/main" id="{F2FE7FB9-0E3F-41DD-9364-1FE80318F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3032" y="242888"/>
            <a:ext cx="21240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Rectangle 12">
            <a:extLst>
              <a:ext uri="{FF2B5EF4-FFF2-40B4-BE49-F238E27FC236}">
                <a16:creationId xmlns:a16="http://schemas.microsoft.com/office/drawing/2014/main" id="{B68E6113-CD9F-4E81-AD31-AA0E266C9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047752"/>
            <a:ext cx="8077200" cy="1905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38" name="Rectangle 2">
            <a:extLst>
              <a:ext uri="{FF2B5EF4-FFF2-40B4-BE49-F238E27FC236}">
                <a16:creationId xmlns:a16="http://schemas.microsoft.com/office/drawing/2014/main" id="{6AEE39B2-D3D9-4C2F-9A90-BADA0D3FD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273434"/>
            <a:ext cx="44577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rtl="1" eaLnBrk="1" hangingPunct="1">
              <a:defRPr/>
            </a:pPr>
            <a:r>
              <a:rPr lang="en-US" sz="36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FE1F97D-ED34-46E9-B2D0-3F15F872A591}"/>
              </a:ext>
            </a:extLst>
          </p:cNvPr>
          <p:cNvGrpSpPr/>
          <p:nvPr/>
        </p:nvGrpSpPr>
        <p:grpSpPr>
          <a:xfrm>
            <a:off x="169863" y="127000"/>
            <a:ext cx="8802687" cy="1073150"/>
            <a:chOff x="169863" y="127000"/>
            <a:chExt cx="8802687" cy="1073150"/>
          </a:xfrm>
        </p:grpSpPr>
        <p:pic>
          <p:nvPicPr>
            <p:cNvPr id="40" name="Picture 39" descr="top_border_shadow">
              <a:extLst>
                <a:ext uri="{FF2B5EF4-FFF2-40B4-BE49-F238E27FC236}">
                  <a16:creationId xmlns:a16="http://schemas.microsoft.com/office/drawing/2014/main" id="{750D3024-82BD-4B76-B473-EED4D617CB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0800000" flipH="1">
              <a:off x="169863" y="127000"/>
              <a:ext cx="8802687" cy="1073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" name="Rectangle 2">
              <a:extLst>
                <a:ext uri="{FF2B5EF4-FFF2-40B4-BE49-F238E27FC236}">
                  <a16:creationId xmlns:a16="http://schemas.microsoft.com/office/drawing/2014/main" id="{E13F3DF0-303E-4C44-8972-B247055E0B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800" y="357654"/>
              <a:ext cx="4457700" cy="698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rtl="1" eaLnBrk="1" hangingPunct="1">
                <a:defRPr/>
              </a:pPr>
              <a:r>
                <a:rPr lang="en-US" sz="4000" b="1" kern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Deep Learning</a:t>
              </a:r>
              <a:endParaRPr lang="fa-IR" sz="40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4875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-76199" y="6527797"/>
            <a:ext cx="9436100" cy="247560"/>
            <a:chOff x="-76200" y="6560979"/>
            <a:chExt cx="9436100" cy="354778"/>
          </a:xfrm>
        </p:grpSpPr>
        <p:pic>
          <p:nvPicPr>
            <p:cNvPr id="4119" name="Picture 21" descr="bottomSLiM2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1450" y="6610350"/>
              <a:ext cx="8802688" cy="17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20" name="TextBox 20"/>
            <p:cNvSpPr txBox="1">
              <a:spLocks noChangeArrowheads="1"/>
            </p:cNvSpPr>
            <p:nvPr/>
          </p:nvSpPr>
          <p:spPr bwMode="auto">
            <a:xfrm>
              <a:off x="-76200" y="6584952"/>
              <a:ext cx="1981200" cy="3308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900" dirty="0">
                <a:solidFill>
                  <a:srgbClr val="FFFFFF"/>
                </a:solidFill>
              </a:endParaRPr>
            </a:p>
          </p:txBody>
        </p:sp>
        <p:sp>
          <p:nvSpPr>
            <p:cNvPr id="4121" name="TextBox 21"/>
            <p:cNvSpPr txBox="1">
              <a:spLocks noChangeArrowheads="1"/>
            </p:cNvSpPr>
            <p:nvPr/>
          </p:nvSpPr>
          <p:spPr bwMode="auto">
            <a:xfrm>
              <a:off x="7378700" y="6560979"/>
              <a:ext cx="1981200" cy="3528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0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52400" y="6499494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96000"/>
            <a:ext cx="1751475" cy="4318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2945185-0FDD-754F-8CF0-62179304BBFD}"/>
              </a:ext>
            </a:extLst>
          </p:cNvPr>
          <p:cNvGrpSpPr>
            <a:grpSpLocks noChangeAspect="1"/>
          </p:cNvGrpSpPr>
          <p:nvPr/>
        </p:nvGrpSpPr>
        <p:grpSpPr>
          <a:xfrm>
            <a:off x="247267" y="1981200"/>
            <a:ext cx="8503260" cy="3996561"/>
            <a:chOff x="-140159" y="0"/>
            <a:chExt cx="5564223" cy="292452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77EC2F6-F00B-BE48-A54C-62AC1A27304C}"/>
                </a:ext>
              </a:extLst>
            </p:cNvPr>
            <p:cNvGrpSpPr/>
            <p:nvPr/>
          </p:nvGrpSpPr>
          <p:grpSpPr>
            <a:xfrm>
              <a:off x="-140159" y="0"/>
              <a:ext cx="5431113" cy="2099945"/>
              <a:chOff x="-182548" y="0"/>
              <a:chExt cx="5431113" cy="2099945"/>
            </a:xfrm>
          </p:grpSpPr>
          <p:sp>
            <p:nvSpPr>
              <p:cNvPr id="25" name="Double Brace 24">
                <a:extLst>
                  <a:ext uri="{FF2B5EF4-FFF2-40B4-BE49-F238E27FC236}">
                    <a16:creationId xmlns:a16="http://schemas.microsoft.com/office/drawing/2014/main" id="{E9DF7810-8271-C744-9578-11D31D6D56C5}"/>
                  </a:ext>
                </a:extLst>
              </p:cNvPr>
              <p:cNvSpPr/>
              <p:nvPr/>
            </p:nvSpPr>
            <p:spPr>
              <a:xfrm>
                <a:off x="-182548" y="773078"/>
                <a:ext cx="1067839" cy="709945"/>
              </a:xfrm>
              <a:prstGeom prst="bracePair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4572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>
                    <a:effectLst/>
                    <a:latin typeface="Times" pitchFamily="2" charset="0"/>
                    <a:ea typeface="Calibri" panose="020F0502020204030204" pitchFamily="34" charset="0"/>
                    <a:cs typeface="Arial" panose="020B0604020202020204" pitchFamily="34" charset="0"/>
                  </a:rPr>
                  <a:t>Hurricane model1</a:t>
                </a: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>
                    <a:latin typeface="Times" pitchFamily="2" charset="0"/>
                    <a:ea typeface="Calibri" panose="020F0502020204030204" pitchFamily="34" charset="0"/>
                    <a:cs typeface="Arial" panose="020B0604020202020204" pitchFamily="34" charset="0"/>
                  </a:rPr>
                  <a:t>Hurricane model 2</a:t>
                </a: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>
                    <a:effectLst/>
                    <a:latin typeface="Times" pitchFamily="2" charset="0"/>
                    <a:ea typeface="Calibri" panose="020F0502020204030204" pitchFamily="34" charset="0"/>
                    <a:cs typeface="Arial" panose="020B0604020202020204" pitchFamily="34" charset="0"/>
                  </a:rPr>
                  <a:t>…</a:t>
                </a: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>
                    <a:latin typeface="Times" pitchFamily="2" charset="0"/>
                    <a:ea typeface="Calibri" panose="020F0502020204030204" pitchFamily="34" charset="0"/>
                    <a:cs typeface="Arial" panose="020B0604020202020204" pitchFamily="34" charset="0"/>
                  </a:rPr>
                  <a:t>Hurricane model n</a:t>
                </a:r>
                <a:endParaRPr lang="en-US" sz="20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56A4FA8B-6386-2648-BD83-CE0754EAC7CE}"/>
                  </a:ext>
                </a:extLst>
              </p:cNvPr>
              <p:cNvGrpSpPr/>
              <p:nvPr/>
            </p:nvGrpSpPr>
            <p:grpSpPr>
              <a:xfrm>
                <a:off x="3161039" y="666120"/>
                <a:ext cx="864235" cy="871451"/>
                <a:chOff x="0" y="0"/>
                <a:chExt cx="864523" cy="871451"/>
              </a:xfrm>
            </p:grpSpPr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41A3DC0C-4E78-6D48-9E97-75E06F522D81}"/>
                    </a:ext>
                  </a:extLst>
                </p:cNvPr>
                <p:cNvCxnSpPr/>
                <p:nvPr/>
              </p:nvCxnSpPr>
              <p:spPr>
                <a:xfrm>
                  <a:off x="0" y="48491"/>
                  <a:ext cx="727363" cy="0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A4EA94DC-0DA3-2043-B517-468CE1ADEAEA}"/>
                    </a:ext>
                  </a:extLst>
                </p:cNvPr>
                <p:cNvCxnSpPr/>
                <p:nvPr/>
              </p:nvCxnSpPr>
              <p:spPr>
                <a:xfrm>
                  <a:off x="297872" y="831273"/>
                  <a:ext cx="429203" cy="0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3" name="Group 62">
                  <a:extLst>
                    <a:ext uri="{FF2B5EF4-FFF2-40B4-BE49-F238E27FC236}">
                      <a16:creationId xmlns:a16="http://schemas.microsoft.com/office/drawing/2014/main" id="{9BDE6046-31F5-9640-9980-9DC3229A4C3B}"/>
                    </a:ext>
                  </a:extLst>
                </p:cNvPr>
                <p:cNvGrpSpPr/>
                <p:nvPr/>
              </p:nvGrpSpPr>
              <p:grpSpPr>
                <a:xfrm>
                  <a:off x="727363" y="0"/>
                  <a:ext cx="137160" cy="871451"/>
                  <a:chOff x="0" y="0"/>
                  <a:chExt cx="137160" cy="871451"/>
                </a:xfrm>
              </p:grpSpPr>
              <p:sp>
                <p:nvSpPr>
                  <p:cNvPr id="64" name="Oval 63">
                    <a:extLst>
                      <a:ext uri="{FF2B5EF4-FFF2-40B4-BE49-F238E27FC236}">
                        <a16:creationId xmlns:a16="http://schemas.microsoft.com/office/drawing/2014/main" id="{C94E6285-BFEB-CF45-8FF7-94DBE902C29F}"/>
                      </a:ext>
                    </a:extLst>
                  </p:cNvPr>
                  <p:cNvSpPr/>
                  <p:nvPr/>
                </p:nvSpPr>
                <p:spPr>
                  <a:xfrm>
                    <a:off x="0" y="588818"/>
                    <a:ext cx="137160" cy="137160"/>
                  </a:xfrm>
                  <a:prstGeom prst="ellipse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 sz="3600"/>
                  </a:p>
                </p:txBody>
              </p:sp>
              <p:sp>
                <p:nvSpPr>
                  <p:cNvPr id="65" name="Oval 64">
                    <a:extLst>
                      <a:ext uri="{FF2B5EF4-FFF2-40B4-BE49-F238E27FC236}">
                        <a16:creationId xmlns:a16="http://schemas.microsoft.com/office/drawing/2014/main" id="{11458E60-C66E-AB4A-BE68-D356FCC55B4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137160" cy="137160"/>
                  </a:xfrm>
                  <a:prstGeom prst="ellipse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 sz="3600"/>
                  </a:p>
                </p:txBody>
              </p:sp>
              <p:sp>
                <p:nvSpPr>
                  <p:cNvPr id="66" name="Oval 65">
                    <a:extLst>
                      <a:ext uri="{FF2B5EF4-FFF2-40B4-BE49-F238E27FC236}">
                        <a16:creationId xmlns:a16="http://schemas.microsoft.com/office/drawing/2014/main" id="{C7BB611B-326C-F045-ACD9-5DFC778D5588}"/>
                      </a:ext>
                    </a:extLst>
                  </p:cNvPr>
                  <p:cNvSpPr/>
                  <p:nvPr/>
                </p:nvSpPr>
                <p:spPr>
                  <a:xfrm>
                    <a:off x="0" y="734291"/>
                    <a:ext cx="137160" cy="137160"/>
                  </a:xfrm>
                  <a:prstGeom prst="ellipse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 sz="3600"/>
                  </a:p>
                </p:txBody>
              </p:sp>
              <p:sp>
                <p:nvSpPr>
                  <p:cNvPr id="67" name="Oval 66">
                    <a:extLst>
                      <a:ext uri="{FF2B5EF4-FFF2-40B4-BE49-F238E27FC236}">
                        <a16:creationId xmlns:a16="http://schemas.microsoft.com/office/drawing/2014/main" id="{FA808194-5995-234F-B31C-729C61A4151E}"/>
                      </a:ext>
                    </a:extLst>
                  </p:cNvPr>
                  <p:cNvSpPr/>
                  <p:nvPr/>
                </p:nvSpPr>
                <p:spPr>
                  <a:xfrm>
                    <a:off x="0" y="145473"/>
                    <a:ext cx="137160" cy="137160"/>
                  </a:xfrm>
                  <a:prstGeom prst="ellipse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 sz="3600"/>
                  </a:p>
                </p:txBody>
              </p:sp>
              <p:sp>
                <p:nvSpPr>
                  <p:cNvPr id="68" name="Oval 67">
                    <a:extLst>
                      <a:ext uri="{FF2B5EF4-FFF2-40B4-BE49-F238E27FC236}">
                        <a16:creationId xmlns:a16="http://schemas.microsoft.com/office/drawing/2014/main" id="{64828C2F-6C02-C645-B7B1-71EC408CE195}"/>
                      </a:ext>
                    </a:extLst>
                  </p:cNvPr>
                  <p:cNvSpPr/>
                  <p:nvPr/>
                </p:nvSpPr>
                <p:spPr>
                  <a:xfrm>
                    <a:off x="0" y="443345"/>
                    <a:ext cx="137160" cy="137160"/>
                  </a:xfrm>
                  <a:prstGeom prst="ellipse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 sz="3600"/>
                  </a:p>
                </p:txBody>
              </p:sp>
              <p:sp>
                <p:nvSpPr>
                  <p:cNvPr id="69" name="Oval 68">
                    <a:extLst>
                      <a:ext uri="{FF2B5EF4-FFF2-40B4-BE49-F238E27FC236}">
                        <a16:creationId xmlns:a16="http://schemas.microsoft.com/office/drawing/2014/main" id="{5C2757D1-737E-064E-8852-B72A540F5B31}"/>
                      </a:ext>
                    </a:extLst>
                  </p:cNvPr>
                  <p:cNvSpPr/>
                  <p:nvPr/>
                </p:nvSpPr>
                <p:spPr>
                  <a:xfrm>
                    <a:off x="0" y="297873"/>
                    <a:ext cx="137160" cy="137160"/>
                  </a:xfrm>
                  <a:prstGeom prst="ellipse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 sz="3600"/>
                  </a:p>
                </p:txBody>
              </p:sp>
            </p:grpSp>
          </p:grp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B6EE86D-C428-A848-8031-521CB5E50462}"/>
                  </a:ext>
                </a:extLst>
              </p:cNvPr>
              <p:cNvSpPr/>
              <p:nvPr/>
            </p:nvSpPr>
            <p:spPr>
              <a:xfrm>
                <a:off x="1217182" y="54501"/>
                <a:ext cx="91440" cy="201168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600"/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82CA079D-F612-114F-BCA8-196ABD7887ED}"/>
                  </a:ext>
                </a:extLst>
              </p:cNvPr>
              <p:cNvGrpSpPr/>
              <p:nvPr/>
            </p:nvGrpSpPr>
            <p:grpSpPr>
              <a:xfrm>
                <a:off x="1725855" y="0"/>
                <a:ext cx="396240" cy="2099945"/>
                <a:chOff x="0" y="0"/>
                <a:chExt cx="396240" cy="2100291"/>
              </a:xfrm>
            </p:grpSpPr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926C2194-0D4F-F842-B714-4115B6930D0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1440" cy="1828800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3600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C9E346EF-834E-5042-8E18-4AA143A8A7C2}"/>
                    </a:ext>
                  </a:extLst>
                </p:cNvPr>
                <p:cNvSpPr/>
                <p:nvPr/>
              </p:nvSpPr>
              <p:spPr>
                <a:xfrm>
                  <a:off x="103909" y="83127"/>
                  <a:ext cx="91440" cy="1828800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3600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559AE2E5-4053-BF41-98CA-F615522F6659}"/>
                    </a:ext>
                  </a:extLst>
                </p:cNvPr>
                <p:cNvSpPr/>
                <p:nvPr/>
              </p:nvSpPr>
              <p:spPr>
                <a:xfrm>
                  <a:off x="304800" y="263236"/>
                  <a:ext cx="91440" cy="1837055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3600"/>
                </a:p>
              </p:txBody>
            </p:sp>
            <p:sp>
              <p:nvSpPr>
                <p:cNvPr id="60" name="Text Box 92">
                  <a:extLst>
                    <a:ext uri="{FF2B5EF4-FFF2-40B4-BE49-F238E27FC236}">
                      <a16:creationId xmlns:a16="http://schemas.microsoft.com/office/drawing/2014/main" id="{6A1F87F2-BD10-AC41-A5EC-489DA7ACCCFF}"/>
                    </a:ext>
                  </a:extLst>
                </p:cNvPr>
                <p:cNvSpPr txBox="1"/>
                <p:nvPr/>
              </p:nvSpPr>
              <p:spPr>
                <a:xfrm rot="1801828">
                  <a:off x="200891" y="893618"/>
                  <a:ext cx="158115" cy="260985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240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…</a:t>
                  </a:r>
                  <a:endParaRPr lang="en-US" sz="24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40843E0-011D-8344-BAF0-BF20C03FD65B}"/>
                  </a:ext>
                </a:extLst>
              </p:cNvPr>
              <p:cNvGrpSpPr/>
              <p:nvPr/>
            </p:nvGrpSpPr>
            <p:grpSpPr>
              <a:xfrm>
                <a:off x="2446474" y="417839"/>
                <a:ext cx="388621" cy="1483360"/>
                <a:chOff x="0" y="0"/>
                <a:chExt cx="388677" cy="1483764"/>
              </a:xfrm>
            </p:grpSpPr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42F17F45-8F1F-B344-A136-C09184F64C1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0805" cy="129794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3600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9764597F-135F-6B43-A2B1-D628E3B877BF}"/>
                    </a:ext>
                  </a:extLst>
                </p:cNvPr>
                <p:cNvSpPr/>
                <p:nvPr/>
              </p:nvSpPr>
              <p:spPr>
                <a:xfrm>
                  <a:off x="103909" y="62345"/>
                  <a:ext cx="90805" cy="129794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3600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00C91781-BF6D-A94D-B89D-9087A7288E34}"/>
                    </a:ext>
                  </a:extLst>
                </p:cNvPr>
                <p:cNvSpPr/>
                <p:nvPr/>
              </p:nvSpPr>
              <p:spPr>
                <a:xfrm>
                  <a:off x="297872" y="180109"/>
                  <a:ext cx="90805" cy="1303655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3600"/>
                </a:p>
              </p:txBody>
            </p:sp>
            <p:sp>
              <p:nvSpPr>
                <p:cNvPr id="56" name="Text Box 97">
                  <a:extLst>
                    <a:ext uri="{FF2B5EF4-FFF2-40B4-BE49-F238E27FC236}">
                      <a16:creationId xmlns:a16="http://schemas.microsoft.com/office/drawing/2014/main" id="{CC39140C-A854-FA42-BFF8-323B6786FCE6}"/>
                    </a:ext>
                  </a:extLst>
                </p:cNvPr>
                <p:cNvSpPr txBox="1"/>
                <p:nvPr/>
              </p:nvSpPr>
              <p:spPr>
                <a:xfrm rot="1801828">
                  <a:off x="180109" y="623455"/>
                  <a:ext cx="171450" cy="332105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240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…</a:t>
                  </a:r>
                  <a:endParaRPr lang="en-US" sz="24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B8FE5B93-A2FA-1A41-AFC9-861D0B5135BD}"/>
                  </a:ext>
                </a:extLst>
              </p:cNvPr>
              <p:cNvGrpSpPr/>
              <p:nvPr/>
            </p:nvGrpSpPr>
            <p:grpSpPr>
              <a:xfrm>
                <a:off x="2031380" y="508673"/>
                <a:ext cx="447763" cy="252095"/>
                <a:chOff x="8809" y="0"/>
                <a:chExt cx="448217" cy="252441"/>
              </a:xfrm>
            </p:grpSpPr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6374A394-88D3-B44D-8344-DCC64D2F717A}"/>
                    </a:ext>
                  </a:extLst>
                </p:cNvPr>
                <p:cNvSpPr/>
                <p:nvPr/>
              </p:nvSpPr>
              <p:spPr>
                <a:xfrm>
                  <a:off x="8809" y="4156"/>
                  <a:ext cx="90805" cy="182880"/>
                </a:xfrm>
                <a:prstGeom prst="rect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3600"/>
                </a:p>
              </p:txBody>
            </p: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830157BB-21A1-B044-9472-6EDA329BD5CA}"/>
                    </a:ext>
                  </a:extLst>
                </p:cNvPr>
                <p:cNvCxnSpPr/>
                <p:nvPr/>
              </p:nvCxnSpPr>
              <p:spPr>
                <a:xfrm>
                  <a:off x="96981" y="0"/>
                  <a:ext cx="360045" cy="247015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BE758D91-B54B-A547-B4D8-3E598822EAB1}"/>
                    </a:ext>
                  </a:extLst>
                </p:cNvPr>
                <p:cNvCxnSpPr/>
                <p:nvPr/>
              </p:nvCxnSpPr>
              <p:spPr>
                <a:xfrm>
                  <a:off x="96981" y="187036"/>
                  <a:ext cx="360045" cy="65405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EF8F0D3E-6502-F44B-8E4B-DE59057177B9}"/>
                  </a:ext>
                </a:extLst>
              </p:cNvPr>
              <p:cNvGrpSpPr/>
              <p:nvPr/>
            </p:nvGrpSpPr>
            <p:grpSpPr>
              <a:xfrm>
                <a:off x="3161039" y="720620"/>
                <a:ext cx="388621" cy="784860"/>
                <a:chOff x="0" y="0"/>
                <a:chExt cx="388677" cy="1483764"/>
              </a:xfrm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6958D51C-034C-834C-ABCE-6BA800275C3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0805" cy="129794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3600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5FC1D7C2-CD62-414A-904E-574F3575AE92}"/>
                    </a:ext>
                  </a:extLst>
                </p:cNvPr>
                <p:cNvSpPr/>
                <p:nvPr/>
              </p:nvSpPr>
              <p:spPr>
                <a:xfrm>
                  <a:off x="103909" y="62345"/>
                  <a:ext cx="90805" cy="129794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3600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E1E261DE-6286-EF44-AADF-FB551C5952D5}"/>
                    </a:ext>
                  </a:extLst>
                </p:cNvPr>
                <p:cNvSpPr/>
                <p:nvPr/>
              </p:nvSpPr>
              <p:spPr>
                <a:xfrm>
                  <a:off x="297872" y="180109"/>
                  <a:ext cx="90805" cy="1303655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3600"/>
                </a:p>
              </p:txBody>
            </p:sp>
            <p:sp>
              <p:nvSpPr>
                <p:cNvPr id="49" name="Text Box 106">
                  <a:extLst>
                    <a:ext uri="{FF2B5EF4-FFF2-40B4-BE49-F238E27FC236}">
                      <a16:creationId xmlns:a16="http://schemas.microsoft.com/office/drawing/2014/main" id="{98EB5401-A2BA-2D43-8C99-8F1EA3DA4561}"/>
                    </a:ext>
                  </a:extLst>
                </p:cNvPr>
                <p:cNvSpPr txBox="1"/>
                <p:nvPr/>
              </p:nvSpPr>
              <p:spPr>
                <a:xfrm rot="1801828">
                  <a:off x="214743" y="623455"/>
                  <a:ext cx="171450" cy="332104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240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…</a:t>
                  </a:r>
                  <a:endParaRPr lang="en-US" sz="24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C095020B-CAF8-5248-9B36-1FB3BAF17110}"/>
                  </a:ext>
                </a:extLst>
              </p:cNvPr>
              <p:cNvGrpSpPr/>
              <p:nvPr/>
            </p:nvGrpSpPr>
            <p:grpSpPr>
              <a:xfrm>
                <a:off x="1217182" y="859900"/>
                <a:ext cx="550495" cy="272621"/>
                <a:chOff x="0" y="0"/>
                <a:chExt cx="550495" cy="272621"/>
              </a:xfrm>
            </p:grpSpPr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6702D925-DDF7-6642-BE4E-2A5E50EA630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1372" cy="182880"/>
                </a:xfrm>
                <a:prstGeom prst="rect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3600"/>
                </a:p>
              </p:txBody>
            </p: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C8AD5C81-D3B5-F84F-AA32-ADA4C6C3A219}"/>
                    </a:ext>
                  </a:extLst>
                </p:cNvPr>
                <p:cNvCxnSpPr/>
                <p:nvPr/>
              </p:nvCxnSpPr>
              <p:spPr>
                <a:xfrm>
                  <a:off x="90055" y="0"/>
                  <a:ext cx="456210" cy="270262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358B1307-BB31-1C46-A08D-7C5CF7726D5A}"/>
                    </a:ext>
                  </a:extLst>
                </p:cNvPr>
                <p:cNvCxnSpPr/>
                <p:nvPr/>
              </p:nvCxnSpPr>
              <p:spPr>
                <a:xfrm>
                  <a:off x="90055" y="187036"/>
                  <a:ext cx="460440" cy="85585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3" name="Double Brace 32">
                <a:extLst>
                  <a:ext uri="{FF2B5EF4-FFF2-40B4-BE49-F238E27FC236}">
                    <a16:creationId xmlns:a16="http://schemas.microsoft.com/office/drawing/2014/main" id="{5980FF98-1DF3-8145-80EA-264609066FCE}"/>
                  </a:ext>
                </a:extLst>
              </p:cNvPr>
              <p:cNvSpPr/>
              <p:nvPr/>
            </p:nvSpPr>
            <p:spPr>
              <a:xfrm>
                <a:off x="4511589" y="733530"/>
                <a:ext cx="736976" cy="814112"/>
              </a:xfrm>
              <a:prstGeom prst="bracePair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4572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dirty="0">
                    <a:effectLst/>
                    <a:latin typeface="Times" pitchFamily="2" charset="0"/>
                    <a:ea typeface="Calibri" panose="020F0502020204030204" pitchFamily="34" charset="0"/>
                    <a:cs typeface="Arial" panose="020B0604020202020204" pitchFamily="34" charset="0"/>
                  </a:rPr>
                  <a:t>Predicted hurricane path and intensity</a:t>
                </a:r>
                <a:endParaRPr lang="en-US" sz="24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Text Box 112">
                <a:extLst>
                  <a:ext uri="{FF2B5EF4-FFF2-40B4-BE49-F238E27FC236}">
                    <a16:creationId xmlns:a16="http://schemas.microsoft.com/office/drawing/2014/main" id="{B8ABA7C5-0C56-C548-AEB2-2D002E926F35}"/>
                  </a:ext>
                </a:extLst>
              </p:cNvPr>
              <p:cNvSpPr txBox="1"/>
              <p:nvPr/>
            </p:nvSpPr>
            <p:spPr>
              <a:xfrm>
                <a:off x="2912758" y="962845"/>
                <a:ext cx="203200" cy="234315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…</a:t>
                </a:r>
                <a:endParaRPr lang="en-US" sz="24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Right Arrow 34">
                <a:extLst>
                  <a:ext uri="{FF2B5EF4-FFF2-40B4-BE49-F238E27FC236}">
                    <a16:creationId xmlns:a16="http://schemas.microsoft.com/office/drawing/2014/main" id="{6945A49D-95FD-9C49-99D6-0B0E5C4069AB}"/>
                  </a:ext>
                </a:extLst>
              </p:cNvPr>
              <p:cNvSpPr/>
              <p:nvPr/>
            </p:nvSpPr>
            <p:spPr>
              <a:xfrm>
                <a:off x="944678" y="1053680"/>
                <a:ext cx="257810" cy="165100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600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E3EC95CF-5F1A-E443-9BF0-20CB48B7747E}"/>
                  </a:ext>
                </a:extLst>
              </p:cNvPr>
              <p:cNvSpPr/>
              <p:nvPr/>
            </p:nvSpPr>
            <p:spPr>
              <a:xfrm>
                <a:off x="4311608" y="865955"/>
                <a:ext cx="91423" cy="54864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600"/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A5139159-81DD-2F42-A20E-2A5024CA979F}"/>
                  </a:ext>
                </a:extLst>
              </p:cNvPr>
              <p:cNvCxnSpPr/>
              <p:nvPr/>
            </p:nvCxnSpPr>
            <p:spPr>
              <a:xfrm>
                <a:off x="4020938" y="738787"/>
                <a:ext cx="284614" cy="127168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815628F0-9E03-424D-81DC-813BCCCE4800}"/>
                  </a:ext>
                </a:extLst>
              </p:cNvPr>
              <p:cNvCxnSpPr/>
              <p:nvPr/>
            </p:nvCxnSpPr>
            <p:spPr>
              <a:xfrm flipV="1">
                <a:off x="4026994" y="1404906"/>
                <a:ext cx="278424" cy="82499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1619793-0038-6B49-ACEE-8DA272997A15}"/>
                </a:ext>
              </a:extLst>
            </p:cNvPr>
            <p:cNvGrpSpPr/>
            <p:nvPr/>
          </p:nvGrpSpPr>
          <p:grpSpPr>
            <a:xfrm>
              <a:off x="13124" y="2237285"/>
              <a:ext cx="5410940" cy="687237"/>
              <a:chOff x="13124" y="-15409"/>
              <a:chExt cx="5410940" cy="687237"/>
            </a:xfrm>
          </p:grpSpPr>
          <p:sp>
            <p:nvSpPr>
              <p:cNvPr id="18" name="Text Box 118">
                <a:extLst>
                  <a:ext uri="{FF2B5EF4-FFF2-40B4-BE49-F238E27FC236}">
                    <a16:creationId xmlns:a16="http://schemas.microsoft.com/office/drawing/2014/main" id="{7D01DB58-10B0-0C42-A4C2-A6704FCF8E1A}"/>
                  </a:ext>
                </a:extLst>
              </p:cNvPr>
              <p:cNvSpPr txBox="1"/>
              <p:nvPr/>
            </p:nvSpPr>
            <p:spPr>
              <a:xfrm rot="2507506">
                <a:off x="13124" y="36844"/>
                <a:ext cx="972352" cy="24638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dirty="0">
                    <a:effectLst/>
                    <a:latin typeface="Times" pitchFamily="2" charset="0"/>
                    <a:ea typeface="Calibri" panose="020F0502020204030204" pitchFamily="34" charset="0"/>
                    <a:cs typeface="Arial" panose="020B0604020202020204" pitchFamily="34" charset="0"/>
                  </a:rPr>
                  <a:t>Input variables</a:t>
                </a:r>
                <a:endParaRPr lang="en-US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Text Box 119">
                <a:extLst>
                  <a:ext uri="{FF2B5EF4-FFF2-40B4-BE49-F238E27FC236}">
                    <a16:creationId xmlns:a16="http://schemas.microsoft.com/office/drawing/2014/main" id="{94CDADD1-3351-A149-9A8B-4851EF336EA4}"/>
                  </a:ext>
                </a:extLst>
              </p:cNvPr>
              <p:cNvSpPr txBox="1"/>
              <p:nvPr/>
            </p:nvSpPr>
            <p:spPr>
              <a:xfrm rot="2507506">
                <a:off x="1047624" y="36334"/>
                <a:ext cx="771411" cy="24638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>
                    <a:effectLst/>
                    <a:latin typeface="Times" pitchFamily="2" charset="0"/>
                    <a:ea typeface="Calibri" panose="020F0502020204030204" pitchFamily="34" charset="0"/>
                    <a:cs typeface="Arial" panose="020B0604020202020204" pitchFamily="34" charset="0"/>
                  </a:rPr>
                  <a:t>Input layer</a:t>
                </a:r>
                <a:endParaRPr lang="en-US" sz="24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Text Box 120">
                <a:extLst>
                  <a:ext uri="{FF2B5EF4-FFF2-40B4-BE49-F238E27FC236}">
                    <a16:creationId xmlns:a16="http://schemas.microsoft.com/office/drawing/2014/main" id="{DD459F46-11C8-D047-9D25-03A3BBBFFD67}"/>
                  </a:ext>
                </a:extLst>
              </p:cNvPr>
              <p:cNvSpPr txBox="1"/>
              <p:nvPr/>
            </p:nvSpPr>
            <p:spPr>
              <a:xfrm rot="2507506">
                <a:off x="1719799" y="54501"/>
                <a:ext cx="1035685" cy="598805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>
                    <a:effectLst/>
                    <a:latin typeface="Times" pitchFamily="2" charset="0"/>
                    <a:ea typeface="Calibri" panose="020F0502020204030204" pitchFamily="34" charset="0"/>
                    <a:cs typeface="Arial" panose="020B0604020202020204" pitchFamily="34" charset="0"/>
                  </a:rPr>
                  <a:t>Feature maps</a:t>
                </a:r>
                <a:endParaRPr lang="en-US" sz="24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>
                    <a:effectLst/>
                    <a:latin typeface="Times" pitchFamily="2" charset="0"/>
                    <a:ea typeface="Calibri" panose="020F0502020204030204" pitchFamily="34" charset="0"/>
                    <a:cs typeface="Arial" panose="020B0604020202020204" pitchFamily="34" charset="0"/>
                  </a:rPr>
                  <a:t>Convolutional layer 1</a:t>
                </a:r>
                <a:endParaRPr lang="en-US" sz="24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Text Box 121">
                <a:extLst>
                  <a:ext uri="{FF2B5EF4-FFF2-40B4-BE49-F238E27FC236}">
                    <a16:creationId xmlns:a16="http://schemas.microsoft.com/office/drawing/2014/main" id="{28083960-6401-1B4F-8311-61B84C8D0693}"/>
                  </a:ext>
                </a:extLst>
              </p:cNvPr>
              <p:cNvSpPr txBox="1"/>
              <p:nvPr/>
            </p:nvSpPr>
            <p:spPr>
              <a:xfrm rot="2507506">
                <a:off x="2482808" y="72668"/>
                <a:ext cx="1036298" cy="59916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>
                    <a:effectLst/>
                    <a:latin typeface="Times" pitchFamily="2" charset="0"/>
                    <a:ea typeface="Calibri" panose="020F0502020204030204" pitchFamily="34" charset="0"/>
                    <a:cs typeface="Arial" panose="020B0604020202020204" pitchFamily="34" charset="0"/>
                  </a:rPr>
                  <a:t>Feature maps</a:t>
                </a:r>
                <a:endParaRPr lang="en-US" sz="24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>
                    <a:effectLst/>
                    <a:latin typeface="Times" pitchFamily="2" charset="0"/>
                    <a:ea typeface="Calibri" panose="020F0502020204030204" pitchFamily="34" charset="0"/>
                    <a:cs typeface="Arial" panose="020B0604020202020204" pitchFamily="34" charset="0"/>
                  </a:rPr>
                  <a:t>Convolutional layer 2</a:t>
                </a:r>
                <a:endParaRPr lang="en-US" sz="24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 Box 122">
                <a:extLst>
                  <a:ext uri="{FF2B5EF4-FFF2-40B4-BE49-F238E27FC236}">
                    <a16:creationId xmlns:a16="http://schemas.microsoft.com/office/drawing/2014/main" id="{DF406F88-3DFD-5440-AFEB-B42BBBDB6ECB}"/>
                  </a:ext>
                </a:extLst>
              </p:cNvPr>
              <p:cNvSpPr txBox="1"/>
              <p:nvPr/>
            </p:nvSpPr>
            <p:spPr>
              <a:xfrm rot="2507506">
                <a:off x="3644036" y="46378"/>
                <a:ext cx="1076960" cy="42545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dirty="0">
                    <a:effectLst/>
                    <a:latin typeface="Times" pitchFamily="2" charset="0"/>
                    <a:ea typeface="Calibri" panose="020F0502020204030204" pitchFamily="34" charset="0"/>
                    <a:cs typeface="Arial" panose="020B0604020202020204" pitchFamily="34" charset="0"/>
                  </a:rPr>
                  <a:t>Fully-connected layer</a:t>
                </a:r>
                <a:endParaRPr lang="en-US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 Box 123">
                <a:extLst>
                  <a:ext uri="{FF2B5EF4-FFF2-40B4-BE49-F238E27FC236}">
                    <a16:creationId xmlns:a16="http://schemas.microsoft.com/office/drawing/2014/main" id="{801D50EC-37BF-2A4D-B0B7-0EDD0C3421D5}"/>
                  </a:ext>
                </a:extLst>
              </p:cNvPr>
              <p:cNvSpPr txBox="1"/>
              <p:nvPr/>
            </p:nvSpPr>
            <p:spPr>
              <a:xfrm rot="2507506">
                <a:off x="4574053" y="-15409"/>
                <a:ext cx="850011" cy="24638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dirty="0">
                    <a:effectLst/>
                    <a:latin typeface="Times" pitchFamily="2" charset="0"/>
                    <a:ea typeface="Calibri" panose="020F0502020204030204" pitchFamily="34" charset="0"/>
                    <a:cs typeface="Arial" panose="020B0604020202020204" pitchFamily="34" charset="0"/>
                  </a:rPr>
                  <a:t>Output layer</a:t>
                </a:r>
                <a:endParaRPr lang="en-US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Text Box 124">
                <a:extLst>
                  <a:ext uri="{FF2B5EF4-FFF2-40B4-BE49-F238E27FC236}">
                    <a16:creationId xmlns:a16="http://schemas.microsoft.com/office/drawing/2014/main" id="{87AE1C21-EB32-3745-8630-8B955B4A98B7}"/>
                  </a:ext>
                </a:extLst>
              </p:cNvPr>
              <p:cNvSpPr txBox="1"/>
              <p:nvPr/>
            </p:nvSpPr>
            <p:spPr>
              <a:xfrm>
                <a:off x="3385097" y="18167"/>
                <a:ext cx="202565" cy="234315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…</a:t>
                </a:r>
                <a:endParaRPr lang="en-US" sz="24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73" name="Picture 8">
            <a:extLst>
              <a:ext uri="{FF2B5EF4-FFF2-40B4-BE49-F238E27FC236}">
                <a16:creationId xmlns:a16="http://schemas.microsoft.com/office/drawing/2014/main" id="{332BEDA3-EF56-43A1-877D-1256E8873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3032" y="242888"/>
            <a:ext cx="21240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Rectangle 12">
            <a:extLst>
              <a:ext uri="{FF2B5EF4-FFF2-40B4-BE49-F238E27FC236}">
                <a16:creationId xmlns:a16="http://schemas.microsoft.com/office/drawing/2014/main" id="{9D1CA2C8-4E24-4EF0-B5F9-9BA5F9FD5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047752"/>
            <a:ext cx="8077200" cy="1905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C054B554-64F7-401D-8D4D-37524E10A127}"/>
              </a:ext>
            </a:extLst>
          </p:cNvPr>
          <p:cNvGrpSpPr/>
          <p:nvPr/>
        </p:nvGrpSpPr>
        <p:grpSpPr>
          <a:xfrm>
            <a:off x="169863" y="127000"/>
            <a:ext cx="8802687" cy="1073150"/>
            <a:chOff x="169863" y="127000"/>
            <a:chExt cx="8802687" cy="1073150"/>
          </a:xfrm>
        </p:grpSpPr>
        <p:pic>
          <p:nvPicPr>
            <p:cNvPr id="76" name="Picture 19" descr="top_border_shadow">
              <a:extLst>
                <a:ext uri="{FF2B5EF4-FFF2-40B4-BE49-F238E27FC236}">
                  <a16:creationId xmlns:a16="http://schemas.microsoft.com/office/drawing/2014/main" id="{8FD9E33C-E7A6-4989-BEAD-52C300AA62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0800000" flipH="1">
              <a:off x="169863" y="127000"/>
              <a:ext cx="8802687" cy="1073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7" name="Rectangle 2">
              <a:extLst>
                <a:ext uri="{FF2B5EF4-FFF2-40B4-BE49-F238E27FC236}">
                  <a16:creationId xmlns:a16="http://schemas.microsoft.com/office/drawing/2014/main" id="{129A4C1C-8C51-46E5-96A4-862F6A7023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800" y="357654"/>
              <a:ext cx="7239000" cy="698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rtl="1" eaLnBrk="1" hangingPunct="1">
                <a:defRPr/>
              </a:pPr>
              <a:r>
                <a:rPr lang="en-US" sz="4000" b="1" kern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Deep Learning</a:t>
              </a:r>
              <a:endParaRPr lang="fa-IR" sz="40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72149A6F-E5FE-0C4D-875F-14EF69700BD5}"/>
              </a:ext>
            </a:extLst>
          </p:cNvPr>
          <p:cNvSpPr/>
          <p:nvPr/>
        </p:nvSpPr>
        <p:spPr>
          <a:xfrm>
            <a:off x="385391" y="1392800"/>
            <a:ext cx="51996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" pitchFamily="2" charset="0"/>
              </a:rPr>
              <a:t>Regressive 1-D Deep Convolutional Neural Network:</a:t>
            </a:r>
          </a:p>
        </p:txBody>
      </p:sp>
    </p:spTree>
    <p:extLst>
      <p:ext uri="{BB962C8B-B14F-4D97-AF65-F5344CB8AC3E}">
        <p14:creationId xmlns:p14="http://schemas.microsoft.com/office/powerpoint/2010/main" val="794716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-76199" y="6527797"/>
            <a:ext cx="9436100" cy="247560"/>
            <a:chOff x="-76200" y="6560979"/>
            <a:chExt cx="9436100" cy="354778"/>
          </a:xfrm>
        </p:grpSpPr>
        <p:pic>
          <p:nvPicPr>
            <p:cNvPr id="4119" name="Picture 21" descr="bottomSLiM2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1450" y="6610350"/>
              <a:ext cx="8802688" cy="17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20" name="TextBox 20"/>
            <p:cNvSpPr txBox="1">
              <a:spLocks noChangeArrowheads="1"/>
            </p:cNvSpPr>
            <p:nvPr/>
          </p:nvSpPr>
          <p:spPr bwMode="auto">
            <a:xfrm>
              <a:off x="-76200" y="6584952"/>
              <a:ext cx="1981200" cy="3308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900" dirty="0">
                <a:solidFill>
                  <a:srgbClr val="FFFFFF"/>
                </a:solidFill>
              </a:endParaRPr>
            </a:p>
          </p:txBody>
        </p:sp>
        <p:sp>
          <p:nvSpPr>
            <p:cNvPr id="4121" name="TextBox 21"/>
            <p:cNvSpPr txBox="1">
              <a:spLocks noChangeArrowheads="1"/>
            </p:cNvSpPr>
            <p:nvPr/>
          </p:nvSpPr>
          <p:spPr bwMode="auto">
            <a:xfrm>
              <a:off x="7378700" y="6560979"/>
              <a:ext cx="1981200" cy="3528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0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52400" y="6499494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8" y="6278880"/>
            <a:ext cx="1112702" cy="27432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EFE9B2FF-B82A-4D70-8502-F34465148495}"/>
              </a:ext>
            </a:extLst>
          </p:cNvPr>
          <p:cNvSpPr txBox="1"/>
          <p:nvPr/>
        </p:nvSpPr>
        <p:spPr>
          <a:xfrm>
            <a:off x="238125" y="1213235"/>
            <a:ext cx="866775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 of deep learning in atmospheric sciences: (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 to our three posters from UH: (1) Hurricane forecasting; (2) Ozone forecasting; and (3) Pollen forecasting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Prediction and model:</a:t>
            </a:r>
          </a:p>
          <a:p>
            <a:pPr marL="742950" lvl="1" indent="-285750">
              <a:spcAft>
                <a:spcPts val="6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Weather forecasting (Salman et al., 2015; Hsieh et al., 2015; Zhang et al., 2016;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Wang et al. 2017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742950" lvl="1" indent="-285750">
              <a:spcAft>
                <a:spcPts val="6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Air quality predictions (Li et al., 2016 &amp; 2017; Pardo et al., 2017; Fan et al., 2017;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Kök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2017; Le 2017; Bui et al., 2018,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Eslami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2019, Sayeed et al., 2019, Lops, et al., 2019).</a:t>
            </a:r>
          </a:p>
          <a:p>
            <a:pPr marL="342900" indent="-342900"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ü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Approximation and analysis:</a:t>
            </a:r>
          </a:p>
          <a:p>
            <a:pPr marL="742950" lvl="1" indent="-285750">
              <a:spcAft>
                <a:spcPts val="6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Identifying significant predictors in ozone forecasting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Eslami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2017)</a:t>
            </a:r>
          </a:p>
          <a:p>
            <a:pPr marL="285750" indent="-285750"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 and clustering:</a:t>
            </a:r>
          </a:p>
          <a:p>
            <a:pPr marL="742950" lvl="1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Predicting extreme climate patterns (Iglesias et al., 2015).</a:t>
            </a:r>
          </a:p>
          <a:p>
            <a:pPr marL="742950" lvl="1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Discovering spatial and temporal patterns in climate data (Anderson et al., 2015; Zhang et al., 2016).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59153357-B6BD-46E7-AEA4-E657E0665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3032" y="242888"/>
            <a:ext cx="21240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DCCD4B4-DAAC-4031-A344-477908F4DD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047752"/>
            <a:ext cx="8077200" cy="1905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303688AD-03FD-4A1F-82A5-B89D8E536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273434"/>
            <a:ext cx="44577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rtl="1" eaLnBrk="1" hangingPunct="1">
              <a:defRPr/>
            </a:pPr>
            <a:r>
              <a:rPr lang="en-US" sz="36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7DA28DF-A56D-4B44-A325-A4FABBCC21BE}"/>
              </a:ext>
            </a:extLst>
          </p:cNvPr>
          <p:cNvGrpSpPr/>
          <p:nvPr/>
        </p:nvGrpSpPr>
        <p:grpSpPr>
          <a:xfrm>
            <a:off x="169863" y="127000"/>
            <a:ext cx="8802687" cy="1073150"/>
            <a:chOff x="169863" y="127000"/>
            <a:chExt cx="8802687" cy="1073150"/>
          </a:xfrm>
        </p:grpSpPr>
        <p:pic>
          <p:nvPicPr>
            <p:cNvPr id="19" name="Picture 18" descr="top_border_shadow">
              <a:extLst>
                <a:ext uri="{FF2B5EF4-FFF2-40B4-BE49-F238E27FC236}">
                  <a16:creationId xmlns:a16="http://schemas.microsoft.com/office/drawing/2014/main" id="{62681513-4F41-4CDB-8ADE-BF4C445542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0800000" flipH="1">
              <a:off x="169863" y="127000"/>
              <a:ext cx="8802687" cy="1073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C92FDEF0-6EAA-42E1-A655-B18A0C600C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800" y="357654"/>
              <a:ext cx="6400800" cy="675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rtl="1" eaLnBrk="1" hangingPunct="1">
                <a:defRPr/>
              </a:pPr>
              <a:r>
                <a:rPr lang="en-US" sz="4000" b="1" kern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Deep Learning application</a:t>
              </a:r>
              <a:endParaRPr lang="fa-IR" sz="40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496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-76199" y="6527797"/>
            <a:ext cx="9436100" cy="247560"/>
            <a:chOff x="-76200" y="6560979"/>
            <a:chExt cx="9436100" cy="354778"/>
          </a:xfrm>
        </p:grpSpPr>
        <p:pic>
          <p:nvPicPr>
            <p:cNvPr id="4119" name="Picture 21" descr="bottomSLiM2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1450" y="6610350"/>
              <a:ext cx="8802688" cy="17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20" name="TextBox 20"/>
            <p:cNvSpPr txBox="1">
              <a:spLocks noChangeArrowheads="1"/>
            </p:cNvSpPr>
            <p:nvPr/>
          </p:nvSpPr>
          <p:spPr bwMode="auto">
            <a:xfrm>
              <a:off x="-76200" y="6584952"/>
              <a:ext cx="1981200" cy="3308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900" dirty="0">
                <a:solidFill>
                  <a:srgbClr val="FFFFFF"/>
                </a:solidFill>
              </a:endParaRPr>
            </a:p>
          </p:txBody>
        </p:sp>
        <p:sp>
          <p:nvSpPr>
            <p:cNvPr id="4121" name="TextBox 21"/>
            <p:cNvSpPr txBox="1">
              <a:spLocks noChangeArrowheads="1"/>
            </p:cNvSpPr>
            <p:nvPr/>
          </p:nvSpPr>
          <p:spPr bwMode="auto">
            <a:xfrm>
              <a:off x="7378700" y="6560979"/>
              <a:ext cx="1981200" cy="3528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0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52400" y="6499494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8" y="6278880"/>
            <a:ext cx="1112702" cy="27432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EFE9B2FF-B82A-4D70-8502-F34465148495}"/>
              </a:ext>
            </a:extLst>
          </p:cNvPr>
          <p:cNvSpPr txBox="1"/>
          <p:nvPr/>
        </p:nvSpPr>
        <p:spPr>
          <a:xfrm>
            <a:off x="237331" y="1546116"/>
            <a:ext cx="8667750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eaLnBrk="0" fontAlgn="base" hangingPunct="0">
              <a:spcAft>
                <a:spcPts val="600"/>
              </a:spcAft>
              <a:buFont typeface="Wingdings" pitchFamily="2" charset="2"/>
              <a:buChar char="Ø"/>
            </a:pPr>
            <a:r>
              <a:rPr lang="en-GB" altLang="en-US" sz="2000" kern="0" dirty="0">
                <a:solidFill>
                  <a:srgbClr val="000000"/>
                </a:solidFill>
                <a:latin typeface="Times" pitchFamily="2" charset="0"/>
              </a:rPr>
              <a:t>Tropical cyclone forecasting is to predict several interrelated features: </a:t>
            </a:r>
          </a:p>
          <a:p>
            <a:pPr marL="800088" lvl="1" indent="-342900" eaLnBrk="0" fontAlgn="base" hangingPunct="0">
              <a:spcAft>
                <a:spcPts val="1800"/>
              </a:spcAft>
              <a:buFont typeface="Courier New" panose="02070309020205020404" pitchFamily="49" charset="0"/>
              <a:buChar char="o"/>
            </a:pPr>
            <a:r>
              <a:rPr lang="en-GB" altLang="en-US" sz="2000" kern="0" dirty="0">
                <a:solidFill>
                  <a:srgbClr val="000000"/>
                </a:solidFill>
                <a:latin typeface="Times" pitchFamily="2" charset="0"/>
              </a:rPr>
              <a:t>Track, intensity, rainfall, storm surge, areas threatened, etc.</a:t>
            </a:r>
          </a:p>
          <a:p>
            <a:pPr marL="342900" lvl="0" indent="-342900" eaLnBrk="0" fontAlgn="base" hangingPunct="0">
              <a:spcAft>
                <a:spcPts val="1800"/>
              </a:spcAft>
              <a:buFont typeface="Wingdings" pitchFamily="2" charset="2"/>
              <a:buChar char="Ø"/>
            </a:pPr>
            <a:r>
              <a:rPr lang="en-GB" altLang="en-US" sz="2000" kern="0" dirty="0">
                <a:solidFill>
                  <a:srgbClr val="000000"/>
                </a:solidFill>
                <a:latin typeface="Times" pitchFamily="2" charset="0"/>
              </a:rPr>
              <a:t>National Hurricane </a:t>
            </a:r>
            <a:r>
              <a:rPr lang="en-GB" altLang="en-US" sz="2000" kern="0" dirty="0" err="1">
                <a:solidFill>
                  <a:srgbClr val="000000"/>
                </a:solidFill>
                <a:latin typeface="Times" pitchFamily="2" charset="0"/>
              </a:rPr>
              <a:t>Center</a:t>
            </a:r>
            <a:r>
              <a:rPr lang="en-GB" altLang="en-US" sz="2000" kern="0" dirty="0">
                <a:solidFill>
                  <a:srgbClr val="000000"/>
                </a:solidFill>
                <a:latin typeface="Times" pitchFamily="2" charset="0"/>
              </a:rPr>
              <a:t> (NHC) forecasts Hurricane every 6 hours and up to 72 hours.</a:t>
            </a:r>
          </a:p>
          <a:p>
            <a:pPr marL="342900" lvl="0" indent="-342900" eaLnBrk="0" fontAlgn="base" hangingPunct="0">
              <a:spcAft>
                <a:spcPts val="1800"/>
              </a:spcAft>
              <a:buFont typeface="Wingdings" pitchFamily="2" charset="2"/>
              <a:buChar char="Ø"/>
            </a:pPr>
            <a:r>
              <a:rPr lang="en-GB" altLang="en-US" sz="2000" kern="0" dirty="0">
                <a:solidFill>
                  <a:srgbClr val="000000"/>
                </a:solidFill>
                <a:latin typeface="Times" pitchFamily="2" charset="0"/>
              </a:rPr>
              <a:t>Official forecast is from a variety of subjective and objective models.</a:t>
            </a:r>
          </a:p>
          <a:p>
            <a:pPr marL="342900" lvl="0" indent="-342900" eaLnBrk="0" fontAlgn="base" hangingPunct="0">
              <a:spcAft>
                <a:spcPts val="1800"/>
              </a:spcAft>
              <a:buFont typeface="Wingdings" pitchFamily="2" charset="2"/>
              <a:buChar char="Ø"/>
            </a:pPr>
            <a:r>
              <a:rPr lang="en-GB" altLang="en-US" sz="2000" kern="0" dirty="0">
                <a:solidFill>
                  <a:srgbClr val="000000"/>
                </a:solidFill>
                <a:latin typeface="Times" pitchFamily="2" charset="0"/>
              </a:rPr>
              <a:t>Ensemble approach is a mainstream approaches in hurricane forecasting.</a:t>
            </a:r>
          </a:p>
          <a:p>
            <a:pPr marL="342900" lvl="0" indent="-342900" eaLnBrk="0" fontAlgn="base" hangingPunct="0">
              <a:spcAft>
                <a:spcPts val="1800"/>
              </a:spcAft>
              <a:buFont typeface="Wingdings" pitchFamily="2" charset="2"/>
              <a:buChar char="Ø"/>
            </a:pPr>
            <a:r>
              <a:rPr lang="en-GB" altLang="en-US" sz="2000" kern="0" dirty="0">
                <a:solidFill>
                  <a:srgbClr val="000000"/>
                </a:solidFill>
                <a:latin typeface="Times" pitchFamily="2" charset="0"/>
              </a:rPr>
              <a:t>Machine learning (e.g., deep learning) can be used as an efficient ensemble forecasting.  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59153357-B6BD-46E7-AEA4-E657E0665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3032" y="242888"/>
            <a:ext cx="21240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DCCD4B4-DAAC-4031-A344-477908F4DD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047752"/>
            <a:ext cx="8077200" cy="1905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303688AD-03FD-4A1F-82A5-B89D8E536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273434"/>
            <a:ext cx="44577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rtl="1" eaLnBrk="1" hangingPunct="1">
              <a:defRPr/>
            </a:pPr>
            <a:r>
              <a:rPr lang="en-US" sz="36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7DA28DF-A56D-4B44-A325-A4FABBCC21BE}"/>
              </a:ext>
            </a:extLst>
          </p:cNvPr>
          <p:cNvGrpSpPr/>
          <p:nvPr/>
        </p:nvGrpSpPr>
        <p:grpSpPr>
          <a:xfrm>
            <a:off x="76200" y="127000"/>
            <a:ext cx="8896350" cy="1073150"/>
            <a:chOff x="76200" y="127000"/>
            <a:chExt cx="8896350" cy="1073150"/>
          </a:xfrm>
        </p:grpSpPr>
        <p:pic>
          <p:nvPicPr>
            <p:cNvPr id="19" name="Picture 18" descr="top_border_shadow">
              <a:extLst>
                <a:ext uri="{FF2B5EF4-FFF2-40B4-BE49-F238E27FC236}">
                  <a16:creationId xmlns:a16="http://schemas.microsoft.com/office/drawing/2014/main" id="{62681513-4F41-4CDB-8ADE-BF4C445542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0800000" flipH="1">
              <a:off x="169863" y="127000"/>
              <a:ext cx="8802687" cy="1073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C92FDEF0-6EAA-42E1-A655-B18A0C600C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00" y="357654"/>
              <a:ext cx="4800600" cy="698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rtl="1" eaLnBrk="1" hangingPunct="1">
                <a:defRPr/>
              </a:pPr>
              <a:r>
                <a:rPr lang="en-US" sz="3600" b="1" kern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Hurricane Forecasting</a:t>
              </a:r>
              <a:endParaRPr lang="fa-IR" sz="36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2752965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14712</TotalTime>
  <Words>1071</Words>
  <Application>Microsoft Office PowerPoint</Application>
  <PresentationFormat>On-screen Show (4:3)</PresentationFormat>
  <Paragraphs>236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Courier New</vt:lpstr>
      <vt:lpstr>Times</vt:lpstr>
      <vt:lpstr>Times New Roman</vt:lpstr>
      <vt:lpstr>Wingdings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PARANDCO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PARAND</dc:creator>
  <cp:lastModifiedBy> </cp:lastModifiedBy>
  <cp:revision>1841</cp:revision>
  <dcterms:created xsi:type="dcterms:W3CDTF">2014-02-02T16:05:42Z</dcterms:created>
  <dcterms:modified xsi:type="dcterms:W3CDTF">2019-01-16T04:59:21Z</dcterms:modified>
</cp:coreProperties>
</file>