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Lst>
  <p:notesMasterIdLst>
    <p:notesMasterId r:id="rId79"/>
  </p:notesMasterIdLst>
  <p:handoutMasterIdLst>
    <p:handoutMasterId r:id="rId80"/>
  </p:handoutMasterIdLst>
  <p:sldIdLst>
    <p:sldId id="1216" r:id="rId2"/>
    <p:sldId id="258" r:id="rId3"/>
    <p:sldId id="1214" r:id="rId4"/>
    <p:sldId id="1215" r:id="rId5"/>
    <p:sldId id="259" r:id="rId6"/>
    <p:sldId id="261" r:id="rId7"/>
    <p:sldId id="262" r:id="rId8"/>
    <p:sldId id="263" r:id="rId9"/>
    <p:sldId id="1211" r:id="rId10"/>
    <p:sldId id="265" r:id="rId11"/>
    <p:sldId id="266" r:id="rId12"/>
    <p:sldId id="267" r:id="rId13"/>
    <p:sldId id="268" r:id="rId14"/>
    <p:sldId id="269" r:id="rId15"/>
    <p:sldId id="270" r:id="rId16"/>
    <p:sldId id="271" r:id="rId17"/>
    <p:sldId id="272" r:id="rId18"/>
    <p:sldId id="1212" r:id="rId19"/>
    <p:sldId id="1213" r:id="rId20"/>
    <p:sldId id="275" r:id="rId21"/>
    <p:sldId id="276" r:id="rId22"/>
    <p:sldId id="277" r:id="rId23"/>
    <p:sldId id="278" r:id="rId24"/>
    <p:sldId id="1219" r:id="rId25"/>
    <p:sldId id="1220" r:id="rId26"/>
    <p:sldId id="1217" r:id="rId27"/>
    <p:sldId id="279" r:id="rId28"/>
    <p:sldId id="1218" r:id="rId29"/>
    <p:sldId id="280" r:id="rId30"/>
    <p:sldId id="281" r:id="rId31"/>
    <p:sldId id="282" r:id="rId32"/>
    <p:sldId id="283" r:id="rId33"/>
    <p:sldId id="284" r:id="rId34"/>
    <p:sldId id="1221" r:id="rId35"/>
    <p:sldId id="1222" r:id="rId36"/>
    <p:sldId id="285" r:id="rId37"/>
    <p:sldId id="286" r:id="rId38"/>
    <p:sldId id="287" r:id="rId39"/>
    <p:sldId id="288" r:id="rId40"/>
    <p:sldId id="289" r:id="rId41"/>
    <p:sldId id="290" r:id="rId42"/>
    <p:sldId id="1223" r:id="rId43"/>
    <p:sldId id="1224"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24" r:id="rId72"/>
    <p:sldId id="325" r:id="rId73"/>
    <p:sldId id="326" r:id="rId74"/>
    <p:sldId id="319" r:id="rId75"/>
    <p:sldId id="320" r:id="rId76"/>
    <p:sldId id="323" r:id="rId77"/>
    <p:sldId id="273" r:id="rId78"/>
  </p:sldIdLst>
  <p:sldSz cx="9144000" cy="6858000" type="screen4x3"/>
  <p:notesSz cx="6904038" cy="9220200"/>
  <p:defaultTextStyle>
    <a:defPPr>
      <a:defRPr lang="en-US"/>
    </a:defPPr>
    <a:lvl1pPr algn="l" rtl="0" fontAlgn="base">
      <a:spcBef>
        <a:spcPct val="0"/>
      </a:spcBef>
      <a:spcAft>
        <a:spcPct val="0"/>
      </a:spcAft>
      <a:defRPr sz="1000" b="1" kern="1200">
        <a:solidFill>
          <a:schemeClr val="tx1"/>
        </a:solidFill>
        <a:latin typeface="CG Times"/>
        <a:ea typeface="MS PGothic" pitchFamily="34" charset="-128"/>
        <a:cs typeface="+mn-cs"/>
      </a:defRPr>
    </a:lvl1pPr>
    <a:lvl2pPr marL="457200" algn="l" rtl="0" fontAlgn="base">
      <a:spcBef>
        <a:spcPct val="0"/>
      </a:spcBef>
      <a:spcAft>
        <a:spcPct val="0"/>
      </a:spcAft>
      <a:defRPr sz="1000" b="1" kern="1200">
        <a:solidFill>
          <a:schemeClr val="tx1"/>
        </a:solidFill>
        <a:latin typeface="CG Times"/>
        <a:ea typeface="MS PGothic" pitchFamily="34" charset="-128"/>
        <a:cs typeface="+mn-cs"/>
      </a:defRPr>
    </a:lvl2pPr>
    <a:lvl3pPr marL="914400" algn="l" rtl="0" fontAlgn="base">
      <a:spcBef>
        <a:spcPct val="0"/>
      </a:spcBef>
      <a:spcAft>
        <a:spcPct val="0"/>
      </a:spcAft>
      <a:defRPr sz="1000" b="1" kern="1200">
        <a:solidFill>
          <a:schemeClr val="tx1"/>
        </a:solidFill>
        <a:latin typeface="CG Times"/>
        <a:ea typeface="MS PGothic" pitchFamily="34" charset="-128"/>
        <a:cs typeface="+mn-cs"/>
      </a:defRPr>
    </a:lvl3pPr>
    <a:lvl4pPr marL="1371600" algn="l" rtl="0" fontAlgn="base">
      <a:spcBef>
        <a:spcPct val="0"/>
      </a:spcBef>
      <a:spcAft>
        <a:spcPct val="0"/>
      </a:spcAft>
      <a:defRPr sz="1000" b="1" kern="1200">
        <a:solidFill>
          <a:schemeClr val="tx1"/>
        </a:solidFill>
        <a:latin typeface="CG Times"/>
        <a:ea typeface="MS PGothic" pitchFamily="34" charset="-128"/>
        <a:cs typeface="+mn-cs"/>
      </a:defRPr>
    </a:lvl4pPr>
    <a:lvl5pPr marL="1828800" algn="l" rtl="0" fontAlgn="base">
      <a:spcBef>
        <a:spcPct val="0"/>
      </a:spcBef>
      <a:spcAft>
        <a:spcPct val="0"/>
      </a:spcAft>
      <a:defRPr sz="1000" b="1" kern="1200">
        <a:solidFill>
          <a:schemeClr val="tx1"/>
        </a:solidFill>
        <a:latin typeface="CG Times"/>
        <a:ea typeface="MS PGothic" pitchFamily="34" charset="-128"/>
        <a:cs typeface="+mn-cs"/>
      </a:defRPr>
    </a:lvl5pPr>
    <a:lvl6pPr marL="2286000" algn="l" defTabSz="914400" rtl="0" eaLnBrk="1" latinLnBrk="0" hangingPunct="1">
      <a:defRPr sz="1000" b="1" kern="1200">
        <a:solidFill>
          <a:schemeClr val="tx1"/>
        </a:solidFill>
        <a:latin typeface="CG Times"/>
        <a:ea typeface="MS PGothic" pitchFamily="34" charset="-128"/>
        <a:cs typeface="+mn-cs"/>
      </a:defRPr>
    </a:lvl6pPr>
    <a:lvl7pPr marL="2743200" algn="l" defTabSz="914400" rtl="0" eaLnBrk="1" latinLnBrk="0" hangingPunct="1">
      <a:defRPr sz="1000" b="1" kern="1200">
        <a:solidFill>
          <a:schemeClr val="tx1"/>
        </a:solidFill>
        <a:latin typeface="CG Times"/>
        <a:ea typeface="MS PGothic" pitchFamily="34" charset="-128"/>
        <a:cs typeface="+mn-cs"/>
      </a:defRPr>
    </a:lvl7pPr>
    <a:lvl8pPr marL="3200400" algn="l" defTabSz="914400" rtl="0" eaLnBrk="1" latinLnBrk="0" hangingPunct="1">
      <a:defRPr sz="1000" b="1" kern="1200">
        <a:solidFill>
          <a:schemeClr val="tx1"/>
        </a:solidFill>
        <a:latin typeface="CG Times"/>
        <a:ea typeface="MS PGothic" pitchFamily="34" charset="-128"/>
        <a:cs typeface="+mn-cs"/>
      </a:defRPr>
    </a:lvl8pPr>
    <a:lvl9pPr marL="3657600" algn="l" defTabSz="914400" rtl="0" eaLnBrk="1" latinLnBrk="0" hangingPunct="1">
      <a:defRPr sz="1000" b="1" kern="1200">
        <a:solidFill>
          <a:schemeClr val="tx1"/>
        </a:solidFill>
        <a:latin typeface="CG Times"/>
        <a:ea typeface="MS PGothic"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orient="horz" pos="1488">
          <p15:clr>
            <a:srgbClr val="A4A3A4"/>
          </p15:clr>
        </p15:guide>
        <p15:guide id="3" orient="horz" pos="2736">
          <p15:clr>
            <a:srgbClr val="A4A3A4"/>
          </p15:clr>
        </p15:guide>
        <p15:guide id="4" pos="2880">
          <p15:clr>
            <a:srgbClr val="A4A3A4"/>
          </p15:clr>
        </p15:guide>
        <p15:guide id="5" pos="2160">
          <p15:clr>
            <a:srgbClr val="A4A3A4"/>
          </p15:clr>
        </p15:guide>
        <p15:guide id="6" pos="360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2F92"/>
    <a:srgbClr val="CAF175"/>
    <a:srgbClr val="FF2600"/>
    <a:srgbClr val="E7F0F7"/>
    <a:srgbClr val="FFFFFF"/>
    <a:srgbClr val="FF0000"/>
    <a:srgbClr val="082E5C"/>
    <a:srgbClr val="0373AF"/>
    <a:srgbClr val="B6D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0"/>
    <p:restoredTop sz="71724" autoAdjust="0"/>
  </p:normalViewPr>
  <p:slideViewPr>
    <p:cSldViewPr showGuides="1">
      <p:cViewPr varScale="1">
        <p:scale>
          <a:sx n="85" d="100"/>
          <a:sy n="85" d="100"/>
        </p:scale>
        <p:origin x="776" y="80"/>
      </p:cViewPr>
      <p:guideLst>
        <p:guide orient="horz" pos="2112"/>
        <p:guide orient="horz" pos="1488"/>
        <p:guide orient="horz" pos="2736"/>
        <p:guide pos="2880"/>
        <p:guide pos="2160"/>
        <p:guide pos="36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66" d="100"/>
          <a:sy n="66" d="100"/>
        </p:scale>
        <p:origin x="0" y="0"/>
      </p:cViewPr>
      <p:guideLst/>
    </p:cSldViewPr>
  </p:notesViewPr>
  <p:gridSpacing cx="76330" cy="7633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22" name="Rectangle 2"/>
          <p:cNvSpPr>
            <a:spLocks noGrp="1" noChangeArrowheads="1"/>
          </p:cNvSpPr>
          <p:nvPr>
            <p:ph type="hdr" sz="quarter"/>
          </p:nvPr>
        </p:nvSpPr>
        <p:spPr bwMode="auto">
          <a:xfrm>
            <a:off x="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defTabSz="920750" eaLnBrk="0" hangingPunct="0">
              <a:defRPr sz="1200">
                <a:latin typeface="Arial" charset="0"/>
                <a:ea typeface="+mn-ea"/>
              </a:defRPr>
            </a:lvl1pPr>
          </a:lstStyle>
          <a:p>
            <a:pPr>
              <a:defRPr/>
            </a:pPr>
            <a:endParaRPr lang="en-US" dirty="0">
              <a:latin typeface="Helvetica Light"/>
            </a:endParaRPr>
          </a:p>
        </p:txBody>
      </p:sp>
      <p:sp>
        <p:nvSpPr>
          <p:cNvPr id="414723" name="Rectangle 3"/>
          <p:cNvSpPr>
            <a:spLocks noGrp="1" noChangeArrowheads="1"/>
          </p:cNvSpPr>
          <p:nvPr>
            <p:ph type="dt" sz="quarter" idx="1"/>
          </p:nvPr>
        </p:nvSpPr>
        <p:spPr bwMode="auto">
          <a:xfrm>
            <a:off x="391160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algn="r" defTabSz="920750" eaLnBrk="0" hangingPunct="0">
              <a:defRPr sz="1200">
                <a:latin typeface="Arial" charset="0"/>
                <a:ea typeface="+mn-ea"/>
              </a:defRPr>
            </a:lvl1pPr>
          </a:lstStyle>
          <a:p>
            <a:pPr>
              <a:defRPr/>
            </a:pPr>
            <a:endParaRPr lang="en-US" dirty="0">
              <a:latin typeface="Helvetica Light"/>
            </a:endParaRPr>
          </a:p>
        </p:txBody>
      </p:sp>
      <p:sp>
        <p:nvSpPr>
          <p:cNvPr id="414724" name="Rectangle 4"/>
          <p:cNvSpPr>
            <a:spLocks noGrp="1" noChangeArrowheads="1"/>
          </p:cNvSpPr>
          <p:nvPr>
            <p:ph type="ftr" sz="quarter" idx="2"/>
          </p:nvPr>
        </p:nvSpPr>
        <p:spPr bwMode="auto">
          <a:xfrm>
            <a:off x="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defTabSz="920750" eaLnBrk="0" hangingPunct="0">
              <a:defRPr sz="1200">
                <a:latin typeface="Arial" charset="0"/>
                <a:ea typeface="+mn-ea"/>
              </a:defRPr>
            </a:lvl1pPr>
          </a:lstStyle>
          <a:p>
            <a:pPr>
              <a:defRPr/>
            </a:pPr>
            <a:endParaRPr lang="en-US" dirty="0">
              <a:latin typeface="Helvetica Light"/>
            </a:endParaRPr>
          </a:p>
        </p:txBody>
      </p:sp>
      <p:sp>
        <p:nvSpPr>
          <p:cNvPr id="414725" name="Rectangle 5"/>
          <p:cNvSpPr>
            <a:spLocks noGrp="1" noChangeArrowheads="1"/>
          </p:cNvSpPr>
          <p:nvPr>
            <p:ph type="sldNum" sz="quarter" idx="3"/>
          </p:nvPr>
        </p:nvSpPr>
        <p:spPr bwMode="auto">
          <a:xfrm>
            <a:off x="391160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algn="r" defTabSz="920750" eaLnBrk="0" hangingPunct="0">
              <a:defRPr sz="1200">
                <a:latin typeface="Arial" pitchFamily="34" charset="0"/>
              </a:defRPr>
            </a:lvl1pPr>
          </a:lstStyle>
          <a:p>
            <a:pPr>
              <a:defRPr/>
            </a:pPr>
            <a:fld id="{A28B8784-D611-4211-A605-E72D5D082494}" type="slidenum">
              <a:rPr lang="en-US">
                <a:latin typeface="Helvetica Light"/>
              </a:rPr>
              <a:pPr>
                <a:defRPr/>
              </a:pPr>
              <a:t>‹#›</a:t>
            </a:fld>
            <a:endParaRPr lang="en-US" dirty="0">
              <a:latin typeface="Helvetica Light"/>
            </a:endParaRPr>
          </a:p>
        </p:txBody>
      </p:sp>
    </p:spTree>
    <p:extLst>
      <p:ext uri="{BB962C8B-B14F-4D97-AF65-F5344CB8AC3E}">
        <p14:creationId xmlns:p14="http://schemas.microsoft.com/office/powerpoint/2010/main" val="1498989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defTabSz="920750" eaLnBrk="0" hangingPunct="0">
              <a:defRPr sz="1200">
                <a:latin typeface="Helvetica Light"/>
                <a:ea typeface="+mn-ea"/>
              </a:defRPr>
            </a:lvl1pPr>
          </a:lstStyle>
          <a:p>
            <a:pPr>
              <a:defRPr/>
            </a:pPr>
            <a:endParaRPr lang="en-US" dirty="0"/>
          </a:p>
        </p:txBody>
      </p:sp>
      <p:sp>
        <p:nvSpPr>
          <p:cNvPr id="5123" name="Rectangle 3"/>
          <p:cNvSpPr>
            <a:spLocks noGrp="1" noChangeArrowheads="1"/>
          </p:cNvSpPr>
          <p:nvPr>
            <p:ph type="dt" idx="1"/>
          </p:nvPr>
        </p:nvSpPr>
        <p:spPr bwMode="auto">
          <a:xfrm>
            <a:off x="391160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algn="r" defTabSz="920750" eaLnBrk="0" hangingPunct="0">
              <a:defRPr sz="1200">
                <a:latin typeface="Helvetica Light"/>
                <a:ea typeface="+mn-ea"/>
              </a:defRPr>
            </a:lvl1pPr>
          </a:lstStyle>
          <a:p>
            <a:pPr>
              <a:defRPr/>
            </a:pPr>
            <a:endParaRPr lang="en-US" dirty="0"/>
          </a:p>
        </p:txBody>
      </p:sp>
      <p:sp>
        <p:nvSpPr>
          <p:cNvPr id="7172" name="Rectangle 4"/>
          <p:cNvSpPr>
            <a:spLocks noGrp="1" noRot="1" noChangeAspect="1" noChangeArrowheads="1" noTextEdit="1"/>
          </p:cNvSpPr>
          <p:nvPr>
            <p:ph type="sldImg" idx="2"/>
          </p:nvPr>
        </p:nvSpPr>
        <p:spPr bwMode="auto">
          <a:xfrm>
            <a:off x="1147763" y="692150"/>
            <a:ext cx="4610100" cy="345757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20750" y="4379913"/>
            <a:ext cx="5062538" cy="4148137"/>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defTabSz="920750" eaLnBrk="0" hangingPunct="0">
              <a:defRPr sz="1200">
                <a:latin typeface="Helvetica Light"/>
                <a:ea typeface="+mn-ea"/>
              </a:defRPr>
            </a:lvl1pPr>
          </a:lstStyle>
          <a:p>
            <a:pPr>
              <a:defRPr/>
            </a:pPr>
            <a:endParaRPr lang="en-US" dirty="0"/>
          </a:p>
        </p:txBody>
      </p:sp>
      <p:sp>
        <p:nvSpPr>
          <p:cNvPr id="5127" name="Rectangle 7"/>
          <p:cNvSpPr>
            <a:spLocks noGrp="1" noChangeArrowheads="1"/>
          </p:cNvSpPr>
          <p:nvPr>
            <p:ph type="sldNum" sz="quarter" idx="5"/>
          </p:nvPr>
        </p:nvSpPr>
        <p:spPr bwMode="auto">
          <a:xfrm>
            <a:off x="391160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algn="r" defTabSz="920750" eaLnBrk="0" hangingPunct="0">
              <a:defRPr sz="1200">
                <a:latin typeface="Helvetica Light"/>
              </a:defRPr>
            </a:lvl1pPr>
          </a:lstStyle>
          <a:p>
            <a:pPr>
              <a:defRPr/>
            </a:pPr>
            <a:fld id="{598FD37B-6B14-414A-82EF-654EDC12D404}" type="slidenum">
              <a:rPr lang="en-US" smtClean="0"/>
              <a:pPr>
                <a:defRPr/>
              </a:pPr>
              <a:t>‹#›</a:t>
            </a:fld>
            <a:endParaRPr lang="en-US" dirty="0"/>
          </a:p>
        </p:txBody>
      </p:sp>
    </p:spTree>
    <p:extLst>
      <p:ext uri="{BB962C8B-B14F-4D97-AF65-F5344CB8AC3E}">
        <p14:creationId xmlns:p14="http://schemas.microsoft.com/office/powerpoint/2010/main" val="39826031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1pPr>
    <a:lvl2pPr marL="742950" indent="-28575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1143000" indent="-228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600200" indent="-228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2057400" indent="-228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464adab0b4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464adab0b4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7225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96a3074e0_1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96a3074e0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and more applications are cloud-enabled. They are being deployed and executed close to the physical location of the data. In Testbed-13, we developed an architecture that allows an application developer to develop an application that contained al the information to run in a wokrflow. This is, packing it into a Docker container, create metadata with all necessary information to run the container (e.g. inputs, parameters). The application package could be registered with a WPS service. Application consumers can find the application on that server and subsequently execute the workflow.</a:t>
            </a:r>
            <a:endParaRPr/>
          </a:p>
          <a:p>
            <a:pPr marL="0" lvl="0" indent="0" algn="l" rtl="0">
              <a:spcBef>
                <a:spcPts val="0"/>
              </a:spcBef>
              <a:spcAft>
                <a:spcPts val="0"/>
              </a:spcAft>
              <a:buNone/>
            </a:pPr>
            <a:endParaRPr/>
          </a:p>
          <a:p>
            <a:pPr marL="0" lvl="0" indent="0" algn="l" rtl="0">
              <a:spcBef>
                <a:spcPts val="0"/>
              </a:spcBef>
              <a:spcAft>
                <a:spcPts val="0"/>
              </a:spcAft>
              <a:buNone/>
            </a:pPr>
            <a:r>
              <a:rPr lang="en"/>
              <a:t>In Testbed-14, the challenge was how to register not one application but a workflow composed of various applications. In addition, moving away from the local machine into the cloud has the risk for the user that requested data processing causes enormous costs. Therefore, we needed a model that allows the application consumer to understand what a planned execution would cost. </a:t>
            </a:r>
            <a:endParaRPr/>
          </a:p>
        </p:txBody>
      </p:sp>
    </p:spTree>
    <p:extLst>
      <p:ext uri="{BB962C8B-B14F-4D97-AF65-F5344CB8AC3E}">
        <p14:creationId xmlns:p14="http://schemas.microsoft.com/office/powerpoint/2010/main" val="87372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96a3074e0_1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96a3074e0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had basically two major challenges: First, to describe workflows as a sequence of applications with each application possibly executed on a different cloud; second a quotation and billing model that allows commercialization of Earth observation apps. Initially, we evaluated different workflows expression languages and finally decided to use CWL (Common Workflow Language). Main rationale was simplicity and its command-line characteristics what included mounting of endpoints to serve and store and data, and its handling of parameter values for execution runs. Next, the Application Format was revised. The Testbed-13 approach of using OWS Context was dropped after long discussion in favor of pure WPS Process Description. This was a tough decision made after quite a number of iterations. Still, WPS Process Descriptions can be embedded in OWS Context files easily. WPS was updated to a resource oriented type with support for transactions, which are necessary to register new applications.</a:t>
            </a:r>
            <a:endParaRPr/>
          </a:p>
        </p:txBody>
      </p:sp>
    </p:spTree>
    <p:extLst>
      <p:ext uri="{BB962C8B-B14F-4D97-AF65-F5344CB8AC3E}">
        <p14:creationId xmlns:p14="http://schemas.microsoft.com/office/powerpoint/2010/main" val="2738064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96a3074e0_1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96a3074e0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Testbed-14 was a direct follow up of work started in Testbed-13. After two years, it is now time to run a pilot initiative to consolidate the work. Testbed-14 has demonstrated that all elements can be brought together successfully, but it isn’t smooth enough yet. The pilot initiative should further include processes that are already deployed and offered at WPS or WCPS interfaces. In terms of Standards Program Working Group activities, it is important to finalize the work on resource oriented WPS featuring OpenAPI. </a:t>
            </a:r>
            <a:endParaRPr/>
          </a:p>
        </p:txBody>
      </p:sp>
    </p:spTree>
    <p:extLst>
      <p:ext uri="{BB962C8B-B14F-4D97-AF65-F5344CB8AC3E}">
        <p14:creationId xmlns:p14="http://schemas.microsoft.com/office/powerpoint/2010/main" val="2623647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975e3fb5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975e3fb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216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975e3fb5e_2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975e3fb5e_2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highlight>
                  <a:srgbClr val="FFFFFF"/>
                </a:highlight>
                <a:latin typeface="Times New Roman"/>
                <a:ea typeface="Times New Roman"/>
                <a:cs typeface="Times New Roman"/>
                <a:sym typeface="Times New Roman"/>
              </a:rPr>
              <a:t>Given the NGA’s NSG Application Schema:</a:t>
            </a:r>
            <a:br>
              <a:rPr lang="en" sz="1300">
                <a:solidFill>
                  <a:schemeClr val="dk1"/>
                </a:solidFill>
                <a:highlight>
                  <a:srgbClr val="FFFFFF"/>
                </a:highlight>
                <a:latin typeface="Times New Roman"/>
                <a:ea typeface="Times New Roman"/>
                <a:cs typeface="Times New Roman"/>
                <a:sym typeface="Times New Roman"/>
              </a:rPr>
            </a:b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300">
                <a:solidFill>
                  <a:schemeClr val="dk1"/>
                </a:solidFill>
                <a:highlight>
                  <a:srgbClr val="FFFFFF"/>
                </a:highlight>
                <a:latin typeface="Times New Roman"/>
                <a:ea typeface="Times New Roman"/>
                <a:cs typeface="Times New Roman"/>
                <a:sym typeface="Times New Roman"/>
              </a:rPr>
              <a:t>This task endeavors to enhance the understanding of the relationships between UML-based application schemas and OWL-based ontologies. </a:t>
            </a: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300">
                <a:solidFill>
                  <a:schemeClr val="dk1"/>
                </a:solidFill>
                <a:highlight>
                  <a:srgbClr val="FFFFFF"/>
                </a:highlight>
                <a:latin typeface="Times New Roman"/>
                <a:ea typeface="Times New Roman"/>
                <a:cs typeface="Times New Roman"/>
                <a:sym typeface="Times New Roman"/>
              </a:rPr>
              <a:t>Define the concept of </a:t>
            </a:r>
            <a:r>
              <a:rPr lang="en" sz="1300" b="1">
                <a:solidFill>
                  <a:schemeClr val="dk1"/>
                </a:solidFill>
                <a:highlight>
                  <a:srgbClr val="FFFFFF"/>
                </a:highlight>
                <a:latin typeface="Times New Roman"/>
                <a:ea typeface="Times New Roman"/>
                <a:cs typeface="Times New Roman"/>
                <a:sym typeface="Times New Roman"/>
              </a:rPr>
              <a:t>application profiles</a:t>
            </a:r>
            <a:r>
              <a:rPr lang="en" sz="1300">
                <a:solidFill>
                  <a:schemeClr val="dk1"/>
                </a:solidFill>
                <a:highlight>
                  <a:srgbClr val="FFFFFF"/>
                </a:highlight>
                <a:latin typeface="Times New Roman"/>
                <a:ea typeface="Times New Roman"/>
                <a:cs typeface="Times New Roman"/>
                <a:sym typeface="Times New Roman"/>
              </a:rPr>
              <a:t> (AP) for OWL-based ontologies used by Linked Data (LD) applications</a:t>
            </a: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300">
                <a:solidFill>
                  <a:schemeClr val="dk1"/>
                </a:solidFill>
                <a:highlight>
                  <a:srgbClr val="FFFFFF"/>
                </a:highlight>
                <a:latin typeface="Times New Roman"/>
                <a:ea typeface="Times New Roman"/>
                <a:cs typeface="Times New Roman"/>
                <a:sym typeface="Times New Roman"/>
              </a:rPr>
              <a:t>Definition RDF application profiles for simple linked data application, and complex analytic linked data applications.</a:t>
            </a: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300">
                <a:solidFill>
                  <a:schemeClr val="dk1"/>
                </a:solidFill>
                <a:highlight>
                  <a:srgbClr val="FFFFFF"/>
                </a:highlight>
                <a:latin typeface="Times New Roman"/>
                <a:ea typeface="Times New Roman"/>
                <a:cs typeface="Times New Roman"/>
                <a:sym typeface="Times New Roman"/>
              </a:rPr>
              <a:t>Increase OGC community’s understanding of state-of-the-art JSON, JSON Schema, and JSON for Linked Data (JSON-LD) technologies as applied to the encoding of an ISO 19109-conformant Unified Modeling Language (UML) application schema.</a:t>
            </a:r>
            <a:endParaRPr sz="1300">
              <a:solidFill>
                <a:schemeClr val="dk1"/>
              </a:solidFill>
              <a:highlight>
                <a:srgbClr val="FFFFFF"/>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2553153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975e3fb5e_2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4975e3fb5e_2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Unfortunately, the only thing to show in this task are UML diagrams, JSON encoding and RDF tuples. However, here is a screenshot of the ShapeChange Profile Management Tool (PMT) working to define an application profile of the </a:t>
            </a:r>
            <a:r>
              <a:rPr lang="en">
                <a:solidFill>
                  <a:schemeClr val="dk1"/>
                </a:solidFill>
                <a:highlight>
                  <a:srgbClr val="FFFFFF"/>
                </a:highlight>
              </a:rPr>
              <a:t>NSG Application Schema.  </a:t>
            </a:r>
            <a:endParaRPr>
              <a:solidFill>
                <a:schemeClr val="dk1"/>
              </a:solidFill>
              <a:highlight>
                <a:srgbClr val="FFFFFF"/>
              </a:highlight>
            </a:endParaRPr>
          </a:p>
          <a:p>
            <a:pPr marL="0" lvl="0" indent="0" algn="l" rtl="0">
              <a:spcBef>
                <a:spcPts val="0"/>
              </a:spcBef>
              <a:spcAft>
                <a:spcPts val="0"/>
              </a:spcAft>
              <a:buNone/>
            </a:pPr>
            <a:endParaRPr>
              <a:solidFill>
                <a:schemeClr val="dk1"/>
              </a:solidFill>
              <a:highlight>
                <a:srgbClr val="FFFFFF"/>
              </a:highlight>
            </a:endParaRPr>
          </a:p>
          <a:p>
            <a:pPr marL="0" lvl="0" indent="0" algn="l" rtl="0">
              <a:spcBef>
                <a:spcPts val="0"/>
              </a:spcBef>
              <a:spcAft>
                <a:spcPts val="0"/>
              </a:spcAft>
              <a:buNone/>
            </a:pPr>
            <a:r>
              <a:rPr lang="en">
                <a:solidFill>
                  <a:schemeClr val="dk1"/>
                </a:solidFill>
                <a:highlight>
                  <a:srgbClr val="FFFFFF"/>
                </a:highlight>
              </a:rPr>
              <a:t>This shows the properties of the definition of a Taxiway within the Aircraft Movement Surface inside the NSG Application Schema.</a:t>
            </a:r>
            <a:endParaRPr>
              <a:solidFill>
                <a:schemeClr val="dk1"/>
              </a:solidFill>
              <a:highlight>
                <a:srgbClr val="FFFFFF"/>
              </a:highlight>
            </a:endParaRPr>
          </a:p>
          <a:p>
            <a:pPr marL="0" lvl="0" indent="0" algn="l" rtl="0">
              <a:spcBef>
                <a:spcPts val="0"/>
              </a:spcBef>
              <a:spcAft>
                <a:spcPts val="0"/>
              </a:spcAft>
              <a:buNone/>
            </a:pPr>
            <a:endParaRPr>
              <a:solidFill>
                <a:schemeClr val="dk1"/>
              </a:solidFill>
              <a:highlight>
                <a:srgbClr val="FFFFFF"/>
              </a:highlight>
            </a:endParaRPr>
          </a:p>
          <a:p>
            <a:pPr marL="0" lvl="0" indent="0" algn="l" rtl="0">
              <a:spcBef>
                <a:spcPts val="0"/>
              </a:spcBef>
              <a:spcAft>
                <a:spcPts val="0"/>
              </a:spcAft>
              <a:buNone/>
            </a:pPr>
            <a:r>
              <a:rPr lang="en"/>
              <a:t>The participants conducted detailed and methodical dives into associated technologies for modeling, linked data and ontologies. This includes developing RDF application profiles for simple linked data application and complex analytic linked data applications.</a:t>
            </a:r>
            <a:br>
              <a:rPr lang="en"/>
            </a:br>
            <a:br>
              <a:rPr lang="en"/>
            </a:br>
            <a:br>
              <a:rPr lang="en"/>
            </a:br>
            <a:endParaRPr/>
          </a:p>
        </p:txBody>
      </p:sp>
    </p:spTree>
    <p:extLst>
      <p:ext uri="{BB962C8B-B14F-4D97-AF65-F5344CB8AC3E}">
        <p14:creationId xmlns:p14="http://schemas.microsoft.com/office/powerpoint/2010/main" val="458539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975e3fb5e_2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975e3fb5e_2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is still need to extend the ShapeChange tool and investigate the best formats and languages to model with.</a:t>
            </a:r>
            <a:endParaRPr/>
          </a:p>
          <a:p>
            <a:pPr marL="0" lvl="0" indent="0" algn="l" rtl="0">
              <a:spcBef>
                <a:spcPts val="0"/>
              </a:spcBef>
              <a:spcAft>
                <a:spcPts val="0"/>
              </a:spcAft>
              <a:buNone/>
            </a:pPr>
            <a:endParaRPr/>
          </a:p>
          <a:p>
            <a:pPr marL="0" lvl="0" indent="0" algn="l" rtl="0">
              <a:spcBef>
                <a:spcPts val="0"/>
              </a:spcBef>
              <a:spcAft>
                <a:spcPts val="0"/>
              </a:spcAft>
              <a:buNone/>
            </a:pPr>
            <a:r>
              <a:rPr lang="en"/>
              <a:t>This includes determining the best use of SHACL as it relates to OCL constraints, and building services in SHACL.</a:t>
            </a:r>
            <a:endParaRPr/>
          </a:p>
          <a:p>
            <a:pPr marL="0" lvl="0" indent="0" algn="l" rtl="0">
              <a:spcBef>
                <a:spcPts val="0"/>
              </a:spcBef>
              <a:spcAft>
                <a:spcPts val="0"/>
              </a:spcAft>
              <a:buNone/>
            </a:pPr>
            <a:endParaRPr/>
          </a:p>
          <a:p>
            <a:pPr marL="0" lvl="0" indent="0" algn="l" rtl="0">
              <a:spcBef>
                <a:spcPts val="0"/>
              </a:spcBef>
              <a:spcAft>
                <a:spcPts val="0"/>
              </a:spcAft>
              <a:buNone/>
            </a:pPr>
            <a:r>
              <a:rPr lang="en"/>
              <a:t>Improving the conversion of OCL constraints to Schematron and OWL and extending the use of ShapeChange with regards to JSON Schemas.</a:t>
            </a:r>
            <a:endParaRPr/>
          </a:p>
        </p:txBody>
      </p:sp>
    </p:spTree>
    <p:extLst>
      <p:ext uri="{BB962C8B-B14F-4D97-AF65-F5344CB8AC3E}">
        <p14:creationId xmlns:p14="http://schemas.microsoft.com/office/powerpoint/2010/main" val="764992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975e3fb5e_2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975e3fb5e_2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The FAA’s </a:t>
            </a:r>
            <a:r>
              <a:rPr lang="en" sz="1300" dirty="0">
                <a:solidFill>
                  <a:schemeClr val="dk1"/>
                </a:solidFill>
                <a:highlight>
                  <a:srgbClr val="FFFFFF"/>
                </a:highlight>
                <a:latin typeface="Times New Roman"/>
                <a:ea typeface="Times New Roman"/>
                <a:cs typeface="Times New Roman"/>
                <a:sym typeface="Times New Roman"/>
              </a:rPr>
              <a:t>National Airspace System (NAS) System-Wide Information Management (SWIM) network and Service Registry and Repository (known as the NSRR) were evaluated.</a:t>
            </a:r>
            <a:endParaRPr sz="1300" dirty="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00" dirty="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300" dirty="0">
                <a:solidFill>
                  <a:schemeClr val="dk1"/>
                </a:solidFill>
                <a:highlight>
                  <a:srgbClr val="FFFFFF"/>
                </a:highlight>
                <a:latin typeface="Times New Roman"/>
                <a:ea typeface="Times New Roman"/>
                <a:cs typeface="Times New Roman"/>
                <a:sym typeface="Times New Roman"/>
              </a:rPr>
              <a:t>The Registry  is an existing system that allows for the search and retrieval of service metadata; however  it does not allow for the searching and retrieval of the data  that is inside the services. </a:t>
            </a:r>
            <a:endParaRPr sz="1300" dirty="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00" dirty="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300" dirty="0">
                <a:solidFill>
                  <a:schemeClr val="dk1"/>
                </a:solidFill>
                <a:highlight>
                  <a:srgbClr val="FFFFFF"/>
                </a:highlight>
                <a:latin typeface="Times New Roman"/>
                <a:ea typeface="Times New Roman"/>
                <a:cs typeface="Times New Roman"/>
                <a:sym typeface="Times New Roman"/>
              </a:rPr>
              <a:t>So I can currently find that a service provides flight plan data in FIXM, but I do not know the area it services. </a:t>
            </a:r>
            <a:endParaRPr sz="1300" dirty="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00" dirty="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300" dirty="0">
                <a:solidFill>
                  <a:schemeClr val="dk1"/>
                </a:solidFill>
                <a:highlight>
                  <a:srgbClr val="FFFFFF"/>
                </a:highlight>
                <a:latin typeface="Times New Roman"/>
                <a:ea typeface="Times New Roman"/>
                <a:cs typeface="Times New Roman"/>
                <a:sym typeface="Times New Roman"/>
              </a:rPr>
              <a:t>How do we “semantically enable” existing data and metadata models, such as AIXM and FIXM, used in the aviation industry?</a:t>
            </a: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40051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975e3fb5e_2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4975e3fb5e_2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Several methods were evaluated and discussed, such as, </a:t>
            </a:r>
            <a:r>
              <a:rPr lang="en">
                <a:solidFill>
                  <a:schemeClr val="dk1"/>
                </a:solidFill>
              </a:rPr>
              <a:t>W3C’s Web Annotation Model, controlled vocabularies.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Also, </a:t>
            </a:r>
            <a:r>
              <a:rPr lang="en" sz="1200">
                <a:solidFill>
                  <a:schemeClr val="dk1"/>
                </a:solidFill>
                <a:latin typeface="Times New Roman"/>
                <a:ea typeface="Times New Roman"/>
                <a:cs typeface="Times New Roman"/>
                <a:sym typeface="Times New Roman"/>
              </a:rPr>
              <a:t>Metadata level semantic enablement to support search and discovery of information, and Instance level semantic enablement to support data integration and reasoning.</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227379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975e3fb5e_2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975e3fb5e_2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Number one: Use of W3C’s Web Annotation Model to tag information to service descriptions for underlying data sets they include.</a:t>
            </a:r>
            <a:endParaRPr/>
          </a:p>
          <a:p>
            <a:pPr marL="0" lvl="0" indent="0" algn="l" rtl="0">
              <a:spcBef>
                <a:spcPts val="0"/>
              </a:spcBef>
              <a:spcAft>
                <a:spcPts val="0"/>
              </a:spcAft>
              <a:buNone/>
            </a:pPr>
            <a:endParaRPr/>
          </a:p>
          <a:p>
            <a:pPr marL="0" lvl="0" indent="0" algn="l" rtl="0">
              <a:spcBef>
                <a:spcPts val="0"/>
              </a:spcBef>
              <a:spcAft>
                <a:spcPts val="0"/>
              </a:spcAft>
              <a:buNone/>
            </a:pPr>
            <a:r>
              <a:rPr lang="en"/>
              <a:t>How to use </a:t>
            </a:r>
            <a:r>
              <a:rPr lang="en" sz="1300">
                <a:solidFill>
                  <a:schemeClr val="dk1"/>
                </a:solidFill>
                <a:highlight>
                  <a:srgbClr val="FFFFFF"/>
                </a:highlight>
                <a:latin typeface="Times New Roman"/>
                <a:ea typeface="Times New Roman"/>
                <a:cs typeface="Times New Roman"/>
                <a:sym typeface="Times New Roman"/>
              </a:rPr>
              <a:t>DCAT, GeoDCAT,Project Open Data, SRIM to semantically enable services and data.</a:t>
            </a:r>
            <a:endParaRPr/>
          </a:p>
        </p:txBody>
      </p:sp>
    </p:spTree>
    <p:extLst>
      <p:ext uri="{BB962C8B-B14F-4D97-AF65-F5344CB8AC3E}">
        <p14:creationId xmlns:p14="http://schemas.microsoft.com/office/powerpoint/2010/main" val="492632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975e3fb5e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975e3fb5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75 observers in T14</a:t>
            </a:r>
            <a:endParaRPr/>
          </a:p>
        </p:txBody>
      </p:sp>
    </p:spTree>
    <p:extLst>
      <p:ext uri="{BB962C8B-B14F-4D97-AF65-F5344CB8AC3E}">
        <p14:creationId xmlns:p14="http://schemas.microsoft.com/office/powerpoint/2010/main" val="1864812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975e3fb5e_2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975e3fb5e_2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Surprising results: the number of people having no issues is surprisingly low</a:t>
            </a:r>
            <a:endParaRPr dirty="0"/>
          </a:p>
        </p:txBody>
      </p:sp>
    </p:spTree>
    <p:extLst>
      <p:ext uri="{BB962C8B-B14F-4D97-AF65-F5344CB8AC3E}">
        <p14:creationId xmlns:p14="http://schemas.microsoft.com/office/powerpoint/2010/main" val="1363931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975e3fb5e_2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975e3fb5e_2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0336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975e3fb5e_2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975e3fb5e_2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7443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975e3fb5e_2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975e3fb5e_2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Given the current state of the Point Cloud community, we looked to define </a:t>
            </a:r>
            <a:r>
              <a:rPr lang="en" b="1"/>
              <a:t>mandatory and optional requirements </a:t>
            </a:r>
            <a:r>
              <a:rPr lang="en"/>
              <a:t>for the interoperable use, storage and transmission of point cloud data.  Then, using those requirements, evaluate 5 of the current industy’s solutions.  Each were evaluated using consistent criteria and market research.  </a:t>
            </a:r>
            <a:endParaRPr/>
          </a:p>
          <a:p>
            <a:pPr marL="0" lvl="0" indent="0" algn="l" rtl="0">
              <a:spcBef>
                <a:spcPts val="0"/>
              </a:spcBef>
              <a:spcAft>
                <a:spcPts val="0"/>
              </a:spcAft>
              <a:buNone/>
            </a:pPr>
            <a:endParaRPr/>
          </a:p>
          <a:p>
            <a:pPr marL="0" lvl="0" indent="0" algn="l" rtl="0">
              <a:spcBef>
                <a:spcPts val="0"/>
              </a:spcBef>
              <a:spcAft>
                <a:spcPts val="0"/>
              </a:spcAft>
              <a:buNone/>
            </a:pPr>
            <a:r>
              <a:rPr lang="en"/>
              <a:t>The Point Cloud DWG is starting to evaluate the results of this study and should be recommending how OGC and the industry can move forward.</a:t>
            </a:r>
            <a:endParaRPr/>
          </a:p>
          <a:p>
            <a:pPr marL="0" lvl="0" indent="0" algn="l" rtl="0">
              <a:spcBef>
                <a:spcPts val="0"/>
              </a:spcBef>
              <a:spcAft>
                <a:spcPts val="0"/>
              </a:spcAft>
              <a:buNone/>
            </a:pPr>
            <a:endParaRPr/>
          </a:p>
          <a:p>
            <a:pPr marL="0" lvl="0" indent="0" algn="l" rtl="0">
              <a:spcBef>
                <a:spcPts val="0"/>
              </a:spcBef>
              <a:spcAft>
                <a:spcPts val="0"/>
              </a:spcAft>
              <a:buNone/>
            </a:pPr>
            <a:r>
              <a:rPr lang="en"/>
              <a:t>On big point of this study is to help an SDI to make their own decisions on a way forward with how they handle Point Cloud data.  </a:t>
            </a:r>
            <a:endParaRPr/>
          </a:p>
        </p:txBody>
      </p:sp>
    </p:spTree>
    <p:extLst>
      <p:ext uri="{BB962C8B-B14F-4D97-AF65-F5344CB8AC3E}">
        <p14:creationId xmlns:p14="http://schemas.microsoft.com/office/powerpoint/2010/main" val="1045388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975e3fb5e_2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4975e3fb5e_2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Tiling approaches need to be harmonized with WMTS and GeoPackage</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Data storage and transmissions needs to be addressed in addition to progressive access over HTTP</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Handling of downstream application performance depending on the data organization</a:t>
            </a:r>
            <a:endParaRPr dirty="0"/>
          </a:p>
        </p:txBody>
      </p:sp>
    </p:spTree>
    <p:extLst>
      <p:ext uri="{BB962C8B-B14F-4D97-AF65-F5344CB8AC3E}">
        <p14:creationId xmlns:p14="http://schemas.microsoft.com/office/powerpoint/2010/main" val="3970879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4975e3fb5e_2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4975e3fb5e_2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highlight>
                  <a:srgbClr val="FFFFFF"/>
                </a:highlight>
                <a:latin typeface="Times New Roman"/>
                <a:ea typeface="Times New Roman"/>
                <a:cs typeface="Times New Roman"/>
                <a:sym typeface="Times New Roman"/>
              </a:rPr>
              <a:t>How is geospatial data use in systems that are running ML, AL and DL?</a:t>
            </a: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300">
                <a:solidFill>
                  <a:schemeClr val="dk1"/>
                </a:solidFill>
                <a:highlight>
                  <a:srgbClr val="FFFFFF"/>
                </a:highlight>
                <a:latin typeface="Times New Roman"/>
                <a:ea typeface="Times New Roman"/>
                <a:cs typeface="Times New Roman"/>
                <a:sym typeface="Times New Roman"/>
              </a:rPr>
              <a:t>What is the best OGC interface standard to publish the results?</a:t>
            </a: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300">
                <a:solidFill>
                  <a:schemeClr val="dk1"/>
                </a:solidFill>
                <a:highlight>
                  <a:srgbClr val="FFFFFF"/>
                </a:highlight>
                <a:latin typeface="Times New Roman"/>
                <a:ea typeface="Times New Roman"/>
                <a:cs typeface="Times New Roman"/>
                <a:sym typeface="Times New Roman"/>
              </a:rPr>
              <a:t>The goal of this work was to develop a holistic understanding of AI, ML, and DL in the geospatial context.</a:t>
            </a: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300">
                <a:solidFill>
                  <a:schemeClr val="dk1"/>
                </a:solidFill>
                <a:highlight>
                  <a:srgbClr val="FFFFFF"/>
                </a:highlight>
                <a:latin typeface="Times New Roman"/>
                <a:ea typeface="Times New Roman"/>
                <a:cs typeface="Times New Roman"/>
                <a:sym typeface="Times New Roman"/>
              </a:rPr>
              <a:t>We expect to advance or derive best practices for integrating ML, DL, and AI tools and principles in the context of OGC Web Services.</a:t>
            </a:r>
            <a:endParaRPr/>
          </a:p>
        </p:txBody>
      </p:sp>
    </p:spTree>
    <p:extLst>
      <p:ext uri="{BB962C8B-B14F-4D97-AF65-F5344CB8AC3E}">
        <p14:creationId xmlns:p14="http://schemas.microsoft.com/office/powerpoint/2010/main" val="3162411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975e3fb5e_2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975e3fb5e_2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task worked to show how OGC Web Services and geospatial resources can be integrated into a Machine Learning system.  We looked at what actors are involved and the APIs that needed to be developed.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OGC WFS and WCS are used to define an Image Repository and Feature Store with interactions with a Knowledge Base that provides access to the Machine Learning system and related models.  </a:t>
            </a:r>
            <a:endParaRPr dirty="0"/>
          </a:p>
        </p:txBody>
      </p:sp>
    </p:spTree>
    <p:extLst>
      <p:ext uri="{BB962C8B-B14F-4D97-AF65-F5344CB8AC3E}">
        <p14:creationId xmlns:p14="http://schemas.microsoft.com/office/powerpoint/2010/main" val="2830477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975e3fb5e_2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975e3fb5e_2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Here is a classified image of Paris.  The yellow areas are classified as “Park’ according to the land use classifier in the model run.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are a lot of quality suggestions for future work in this domain. For example, additional study and documentation needs to include: Geospatial </a:t>
            </a:r>
            <a:r>
              <a:rPr lang="en" dirty="0">
                <a:solidFill>
                  <a:schemeClr val="dk1"/>
                </a:solidFill>
              </a:rPr>
              <a:t>Machine Learning</a:t>
            </a:r>
            <a:r>
              <a:rPr lang="en" dirty="0"/>
              <a:t> systems best practices, Artificial Intelligence for Earth Observation Application Packaging and Workflows best practices, and also Machine Learning for disaster interoperability.</a:t>
            </a:r>
            <a:endParaRPr dirty="0"/>
          </a:p>
        </p:txBody>
      </p:sp>
    </p:spTree>
    <p:extLst>
      <p:ext uri="{BB962C8B-B14F-4D97-AF65-F5344CB8AC3E}">
        <p14:creationId xmlns:p14="http://schemas.microsoft.com/office/powerpoint/2010/main" val="2913292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4975e3fb5e_2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4975e3fb5e_2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Maps cannot be natively displayed on HTML web pages.  Currently, a plugin, or library is required to be installed by the user to be able to interact with map information.  How can we make maps truly accessible to everyone in a default web browser?</a:t>
            </a:r>
            <a:endParaRPr/>
          </a:p>
        </p:txBody>
      </p:sp>
    </p:spTree>
    <p:extLst>
      <p:ext uri="{BB962C8B-B14F-4D97-AF65-F5344CB8AC3E}">
        <p14:creationId xmlns:p14="http://schemas.microsoft.com/office/powerpoint/2010/main" val="2068535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975e3fb5e_2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975e3fb5e_2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Two implementations were developed in this testbed: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first was to develop a </a:t>
            </a:r>
            <a:r>
              <a:rPr lang="en" dirty="0" err="1"/>
              <a:t>ServerWorker</a:t>
            </a:r>
            <a:r>
              <a:rPr lang="en" dirty="0"/>
              <a:t> proxy for </a:t>
            </a:r>
            <a:r>
              <a:rPr lang="en" dirty="0" err="1"/>
              <a:t>MapML</a:t>
            </a:r>
            <a:r>
              <a:rPr lang="en" dirty="0"/>
              <a:t>, using the Service Worker browser API. The application takes a </a:t>
            </a:r>
            <a:r>
              <a:rPr lang="en" dirty="0" err="1"/>
              <a:t>MapML</a:t>
            </a:r>
            <a:r>
              <a:rPr lang="en" dirty="0"/>
              <a:t> document and injects the web components library call and the web-</a:t>
            </a:r>
            <a:r>
              <a:rPr lang="en" dirty="0" err="1"/>
              <a:t>map.html</a:t>
            </a:r>
            <a:r>
              <a:rPr lang="en" dirty="0"/>
              <a:t> call in the </a:t>
            </a:r>
            <a:r>
              <a:rPr lang="en" dirty="0" err="1"/>
              <a:t>MapML</a:t>
            </a:r>
            <a:r>
              <a:rPr lang="en" dirty="0"/>
              <a:t> documents. This gives automatic support to </a:t>
            </a:r>
            <a:r>
              <a:rPr lang="en" dirty="0" err="1"/>
              <a:t>MapML</a:t>
            </a:r>
            <a:r>
              <a:rPr lang="en" dirty="0"/>
              <a:t> document for web browsers that does not support </a:t>
            </a:r>
            <a:r>
              <a:rPr lang="en" dirty="0" err="1"/>
              <a:t>MapML</a:t>
            </a:r>
            <a:r>
              <a:rPr lang="en" dirty="0"/>
              <a:t> natively.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300" dirty="0">
                <a:solidFill>
                  <a:schemeClr val="dk1"/>
                </a:solidFill>
                <a:highlight>
                  <a:srgbClr val="FFFFFF"/>
                </a:highlight>
                <a:latin typeface="Times New Roman"/>
                <a:ea typeface="Times New Roman"/>
                <a:cs typeface="Times New Roman"/>
                <a:sym typeface="Times New Roman"/>
              </a:rPr>
              <a:t>The second implementation was a cloud-based </a:t>
            </a:r>
            <a:r>
              <a:rPr lang="en" sz="1300" dirty="0" err="1">
                <a:solidFill>
                  <a:schemeClr val="dk1"/>
                </a:solidFill>
                <a:highlight>
                  <a:srgbClr val="FFFFFF"/>
                </a:highlight>
                <a:latin typeface="Times New Roman"/>
                <a:ea typeface="Times New Roman"/>
                <a:cs typeface="Times New Roman"/>
                <a:sym typeface="Times New Roman"/>
              </a:rPr>
              <a:t>MapML</a:t>
            </a:r>
            <a:r>
              <a:rPr lang="en" sz="1300" dirty="0">
                <a:solidFill>
                  <a:schemeClr val="dk1"/>
                </a:solidFill>
                <a:highlight>
                  <a:srgbClr val="FFFFFF"/>
                </a:highlight>
                <a:latin typeface="Times New Roman"/>
                <a:ea typeface="Times New Roman"/>
                <a:cs typeface="Times New Roman"/>
                <a:sym typeface="Times New Roman"/>
              </a:rPr>
              <a:t> service to proxy (or cascade) existing OWS content services, including WMS, WFS, WMTS as </a:t>
            </a:r>
            <a:r>
              <a:rPr lang="en" sz="1300" dirty="0" err="1">
                <a:solidFill>
                  <a:schemeClr val="dk1"/>
                </a:solidFill>
                <a:highlight>
                  <a:srgbClr val="FFFFFF"/>
                </a:highlight>
                <a:latin typeface="Times New Roman"/>
                <a:ea typeface="Times New Roman"/>
                <a:cs typeface="Times New Roman"/>
                <a:sym typeface="Times New Roman"/>
              </a:rPr>
              <a:t>MapML</a:t>
            </a:r>
            <a:r>
              <a:rPr lang="en" sz="1300" dirty="0">
                <a:solidFill>
                  <a:schemeClr val="dk1"/>
                </a:solidFill>
                <a:highlight>
                  <a:srgbClr val="FFFFFF"/>
                </a:highlight>
                <a:latin typeface="Times New Roman"/>
                <a:ea typeface="Times New Roman"/>
                <a:cs typeface="Times New Roman"/>
                <a:sym typeface="Times New Roman"/>
              </a:rPr>
              <a:t>.</a:t>
            </a:r>
            <a:endParaRPr dirty="0"/>
          </a:p>
        </p:txBody>
      </p:sp>
    </p:spTree>
    <p:extLst>
      <p:ext uri="{BB962C8B-B14F-4D97-AF65-F5344CB8AC3E}">
        <p14:creationId xmlns:p14="http://schemas.microsoft.com/office/powerpoint/2010/main" val="5005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975e3fb5e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975e3fb5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156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4975e3fb5e_2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4975e3fb5e_2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Explanation well written - max 5 lines of text</a:t>
            </a:r>
            <a:endParaRPr/>
          </a:p>
        </p:txBody>
      </p:sp>
    </p:spTree>
    <p:extLst>
      <p:ext uri="{BB962C8B-B14F-4D97-AF65-F5344CB8AC3E}">
        <p14:creationId xmlns:p14="http://schemas.microsoft.com/office/powerpoint/2010/main" val="219706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975e3fb5e_2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975e3fb5e_2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According to many, the OGC Style Layer Description (SLD/SE) has run its course.  As part of the Portrayal Concept Development Study (CDS), it became clear that a new conceptual model for Portrayal is necessary.  So the question became:  How do we develop a conceptual model for Portrayal that allows for what we called the “Portrayal Challenge”:  </a:t>
            </a:r>
            <a:br>
              <a:rPr lang="en"/>
            </a:br>
            <a:r>
              <a:rPr lang="en"/>
              <a:t>Given the same data and symbols, provide the same (or as similar as possible) portrayal in each user’s computing environment.</a:t>
            </a:r>
            <a:endParaRPr/>
          </a:p>
          <a:p>
            <a:pPr marL="0" lvl="0" indent="0" algn="l" rtl="0">
              <a:spcBef>
                <a:spcPts val="0"/>
              </a:spcBef>
              <a:spcAft>
                <a:spcPts val="0"/>
              </a:spcAft>
              <a:buNone/>
            </a:pPr>
            <a:r>
              <a:rPr lang="en"/>
              <a:t>The Key Point is to have “One Conceptual Model and Multiple Encodings”</a:t>
            </a:r>
            <a:br>
              <a:rPr lang="en"/>
            </a:br>
            <a:endParaRPr/>
          </a:p>
        </p:txBody>
      </p:sp>
    </p:spTree>
    <p:extLst>
      <p:ext uri="{BB962C8B-B14F-4D97-AF65-F5344CB8AC3E}">
        <p14:creationId xmlns:p14="http://schemas.microsoft.com/office/powerpoint/2010/main" val="1357622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975e3fb5e_2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4975e3fb5e_2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idea was to find some things that were easy and some a little harder to model: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Bridges, z-ordering (such as spaghetti junctions), and MIL Standard 2525 composite symbols were looked at, as well as simpler things like roads, boundaries and areas.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Encodings and environments evaluated were:</a:t>
            </a:r>
            <a:endParaRPr dirty="0"/>
          </a:p>
          <a:p>
            <a:pPr marL="457200" lvl="0" indent="-298450" algn="l" rtl="0">
              <a:spcBef>
                <a:spcPts val="0"/>
              </a:spcBef>
              <a:spcAft>
                <a:spcPts val="0"/>
              </a:spcAft>
              <a:buSzPts val="1100"/>
              <a:buChar char="●"/>
            </a:pPr>
            <a:r>
              <a:rPr lang="en" dirty="0"/>
              <a:t>SLD and CSS for GeoServer (</a:t>
            </a:r>
            <a:r>
              <a:rPr lang="en" dirty="0" err="1"/>
              <a:t>GeoCSS</a:t>
            </a:r>
            <a:r>
              <a:rPr lang="en" dirty="0"/>
              <a:t>)</a:t>
            </a:r>
            <a:endParaRPr dirty="0"/>
          </a:p>
          <a:p>
            <a:pPr marL="457200" lvl="0" indent="-298450" algn="l" rtl="0">
              <a:spcBef>
                <a:spcPts val="0"/>
              </a:spcBef>
              <a:spcAft>
                <a:spcPts val="0"/>
              </a:spcAft>
              <a:buSzPts val="1100"/>
              <a:buChar char="●"/>
            </a:pPr>
            <a:r>
              <a:rPr lang="en" dirty="0" err="1"/>
              <a:t>CartoCSS</a:t>
            </a:r>
            <a:r>
              <a:rPr lang="en" dirty="0"/>
              <a:t> encoding and Carto rendering</a:t>
            </a:r>
            <a:endParaRPr dirty="0"/>
          </a:p>
          <a:p>
            <a:pPr marL="457200" lvl="0" indent="-298450" algn="l" rtl="0">
              <a:spcBef>
                <a:spcPts val="0"/>
              </a:spcBef>
              <a:spcAft>
                <a:spcPts val="0"/>
              </a:spcAft>
              <a:buSzPts val="1100"/>
              <a:buChar char="●"/>
            </a:pPr>
            <a:r>
              <a:rPr lang="en" dirty="0"/>
              <a:t>JSON encoding and </a:t>
            </a:r>
            <a:r>
              <a:rPr lang="en" dirty="0" err="1"/>
              <a:t>Mapbox</a:t>
            </a:r>
            <a:r>
              <a:rPr lang="en" dirty="0"/>
              <a:t> Studio rendering</a:t>
            </a:r>
            <a:endParaRPr dirty="0"/>
          </a:p>
          <a:p>
            <a:pPr marL="457200" lvl="0" indent="-298450" algn="l" rtl="0">
              <a:spcBef>
                <a:spcPts val="0"/>
              </a:spcBef>
              <a:spcAft>
                <a:spcPts val="0"/>
              </a:spcAft>
              <a:buSzPts val="1100"/>
              <a:buChar char="●"/>
            </a:pPr>
            <a:r>
              <a:rPr lang="en" dirty="0"/>
              <a:t>WMS with Portrayal Support using </a:t>
            </a:r>
            <a:r>
              <a:rPr lang="en" dirty="0" err="1"/>
              <a:t>Mapnik</a:t>
            </a:r>
            <a:endParaRPr dirty="0"/>
          </a:p>
          <a:p>
            <a:pPr marL="457200" lvl="0" indent="-298450" algn="l" rtl="0">
              <a:spcBef>
                <a:spcPts val="0"/>
              </a:spcBef>
              <a:spcAft>
                <a:spcPts val="0"/>
              </a:spcAft>
              <a:buSzPts val="1100"/>
              <a:buChar char="●"/>
            </a:pPr>
            <a:r>
              <a:rPr lang="en" dirty="0"/>
              <a:t>GeoPackage with Portrayal Support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also produces an encoding of the conceptual model in GNOSIS Cartographic Map Style Sheets (CMSS) format.</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60576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4975e3fb5e_2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4975e3fb5e_2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we found was that with a little work, almost all of the conceptual model could be encoded in most, if not all of the encodings tested.  There is additional work that needs to be done, both on the conceptual model, and the individual encodings to ensure future interoperability of portrayal.  3D, raster and Augmented Reality portrayal are missing from the Conceptual Model.  These need to be included in future work.</a:t>
            </a:r>
            <a:endParaRPr dirty="0"/>
          </a:p>
        </p:txBody>
      </p:sp>
    </p:spTree>
    <p:extLst>
      <p:ext uri="{BB962C8B-B14F-4D97-AF65-F5344CB8AC3E}">
        <p14:creationId xmlns:p14="http://schemas.microsoft.com/office/powerpoint/2010/main" val="1907180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975e3fb5e_2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975e3fb5e_2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Quality of Service and Experience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A discussion paper OGC 17-049, entitled "Ensuring Quality of User Experience with OGC Web Mapping Services" provides an assessment framework for identifying issues and measuring quality. It outlined fourteen criteria to measure QoSE, and recommendations are given for each of them.  The goal of this task was to identify any changes needed to this discussion paper and determine an appropriate method for assessing active web map services according to these criteria.</a:t>
            </a:r>
            <a:endParaRPr/>
          </a:p>
        </p:txBody>
      </p:sp>
    </p:spTree>
    <p:extLst>
      <p:ext uri="{BB962C8B-B14F-4D97-AF65-F5344CB8AC3E}">
        <p14:creationId xmlns:p14="http://schemas.microsoft.com/office/powerpoint/2010/main" val="289288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975e3fb5e_2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975e3fb5e_2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Quality of Service and Experience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A discussion paper OGC 17-049, entitled "Ensuring Quality of User Experience with OGC Web Mapping Services" provides an assessment framework for identifying issues and measuring quality. It outlined fourteen criteria to measure QoSE, and recommendations are given for each of them.  The goal of this task was to identify any changes needed to this discussion paper and determine an appropriate method for assessing active web map services according to these criteria.</a:t>
            </a:r>
            <a:endParaRPr/>
          </a:p>
        </p:txBody>
      </p:sp>
    </p:spTree>
    <p:extLst>
      <p:ext uri="{BB962C8B-B14F-4D97-AF65-F5344CB8AC3E}">
        <p14:creationId xmlns:p14="http://schemas.microsoft.com/office/powerpoint/2010/main" val="2028871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975e3fb5e_2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975e3fb5e_2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Quality of Service and Experience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A discussion paper OGC 17-049, entitled "Ensuring Quality of User Experience with OGC Web Mapping Services" provides an assessment framework for identifying issues and measuring quality. It outlined fourteen criteria to measure QoSE, and recommendations are given for each of them.  The goal of this task was to identify any changes needed to this discussion paper and determine an appropriate method for assessing active web map services according to these criteria.</a:t>
            </a:r>
            <a:endParaRPr/>
          </a:p>
        </p:txBody>
      </p:sp>
    </p:spTree>
    <p:extLst>
      <p:ext uri="{BB962C8B-B14F-4D97-AF65-F5344CB8AC3E}">
        <p14:creationId xmlns:p14="http://schemas.microsoft.com/office/powerpoint/2010/main" val="316382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4975e3fb5e_2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4975e3fb5e_2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 developed a graphical user interface for manual assessing these criteria (a qualitative approach), an automated service, using JMeter to automate other criteria (a quantitative approach). We also looked at extending </a:t>
            </a:r>
            <a:r>
              <a:rPr lang="en" dirty="0" err="1"/>
              <a:t>getCapabilities</a:t>
            </a:r>
            <a:r>
              <a:rPr lang="en" dirty="0"/>
              <a:t> to include operating and performance information and even submitted several change requests for modifying WMS and other web services to have a human readable landing page instead of the prescribed XML style error page.</a:t>
            </a:r>
            <a:endParaRPr dirty="0"/>
          </a:p>
        </p:txBody>
      </p:sp>
    </p:spTree>
    <p:extLst>
      <p:ext uri="{BB962C8B-B14F-4D97-AF65-F5344CB8AC3E}">
        <p14:creationId xmlns:p14="http://schemas.microsoft.com/office/powerpoint/2010/main" val="3337318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4975e3fb5e_2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4975e3fb5e_2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highlight>
                  <a:srgbClr val="FFFFFF"/>
                </a:highlight>
                <a:latin typeface="Times New Roman"/>
                <a:ea typeface="Times New Roman"/>
                <a:cs typeface="Times New Roman"/>
                <a:sym typeface="Times New Roman"/>
              </a:rPr>
              <a:t>The assessment tools consists of three basic components, including WMS layer selector, metadata information viewer, and QoSE assessment panel.  There are also linkages to the quantitative reports and performance geo-health checks.   Organizations, such as a national SDI, can now use these tools to assess and provide feedback to service providers regarding their service instances, allowing them to improve the Quality of Service and Experience for consumers of the sites.</a:t>
            </a:r>
            <a:endParaRPr/>
          </a:p>
        </p:txBody>
      </p:sp>
    </p:spTree>
    <p:extLst>
      <p:ext uri="{BB962C8B-B14F-4D97-AF65-F5344CB8AC3E}">
        <p14:creationId xmlns:p14="http://schemas.microsoft.com/office/powerpoint/2010/main" val="2620148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975e3fb5e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975e3fb5e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493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975e3fb5e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4975e3fb5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279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975e3fb5e_0_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975e3fb5e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Examine a next generation of OGC web services from the perspective of supporting complex 3D data or complex data schemas.</a:t>
            </a:r>
            <a:endParaRPr dirty="0"/>
          </a:p>
          <a:p>
            <a:pPr marL="0" lvl="0" indent="0" algn="l" rtl="0">
              <a:spcBef>
                <a:spcPts val="0"/>
              </a:spcBef>
              <a:spcAft>
                <a:spcPts val="0"/>
              </a:spcAft>
              <a:buNone/>
            </a:pPr>
            <a:r>
              <a:rPr lang="en" dirty="0"/>
              <a:t>Ideally this work would lead to Web API building blocks rather than monolithic web services, so that the same API could address needs that currently require separate OGC web services, e.g. a WFS and a 3D Portrayal Service (3DPS).</a:t>
            </a:r>
            <a:endParaRPr dirty="0"/>
          </a:p>
        </p:txBody>
      </p:sp>
    </p:spTree>
    <p:extLst>
      <p:ext uri="{BB962C8B-B14F-4D97-AF65-F5344CB8AC3E}">
        <p14:creationId xmlns:p14="http://schemas.microsoft.com/office/powerpoint/2010/main" val="578532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4975e3fb5e_16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4975e3fb5e_16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For NextGen OGC Web Services &amp; APIs, the approach was to extend the service architecture (using WFS 3.0 Part 1 as the starting point) with API building blocks for complex data, complex queries, and 3D portrayal. There were no general issues with migrating current WFS, 3DPS, WMTS, and WMS capabilities to the NextGen architecture. On the contrary, the NextGen approach improved interface consistency and removed redundancies.</a:t>
            </a:r>
            <a:endParaRPr/>
          </a:p>
        </p:txBody>
      </p:sp>
    </p:spTree>
    <p:extLst>
      <p:ext uri="{BB962C8B-B14F-4D97-AF65-F5344CB8AC3E}">
        <p14:creationId xmlns:p14="http://schemas.microsoft.com/office/powerpoint/2010/main" val="412566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6272dec1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46272dec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For Complex Feature Handling, the approach was to examine real-world future requirements, including:</a:t>
            </a:r>
            <a:endParaRPr dirty="0"/>
          </a:p>
          <a:p>
            <a:pPr marL="457200" lvl="0" indent="-298450" algn="l" rtl="0">
              <a:spcBef>
                <a:spcPts val="0"/>
              </a:spcBef>
              <a:spcAft>
                <a:spcPts val="0"/>
              </a:spcAft>
              <a:buSzPts val="1100"/>
              <a:buChar char="●"/>
            </a:pPr>
            <a:r>
              <a:rPr lang="en" dirty="0"/>
              <a:t>Querying / filtering features based on properties of related or nested objects or on expressions built from complex predicates;</a:t>
            </a:r>
            <a:endParaRPr dirty="0"/>
          </a:p>
          <a:p>
            <a:pPr marL="457200" lvl="0" indent="-298450" algn="l" rtl="0">
              <a:spcBef>
                <a:spcPts val="0"/>
              </a:spcBef>
              <a:spcAft>
                <a:spcPts val="0"/>
              </a:spcAft>
              <a:buSzPts val="1100"/>
              <a:buChar char="●"/>
            </a:pPr>
            <a:r>
              <a:rPr lang="en" dirty="0"/>
              <a:t>Querying feature data and returning only parts of features (e.g., selected properties);</a:t>
            </a:r>
            <a:endParaRPr dirty="0"/>
          </a:p>
          <a:p>
            <a:pPr marL="457200" lvl="0" indent="-298450" algn="l" rtl="0">
              <a:spcBef>
                <a:spcPts val="0"/>
              </a:spcBef>
              <a:spcAft>
                <a:spcPts val="0"/>
              </a:spcAft>
              <a:buSzPts val="1100"/>
              <a:buChar char="●"/>
            </a:pPr>
            <a:r>
              <a:rPr lang="en" dirty="0"/>
              <a:t>Access to and query of solid geometries and other geometries in a 3D CRS;</a:t>
            </a:r>
            <a:endParaRPr dirty="0"/>
          </a:p>
          <a:p>
            <a:pPr marL="457200" lvl="0" indent="-298450" algn="l" rtl="0">
              <a:spcBef>
                <a:spcPts val="0"/>
              </a:spcBef>
              <a:spcAft>
                <a:spcPts val="0"/>
              </a:spcAft>
              <a:buSzPts val="1100"/>
              <a:buChar char="●"/>
            </a:pPr>
            <a:r>
              <a:rPr lang="en" dirty="0"/>
              <a:t>Use of responses for display in a web browser.</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41406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4975e3fb5e_16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4975e3fb5e_16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Explanation well written - max 5 lines of text</a:t>
            </a:r>
            <a:endParaRPr/>
          </a:p>
        </p:txBody>
      </p:sp>
    </p:spTree>
    <p:extLst>
      <p:ext uri="{BB962C8B-B14F-4D97-AF65-F5344CB8AC3E}">
        <p14:creationId xmlns:p14="http://schemas.microsoft.com/office/powerpoint/2010/main" val="3236551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4975e3fb5e_16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4975e3fb5e_16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Share data and compute resources in dynamic, collaborative environments that span different administrative domains, leading to the concept of “federation”.</a:t>
            </a:r>
            <a:endParaRPr/>
          </a:p>
          <a:p>
            <a:pPr marL="0" lvl="0" indent="0" algn="l" rtl="0">
              <a:spcBef>
                <a:spcPts val="0"/>
              </a:spcBef>
              <a:spcAft>
                <a:spcPts val="0"/>
              </a:spcAft>
              <a:buClr>
                <a:schemeClr val="dk1"/>
              </a:buClr>
              <a:buSzPts val="1100"/>
              <a:buFont typeface="Arial"/>
              <a:buNone/>
            </a:pPr>
            <a:r>
              <a:rPr lang="en"/>
              <a:t>Demonstrate a specific data-sharing scenario among two or more administrative domains using existing security tooling, e.g., OpenID Connect and OAuth.</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80727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4975e3fb5e_16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4975e3fb5e_16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Federated Clouds took the following approach:</a:t>
            </a:r>
            <a:endParaRPr/>
          </a:p>
          <a:p>
            <a:pPr marL="457200" lvl="0" indent="-298450" algn="l" rtl="0">
              <a:spcBef>
                <a:spcPts val="0"/>
              </a:spcBef>
              <a:spcAft>
                <a:spcPts val="0"/>
              </a:spcAft>
              <a:buSzPts val="1100"/>
              <a:buChar char="●"/>
            </a:pPr>
            <a:r>
              <a:rPr lang="en"/>
              <a:t>Coordinate across all federation-related T-14 tasks, including EOC and Workflows,</a:t>
            </a:r>
            <a:endParaRPr/>
          </a:p>
          <a:p>
            <a:pPr marL="457200" lvl="0" indent="-298450" algn="l" rtl="0">
              <a:spcBef>
                <a:spcPts val="0"/>
              </a:spcBef>
              <a:spcAft>
                <a:spcPts val="0"/>
              </a:spcAft>
              <a:buSzPts val="1100"/>
              <a:buChar char="●"/>
            </a:pPr>
            <a:r>
              <a:rPr lang="en"/>
              <a:t>Understand the overall federation design space, analyzing and critiquing the scope, trade-offs and limitations of T-14 federation capabilities,</a:t>
            </a:r>
            <a:endParaRPr/>
          </a:p>
          <a:p>
            <a:pPr marL="457200" lvl="0" indent="-298450" algn="l" rtl="0">
              <a:spcBef>
                <a:spcPts val="0"/>
              </a:spcBef>
              <a:spcAft>
                <a:spcPts val="0"/>
              </a:spcAft>
              <a:buSzPts val="1100"/>
              <a:buChar char="●"/>
            </a:pPr>
            <a:r>
              <a:rPr lang="en"/>
              <a:t>Identify and prioritize future work, and</a:t>
            </a:r>
            <a:endParaRPr/>
          </a:p>
          <a:p>
            <a:pPr marL="457200" lvl="0" indent="-298450" algn="l" rtl="0">
              <a:spcBef>
                <a:spcPts val="0"/>
              </a:spcBef>
              <a:spcAft>
                <a:spcPts val="0"/>
              </a:spcAft>
              <a:buSzPts val="1100"/>
              <a:buChar char="●"/>
            </a:pPr>
            <a:r>
              <a:rPr lang="en"/>
              <a:t>Liaise with external groups such as the NIST/IEEE Joint WG on Federated Cloud.</a:t>
            </a:r>
            <a:endParaRPr/>
          </a:p>
          <a:p>
            <a:pPr marL="0" lvl="0" indent="0" algn="l" rtl="0">
              <a:spcBef>
                <a:spcPts val="0"/>
              </a:spcBef>
              <a:spcAft>
                <a:spcPts val="0"/>
              </a:spcAft>
              <a:buNone/>
            </a:pPr>
            <a:r>
              <a:rPr lang="en"/>
              <a:t>The primary result was that future work should identify and prototype different types of specific use cases where access decisions are being made by outside administrative domains.</a:t>
            </a:r>
            <a:endParaRPr/>
          </a:p>
        </p:txBody>
      </p:sp>
    </p:spTree>
    <p:extLst>
      <p:ext uri="{BB962C8B-B14F-4D97-AF65-F5344CB8AC3E}">
        <p14:creationId xmlns:p14="http://schemas.microsoft.com/office/powerpoint/2010/main" val="67258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4975e3fb5e_16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4975e3fb5e_16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Explanation well written - max 5 lines of text</a:t>
            </a:r>
            <a:endParaRPr/>
          </a:p>
        </p:txBody>
      </p:sp>
    </p:spTree>
    <p:extLst>
      <p:ext uri="{BB962C8B-B14F-4D97-AF65-F5344CB8AC3E}">
        <p14:creationId xmlns:p14="http://schemas.microsoft.com/office/powerpoint/2010/main" val="3418881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4975e3fb5e_16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4975e3fb5e_16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Explanation well written - max 5 lines of text</a:t>
            </a:r>
            <a:endParaRPr/>
          </a:p>
        </p:txBody>
      </p:sp>
    </p:spTree>
    <p:extLst>
      <p:ext uri="{BB962C8B-B14F-4D97-AF65-F5344CB8AC3E}">
        <p14:creationId xmlns:p14="http://schemas.microsoft.com/office/powerpoint/2010/main" val="3059377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4975e3fb5e_16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4975e3fb5e_16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For Security, the approach was to:</a:t>
            </a:r>
            <a:endParaRPr dirty="0"/>
          </a:p>
          <a:p>
            <a:pPr marL="457200" lvl="0" indent="-298450" algn="l" rtl="0">
              <a:spcBef>
                <a:spcPts val="0"/>
              </a:spcBef>
              <a:spcAft>
                <a:spcPts val="0"/>
              </a:spcAft>
              <a:buSzPts val="1100"/>
              <a:buChar char="●"/>
            </a:pPr>
            <a:r>
              <a:rPr lang="en" dirty="0"/>
              <a:t>Take initial steps toward a complete security architecture for Spatial Infrastructure.</a:t>
            </a:r>
            <a:endParaRPr dirty="0"/>
          </a:p>
          <a:p>
            <a:pPr marL="457200" lvl="0" indent="-298450" algn="l" rtl="0">
              <a:spcBef>
                <a:spcPts val="0"/>
              </a:spcBef>
              <a:spcAft>
                <a:spcPts val="0"/>
              </a:spcAft>
              <a:buSzPts val="1100"/>
              <a:buChar char="●"/>
            </a:pPr>
            <a:r>
              <a:rPr lang="en" dirty="0"/>
              <a:t>Describe and test a solution covering Workflows and Federated Clouds concerns.</a:t>
            </a:r>
            <a:endParaRPr dirty="0"/>
          </a:p>
          <a:p>
            <a:pPr marL="457200" lvl="0" indent="-298450" algn="l" rtl="0">
              <a:spcBef>
                <a:spcPts val="0"/>
              </a:spcBef>
              <a:spcAft>
                <a:spcPts val="0"/>
              </a:spcAft>
              <a:buSzPts val="1100"/>
              <a:buChar char="●"/>
            </a:pPr>
            <a:r>
              <a:rPr lang="en" dirty="0"/>
              <a:t>Enable future discussion and implementation of complex security architectures with components that any Security Environment (for Access Management) or Administrative Domain (for Federated Identity Management) should have.</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39177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4975e3fb5e_16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4975e3fb5e_16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Explanation well written - max 5 lines of text</a:t>
            </a:r>
            <a:endParaRPr/>
          </a:p>
        </p:txBody>
      </p:sp>
    </p:spTree>
    <p:extLst>
      <p:ext uri="{BB962C8B-B14F-4D97-AF65-F5344CB8AC3E}">
        <p14:creationId xmlns:p14="http://schemas.microsoft.com/office/powerpoint/2010/main" val="171868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975e3fb5e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975e3fb5e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338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46225dea6c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46225dea6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need to dynamically add custom Workflow processing functionality to servers has been steadily growing, and the dynamic upload of workflows is an area of growing interest.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BPMN is an ISO standards that addresses many issues of other alternatives. Testbed-13 described a rudimentary implementation a BPMN engine to execute remotely authored documents via a transactional WPS. But there were no best practices for orchestration.</a:t>
            </a:r>
            <a:endParaRPr/>
          </a:p>
        </p:txBody>
      </p:sp>
    </p:spTree>
    <p:extLst>
      <p:ext uri="{BB962C8B-B14F-4D97-AF65-F5344CB8AC3E}">
        <p14:creationId xmlns:p14="http://schemas.microsoft.com/office/powerpoint/2010/main" val="920593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8ab62c0d5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48ab62c0d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For Secure Workflows, the approach was to build on Testbed-13 by examining a transactional WPS 2.0 extension that included KVP and XML bindings, an abstract test suite, and a process deployment profile for BPMN. It provided best practices to assist orchestration of OGC services, utilizing a helper class implementation of the best practices.</a:t>
            </a:r>
            <a:endParaRPr dirty="0"/>
          </a:p>
        </p:txBody>
      </p:sp>
    </p:spTree>
    <p:extLst>
      <p:ext uri="{BB962C8B-B14F-4D97-AF65-F5344CB8AC3E}">
        <p14:creationId xmlns:p14="http://schemas.microsoft.com/office/powerpoint/2010/main" val="31654446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6225dea6c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6225dea6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shows the sequence of messages among the various components during execution. D143 (upper left) is the client.</a:t>
            </a:r>
            <a:endParaRPr/>
          </a:p>
        </p:txBody>
      </p:sp>
    </p:spTree>
    <p:extLst>
      <p:ext uri="{BB962C8B-B14F-4D97-AF65-F5344CB8AC3E}">
        <p14:creationId xmlns:p14="http://schemas.microsoft.com/office/powerpoint/2010/main" val="2697974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4975e3fb5e_16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4975e3fb5e_16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Explanation well written - max 5 lines of text</a:t>
            </a:r>
            <a:endParaRPr/>
          </a:p>
        </p:txBody>
      </p:sp>
    </p:spTree>
    <p:extLst>
      <p:ext uri="{BB962C8B-B14F-4D97-AF65-F5344CB8AC3E}">
        <p14:creationId xmlns:p14="http://schemas.microsoft.com/office/powerpoint/2010/main" val="1101815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4975e3fb5e_16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4975e3fb5e_16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Explanation well written - max 5 lines of text</a:t>
            </a:r>
            <a:endParaRPr/>
          </a:p>
        </p:txBody>
      </p:sp>
    </p:spTree>
    <p:extLst>
      <p:ext uri="{BB962C8B-B14F-4D97-AF65-F5344CB8AC3E}">
        <p14:creationId xmlns:p14="http://schemas.microsoft.com/office/powerpoint/2010/main" val="20061250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4980493b99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4980493b9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Explore various prototypes and performance constraints related to real-time camera view augmentation using 3D virtual objects derived from a CityGML dataset and anchored based on GPS (vs. device odometry). The work included prototyping of architectural elements such as back-end data, service interfaces, a compact binary 3D transmission format, and client AR applications. The graphic on the left shows the experimental 3D augmentations utilized in Testbed-14. The graphic on the right illustrates the level of detail and sophistication that might be possible in a future testbed.</a:t>
            </a:r>
            <a:endParaRPr dirty="0"/>
          </a:p>
        </p:txBody>
      </p:sp>
    </p:spTree>
    <p:extLst>
      <p:ext uri="{BB962C8B-B14F-4D97-AF65-F5344CB8AC3E}">
        <p14:creationId xmlns:p14="http://schemas.microsoft.com/office/powerpoint/2010/main" val="36332189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4975e3fb5e_16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4975e3fb5e_16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Explanation well written - max 5 lines of text</a:t>
            </a:r>
            <a:endParaRPr/>
          </a:p>
        </p:txBody>
      </p:sp>
    </p:spTree>
    <p:extLst>
      <p:ext uri="{BB962C8B-B14F-4D97-AF65-F5344CB8AC3E}">
        <p14:creationId xmlns:p14="http://schemas.microsoft.com/office/powerpoint/2010/main" val="26699915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4975e3fb5e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4975e3fb5e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9000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4975e3fb5e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4975e3fb5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58724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4975e3fb5e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4975e3fb5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629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975e3fb5e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975e3fb5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8754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4975e3fb5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4975e3fb5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9220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4975e3fb5e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4975e3fb5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0074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4975e3fb5e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4975e3fb5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83499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4975e3fb5e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4975e3fb5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9642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4975e3fb5e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4975e3fb5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7435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4975e3fb5e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4975e3fb5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983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4975e3fb5e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4975e3fb5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3378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464adab0b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464adab0b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3357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464adab0b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464adab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Machine Learning</a:t>
            </a:r>
            <a:r>
              <a:rPr lang="en"/>
              <a:t>: The task includes several models that need to be developed, thus focus is less on the integration of the models in general (which was T14), but more on details: How do these models pull data from services, how do they make results available etc. The models are real models, thus we are getting closer to real operations to explore all the nitty gritty details that need to be addressed to make systems work.</a:t>
            </a:r>
            <a:endParaRPr/>
          </a:p>
          <a:p>
            <a:pPr marL="0" lvl="0" indent="0" algn="l" rtl="0">
              <a:spcBef>
                <a:spcPts val="0"/>
              </a:spcBef>
              <a:spcAft>
                <a:spcPts val="0"/>
              </a:spcAft>
              <a:buNone/>
            </a:pPr>
            <a:endParaRPr/>
          </a:p>
          <a:p>
            <a:pPr marL="0" lvl="0" indent="0" algn="l" rtl="0">
              <a:spcBef>
                <a:spcPts val="0"/>
              </a:spcBef>
              <a:spcAft>
                <a:spcPts val="0"/>
              </a:spcAft>
              <a:buNone/>
            </a:pPr>
            <a:r>
              <a:rPr lang="en" b="1"/>
              <a:t>Data Centric Security</a:t>
            </a:r>
            <a:r>
              <a:rPr lang="en"/>
              <a:t>: How does security on the feature level work in OGC? We have addressed service based security, the next step is authorization on the feature/layer level. Policy languages play a role again (e.g. XACML)</a:t>
            </a:r>
            <a:endParaRPr/>
          </a:p>
          <a:p>
            <a:pPr marL="0" lvl="0" indent="0" algn="l" rtl="0">
              <a:spcBef>
                <a:spcPts val="0"/>
              </a:spcBef>
              <a:spcAft>
                <a:spcPts val="0"/>
              </a:spcAft>
              <a:buNone/>
            </a:pPr>
            <a:endParaRPr/>
          </a:p>
          <a:p>
            <a:pPr marL="0" lvl="0" indent="0" algn="l" rtl="0">
              <a:spcBef>
                <a:spcPts val="0"/>
              </a:spcBef>
              <a:spcAft>
                <a:spcPts val="0"/>
              </a:spcAft>
              <a:buNone/>
            </a:pPr>
            <a:r>
              <a:rPr lang="en" b="1"/>
              <a:t>Delta Updates</a:t>
            </a:r>
            <a:r>
              <a:rPr lang="en"/>
              <a:t>: In DDIL (denied, degraded, intermittent, and low bandwidth) environments, data exchange is a challenge. This task explores prioritization mechanisms to reduce data traffic to the necessary minimum. </a:t>
            </a:r>
            <a:endParaRPr/>
          </a:p>
          <a:p>
            <a:pPr marL="0" lvl="0" indent="0" algn="l" rtl="0">
              <a:spcBef>
                <a:spcPts val="0"/>
              </a:spcBef>
              <a:spcAft>
                <a:spcPts val="0"/>
              </a:spcAft>
              <a:buNone/>
            </a:pPr>
            <a:endParaRPr/>
          </a:p>
          <a:p>
            <a:pPr marL="0" lvl="0" indent="0" algn="l" rtl="0">
              <a:spcBef>
                <a:spcPts val="0"/>
              </a:spcBef>
              <a:spcAft>
                <a:spcPts val="0"/>
              </a:spcAft>
              <a:buNone/>
            </a:pPr>
            <a:r>
              <a:rPr lang="en" b="1"/>
              <a:t>Discovery of EO Processing Services and Applications</a:t>
            </a:r>
            <a:r>
              <a:rPr lang="en"/>
              <a:t>: In T13 and T14, we developed an architecture to deploy and execute EO applications in the cloud. This task addresses the discovery aspect of these apps or apps that are already deployed as WPS instances. How to get to the EO app and service store?</a:t>
            </a:r>
            <a:endParaRPr/>
          </a:p>
          <a:p>
            <a:pPr marL="0" lvl="0" indent="0" algn="l" rtl="0">
              <a:spcBef>
                <a:spcPts val="0"/>
              </a:spcBef>
              <a:spcAft>
                <a:spcPts val="0"/>
              </a:spcAft>
              <a:buNone/>
            </a:pPr>
            <a:endParaRPr/>
          </a:p>
          <a:p>
            <a:pPr marL="0" lvl="0" indent="0" algn="l" rtl="0">
              <a:spcBef>
                <a:spcPts val="0"/>
              </a:spcBef>
              <a:spcAft>
                <a:spcPts val="0"/>
              </a:spcAft>
              <a:buNone/>
            </a:pPr>
            <a:r>
              <a:rPr lang="en" b="1"/>
              <a:t>Linked Data</a:t>
            </a:r>
            <a:r>
              <a:rPr lang="en"/>
              <a:t>: How to link geospatial features with DBPedia, GeoNames, and other online geospatial data?</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752466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49d2b69071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49d2b6907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4088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96a3074e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96a3074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NASA was interested in increasing the usage of low level satellite data, in particular level 1 and level 2,  and  offering this type of data with standardized interfaces. This would simplify the use of satellite data and could encourage the development of higher level products probably through Web Coverage Service. The difficulty is that the OGC coverage model (</a:t>
            </a:r>
            <a:r>
              <a:rPr lang="en">
                <a:solidFill>
                  <a:schemeClr val="dk1"/>
                </a:solidFill>
              </a:rPr>
              <a:t>OGC Coverage Implementation Schema CIS v1.1) </a:t>
            </a:r>
            <a:r>
              <a:rPr lang="en"/>
              <a:t>didn’t allow modelling of all types of swath data in an efficient way. </a:t>
            </a:r>
            <a:endParaRPr/>
          </a:p>
          <a:p>
            <a:pPr marL="457200" lvl="0" indent="-298450" algn="l" rtl="0">
              <a:spcBef>
                <a:spcPts val="0"/>
              </a:spcBef>
              <a:spcAft>
                <a:spcPts val="0"/>
              </a:spcAft>
              <a:buSzPts val="1100"/>
              <a:buAutoNum type="arabicParenR"/>
            </a:pPr>
            <a:r>
              <a:rPr lang="en">
                <a:solidFill>
                  <a:schemeClr val="dk1"/>
                </a:solidFill>
              </a:rPr>
              <a:t>Cells are not rectangular and vary in size. If you see the figure the </a:t>
            </a:r>
            <a:r>
              <a:rPr lang="en"/>
              <a:t>resulting swath data could have for example the shape of a vertical curtain. Here, cells are not rectangular and vary in size.</a:t>
            </a:r>
            <a:endParaRPr/>
          </a:p>
          <a:p>
            <a:pPr marL="457200" lvl="0" indent="-298450" algn="l" rtl="0">
              <a:spcBef>
                <a:spcPts val="0"/>
              </a:spcBef>
              <a:spcAft>
                <a:spcPts val="0"/>
              </a:spcAft>
              <a:buSzPts val="1100"/>
              <a:buAutoNum type="arabicParenR"/>
            </a:pPr>
            <a:r>
              <a:rPr lang="en"/>
              <a:t>The traditional OGC CIS model separates the domain data (i.e. the spatio-temporal characteristics ) and range data (i.e. the property values of the various cell) and defines mapping rules. For vertical curtains, this approach has been proven to be sub-optimal in the way OGC CIS is handling it. </a:t>
            </a:r>
            <a:endParaRPr/>
          </a:p>
        </p:txBody>
      </p:sp>
    </p:spTree>
    <p:extLst>
      <p:ext uri="{BB962C8B-B14F-4D97-AF65-F5344CB8AC3E}">
        <p14:creationId xmlns:p14="http://schemas.microsoft.com/office/powerpoint/2010/main" val="32280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96a3074e0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96a3074e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After understanding that the current OGC WCS and CIS specifications resulted in enormous file sizes (factor 10 to 1000 greater than the original data file), we </a:t>
            </a:r>
            <a:r>
              <a:rPr lang="en" dirty="0" err="1"/>
              <a:t>analysed</a:t>
            </a:r>
            <a:r>
              <a:rPr lang="en" dirty="0"/>
              <a:t> the different Swath types. We did that in consultation of the NetCDF-CF conventions for Swath data editor, Aleksandar </a:t>
            </a:r>
            <a:r>
              <a:rPr lang="en" dirty="0" err="1"/>
              <a:t>Jelenak</a:t>
            </a:r>
            <a:r>
              <a:rPr lang="en" dirty="0"/>
              <a:t>, to find a common approach. We explored the various options and eventually developed an OGC Swath Coverage model, three different standard encodings, and a WCS profile for Swath. The WCS profile was complemented by a resource oriented approach, following the guidelines developed by OGC. Last, we explored data visualization and data access patterns for Swath data. For visualization purposes, it was recommended to only use  low resolutions, where as data access should provide the full detail, including exact cell locations.</a:t>
            </a:r>
            <a:endParaRPr dirty="0"/>
          </a:p>
        </p:txBody>
      </p:sp>
    </p:spTree>
    <p:extLst>
      <p:ext uri="{BB962C8B-B14F-4D97-AF65-F5344CB8AC3E}">
        <p14:creationId xmlns:p14="http://schemas.microsoft.com/office/powerpoint/2010/main" val="321415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96a3074e0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96a3074e0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various WCS elements (Swath-profile, resource oriented version) need to be incorporated into the WCS specification or profiles/best practices thereof. Further on, it turned out that Swath data support is pretty limited in all GIS tools, in particular for complex data types such as vertical curtains. So far, most support is provided by dedicated clients like the one shown in the slide, but these lack other GIS capabilities. Thus, tool support needs to be improved. Once tools allow processing of lower level Swath data, mechanisms shall be explored that allow the re-publication of Swath Data at WCS, including all necessary metadata to understand the applied processing.</a:t>
            </a:r>
            <a:endParaRPr/>
          </a:p>
        </p:txBody>
      </p:sp>
    </p:spTree>
    <p:extLst>
      <p:ext uri="{BB962C8B-B14F-4D97-AF65-F5344CB8AC3E}">
        <p14:creationId xmlns:p14="http://schemas.microsoft.com/office/powerpoint/2010/main" val="1466576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8739188" y="214313"/>
            <a:ext cx="102592" cy="215444"/>
          </a:xfrm>
          <a:prstGeom prst="rect">
            <a:avLst/>
          </a:prstGeom>
          <a:noFill/>
          <a:ln w="9525">
            <a:noFill/>
            <a:miter lim="800000"/>
            <a:headEnd type="none" w="med" len="lg"/>
            <a:tailEnd/>
          </a:ln>
          <a:effectLst/>
        </p:spPr>
        <p:txBody>
          <a:bodyPr wrap="none" lIns="0" rIns="0">
            <a:spAutoFit/>
          </a:bodyPr>
          <a:lstStyle/>
          <a:p>
            <a:pPr eaLnBrk="0" hangingPunct="0">
              <a:defRPr/>
            </a:pPr>
            <a:r>
              <a:rPr lang="en-US" sz="800" dirty="0">
                <a:solidFill>
                  <a:srgbClr val="FFFFFF"/>
                </a:solidFill>
                <a:latin typeface="Helvetica Light"/>
              </a:rPr>
              <a:t>®</a:t>
            </a:r>
          </a:p>
        </p:txBody>
      </p:sp>
      <p:pic>
        <p:nvPicPr>
          <p:cNvPr id="5" name="Picture 10" descr="OGC header 20101220.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1" descr="Picture 7.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6096000"/>
            <a:ext cx="13811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3875" name="Rectangle 3"/>
          <p:cNvSpPr>
            <a:spLocks noGrp="1" noChangeArrowheads="1"/>
          </p:cNvSpPr>
          <p:nvPr>
            <p:ph type="ctrTitle"/>
          </p:nvPr>
        </p:nvSpPr>
        <p:spPr>
          <a:xfrm>
            <a:off x="762000" y="3276600"/>
            <a:ext cx="7772400" cy="1143000"/>
          </a:xfrm>
        </p:spPr>
        <p:txBody>
          <a:bodyPr/>
          <a:lstStyle>
            <a:lvl1pPr>
              <a:defRPr sz="3200">
                <a:latin typeface="Arial Black" pitchFamily="34" charset="0"/>
              </a:defRPr>
            </a:lvl1pPr>
          </a:lstStyle>
          <a:p>
            <a:r>
              <a:rPr lang="en-US" dirty="0"/>
              <a:t>Click to edit Master title style</a:t>
            </a:r>
          </a:p>
        </p:txBody>
      </p:sp>
      <p:sp>
        <p:nvSpPr>
          <p:cNvPr id="463876" name="Rectangle 4"/>
          <p:cNvSpPr>
            <a:spLocks noGrp="1" noChangeArrowheads="1"/>
          </p:cNvSpPr>
          <p:nvPr>
            <p:ph type="subTitle" idx="1"/>
          </p:nvPr>
        </p:nvSpPr>
        <p:spPr>
          <a:xfrm>
            <a:off x="1447800" y="4572000"/>
            <a:ext cx="6400800" cy="1371600"/>
          </a:xfrm>
        </p:spPr>
        <p:txBody>
          <a:bodyPr/>
          <a:lstStyle>
            <a:lvl1pPr marL="0" indent="0" algn="ctr">
              <a:buFontTx/>
              <a:buNone/>
              <a:defRPr sz="1800">
                <a:solidFill>
                  <a:srgbClr val="092E5C"/>
                </a:solidFill>
              </a:defRPr>
            </a:lvl1pPr>
          </a:lstStyle>
          <a:p>
            <a:r>
              <a:rPr lang="en-US" dirty="0"/>
              <a:t>Click to edit Master subtitle style</a:t>
            </a:r>
          </a:p>
        </p:txBody>
      </p:sp>
      <p:sp>
        <p:nvSpPr>
          <p:cNvPr id="7" name="Rectangle 2"/>
          <p:cNvSpPr>
            <a:spLocks noGrp="1" noChangeArrowheads="1"/>
          </p:cNvSpPr>
          <p:nvPr>
            <p:ph type="ftr" sz="quarter" idx="10"/>
          </p:nvPr>
        </p:nvSpPr>
        <p:spPr>
          <a:xfrm>
            <a:off x="3009900" y="6400800"/>
            <a:ext cx="3276600" cy="304800"/>
          </a:xfrm>
        </p:spPr>
        <p:txBody>
          <a:bodyPr/>
          <a:lstStyle>
            <a:lvl1pPr>
              <a:defRPr smtClean="0">
                <a:effectLst>
                  <a:outerShdw blurRad="38100" dist="38100" dir="2700000" algn="tl">
                    <a:srgbClr val="C0C0C0"/>
                  </a:outerShdw>
                </a:effectLst>
              </a:defRPr>
            </a:lvl1pPr>
          </a:lstStyle>
          <a:p>
            <a:pPr>
              <a:defRPr/>
            </a:pPr>
            <a:endParaRPr lang="en-US" dirty="0"/>
          </a:p>
        </p:txBody>
      </p:sp>
    </p:spTree>
    <p:extLst>
      <p:ext uri="{BB962C8B-B14F-4D97-AF65-F5344CB8AC3E}">
        <p14:creationId xmlns:p14="http://schemas.microsoft.com/office/powerpoint/2010/main" val="244326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417390A-8201-4953-9183-2366AD68A04D}" type="slidenum">
              <a:rPr lang="en-US"/>
              <a:pPr>
                <a:defRPr/>
              </a:pPr>
              <a:t>‹#›</a:t>
            </a:fld>
            <a:endParaRPr lang="en-US"/>
          </a:p>
        </p:txBody>
      </p:sp>
    </p:spTree>
    <p:extLst>
      <p:ext uri="{BB962C8B-B14F-4D97-AF65-F5344CB8AC3E}">
        <p14:creationId xmlns:p14="http://schemas.microsoft.com/office/powerpoint/2010/main" val="2770515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6A4E8E3-FF14-4CB3-A778-0CF738B1D99C}" type="slidenum">
              <a:rPr lang="en-US"/>
              <a:pPr>
                <a:defRPr/>
              </a:pPr>
              <a:t>‹#›</a:t>
            </a:fld>
            <a:endParaRPr lang="en-US"/>
          </a:p>
        </p:txBody>
      </p:sp>
    </p:spTree>
    <p:extLst>
      <p:ext uri="{BB962C8B-B14F-4D97-AF65-F5344CB8AC3E}">
        <p14:creationId xmlns:p14="http://schemas.microsoft.com/office/powerpoint/2010/main" val="3413503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364E465F-6105-41CC-ABD7-6EA2E1D254A2}" type="slidenum">
              <a:rPr lang="en-US"/>
              <a:pPr>
                <a:defRPr/>
              </a:pPr>
              <a:t>‹#›</a:t>
            </a:fld>
            <a:endParaRPr lang="en-US"/>
          </a:p>
        </p:txBody>
      </p:sp>
    </p:spTree>
    <p:extLst>
      <p:ext uri="{BB962C8B-B14F-4D97-AF65-F5344CB8AC3E}">
        <p14:creationId xmlns:p14="http://schemas.microsoft.com/office/powerpoint/2010/main" val="195492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31C56E6C-8990-451C-AB86-9B921F879E26}" type="slidenum">
              <a:rPr lang="en-US"/>
              <a:pPr>
                <a:defRPr/>
              </a:pPr>
              <a:t>‹#›</a:t>
            </a:fld>
            <a:endParaRPr lang="en-US"/>
          </a:p>
        </p:txBody>
      </p:sp>
    </p:spTree>
    <p:extLst>
      <p:ext uri="{BB962C8B-B14F-4D97-AF65-F5344CB8AC3E}">
        <p14:creationId xmlns:p14="http://schemas.microsoft.com/office/powerpoint/2010/main" val="3898107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_Title, Tagline and Content">
    <p:spTree>
      <p:nvGrpSpPr>
        <p:cNvPr id="1" name=""/>
        <p:cNvGrpSpPr/>
        <p:nvPr/>
      </p:nvGrpSpPr>
      <p:grpSpPr>
        <a:xfrm>
          <a:off x="0" y="0"/>
          <a:ext cx="0" cy="0"/>
          <a:chOff x="0" y="0"/>
          <a:chExt cx="0" cy="0"/>
        </a:xfrm>
      </p:grpSpPr>
      <p:sp>
        <p:nvSpPr>
          <p:cNvPr id="9" name="Content Placeholder 2"/>
          <p:cNvSpPr>
            <a:spLocks noGrp="1"/>
          </p:cNvSpPr>
          <p:nvPr>
            <p:ph idx="13"/>
          </p:nvPr>
        </p:nvSpPr>
        <p:spPr>
          <a:xfrm>
            <a:off x="457200" y="1176447"/>
            <a:ext cx="8229600" cy="457200"/>
          </a:xfrm>
          <a:prstGeom prst="rect">
            <a:avLst/>
          </a:prstGeom>
        </p:spPr>
        <p:txBody>
          <a:bodyPr wrap="square" lIns="0" tIns="0" anchor="ctr" anchorCtr="0">
            <a:noAutofit/>
          </a:bodyPr>
          <a:lstStyle>
            <a:lvl1pPr marL="0" indent="0" algn="l">
              <a:lnSpc>
                <a:spcPct val="100000"/>
              </a:lnSpc>
              <a:spcBef>
                <a:spcPts val="0"/>
              </a:spcBef>
              <a:buNone/>
              <a:defRPr sz="2100" baseline="0">
                <a:solidFill>
                  <a:srgbClr val="150A90"/>
                </a:solidFill>
                <a:latin typeface="Arial Narrow" panose="020B0606020202030204" pitchFamily="34" charset="0"/>
                <a:cs typeface="Arial" pitchFamily="34" charset="0"/>
              </a:defRPr>
            </a:lvl1pPr>
            <a:lvl2pPr marL="519113" indent="-292100">
              <a:spcBef>
                <a:spcPts val="600"/>
              </a:spcBef>
              <a:defRPr sz="1800">
                <a:latin typeface="Arial" pitchFamily="34" charset="0"/>
                <a:cs typeface="Arial" pitchFamily="34" charset="0"/>
              </a:defRPr>
            </a:lvl2pPr>
            <a:lvl3pPr marL="801688" indent="-282575">
              <a:spcBef>
                <a:spcPts val="600"/>
              </a:spcBef>
              <a:defRPr sz="1600">
                <a:latin typeface="Arial" pitchFamily="34" charset="0"/>
                <a:cs typeface="Arial" pitchFamily="34" charset="0"/>
              </a:defRPr>
            </a:lvl3pPr>
            <a:lvl4pPr marL="1084263" indent="-282575">
              <a:spcBef>
                <a:spcPts val="600"/>
              </a:spcBef>
              <a:buNone/>
              <a:defRPr sz="1400">
                <a:latin typeface="Arial" pitchFamily="34" charset="0"/>
                <a:cs typeface="Arial" pitchFamily="34" charset="0"/>
              </a:defRPr>
            </a:lvl4pPr>
            <a:lvl5pPr marL="1376363" indent="-292100">
              <a:spcBef>
                <a:spcPts val="600"/>
              </a:spcBef>
              <a:buFont typeface="Arial" pitchFamily="34" charset="0"/>
              <a:buChar char="&gt;"/>
              <a:defRPr sz="1400">
                <a:latin typeface="Arial" pitchFamily="34" charset="0"/>
                <a:cs typeface="Arial" pitchFamily="34" charset="0"/>
              </a:defRPr>
            </a:lvl5pPr>
          </a:lstStyle>
          <a:p>
            <a:pPr lvl="0"/>
            <a:r>
              <a:rPr lang="en-US" dirty="0"/>
              <a:t>Click to edit Master text styles</a:t>
            </a:r>
          </a:p>
        </p:txBody>
      </p:sp>
      <p:sp>
        <p:nvSpPr>
          <p:cNvPr id="11" name="Title 6"/>
          <p:cNvSpPr>
            <a:spLocks noGrp="1"/>
          </p:cNvSpPr>
          <p:nvPr>
            <p:ph type="title"/>
          </p:nvPr>
        </p:nvSpPr>
        <p:spPr>
          <a:xfrm>
            <a:off x="444500" y="253530"/>
            <a:ext cx="8229600" cy="455508"/>
          </a:xfrm>
          <a:prstGeom prst="rect">
            <a:avLst/>
          </a:prstGeom>
        </p:spPr>
        <p:txBody>
          <a:bodyPr lIns="0" tIns="0"/>
          <a:lstStyle>
            <a:lvl1pPr>
              <a:lnSpc>
                <a:spcPct val="100000"/>
              </a:lnSpc>
              <a:defRPr sz="2400" b="1">
                <a:solidFill>
                  <a:schemeClr val="bg1"/>
                </a:solidFill>
                <a:latin typeface="Verdana"/>
                <a:cs typeface="Verdana"/>
              </a:defRPr>
            </a:lvl1pPr>
          </a:lstStyle>
          <a:p>
            <a:r>
              <a:rPr lang="en-US" dirty="0"/>
              <a:t>Click to edit Master title style</a:t>
            </a:r>
          </a:p>
        </p:txBody>
      </p:sp>
      <p:sp>
        <p:nvSpPr>
          <p:cNvPr id="8" name="Content Placeholder 8"/>
          <p:cNvSpPr>
            <a:spLocks noGrp="1"/>
          </p:cNvSpPr>
          <p:nvPr>
            <p:ph sz="quarter" idx="11"/>
          </p:nvPr>
        </p:nvSpPr>
        <p:spPr>
          <a:xfrm>
            <a:off x="457200" y="1654849"/>
            <a:ext cx="8229600" cy="4446587"/>
          </a:xfrm>
          <a:prstGeom prst="rect">
            <a:avLst/>
          </a:prstGeom>
        </p:spPr>
        <p:txBody>
          <a:bodyPr lIns="0" tIns="0"/>
          <a:lstStyle>
            <a:lvl1pPr>
              <a:spcBef>
                <a:spcPts val="1200"/>
              </a:spcBef>
              <a:spcAft>
                <a:spcPts val="0"/>
              </a:spcAft>
              <a:buClr>
                <a:schemeClr val="accent3"/>
              </a:buClr>
              <a:buSzPct val="100000"/>
              <a:buFontTx/>
              <a:buBlip>
                <a:blip r:embed="rId2"/>
              </a:buBlip>
              <a:defRPr sz="1800">
                <a:latin typeface="Arial Narrow" panose="020B0606020202030204" pitchFamily="34" charset="0"/>
              </a:defRPr>
            </a:lvl1pPr>
            <a:lvl2pPr>
              <a:spcBef>
                <a:spcPts val="600"/>
              </a:spcBef>
              <a:spcAft>
                <a:spcPts val="0"/>
              </a:spcAft>
              <a:buClr>
                <a:schemeClr val="accent3"/>
              </a:buClr>
              <a:buSzPct val="100000"/>
              <a:buFontTx/>
              <a:buBlip>
                <a:blip r:embed="rId2"/>
              </a:buBlip>
              <a:defRPr sz="1600">
                <a:latin typeface="Arial Narrow" panose="020B0606020202030204" pitchFamily="34" charset="0"/>
              </a:defRPr>
            </a:lvl2pPr>
            <a:lvl3pPr marL="682625" indent="-168275">
              <a:spcBef>
                <a:spcPts val="600"/>
              </a:spcBef>
              <a:spcAft>
                <a:spcPts val="300"/>
              </a:spcAft>
              <a:buClr>
                <a:schemeClr val="accent3"/>
              </a:buClr>
              <a:buSzPct val="100000"/>
              <a:buFontTx/>
              <a:buBlip>
                <a:blip r:embed="rId2"/>
              </a:buBlip>
              <a:defRPr sz="1400">
                <a:latin typeface="Arial Narrow" panose="020B0606020202030204" pitchFamily="34" charset="0"/>
              </a:defRPr>
            </a:lvl3pPr>
            <a:lvl4pPr marL="914400" indent="-231775">
              <a:spcBef>
                <a:spcPts val="300"/>
              </a:spcBef>
              <a:spcAft>
                <a:spcPts val="0"/>
              </a:spcAft>
              <a:buClr>
                <a:schemeClr val="accent3"/>
              </a:buClr>
              <a:buSzPct val="100000"/>
              <a:buFontTx/>
              <a:buBlip>
                <a:blip r:embed="rId2"/>
              </a:buBlip>
              <a:defRPr sz="1400">
                <a:latin typeface="Arial Narrow" panose="020B0606020202030204" pitchFamily="34" charset="0"/>
              </a:defRPr>
            </a:lvl4pPr>
            <a:lvl5pPr marL="1146175" indent="-231775">
              <a:spcBef>
                <a:spcPts val="300"/>
              </a:spcBef>
              <a:spcAft>
                <a:spcPts val="0"/>
              </a:spcAft>
              <a:buClr>
                <a:schemeClr val="accent3"/>
              </a:buClr>
              <a:buSzPct val="100000"/>
              <a:buFontTx/>
              <a:buBlip>
                <a:blip r:embed="rId2"/>
              </a:buBlip>
              <a:defRPr sz="1200">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4338678" y="6422005"/>
            <a:ext cx="1143000" cy="246221"/>
          </a:xfrm>
          <a:prstGeom prst="rect">
            <a:avLst/>
          </a:prstGeom>
          <a:noFill/>
        </p:spPr>
        <p:txBody>
          <a:bodyPr wrap="square" rtlCol="0">
            <a:spAutoFit/>
          </a:bodyPr>
          <a:lstStyle/>
          <a:p>
            <a:pPr algn="ctr"/>
            <a:fld id="{19B0A550-43EE-42EC-A0D4-E615CC8B1D5A}" type="slidenum">
              <a:rPr lang="en-US" sz="1000" b="1" smtClean="0">
                <a:solidFill>
                  <a:srgbClr val="150A90"/>
                </a:solidFill>
                <a:latin typeface="Verdana"/>
                <a:cs typeface="Verdana"/>
              </a:rPr>
              <a:pPr algn="ctr"/>
              <a:t>‹#›</a:t>
            </a:fld>
            <a:endParaRPr lang="en-US" sz="1000" b="1" dirty="0">
              <a:solidFill>
                <a:srgbClr val="150A90"/>
              </a:solidFill>
              <a:latin typeface="Verdana"/>
              <a:cs typeface="Verdana"/>
            </a:endParaRPr>
          </a:p>
        </p:txBody>
      </p:sp>
    </p:spTree>
    <p:extLst>
      <p:ext uri="{BB962C8B-B14F-4D97-AF65-F5344CB8AC3E}">
        <p14:creationId xmlns:p14="http://schemas.microsoft.com/office/powerpoint/2010/main" val="1438606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257033"/>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118505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2850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3711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814516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125" y="776288"/>
            <a:ext cx="8455025" cy="490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2850" name="Rectangle 2"/>
          <p:cNvSpPr>
            <a:spLocks noGrp="1" noChangeArrowheads="1"/>
          </p:cNvSpPr>
          <p:nvPr>
            <p:ph type="title"/>
          </p:nvPr>
        </p:nvSpPr>
        <p:spPr bwMode="auto">
          <a:xfrm>
            <a:off x="231775" y="136525"/>
            <a:ext cx="8683625"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346075" y="1279525"/>
            <a:ext cx="8458200" cy="489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dirty="0"/>
              <a:t>Click to edit Master text styles</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62852" name="Rectangle 4"/>
          <p:cNvSpPr>
            <a:spLocks noGrp="1" noChangeArrowheads="1"/>
          </p:cNvSpPr>
          <p:nvPr>
            <p:ph type="ftr" sz="quarter" idx="3"/>
          </p:nvPr>
        </p:nvSpPr>
        <p:spPr bwMode="auto">
          <a:xfrm>
            <a:off x="2973388" y="6553200"/>
            <a:ext cx="3200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900" b="0" smtClean="0">
                <a:solidFill>
                  <a:srgbClr val="092E5C"/>
                </a:solidFill>
                <a:latin typeface="Helvetica Light"/>
              </a:defRPr>
            </a:lvl1pPr>
          </a:lstStyle>
          <a:p>
            <a:pPr>
              <a:defRPr/>
            </a:pPr>
            <a:endParaRPr lang="en-US" dirty="0"/>
          </a:p>
        </p:txBody>
      </p:sp>
      <p:sp>
        <p:nvSpPr>
          <p:cNvPr id="462854" name="Rectangle 6"/>
          <p:cNvSpPr>
            <a:spLocks noGrp="1" noChangeArrowheads="1"/>
          </p:cNvSpPr>
          <p:nvPr>
            <p:ph type="sldNum" sz="quarter" idx="4"/>
          </p:nvPr>
        </p:nvSpPr>
        <p:spPr bwMode="auto">
          <a:xfrm>
            <a:off x="6896100" y="65532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b="0">
                <a:solidFill>
                  <a:srgbClr val="092E5C"/>
                </a:solidFill>
                <a:latin typeface="Helvetica Light"/>
              </a:defRPr>
            </a:lvl1pPr>
          </a:lstStyle>
          <a:p>
            <a:pPr>
              <a:defRPr/>
            </a:pPr>
            <a:fld id="{68B39E49-E981-4341-9A34-37747D2495D3}" type="slidenum">
              <a:rPr lang="en-US" smtClean="0"/>
              <a:pPr>
                <a:defRPr/>
              </a:pPr>
              <a:t>‹#›</a:t>
            </a:fld>
            <a:endParaRPr lang="en-US" dirty="0"/>
          </a:p>
        </p:txBody>
      </p:sp>
      <p:sp>
        <p:nvSpPr>
          <p:cNvPr id="1032" name="Text Box 16"/>
          <p:cNvSpPr txBox="1">
            <a:spLocks noChangeArrowheads="1"/>
          </p:cNvSpPr>
          <p:nvPr/>
        </p:nvSpPr>
        <p:spPr bwMode="auto">
          <a:xfrm>
            <a:off x="333375" y="6219825"/>
            <a:ext cx="1157288" cy="609600"/>
          </a:xfrm>
          <a:prstGeom prst="rect">
            <a:avLst/>
          </a:prstGeom>
          <a:noFill/>
          <a:ln w="9525">
            <a:noFill/>
            <a:miter lim="800000"/>
            <a:headEnd/>
            <a:tailEnd/>
          </a:ln>
        </p:spPr>
        <p:txBody>
          <a:bodyPr wrap="none" lIns="0" tIns="0" rIns="0" bIns="0">
            <a:spAutoFit/>
          </a:bodyPr>
          <a:lstStyle/>
          <a:p>
            <a:pPr eaLnBrk="0" hangingPunct="0">
              <a:defRPr/>
            </a:pPr>
            <a:r>
              <a:rPr lang="en-US" sz="4000">
                <a:solidFill>
                  <a:schemeClr val="tx2"/>
                </a:solidFill>
                <a:latin typeface="Times New Roman" pitchFamily="18" charset="0"/>
              </a:rPr>
              <a:t>OGC</a:t>
            </a:r>
          </a:p>
        </p:txBody>
      </p:sp>
      <p:sp>
        <p:nvSpPr>
          <p:cNvPr id="462868" name="Text Box 20"/>
          <p:cNvSpPr txBox="1">
            <a:spLocks noChangeArrowheads="1"/>
          </p:cNvSpPr>
          <p:nvPr/>
        </p:nvSpPr>
        <p:spPr bwMode="auto">
          <a:xfrm>
            <a:off x="1498600" y="6270625"/>
            <a:ext cx="115416" cy="246221"/>
          </a:xfrm>
          <a:prstGeom prst="rect">
            <a:avLst/>
          </a:prstGeom>
          <a:noFill/>
          <a:ln w="9525">
            <a:noFill/>
            <a:miter lim="800000"/>
            <a:headEnd type="none" w="med" len="lg"/>
            <a:tailEnd/>
          </a:ln>
          <a:effectLst/>
        </p:spPr>
        <p:txBody>
          <a:bodyPr wrap="none" lIns="0" rIns="0">
            <a:spAutoFit/>
          </a:bodyPr>
          <a:lstStyle/>
          <a:p>
            <a:pPr eaLnBrk="0" hangingPunct="0">
              <a:defRPr/>
            </a:pPr>
            <a:r>
              <a:rPr lang="en-US" dirty="0">
                <a:solidFill>
                  <a:schemeClr val="tx2"/>
                </a:solidFill>
                <a:latin typeface="Helvetica Light"/>
              </a:rPr>
              <a:t>®</a:t>
            </a:r>
          </a:p>
        </p:txBody>
      </p:sp>
    </p:spTree>
  </p:cSld>
  <p:clrMap bg1="lt1" tx1="dk1" bg2="lt2" tx2="dk2" accent1="accent1" accent2="accent2" accent3="accent3" accent4="accent4" accent5="accent5" accent6="accent6" hlink="hlink" folHlink="folHlink"/>
  <p:sldLayoutIdLst>
    <p:sldLayoutId id="2147483660" r:id="rId1"/>
    <p:sldLayoutId id="2147483656" r:id="rId2"/>
    <p:sldLayoutId id="2147483657" r:id="rId3"/>
    <p:sldLayoutId id="2147483658" r:id="rId4"/>
    <p:sldLayoutId id="2147483659" r:id="rId5"/>
    <p:sldLayoutId id="2147483661" r:id="rId6"/>
    <p:sldLayoutId id="2147483662" r:id="rId7"/>
    <p:sldLayoutId id="2147483663" r:id="rId8"/>
    <p:sldLayoutId id="2147483664" r:id="rId9"/>
  </p:sldLayoutIdLst>
  <p:hf hdr="0" ftr="0" dt="0"/>
  <p:txStyles>
    <p:titleStyle>
      <a:lvl1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Helvetica Light"/>
          <a:ea typeface="MS PGothic" pitchFamily="34" charset="-128"/>
          <a:cs typeface="+mj-cs"/>
        </a:defRPr>
      </a:lvl1pPr>
      <a:lvl2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defRPr>
      </a:lvl2pPr>
      <a:lvl3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defRPr>
      </a:lvl3pPr>
      <a:lvl4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defRPr>
      </a:lvl4pPr>
      <a:lvl5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defRPr>
      </a:lvl5pPr>
      <a:lvl6pPr marL="4572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9pPr>
    </p:titleStyle>
    <p:bodyStyle>
      <a:lvl1pPr marL="233363" indent="-233363" algn="l" rtl="0" eaLnBrk="0" fontAlgn="base" hangingPunct="0">
        <a:spcBef>
          <a:spcPct val="20000"/>
        </a:spcBef>
        <a:spcAft>
          <a:spcPct val="0"/>
        </a:spcAft>
        <a:buClr>
          <a:srgbClr val="092E5C"/>
        </a:buClr>
        <a:buChar char="•"/>
        <a:defRPr sz="2400">
          <a:solidFill>
            <a:schemeClr val="tx2"/>
          </a:solidFill>
          <a:latin typeface="Helvetica Light"/>
          <a:ea typeface="MS PGothic" pitchFamily="34" charset="-128"/>
          <a:cs typeface="+mn-cs"/>
        </a:defRPr>
      </a:lvl1pPr>
      <a:lvl2pPr marL="569913" indent="-222250" algn="l" rtl="0" eaLnBrk="0" fontAlgn="base" hangingPunct="0">
        <a:spcBef>
          <a:spcPct val="20000"/>
        </a:spcBef>
        <a:spcAft>
          <a:spcPct val="0"/>
        </a:spcAft>
        <a:buClr>
          <a:srgbClr val="092E5C"/>
        </a:buClr>
        <a:buChar char="–"/>
        <a:defRPr sz="2000">
          <a:solidFill>
            <a:schemeClr val="tx2"/>
          </a:solidFill>
          <a:latin typeface="Helvetica Light"/>
          <a:ea typeface="MS PGothic" pitchFamily="34" charset="-128"/>
        </a:defRPr>
      </a:lvl2pPr>
      <a:lvl3pPr marL="912813" indent="-228600" algn="l" rtl="0" eaLnBrk="0" fontAlgn="base" hangingPunct="0">
        <a:spcBef>
          <a:spcPct val="20000"/>
        </a:spcBef>
        <a:spcAft>
          <a:spcPct val="0"/>
        </a:spcAft>
        <a:buClr>
          <a:srgbClr val="092E5C"/>
        </a:buClr>
        <a:buChar char="•"/>
        <a:defRPr>
          <a:solidFill>
            <a:schemeClr val="tx2"/>
          </a:solidFill>
          <a:latin typeface="Helvetica Light"/>
          <a:ea typeface="MS PGothic" pitchFamily="34" charset="-128"/>
        </a:defRPr>
      </a:lvl3pPr>
      <a:lvl4pPr marL="1255713" indent="-228600" algn="l" rtl="0" eaLnBrk="0" fontAlgn="base" hangingPunct="0">
        <a:spcBef>
          <a:spcPct val="20000"/>
        </a:spcBef>
        <a:spcAft>
          <a:spcPct val="0"/>
        </a:spcAft>
        <a:buClr>
          <a:srgbClr val="092E5C"/>
        </a:buClr>
        <a:buChar char="–"/>
        <a:defRPr sz="1600">
          <a:solidFill>
            <a:schemeClr val="tx2"/>
          </a:solidFill>
          <a:latin typeface="Helvetica Light"/>
          <a:ea typeface="MS PGothic" pitchFamily="34" charset="-128"/>
        </a:defRPr>
      </a:lvl4pPr>
      <a:lvl5pPr marL="1598613" indent="-228600" algn="l" rtl="0" eaLnBrk="0" fontAlgn="base" hangingPunct="0">
        <a:spcBef>
          <a:spcPct val="20000"/>
        </a:spcBef>
        <a:spcAft>
          <a:spcPct val="0"/>
        </a:spcAft>
        <a:buClr>
          <a:srgbClr val="092E5C"/>
        </a:buClr>
        <a:buChar char="»"/>
        <a:defRPr sz="1600">
          <a:solidFill>
            <a:schemeClr val="tx2"/>
          </a:solidFill>
          <a:latin typeface="Helvetica Light"/>
          <a:ea typeface="MS PGothic" pitchFamily="34" charset="-128"/>
        </a:defRPr>
      </a:lvl5pPr>
      <a:lvl6pPr marL="2055813" indent="-228600" algn="l" rtl="0" eaLnBrk="0" fontAlgn="base" hangingPunct="0">
        <a:spcBef>
          <a:spcPct val="20000"/>
        </a:spcBef>
        <a:spcAft>
          <a:spcPct val="0"/>
        </a:spcAft>
        <a:buClr>
          <a:srgbClr val="092E5C"/>
        </a:buClr>
        <a:buChar char="»"/>
        <a:defRPr sz="1600">
          <a:solidFill>
            <a:schemeClr val="tx2"/>
          </a:solidFill>
          <a:latin typeface="+mn-lt"/>
        </a:defRPr>
      </a:lvl6pPr>
      <a:lvl7pPr marL="2513013" indent="-228600" algn="l" rtl="0" eaLnBrk="0" fontAlgn="base" hangingPunct="0">
        <a:spcBef>
          <a:spcPct val="20000"/>
        </a:spcBef>
        <a:spcAft>
          <a:spcPct val="0"/>
        </a:spcAft>
        <a:buClr>
          <a:srgbClr val="092E5C"/>
        </a:buClr>
        <a:buChar char="»"/>
        <a:defRPr sz="1600">
          <a:solidFill>
            <a:schemeClr val="tx2"/>
          </a:solidFill>
          <a:latin typeface="+mn-lt"/>
        </a:defRPr>
      </a:lvl7pPr>
      <a:lvl8pPr marL="2970213" indent="-228600" algn="l" rtl="0" eaLnBrk="0" fontAlgn="base" hangingPunct="0">
        <a:spcBef>
          <a:spcPct val="20000"/>
        </a:spcBef>
        <a:spcAft>
          <a:spcPct val="0"/>
        </a:spcAft>
        <a:buClr>
          <a:srgbClr val="092E5C"/>
        </a:buClr>
        <a:buChar char="»"/>
        <a:defRPr sz="1600">
          <a:solidFill>
            <a:schemeClr val="tx2"/>
          </a:solidFill>
          <a:latin typeface="+mn-lt"/>
        </a:defRPr>
      </a:lvl8pPr>
      <a:lvl9pPr marL="3427413" indent="-228600" algn="l" rtl="0" eaLnBrk="0" fontAlgn="base" hangingPunct="0">
        <a:spcBef>
          <a:spcPct val="20000"/>
        </a:spcBef>
        <a:spcAft>
          <a:spcPct val="0"/>
        </a:spcAft>
        <a:buClr>
          <a:srgbClr val="092E5C"/>
        </a:buClr>
        <a:buChar char="»"/>
        <a:defRPr sz="16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6.tif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opengeospatial.org/projects/initiatives/testbed14"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www.opengeospatial.org/projects/initiatives/testbed15"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677DC2-1897-1940-B217-A8F8BC3533A2}"/>
              </a:ext>
            </a:extLst>
          </p:cNvPr>
          <p:cNvSpPr>
            <a:spLocks noGrp="1"/>
          </p:cNvSpPr>
          <p:nvPr>
            <p:ph type="title"/>
          </p:nvPr>
        </p:nvSpPr>
        <p:spPr/>
        <p:txBody>
          <a:bodyPr/>
          <a:lstStyle/>
          <a:p>
            <a:r>
              <a:rPr lang="en-US" dirty="0"/>
              <a:t>Increasing the use and value of Earth science data and information through standards</a:t>
            </a:r>
          </a:p>
        </p:txBody>
      </p:sp>
      <p:sp>
        <p:nvSpPr>
          <p:cNvPr id="4" name="Content Placeholder 3">
            <a:extLst>
              <a:ext uri="{FF2B5EF4-FFF2-40B4-BE49-F238E27FC236}">
                <a16:creationId xmlns:a16="http://schemas.microsoft.com/office/drawing/2014/main" id="{482F8275-D3DE-4F46-B87B-C5D1BBC7ADAC}"/>
              </a:ext>
            </a:extLst>
          </p:cNvPr>
          <p:cNvSpPr>
            <a:spLocks noGrp="1"/>
          </p:cNvSpPr>
          <p:nvPr>
            <p:ph idx="1"/>
          </p:nvPr>
        </p:nvSpPr>
        <p:spPr/>
        <p:txBody>
          <a:bodyPr/>
          <a:lstStyle/>
          <a:p>
            <a:r>
              <a:rPr lang="de-DE" b="1" dirty="0"/>
              <a:t>Ingo Simonis, Luis Bermudez</a:t>
            </a:r>
            <a:r>
              <a:rPr lang="de-DE" dirty="0"/>
              <a:t>: OGC Innovation </a:t>
            </a:r>
            <a:r>
              <a:rPr lang="de-DE" dirty="0" err="1"/>
              <a:t>Program</a:t>
            </a:r>
            <a:r>
              <a:rPr lang="de-DE" dirty="0"/>
              <a:t> Testbed-14 </a:t>
            </a:r>
            <a:r>
              <a:rPr lang="de-DE" dirty="0" err="1"/>
              <a:t>Results</a:t>
            </a:r>
            <a:r>
              <a:rPr lang="de-DE" dirty="0"/>
              <a:t> </a:t>
            </a:r>
            <a:r>
              <a:rPr lang="de-DE" dirty="0" err="1"/>
              <a:t>for</a:t>
            </a:r>
            <a:r>
              <a:rPr lang="de-DE" dirty="0"/>
              <a:t> Earth Science Community</a:t>
            </a:r>
          </a:p>
          <a:p>
            <a:endParaRPr lang="de-DE" dirty="0"/>
          </a:p>
          <a:p>
            <a:r>
              <a:rPr lang="de-DE" b="1" dirty="0"/>
              <a:t>Elena </a:t>
            </a:r>
            <a:r>
              <a:rPr lang="de-DE" b="1" dirty="0" err="1"/>
              <a:t>Pourmal</a:t>
            </a:r>
            <a:r>
              <a:rPr lang="de-DE" b="1" dirty="0"/>
              <a:t>, James Gallagher</a:t>
            </a:r>
            <a:r>
              <a:rPr lang="de-DE" dirty="0"/>
              <a:t>: </a:t>
            </a:r>
            <a:r>
              <a:rPr lang="de-DE" dirty="0" err="1"/>
              <a:t>OPeNDAP</a:t>
            </a:r>
            <a:r>
              <a:rPr lang="de-DE" dirty="0"/>
              <a:t> </a:t>
            </a:r>
            <a:r>
              <a:rPr lang="de-DE" dirty="0" err="1"/>
              <a:t>and</a:t>
            </a:r>
            <a:r>
              <a:rPr lang="de-DE" dirty="0"/>
              <a:t> HDF5 in </a:t>
            </a:r>
            <a:r>
              <a:rPr lang="de-DE" dirty="0" err="1"/>
              <a:t>the</a:t>
            </a:r>
            <a:r>
              <a:rPr lang="de-DE" dirty="0"/>
              <a:t> Cloud: </a:t>
            </a:r>
            <a:r>
              <a:rPr lang="de-DE" dirty="0" err="1"/>
              <a:t>Techniques</a:t>
            </a:r>
            <a:r>
              <a:rPr lang="de-DE" dirty="0"/>
              <a:t> </a:t>
            </a:r>
            <a:r>
              <a:rPr lang="de-DE" dirty="0" err="1"/>
              <a:t>and</a:t>
            </a:r>
            <a:r>
              <a:rPr lang="de-DE" dirty="0"/>
              <a:t> </a:t>
            </a:r>
            <a:r>
              <a:rPr lang="de-DE" dirty="0" err="1"/>
              <a:t>best</a:t>
            </a:r>
            <a:r>
              <a:rPr lang="de-DE" dirty="0"/>
              <a:t> </a:t>
            </a:r>
            <a:r>
              <a:rPr lang="de-DE" dirty="0" err="1"/>
              <a:t>practices</a:t>
            </a:r>
            <a:r>
              <a:rPr lang="de-DE" dirty="0"/>
              <a:t> </a:t>
            </a:r>
            <a:r>
              <a:rPr lang="de-DE" dirty="0" err="1"/>
              <a:t>for</a:t>
            </a:r>
            <a:r>
              <a:rPr lang="de-DE" dirty="0"/>
              <a:t> </a:t>
            </a:r>
            <a:r>
              <a:rPr lang="de-DE" dirty="0" err="1"/>
              <a:t>serving</a:t>
            </a:r>
            <a:r>
              <a:rPr lang="de-DE" dirty="0"/>
              <a:t> HDF5 </a:t>
            </a:r>
            <a:r>
              <a:rPr lang="de-DE" dirty="0" err="1"/>
              <a:t>data</a:t>
            </a:r>
            <a:r>
              <a:rPr lang="de-DE" dirty="0"/>
              <a:t> </a:t>
            </a:r>
          </a:p>
          <a:p>
            <a:endParaRPr lang="de-DE" dirty="0"/>
          </a:p>
          <a:p>
            <a:r>
              <a:rPr lang="de-DE" b="1" dirty="0"/>
              <a:t>Aleksandar </a:t>
            </a:r>
            <a:r>
              <a:rPr lang="de-DE" b="1" dirty="0" err="1"/>
              <a:t>Jelenak</a:t>
            </a:r>
            <a:r>
              <a:rPr lang="de-DE" b="1" dirty="0"/>
              <a:t>, Peter J. T. Leonard, Charlie Zender: </a:t>
            </a:r>
            <a:r>
              <a:rPr lang="de-DE" dirty="0"/>
              <a:t>NASA Dataset </a:t>
            </a:r>
            <a:r>
              <a:rPr lang="de-DE" dirty="0" err="1"/>
              <a:t>Interoperability</a:t>
            </a:r>
            <a:r>
              <a:rPr lang="de-DE" dirty="0"/>
              <a:t> </a:t>
            </a:r>
            <a:r>
              <a:rPr lang="de-DE" dirty="0" err="1"/>
              <a:t>Recommendations</a:t>
            </a:r>
            <a:r>
              <a:rPr lang="de-DE" dirty="0"/>
              <a:t> </a:t>
            </a:r>
            <a:r>
              <a:rPr lang="de-DE" dirty="0" err="1"/>
              <a:t>for</a:t>
            </a:r>
            <a:r>
              <a:rPr lang="de-DE" dirty="0"/>
              <a:t> Earth Science.</a:t>
            </a:r>
          </a:p>
          <a:p>
            <a:endParaRPr lang="en-US" dirty="0"/>
          </a:p>
        </p:txBody>
      </p:sp>
      <p:sp>
        <p:nvSpPr>
          <p:cNvPr id="2" name="Slide Number Placeholder 1">
            <a:extLst>
              <a:ext uri="{FF2B5EF4-FFF2-40B4-BE49-F238E27FC236}">
                <a16:creationId xmlns:a16="http://schemas.microsoft.com/office/drawing/2014/main" id="{F7C37006-B723-7747-A067-5CDBDFD38AF6}"/>
              </a:ext>
            </a:extLst>
          </p:cNvPr>
          <p:cNvSpPr>
            <a:spLocks noGrp="1"/>
          </p:cNvSpPr>
          <p:nvPr>
            <p:ph type="sldNum" sz="quarter" idx="11"/>
          </p:nvPr>
        </p:nvSpPr>
        <p:spPr/>
        <p:txBody>
          <a:bodyPr/>
          <a:lstStyle/>
          <a:p>
            <a:pPr>
              <a:defRPr/>
            </a:pPr>
            <a:fld id="{31C56E6C-8990-451C-AB86-9B921F879E26}" type="slidenum">
              <a:rPr lang="en-US" smtClean="0"/>
              <a:pPr>
                <a:defRPr/>
              </a:pPr>
              <a:t>1</a:t>
            </a:fld>
            <a:endParaRPr lang="en-US"/>
          </a:p>
        </p:txBody>
      </p:sp>
    </p:spTree>
    <p:extLst>
      <p:ext uri="{BB962C8B-B14F-4D97-AF65-F5344CB8AC3E}">
        <p14:creationId xmlns:p14="http://schemas.microsoft.com/office/powerpoint/2010/main" val="247423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3" name="Google Shape;113;p22"/>
          <p:cNvPicPr preferRelativeResize="0"/>
          <p:nvPr/>
        </p:nvPicPr>
        <p:blipFill>
          <a:blip r:embed="rId3">
            <a:alphaModFix/>
          </a:blip>
          <a:stretch>
            <a:fillRect/>
          </a:stretch>
        </p:blipFill>
        <p:spPr>
          <a:xfrm>
            <a:off x="146398" y="1520748"/>
            <a:ext cx="2127350" cy="2817826"/>
          </a:xfrm>
          <a:prstGeom prst="rect">
            <a:avLst/>
          </a:prstGeom>
          <a:noFill/>
          <a:ln>
            <a:noFill/>
          </a:ln>
        </p:spPr>
      </p:pic>
      <p:grpSp>
        <p:nvGrpSpPr>
          <p:cNvPr id="114" name="Google Shape;114;p22"/>
          <p:cNvGrpSpPr/>
          <p:nvPr/>
        </p:nvGrpSpPr>
        <p:grpSpPr>
          <a:xfrm>
            <a:off x="6992096" y="1862286"/>
            <a:ext cx="2127350" cy="2134750"/>
            <a:chOff x="5864648" y="1620325"/>
            <a:chExt cx="2127350" cy="2134750"/>
          </a:xfrm>
        </p:grpSpPr>
        <p:pic>
          <p:nvPicPr>
            <p:cNvPr id="115" name="Google Shape;115;p22"/>
            <p:cNvPicPr preferRelativeResize="0"/>
            <p:nvPr/>
          </p:nvPicPr>
          <p:blipFill>
            <a:blip r:embed="rId4">
              <a:alphaModFix/>
            </a:blip>
            <a:stretch>
              <a:fillRect/>
            </a:stretch>
          </p:blipFill>
          <p:spPr>
            <a:xfrm>
              <a:off x="5864648" y="1620325"/>
              <a:ext cx="2127350" cy="2134750"/>
            </a:xfrm>
            <a:prstGeom prst="rect">
              <a:avLst/>
            </a:prstGeom>
            <a:noFill/>
            <a:ln>
              <a:noFill/>
            </a:ln>
          </p:spPr>
        </p:pic>
        <p:sp>
          <p:nvSpPr>
            <p:cNvPr id="116" name="Google Shape;116;p22"/>
            <p:cNvSpPr txBox="1"/>
            <p:nvPr/>
          </p:nvSpPr>
          <p:spPr>
            <a:xfrm>
              <a:off x="6463250" y="2932325"/>
              <a:ext cx="1162500" cy="4461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2600"/>
                <a:t>WCS</a:t>
              </a:r>
              <a:endParaRPr sz="2600"/>
            </a:p>
          </p:txBody>
        </p:sp>
      </p:grpSp>
      <p:cxnSp>
        <p:nvCxnSpPr>
          <p:cNvPr id="117" name="Google Shape;117;p22"/>
          <p:cNvCxnSpPr/>
          <p:nvPr/>
        </p:nvCxnSpPr>
        <p:spPr>
          <a:xfrm>
            <a:off x="6072598" y="2929648"/>
            <a:ext cx="919500" cy="0"/>
          </a:xfrm>
          <a:prstGeom prst="straightConnector1">
            <a:avLst/>
          </a:prstGeom>
          <a:noFill/>
          <a:ln w="9525" cap="flat" cmpd="sng">
            <a:solidFill>
              <a:schemeClr val="dk2"/>
            </a:solidFill>
            <a:prstDash val="solid"/>
            <a:round/>
            <a:headEnd type="none" w="med" len="med"/>
            <a:tailEnd type="triangle" w="med" len="med"/>
          </a:ln>
        </p:spPr>
      </p:cxnSp>
      <p:pic>
        <p:nvPicPr>
          <p:cNvPr id="118" name="Google Shape;118;p22"/>
          <p:cNvPicPr preferRelativeResize="0"/>
          <p:nvPr/>
        </p:nvPicPr>
        <p:blipFill>
          <a:blip r:embed="rId5">
            <a:alphaModFix/>
          </a:blip>
          <a:stretch>
            <a:fillRect/>
          </a:stretch>
        </p:blipFill>
        <p:spPr>
          <a:xfrm>
            <a:off x="2496848" y="1520750"/>
            <a:ext cx="3783876" cy="2817825"/>
          </a:xfrm>
          <a:prstGeom prst="rect">
            <a:avLst/>
          </a:prstGeom>
          <a:noFill/>
          <a:ln>
            <a:noFill/>
          </a:ln>
        </p:spPr>
      </p:pic>
      <p:sp>
        <p:nvSpPr>
          <p:cNvPr id="2" name="Title 1">
            <a:extLst>
              <a:ext uri="{FF2B5EF4-FFF2-40B4-BE49-F238E27FC236}">
                <a16:creationId xmlns:a16="http://schemas.microsoft.com/office/drawing/2014/main" id="{6E49EC4E-2027-A640-96BF-B9BF63C2B204}"/>
              </a:ext>
            </a:extLst>
          </p:cNvPr>
          <p:cNvSpPr>
            <a:spLocks noGrp="1"/>
          </p:cNvSpPr>
          <p:nvPr>
            <p:ph type="title"/>
          </p:nvPr>
        </p:nvSpPr>
        <p:spPr/>
        <p:txBody>
          <a:bodyPr/>
          <a:lstStyle/>
          <a:p>
            <a:r>
              <a:rPr lang="de-DE" dirty="0" err="1"/>
              <a:t>Swath</a:t>
            </a:r>
            <a:r>
              <a:rPr lang="de-DE" dirty="0"/>
              <a:t> </a:t>
            </a:r>
            <a:r>
              <a:rPr lang="de-DE" dirty="0" err="1"/>
              <a:t>Coverage</a:t>
            </a:r>
            <a:r>
              <a:rPr lang="de-DE" dirty="0"/>
              <a:t> Data</a:t>
            </a:r>
            <a:endParaRPr lang="en-US" dirty="0"/>
          </a:p>
        </p:txBody>
      </p:sp>
    </p:spTree>
    <p:extLst>
      <p:ext uri="{BB962C8B-B14F-4D97-AF65-F5344CB8AC3E}">
        <p14:creationId xmlns:p14="http://schemas.microsoft.com/office/powerpoint/2010/main" val="2557143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3"/>
          <p:cNvPicPr preferRelativeResize="0"/>
          <p:nvPr/>
        </p:nvPicPr>
        <p:blipFill rotWithShape="1">
          <a:blip r:embed="rId3">
            <a:alphaModFix/>
          </a:blip>
          <a:srcRect t="3551" r="67139" b="10048"/>
          <a:stretch/>
        </p:blipFill>
        <p:spPr>
          <a:xfrm>
            <a:off x="6861901" y="2971020"/>
            <a:ext cx="2282100" cy="2287076"/>
          </a:xfrm>
          <a:prstGeom prst="rect">
            <a:avLst/>
          </a:prstGeom>
          <a:noFill/>
          <a:ln>
            <a:noFill/>
          </a:ln>
        </p:spPr>
      </p:pic>
      <p:sp>
        <p:nvSpPr>
          <p:cNvPr id="2" name="Title 1">
            <a:extLst>
              <a:ext uri="{FF2B5EF4-FFF2-40B4-BE49-F238E27FC236}">
                <a16:creationId xmlns:a16="http://schemas.microsoft.com/office/drawing/2014/main" id="{E6ACFE80-2477-2C4D-9A63-AE391F8E7054}"/>
              </a:ext>
            </a:extLst>
          </p:cNvPr>
          <p:cNvSpPr>
            <a:spLocks noGrp="1"/>
          </p:cNvSpPr>
          <p:nvPr>
            <p:ph type="title"/>
          </p:nvPr>
        </p:nvSpPr>
        <p:spPr/>
        <p:txBody>
          <a:bodyPr/>
          <a:lstStyle/>
          <a:p>
            <a:r>
              <a:rPr lang="en" dirty="0"/>
              <a:t>Swath Coverage Data: Approach</a:t>
            </a:r>
            <a:endParaRPr lang="en-US" dirty="0"/>
          </a:p>
        </p:txBody>
      </p:sp>
      <p:sp>
        <p:nvSpPr>
          <p:cNvPr id="125" name="Google Shape;125;p23"/>
          <p:cNvSpPr txBox="1">
            <a:spLocks noGrp="1"/>
          </p:cNvSpPr>
          <p:nvPr>
            <p:ph idx="1"/>
          </p:nvPr>
        </p:nvSpPr>
        <p:spPr>
          <a:xfrm>
            <a:off x="346075" y="1279525"/>
            <a:ext cx="7737105" cy="4891088"/>
          </a:xfrm>
          <a:prstGeom prst="rect">
            <a:avLst/>
          </a:prstGeom>
        </p:spPr>
        <p:txBody>
          <a:bodyPr spcFirstLastPara="1" vert="horz" wrap="square" lIns="91425" tIns="91425" rIns="91425" bIns="91425" numCol="1" anchor="t" anchorCtr="0" compatLnSpc="1">
            <a:prstTxWarp prst="textNoShape">
              <a:avLst/>
            </a:prstTxWarp>
            <a:noAutofit/>
          </a:bodyPr>
          <a:lstStyle/>
          <a:p>
            <a:pPr>
              <a:buAutoNum type="arabicPeriod"/>
            </a:pPr>
            <a:r>
              <a:rPr lang="en" dirty="0" err="1"/>
              <a:t>Analysed</a:t>
            </a:r>
            <a:r>
              <a:rPr lang="en" dirty="0"/>
              <a:t> existing modeling approaches</a:t>
            </a:r>
            <a:endParaRPr dirty="0"/>
          </a:p>
          <a:p>
            <a:pPr>
              <a:buAutoNum type="arabicPeriod"/>
            </a:pPr>
            <a:r>
              <a:rPr lang="en" dirty="0"/>
              <a:t>Consulted the NetCDF-CF conventions for Swath Data editor</a:t>
            </a:r>
            <a:endParaRPr dirty="0"/>
          </a:p>
          <a:p>
            <a:pPr>
              <a:buAutoNum type="arabicPeriod"/>
            </a:pPr>
            <a:r>
              <a:rPr lang="en" dirty="0"/>
              <a:t>Explored Swath data modeling options in OGC</a:t>
            </a:r>
            <a:endParaRPr dirty="0"/>
          </a:p>
          <a:p>
            <a:pPr>
              <a:buAutoNum type="arabicPeriod"/>
            </a:pPr>
            <a:r>
              <a:rPr lang="en" dirty="0"/>
              <a:t>Developed </a:t>
            </a:r>
            <a:endParaRPr dirty="0"/>
          </a:p>
          <a:p>
            <a:pPr lvl="1" indent="-342900">
              <a:spcBef>
                <a:spcPts val="0"/>
              </a:spcBef>
              <a:buSzPts val="1800"/>
              <a:buAutoNum type="alphaLcPeriod"/>
            </a:pPr>
            <a:r>
              <a:rPr lang="en" sz="1800" dirty="0"/>
              <a:t>OGC Swath Coverage model</a:t>
            </a:r>
            <a:endParaRPr sz="1800" dirty="0"/>
          </a:p>
          <a:p>
            <a:pPr lvl="1" indent="-342900">
              <a:spcBef>
                <a:spcPts val="0"/>
              </a:spcBef>
              <a:buSzPts val="1800"/>
              <a:buAutoNum type="alphaLcPeriod"/>
            </a:pPr>
            <a:r>
              <a:rPr lang="en" sz="1800" dirty="0"/>
              <a:t>OGC Swatch Coverage encodings (</a:t>
            </a:r>
            <a:r>
              <a:rPr lang="en" sz="1800" dirty="0" err="1"/>
              <a:t>GeoTiff</a:t>
            </a:r>
            <a:r>
              <a:rPr lang="en" sz="1800" dirty="0"/>
              <a:t>-Swath,               NetCDF-Swath, GeoPackage-Swath)</a:t>
            </a:r>
            <a:endParaRPr sz="1800" dirty="0"/>
          </a:p>
          <a:p>
            <a:pPr lvl="1" indent="-342900">
              <a:spcBef>
                <a:spcPts val="0"/>
              </a:spcBef>
              <a:buSzPts val="1800"/>
              <a:buAutoNum type="alphaLcPeriod"/>
            </a:pPr>
            <a:r>
              <a:rPr lang="en" sz="1800" dirty="0"/>
              <a:t>OGC Coverage Service</a:t>
            </a:r>
            <a:endParaRPr sz="1800" dirty="0"/>
          </a:p>
          <a:p>
            <a:pPr lvl="2" indent="-342900">
              <a:spcBef>
                <a:spcPts val="0"/>
              </a:spcBef>
              <a:buSzPts val="1800"/>
              <a:buAutoNum type="romanLcPeriod"/>
            </a:pPr>
            <a:r>
              <a:rPr lang="en" dirty="0"/>
              <a:t>WCS Swath Coverage Profile</a:t>
            </a:r>
            <a:endParaRPr dirty="0"/>
          </a:p>
          <a:p>
            <a:pPr lvl="2" indent="-342900">
              <a:spcBef>
                <a:spcPts val="0"/>
              </a:spcBef>
              <a:buSzPts val="1800"/>
              <a:buAutoNum type="romanLcPeriod"/>
            </a:pPr>
            <a:r>
              <a:rPr lang="en" dirty="0"/>
              <a:t>WCS Swath Coverage API</a:t>
            </a:r>
            <a:endParaRPr dirty="0"/>
          </a:p>
          <a:p>
            <a:pPr>
              <a:buAutoNum type="arabicPeriod"/>
            </a:pPr>
            <a:r>
              <a:rPr lang="en" dirty="0"/>
              <a:t>Explored standard interaction with WCS-Swath for data access and visualization</a:t>
            </a:r>
            <a:endParaRPr dirty="0"/>
          </a:p>
        </p:txBody>
      </p:sp>
    </p:spTree>
    <p:extLst>
      <p:ext uri="{BB962C8B-B14F-4D97-AF65-F5344CB8AC3E}">
        <p14:creationId xmlns:p14="http://schemas.microsoft.com/office/powerpoint/2010/main" val="589946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Swath Coverage Data: Way Forward</a:t>
            </a:r>
            <a:endParaRPr dirty="0"/>
          </a:p>
        </p:txBody>
      </p:sp>
      <p:pic>
        <p:nvPicPr>
          <p:cNvPr id="132" name="Google Shape;132;p24"/>
          <p:cNvPicPr preferRelativeResize="0"/>
          <p:nvPr/>
        </p:nvPicPr>
        <p:blipFill>
          <a:blip r:embed="rId3">
            <a:alphaModFix/>
          </a:blip>
          <a:stretch>
            <a:fillRect/>
          </a:stretch>
        </p:blipFill>
        <p:spPr>
          <a:xfrm>
            <a:off x="6936901" y="2358525"/>
            <a:ext cx="2162325" cy="2140950"/>
          </a:xfrm>
          <a:prstGeom prst="rect">
            <a:avLst/>
          </a:prstGeom>
          <a:noFill/>
          <a:ln>
            <a:noFill/>
          </a:ln>
        </p:spPr>
      </p:pic>
      <p:sp>
        <p:nvSpPr>
          <p:cNvPr id="2" name="Content Placeholder 1">
            <a:extLst>
              <a:ext uri="{FF2B5EF4-FFF2-40B4-BE49-F238E27FC236}">
                <a16:creationId xmlns:a16="http://schemas.microsoft.com/office/drawing/2014/main" id="{920E4B45-587E-A54C-AD30-72E1B56B80F7}"/>
              </a:ext>
            </a:extLst>
          </p:cNvPr>
          <p:cNvSpPr>
            <a:spLocks noGrp="1"/>
          </p:cNvSpPr>
          <p:nvPr>
            <p:ph idx="1"/>
          </p:nvPr>
        </p:nvSpPr>
        <p:spPr>
          <a:xfrm>
            <a:off x="346075" y="1279525"/>
            <a:ext cx="6973805" cy="4891088"/>
          </a:xfrm>
        </p:spPr>
        <p:txBody>
          <a:bodyPr/>
          <a:lstStyle/>
          <a:p>
            <a:r>
              <a:rPr lang="en-US" dirty="0">
                <a:solidFill>
                  <a:srgbClr val="333333"/>
                </a:solidFill>
                <a:highlight>
                  <a:srgbClr val="FFFFFF"/>
                </a:highlight>
              </a:rPr>
              <a:t>WCS-Swath profile including concrete Change Requests</a:t>
            </a:r>
            <a:r>
              <a:rPr lang="en-US" dirty="0"/>
              <a:t> → WCS SWG</a:t>
            </a:r>
          </a:p>
          <a:p>
            <a:r>
              <a:rPr lang="en-US" dirty="0"/>
              <a:t>Resource oriented WCS → WCS SWG/Coverages DWG and OWS-Common SWG</a:t>
            </a:r>
          </a:p>
          <a:p>
            <a:r>
              <a:rPr lang="en-US" dirty="0"/>
              <a:t>Better support in GIS tools for un-gridded 4D Swath data required</a:t>
            </a:r>
          </a:p>
          <a:p>
            <a:r>
              <a:rPr lang="en-US" dirty="0"/>
              <a:t>Update the GDAL GPKG driver to support non-tiled data</a:t>
            </a:r>
          </a:p>
          <a:p>
            <a:r>
              <a:rPr lang="en-US" dirty="0"/>
              <a:t>Need to brainstorm how results from say a level-1 data set can be re-published at WCS after processing in a way that users understand what has happened</a:t>
            </a:r>
          </a:p>
          <a:p>
            <a:endParaRPr lang="en-US" dirty="0"/>
          </a:p>
        </p:txBody>
      </p:sp>
    </p:spTree>
    <p:extLst>
      <p:ext uri="{BB962C8B-B14F-4D97-AF65-F5344CB8AC3E}">
        <p14:creationId xmlns:p14="http://schemas.microsoft.com/office/powerpoint/2010/main" val="2570527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a:t>EO Applications in the Cloud: Challenge</a:t>
            </a:r>
            <a:endParaRPr/>
          </a:p>
          <a:p>
            <a:pPr algn="l"/>
            <a:endParaRPr/>
          </a:p>
        </p:txBody>
      </p:sp>
      <p:pic>
        <p:nvPicPr>
          <p:cNvPr id="138" name="Google Shape;138;p25"/>
          <p:cNvPicPr preferRelativeResize="0"/>
          <p:nvPr/>
        </p:nvPicPr>
        <p:blipFill>
          <a:blip r:embed="rId3">
            <a:alphaModFix/>
          </a:blip>
          <a:stretch>
            <a:fillRect/>
          </a:stretch>
        </p:blipFill>
        <p:spPr>
          <a:xfrm>
            <a:off x="3553626" y="1485351"/>
            <a:ext cx="2735651" cy="2325301"/>
          </a:xfrm>
          <a:prstGeom prst="rect">
            <a:avLst/>
          </a:prstGeom>
          <a:noFill/>
          <a:ln>
            <a:noFill/>
          </a:ln>
        </p:spPr>
      </p:pic>
      <p:pic>
        <p:nvPicPr>
          <p:cNvPr id="139" name="Google Shape;139;p25"/>
          <p:cNvPicPr preferRelativeResize="0"/>
          <p:nvPr/>
        </p:nvPicPr>
        <p:blipFill>
          <a:blip r:embed="rId4">
            <a:alphaModFix/>
          </a:blip>
          <a:stretch>
            <a:fillRect/>
          </a:stretch>
        </p:blipFill>
        <p:spPr>
          <a:xfrm>
            <a:off x="6544002" y="1800000"/>
            <a:ext cx="2261323" cy="1695992"/>
          </a:xfrm>
          <a:prstGeom prst="rect">
            <a:avLst/>
          </a:prstGeom>
          <a:noFill/>
          <a:ln>
            <a:noFill/>
          </a:ln>
        </p:spPr>
      </p:pic>
      <p:pic>
        <p:nvPicPr>
          <p:cNvPr id="140" name="Google Shape;140;p25"/>
          <p:cNvPicPr preferRelativeResize="0"/>
          <p:nvPr/>
        </p:nvPicPr>
        <p:blipFill>
          <a:blip r:embed="rId5">
            <a:alphaModFix/>
          </a:blip>
          <a:stretch>
            <a:fillRect/>
          </a:stretch>
        </p:blipFill>
        <p:spPr>
          <a:xfrm>
            <a:off x="133100" y="1509089"/>
            <a:ext cx="3225050" cy="2104119"/>
          </a:xfrm>
          <a:prstGeom prst="rect">
            <a:avLst/>
          </a:prstGeom>
          <a:noFill/>
          <a:ln>
            <a:noFill/>
          </a:ln>
        </p:spPr>
      </p:pic>
      <p:sp>
        <p:nvSpPr>
          <p:cNvPr id="141" name="Google Shape;141;p25"/>
          <p:cNvSpPr txBox="1"/>
          <p:nvPr/>
        </p:nvSpPr>
        <p:spPr>
          <a:xfrm>
            <a:off x="231775" y="3810650"/>
            <a:ext cx="8316000" cy="1322100"/>
          </a:xfrm>
          <a:prstGeom prst="rect">
            <a:avLst/>
          </a:prstGeom>
          <a:noFill/>
          <a:ln>
            <a:noFill/>
          </a:ln>
        </p:spPr>
        <p:txBody>
          <a:bodyPr spcFirstLastPara="1" wrap="square" lIns="91425" tIns="91425" rIns="91425" bIns="91425" anchor="ctr" anchorCtr="0">
            <a:noAutofit/>
          </a:bodyPr>
          <a:lstStyle/>
          <a:p>
            <a:pPr>
              <a:spcBef>
                <a:spcPts val="0"/>
              </a:spcBef>
              <a:spcAft>
                <a:spcPts val="0"/>
              </a:spcAft>
            </a:pPr>
            <a:r>
              <a:rPr lang="en" sz="2800" dirty="0">
                <a:solidFill>
                  <a:schemeClr val="dk1"/>
                </a:solidFill>
                <a:latin typeface="+mn-lt"/>
              </a:rPr>
              <a:t>Workflow registration composed of distributed applications</a:t>
            </a:r>
            <a:endParaRPr dirty="0">
              <a:latin typeface="+mn-lt"/>
            </a:endParaRPr>
          </a:p>
        </p:txBody>
      </p:sp>
    </p:spTree>
    <p:extLst>
      <p:ext uri="{BB962C8B-B14F-4D97-AF65-F5344CB8AC3E}">
        <p14:creationId xmlns:p14="http://schemas.microsoft.com/office/powerpoint/2010/main" val="4192483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buClr>
                <a:schemeClr val="dk1"/>
              </a:buClr>
              <a:buSzPts val="1100"/>
            </a:pPr>
            <a:r>
              <a:rPr lang="en" dirty="0"/>
              <a:t>EO Applications in the Cloud: Approach</a:t>
            </a:r>
            <a:endParaRPr dirty="0"/>
          </a:p>
        </p:txBody>
      </p:sp>
      <p:sp>
        <p:nvSpPr>
          <p:cNvPr id="147" name="Google Shape;147;p26"/>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buAutoNum type="arabicPeriod"/>
            </a:pPr>
            <a:r>
              <a:rPr lang="en" dirty="0"/>
              <a:t>We analyzed different workflow description languages</a:t>
            </a:r>
            <a:endParaRPr dirty="0"/>
          </a:p>
          <a:p>
            <a:pPr>
              <a:buAutoNum type="arabicPeriod"/>
            </a:pPr>
            <a:r>
              <a:rPr lang="en" dirty="0"/>
              <a:t>Common Workflow Language (CWL) vs. BPEL/BPMN</a:t>
            </a:r>
            <a:endParaRPr dirty="0"/>
          </a:p>
          <a:p>
            <a:pPr lvl="1">
              <a:spcBef>
                <a:spcPts val="0"/>
              </a:spcBef>
              <a:buAutoNum type="alphaLcPeriod"/>
            </a:pPr>
            <a:r>
              <a:rPr lang="en" dirty="0"/>
              <a:t>Simpler</a:t>
            </a:r>
            <a:endParaRPr dirty="0"/>
          </a:p>
          <a:p>
            <a:pPr lvl="1">
              <a:spcBef>
                <a:spcPts val="0"/>
              </a:spcBef>
              <a:buAutoNum type="alphaLcPeriod"/>
            </a:pPr>
            <a:r>
              <a:rPr lang="en" dirty="0"/>
              <a:t>Less error prone</a:t>
            </a:r>
            <a:endParaRPr dirty="0"/>
          </a:p>
          <a:p>
            <a:pPr lvl="1">
              <a:spcBef>
                <a:spcPts val="0"/>
              </a:spcBef>
              <a:buAutoNum type="alphaLcPeriod"/>
            </a:pPr>
            <a:r>
              <a:rPr lang="en" dirty="0"/>
              <a:t>Good range of tools available to execute in Docker environments</a:t>
            </a:r>
            <a:endParaRPr dirty="0"/>
          </a:p>
          <a:p>
            <a:pPr lvl="1">
              <a:spcBef>
                <a:spcPts val="0"/>
              </a:spcBef>
              <a:buAutoNum type="alphaLcPeriod"/>
            </a:pPr>
            <a:r>
              <a:rPr lang="en" dirty="0"/>
              <a:t>Follows the philosophy of Docker that execution commands should be expressible as command line instructions</a:t>
            </a:r>
            <a:endParaRPr dirty="0"/>
          </a:p>
          <a:p>
            <a:pPr>
              <a:buAutoNum type="arabicPeriod"/>
            </a:pPr>
            <a:r>
              <a:rPr lang="en" dirty="0"/>
              <a:t>Application Package format revised</a:t>
            </a:r>
            <a:endParaRPr dirty="0"/>
          </a:p>
          <a:p>
            <a:pPr lvl="1">
              <a:spcBef>
                <a:spcPts val="0"/>
              </a:spcBef>
              <a:buAutoNum type="alphaLcPeriod"/>
            </a:pPr>
            <a:r>
              <a:rPr lang="en" dirty="0"/>
              <a:t>Simpler</a:t>
            </a:r>
            <a:endParaRPr dirty="0"/>
          </a:p>
          <a:p>
            <a:pPr lvl="1">
              <a:spcBef>
                <a:spcPts val="0"/>
              </a:spcBef>
              <a:buAutoNum type="alphaLcPeriod"/>
            </a:pPr>
            <a:r>
              <a:rPr lang="en" dirty="0"/>
              <a:t>Execution unit changed from Docker container to workflow CWL script</a:t>
            </a:r>
            <a:endParaRPr dirty="0"/>
          </a:p>
          <a:p>
            <a:pPr>
              <a:buAutoNum type="arabicPeriod"/>
            </a:pPr>
            <a:r>
              <a:rPr lang="en" dirty="0"/>
              <a:t>Resource-oriented WPS developed</a:t>
            </a:r>
            <a:endParaRPr dirty="0"/>
          </a:p>
          <a:p>
            <a:pPr>
              <a:buAutoNum type="arabicPeriod"/>
            </a:pPr>
            <a:r>
              <a:rPr lang="en" dirty="0"/>
              <a:t>Brought everything across several clouds and including a quotation &amp; billing model</a:t>
            </a:r>
            <a:endParaRPr dirty="0"/>
          </a:p>
        </p:txBody>
      </p:sp>
    </p:spTree>
    <p:extLst>
      <p:ext uri="{BB962C8B-B14F-4D97-AF65-F5344CB8AC3E}">
        <p14:creationId xmlns:p14="http://schemas.microsoft.com/office/powerpoint/2010/main" val="1546256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buClr>
                <a:schemeClr val="dk1"/>
              </a:buClr>
              <a:buSzPts val="1100"/>
            </a:pPr>
            <a:r>
              <a:rPr lang="en"/>
              <a:t>EO Applications in the Cloud: Way Forward</a:t>
            </a:r>
            <a:endParaRPr/>
          </a:p>
        </p:txBody>
      </p:sp>
      <p:sp>
        <p:nvSpPr>
          <p:cNvPr id="153" name="Google Shape;153;p27"/>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a:t>WPS 3.0 OpenAPI → WPS SWG group for API consolidation</a:t>
            </a:r>
            <a:endParaRPr/>
          </a:p>
          <a:p>
            <a:r>
              <a:rPr lang="en"/>
              <a:t>CWL experiences → Workflow DWG</a:t>
            </a:r>
            <a:endParaRPr/>
          </a:p>
          <a:p>
            <a:r>
              <a:rPr lang="en"/>
              <a:t>Quoting and billing model consolidation</a:t>
            </a:r>
            <a:endParaRPr/>
          </a:p>
          <a:p>
            <a:r>
              <a:rPr lang="en"/>
              <a:t>Consolidation pilot in 2019 to mature the architecture</a:t>
            </a:r>
            <a:endParaRPr/>
          </a:p>
        </p:txBody>
      </p:sp>
    </p:spTree>
    <p:extLst>
      <p:ext uri="{BB962C8B-B14F-4D97-AF65-F5344CB8AC3E}">
        <p14:creationId xmlns:p14="http://schemas.microsoft.com/office/powerpoint/2010/main" val="3833832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311700" y="3008100"/>
            <a:ext cx="8520600" cy="841800"/>
          </a:xfrm>
          <a:prstGeom prst="rect">
            <a:avLst/>
          </a:prstGeom>
        </p:spPr>
        <p:txBody>
          <a:bodyPr spcFirstLastPara="1" vert="horz" wrap="square" lIns="91425" tIns="91425" rIns="91425" bIns="91425" numCol="1" anchor="ctr" anchorCtr="0" compatLnSpc="1">
            <a:prstTxWarp prst="textNoShape">
              <a:avLst/>
            </a:prstTxWarp>
            <a:noAutofit/>
          </a:bodyPr>
          <a:lstStyle/>
          <a:p>
            <a:r>
              <a:rPr lang="en"/>
              <a:t>Modeling, Portrayal, and Quality of Service (MoPoQ)</a:t>
            </a:r>
            <a:endParaRPr/>
          </a:p>
          <a:p>
            <a:pPr algn="l"/>
            <a:endParaRPr/>
          </a:p>
        </p:txBody>
      </p:sp>
    </p:spTree>
    <p:extLst>
      <p:ext uri="{BB962C8B-B14F-4D97-AF65-F5344CB8AC3E}">
        <p14:creationId xmlns:p14="http://schemas.microsoft.com/office/powerpoint/2010/main" val="3963126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400" dirty="0"/>
              <a:t>Application Schema Modeling and Conversion: Challenge</a:t>
            </a:r>
            <a:endParaRPr sz="2400" dirty="0"/>
          </a:p>
        </p:txBody>
      </p:sp>
      <p:sp>
        <p:nvSpPr>
          <p:cNvPr id="164" name="Google Shape;164;p29"/>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Explore the </a:t>
            </a:r>
            <a:r>
              <a:rPr lang="en" b="1" dirty="0"/>
              <a:t>relationships</a:t>
            </a:r>
            <a:r>
              <a:rPr lang="en" dirty="0"/>
              <a:t> between </a:t>
            </a:r>
            <a:r>
              <a:rPr lang="en" b="1" dirty="0"/>
              <a:t>UML</a:t>
            </a:r>
            <a:r>
              <a:rPr lang="en" dirty="0"/>
              <a:t>-based application schemas and </a:t>
            </a:r>
            <a:r>
              <a:rPr lang="en" b="1" dirty="0"/>
              <a:t>OWL</a:t>
            </a:r>
            <a:r>
              <a:rPr lang="en" dirty="0"/>
              <a:t>-based ontologies.</a:t>
            </a:r>
            <a:endParaRPr dirty="0"/>
          </a:p>
          <a:p>
            <a:r>
              <a:rPr lang="en" dirty="0"/>
              <a:t>Determination of preliminary techniques for the development of </a:t>
            </a:r>
            <a:r>
              <a:rPr lang="en" b="1" dirty="0"/>
              <a:t>subsets of ontologies </a:t>
            </a:r>
            <a:r>
              <a:rPr lang="en" dirty="0"/>
              <a:t>to support different types of applications</a:t>
            </a:r>
            <a:endParaRPr dirty="0"/>
          </a:p>
          <a:p>
            <a:r>
              <a:rPr lang="en" dirty="0"/>
              <a:t>Initial model for defining metadata about application profiles, so they can be searched and discovered by agents.</a:t>
            </a:r>
            <a:endParaRPr dirty="0"/>
          </a:p>
          <a:p>
            <a:r>
              <a:rPr lang="en" dirty="0"/>
              <a:t>Increasing the understanding of state-of-the-art JSON technologies</a:t>
            </a:r>
            <a:endParaRPr dirty="0"/>
          </a:p>
          <a:p>
            <a:pPr lvl="1" indent="-342900">
              <a:spcBef>
                <a:spcPts val="0"/>
              </a:spcBef>
              <a:buSzPts val="1800"/>
            </a:pPr>
            <a:r>
              <a:rPr lang="en" sz="1800" dirty="0"/>
              <a:t>Enhance </a:t>
            </a:r>
            <a:r>
              <a:rPr lang="en" sz="1800" dirty="0" err="1"/>
              <a:t>ShapeChange</a:t>
            </a:r>
            <a:r>
              <a:rPr lang="en" sz="1800" dirty="0"/>
              <a:t> to derive JSON Schema</a:t>
            </a:r>
            <a:endParaRPr sz="1800" dirty="0"/>
          </a:p>
          <a:p>
            <a:pPr lvl="1" indent="-342900">
              <a:spcBef>
                <a:spcPts val="0"/>
              </a:spcBef>
              <a:buSzPts val="1800"/>
            </a:pPr>
            <a:r>
              <a:rPr lang="en" sz="1800" dirty="0"/>
              <a:t>How to map property name of JSON instance data to terms in JSON-LD </a:t>
            </a:r>
            <a:endParaRPr sz="1800" dirty="0"/>
          </a:p>
        </p:txBody>
      </p:sp>
    </p:spTree>
    <p:extLst>
      <p:ext uri="{BB962C8B-B14F-4D97-AF65-F5344CB8AC3E}">
        <p14:creationId xmlns:p14="http://schemas.microsoft.com/office/powerpoint/2010/main" val="2470031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400" dirty="0"/>
              <a:t>Application Schema Modeling and Conversion: Approach</a:t>
            </a:r>
            <a:endParaRPr sz="2400" dirty="0"/>
          </a:p>
        </p:txBody>
      </p:sp>
      <p:pic>
        <p:nvPicPr>
          <p:cNvPr id="170" name="Google Shape;170;p30"/>
          <p:cNvPicPr preferRelativeResize="0"/>
          <p:nvPr/>
        </p:nvPicPr>
        <p:blipFill>
          <a:blip r:embed="rId3">
            <a:alphaModFix/>
          </a:blip>
          <a:stretch>
            <a:fillRect/>
          </a:stretch>
        </p:blipFill>
        <p:spPr>
          <a:xfrm>
            <a:off x="311700" y="1777526"/>
            <a:ext cx="8624326" cy="4083501"/>
          </a:xfrm>
          <a:prstGeom prst="rect">
            <a:avLst/>
          </a:prstGeom>
          <a:noFill/>
          <a:ln>
            <a:noFill/>
          </a:ln>
        </p:spPr>
      </p:pic>
      <p:pic>
        <p:nvPicPr>
          <p:cNvPr id="171" name="Google Shape;171;p30"/>
          <p:cNvPicPr preferRelativeResize="0"/>
          <p:nvPr/>
        </p:nvPicPr>
        <p:blipFill rotWithShape="1">
          <a:blip r:embed="rId4">
            <a:alphaModFix/>
          </a:blip>
          <a:srcRect l="56822" t="12355" r="1764" b="33522"/>
          <a:stretch/>
        </p:blipFill>
        <p:spPr>
          <a:xfrm>
            <a:off x="3656701" y="2434451"/>
            <a:ext cx="5279325" cy="3266901"/>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947150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sz="2400"/>
              <a:t>Application Schema Modeling and Conversion: Way Forward</a:t>
            </a:r>
            <a:r>
              <a:rPr lang="en"/>
              <a:t> </a:t>
            </a:r>
            <a:endParaRPr/>
          </a:p>
        </p:txBody>
      </p:sp>
      <p:sp>
        <p:nvSpPr>
          <p:cNvPr id="177" name="Google Shape;177;p31"/>
          <p:cNvSpPr txBox="1">
            <a:spLocks noGrp="1"/>
          </p:cNvSpPr>
          <p:nvPr>
            <p:ph idx="1"/>
          </p:nvPr>
        </p:nvSpPr>
        <p:spPr>
          <a:xfrm>
            <a:off x="346074" y="1279525"/>
            <a:ext cx="8569325" cy="4891088"/>
          </a:xfrm>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Continue working on challenges related to conversion of UML to GML</a:t>
            </a:r>
            <a:endParaRPr dirty="0"/>
          </a:p>
          <a:p>
            <a:r>
              <a:rPr lang="en" dirty="0"/>
              <a:t>Develop SHACL services and build support in </a:t>
            </a:r>
            <a:r>
              <a:rPr lang="en" dirty="0" err="1"/>
              <a:t>ShapeChange</a:t>
            </a:r>
            <a:r>
              <a:rPr lang="en" dirty="0"/>
              <a:t> </a:t>
            </a:r>
            <a:endParaRPr dirty="0"/>
          </a:p>
          <a:p>
            <a:r>
              <a:rPr lang="en" dirty="0"/>
              <a:t>Improve conversion of OCL constraints</a:t>
            </a:r>
            <a:endParaRPr dirty="0"/>
          </a:p>
          <a:p>
            <a:r>
              <a:rPr lang="en" dirty="0"/>
              <a:t>Develop a new version of the </a:t>
            </a:r>
            <a:r>
              <a:rPr lang="en" dirty="0" err="1"/>
              <a:t>ShapeChange</a:t>
            </a:r>
            <a:r>
              <a:rPr lang="en" dirty="0"/>
              <a:t> JSON Schema target</a:t>
            </a:r>
            <a:endParaRPr dirty="0"/>
          </a:p>
          <a:p>
            <a:r>
              <a:rPr lang="en" dirty="0"/>
              <a:t>Develop JSON Schemas for ISO schemas</a:t>
            </a:r>
            <a:endParaRPr dirty="0"/>
          </a:p>
          <a:p>
            <a:pPr marL="0" indent="0">
              <a:spcBef>
                <a:spcPts val="1600"/>
              </a:spcBef>
              <a:spcAft>
                <a:spcPts val="1600"/>
              </a:spcAft>
              <a:buNone/>
            </a:pPr>
            <a:endParaRPr dirty="0"/>
          </a:p>
        </p:txBody>
      </p:sp>
    </p:spTree>
    <p:extLst>
      <p:ext uri="{BB962C8B-B14F-4D97-AF65-F5344CB8AC3E}">
        <p14:creationId xmlns:p14="http://schemas.microsoft.com/office/powerpoint/2010/main" val="3894666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79800" y="0"/>
            <a:ext cx="9223800" cy="715747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pic>
        <p:nvPicPr>
          <p:cNvPr id="70" name="Google Shape;70;p15"/>
          <p:cNvPicPr preferRelativeResize="0"/>
          <p:nvPr/>
        </p:nvPicPr>
        <p:blipFill>
          <a:blip r:embed="rId3">
            <a:alphaModFix/>
          </a:blip>
          <a:stretch>
            <a:fillRect/>
          </a:stretch>
        </p:blipFill>
        <p:spPr>
          <a:xfrm>
            <a:off x="235288" y="993118"/>
            <a:ext cx="7695232" cy="5259782"/>
          </a:xfrm>
          <a:prstGeom prst="rect">
            <a:avLst/>
          </a:prstGeom>
          <a:noFill/>
          <a:ln>
            <a:noFill/>
          </a:ln>
        </p:spPr>
      </p:pic>
      <p:sp>
        <p:nvSpPr>
          <p:cNvPr id="2" name="TextBox 1">
            <a:extLst>
              <a:ext uri="{FF2B5EF4-FFF2-40B4-BE49-F238E27FC236}">
                <a16:creationId xmlns:a16="http://schemas.microsoft.com/office/drawing/2014/main" id="{B017D131-05A8-E941-851E-DA6AA71D05A3}"/>
              </a:ext>
            </a:extLst>
          </p:cNvPr>
          <p:cNvSpPr txBox="1"/>
          <p:nvPr/>
        </p:nvSpPr>
        <p:spPr>
          <a:xfrm>
            <a:off x="5411630" y="1215430"/>
            <a:ext cx="2178122" cy="3508653"/>
          </a:xfrm>
          <a:prstGeom prst="rect">
            <a:avLst/>
          </a:prstGeom>
          <a:noFill/>
        </p:spPr>
        <p:txBody>
          <a:bodyPr wrap="square" rtlCol="0">
            <a:spAutoFit/>
          </a:bodyPr>
          <a:lstStyle/>
          <a:p>
            <a:pPr algn="r"/>
            <a:r>
              <a:rPr lang="en-US" sz="2400" dirty="0">
                <a:solidFill>
                  <a:srgbClr val="FFFF99"/>
                </a:solidFill>
                <a:latin typeface="Didot" panose="02000503000000020003" pitchFamily="2" charset="77"/>
              </a:rPr>
              <a:t>Summary</a:t>
            </a:r>
          </a:p>
          <a:p>
            <a:pPr algn="r"/>
            <a:endParaRPr lang="en-US" sz="2400" dirty="0">
              <a:solidFill>
                <a:srgbClr val="FFFF99"/>
              </a:solidFill>
              <a:latin typeface="Didot" panose="02000503000000020003" pitchFamily="2" charset="77"/>
            </a:endParaRPr>
          </a:p>
          <a:p>
            <a:pPr algn="r"/>
            <a:endParaRPr lang="en-US" sz="2400" dirty="0">
              <a:solidFill>
                <a:srgbClr val="FFFF99"/>
              </a:solidFill>
              <a:latin typeface="Didot" panose="02000503000000020003" pitchFamily="2" charset="77"/>
            </a:endParaRPr>
          </a:p>
          <a:p>
            <a:pPr algn="r"/>
            <a:endParaRPr lang="en-US" sz="2400" dirty="0">
              <a:solidFill>
                <a:srgbClr val="FFFF99"/>
              </a:solidFill>
              <a:latin typeface="Didot" panose="02000503000000020003" pitchFamily="2" charset="77"/>
            </a:endParaRPr>
          </a:p>
          <a:p>
            <a:pPr algn="r"/>
            <a:endParaRPr lang="en-US" sz="2400" dirty="0">
              <a:solidFill>
                <a:srgbClr val="FFFF99"/>
              </a:solidFill>
              <a:latin typeface="Didot" panose="02000503000000020003" pitchFamily="2" charset="77"/>
            </a:endParaRPr>
          </a:p>
          <a:p>
            <a:pPr algn="r"/>
            <a:endParaRPr lang="en-US" sz="2400" dirty="0">
              <a:solidFill>
                <a:srgbClr val="FFFF99"/>
              </a:solidFill>
              <a:latin typeface="Didot" panose="02000503000000020003" pitchFamily="2" charset="77"/>
            </a:endParaRPr>
          </a:p>
          <a:p>
            <a:pPr algn="r"/>
            <a:endParaRPr lang="en-US" sz="2400" dirty="0">
              <a:solidFill>
                <a:srgbClr val="FFFF99"/>
              </a:solidFill>
              <a:latin typeface="Didot" panose="02000503000000020003" pitchFamily="2" charset="77"/>
            </a:endParaRPr>
          </a:p>
          <a:p>
            <a:pPr algn="r"/>
            <a:r>
              <a:rPr lang="en-US" sz="1800" dirty="0">
                <a:solidFill>
                  <a:srgbClr val="FFFF99"/>
                </a:solidFill>
                <a:latin typeface="Didot" panose="02000503000000020003" pitchFamily="2" charset="77"/>
              </a:rPr>
              <a:t>Ingo Simonis</a:t>
            </a:r>
          </a:p>
          <a:p>
            <a:pPr algn="r"/>
            <a:r>
              <a:rPr lang="en-US" sz="1700" dirty="0">
                <a:solidFill>
                  <a:srgbClr val="FFFF99"/>
                </a:solidFill>
                <a:latin typeface="Didot" panose="02000503000000020003" pitchFamily="2" charset="77"/>
              </a:rPr>
              <a:t>@ESIP Winter </a:t>
            </a:r>
          </a:p>
          <a:p>
            <a:pPr algn="r"/>
            <a:r>
              <a:rPr lang="en-US" sz="1800" dirty="0">
                <a:solidFill>
                  <a:srgbClr val="FFFF99"/>
                </a:solidFill>
                <a:latin typeface="Didot" panose="02000503000000020003" pitchFamily="2" charset="77"/>
              </a:rPr>
              <a:t>January 2019</a:t>
            </a:r>
          </a:p>
        </p:txBody>
      </p:sp>
    </p:spTree>
    <p:extLst>
      <p:ext uri="{BB962C8B-B14F-4D97-AF65-F5344CB8AC3E}">
        <p14:creationId xmlns:p14="http://schemas.microsoft.com/office/powerpoint/2010/main" val="1579050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400" dirty="0"/>
              <a:t>Information Registries &amp; Semantic Enablement: Challenge</a:t>
            </a:r>
            <a:endParaRPr sz="2400" dirty="0"/>
          </a:p>
        </p:txBody>
      </p:sp>
      <p:pic>
        <p:nvPicPr>
          <p:cNvPr id="183" name="Google Shape;183;p32"/>
          <p:cNvPicPr preferRelativeResize="0"/>
          <p:nvPr/>
        </p:nvPicPr>
        <p:blipFill>
          <a:blip r:embed="rId3">
            <a:alphaModFix/>
          </a:blip>
          <a:stretch>
            <a:fillRect/>
          </a:stretch>
        </p:blipFill>
        <p:spPr>
          <a:xfrm>
            <a:off x="1137150" y="1520750"/>
            <a:ext cx="7223326" cy="3991200"/>
          </a:xfrm>
          <a:prstGeom prst="rect">
            <a:avLst/>
          </a:prstGeom>
          <a:noFill/>
          <a:ln>
            <a:noFill/>
          </a:ln>
        </p:spPr>
      </p:pic>
    </p:spTree>
    <p:extLst>
      <p:ext uri="{BB962C8B-B14F-4D97-AF65-F5344CB8AC3E}">
        <p14:creationId xmlns:p14="http://schemas.microsoft.com/office/powerpoint/2010/main" val="3273094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3"/>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sz="2400"/>
              <a:t>Information Registries &amp; Semantic Enablement: Approach </a:t>
            </a:r>
            <a:endParaRPr sz="2400"/>
          </a:p>
        </p:txBody>
      </p:sp>
      <p:pic>
        <p:nvPicPr>
          <p:cNvPr id="189" name="Google Shape;189;p33"/>
          <p:cNvPicPr preferRelativeResize="0"/>
          <p:nvPr/>
        </p:nvPicPr>
        <p:blipFill>
          <a:blip r:embed="rId3">
            <a:alphaModFix/>
          </a:blip>
          <a:stretch>
            <a:fillRect/>
          </a:stretch>
        </p:blipFill>
        <p:spPr>
          <a:xfrm>
            <a:off x="686198" y="2169350"/>
            <a:ext cx="8096250" cy="1485900"/>
          </a:xfrm>
          <a:prstGeom prst="rect">
            <a:avLst/>
          </a:prstGeom>
          <a:noFill/>
          <a:ln>
            <a:noFill/>
          </a:ln>
        </p:spPr>
      </p:pic>
      <p:pic>
        <p:nvPicPr>
          <p:cNvPr id="190" name="Google Shape;190;p33"/>
          <p:cNvPicPr preferRelativeResize="0"/>
          <p:nvPr/>
        </p:nvPicPr>
        <p:blipFill>
          <a:blip r:embed="rId3">
            <a:alphaModFix/>
          </a:blip>
          <a:stretch>
            <a:fillRect/>
          </a:stretch>
        </p:blipFill>
        <p:spPr>
          <a:xfrm>
            <a:off x="556125" y="3968725"/>
            <a:ext cx="8096250" cy="1485900"/>
          </a:xfrm>
          <a:prstGeom prst="rect">
            <a:avLst/>
          </a:prstGeom>
          <a:noFill/>
          <a:ln>
            <a:noFill/>
          </a:ln>
        </p:spPr>
      </p:pic>
      <p:sp>
        <p:nvSpPr>
          <p:cNvPr id="191" name="Google Shape;191;p33"/>
          <p:cNvSpPr/>
          <p:nvPr/>
        </p:nvSpPr>
        <p:spPr>
          <a:xfrm>
            <a:off x="5125125" y="2169350"/>
            <a:ext cx="3910500" cy="709800"/>
          </a:xfrm>
          <a:prstGeom prst="rect">
            <a:avLst/>
          </a:prstGeom>
          <a:solidFill>
            <a:srgbClr val="FFFFFF"/>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92" name="Google Shape;192;p33"/>
          <p:cNvSpPr/>
          <p:nvPr/>
        </p:nvSpPr>
        <p:spPr>
          <a:xfrm>
            <a:off x="5033100" y="2879150"/>
            <a:ext cx="3910500" cy="709800"/>
          </a:xfrm>
          <a:prstGeom prst="rect">
            <a:avLst/>
          </a:prstGeom>
          <a:solidFill>
            <a:srgbClr val="FFFFFF"/>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93" name="Google Shape;193;p33"/>
          <p:cNvSpPr txBox="1"/>
          <p:nvPr/>
        </p:nvSpPr>
        <p:spPr>
          <a:xfrm>
            <a:off x="311700" y="3496400"/>
            <a:ext cx="1518900" cy="8370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2400" dirty="0">
                <a:latin typeface="+mn-lt"/>
              </a:rPr>
              <a:t>TO:</a:t>
            </a:r>
            <a:endParaRPr sz="2400" dirty="0">
              <a:latin typeface="+mn-lt"/>
            </a:endParaRPr>
          </a:p>
        </p:txBody>
      </p:sp>
      <p:sp>
        <p:nvSpPr>
          <p:cNvPr id="194" name="Google Shape;194;p33"/>
          <p:cNvSpPr txBox="1"/>
          <p:nvPr/>
        </p:nvSpPr>
        <p:spPr>
          <a:xfrm>
            <a:off x="403725" y="1877150"/>
            <a:ext cx="1518900" cy="8370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2400" dirty="0">
                <a:latin typeface="+mn-lt"/>
              </a:rPr>
              <a:t>FROM:</a:t>
            </a:r>
            <a:endParaRPr sz="2400" dirty="0">
              <a:latin typeface="+mn-lt"/>
            </a:endParaRPr>
          </a:p>
        </p:txBody>
      </p:sp>
    </p:spTree>
    <p:extLst>
      <p:ext uri="{BB962C8B-B14F-4D97-AF65-F5344CB8AC3E}">
        <p14:creationId xmlns:p14="http://schemas.microsoft.com/office/powerpoint/2010/main" val="2371079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sz="2400"/>
              <a:t>Information Registries &amp; Semantic Enablement: Way Forward</a:t>
            </a:r>
            <a:r>
              <a:rPr lang="en"/>
              <a:t> </a:t>
            </a:r>
            <a:endParaRPr/>
          </a:p>
        </p:txBody>
      </p:sp>
      <p:pic>
        <p:nvPicPr>
          <p:cNvPr id="200" name="Google Shape;200;p34"/>
          <p:cNvPicPr preferRelativeResize="0"/>
          <p:nvPr/>
        </p:nvPicPr>
        <p:blipFill>
          <a:blip r:embed="rId3">
            <a:alphaModFix/>
          </a:blip>
          <a:stretch>
            <a:fillRect/>
          </a:stretch>
        </p:blipFill>
        <p:spPr>
          <a:xfrm>
            <a:off x="450180" y="1444420"/>
            <a:ext cx="8055461" cy="4631415"/>
          </a:xfrm>
          <a:prstGeom prst="rect">
            <a:avLst/>
          </a:prstGeom>
          <a:noFill/>
          <a:ln>
            <a:noFill/>
          </a:ln>
        </p:spPr>
      </p:pic>
    </p:spTree>
    <p:extLst>
      <p:ext uri="{BB962C8B-B14F-4D97-AF65-F5344CB8AC3E}">
        <p14:creationId xmlns:p14="http://schemas.microsoft.com/office/powerpoint/2010/main" val="2133549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800" dirty="0"/>
              <a:t>LiDAR Point Cloud Data Handling: Challenge</a:t>
            </a:r>
            <a:endParaRPr sz="2800" dirty="0"/>
          </a:p>
        </p:txBody>
      </p:sp>
      <p:pic>
        <p:nvPicPr>
          <p:cNvPr id="206" name="Google Shape;206;p35"/>
          <p:cNvPicPr preferRelativeResize="0"/>
          <p:nvPr/>
        </p:nvPicPr>
        <p:blipFill>
          <a:blip r:embed="rId3">
            <a:alphaModFix/>
          </a:blip>
          <a:stretch>
            <a:fillRect/>
          </a:stretch>
        </p:blipFill>
        <p:spPr>
          <a:xfrm>
            <a:off x="908160" y="1215430"/>
            <a:ext cx="6797960" cy="3434850"/>
          </a:xfrm>
          <a:prstGeom prst="rect">
            <a:avLst/>
          </a:prstGeom>
          <a:noFill/>
          <a:ln>
            <a:noFill/>
          </a:ln>
        </p:spPr>
      </p:pic>
      <p:sp>
        <p:nvSpPr>
          <p:cNvPr id="207" name="Google Shape;207;p35"/>
          <p:cNvSpPr txBox="1"/>
          <p:nvPr/>
        </p:nvSpPr>
        <p:spPr>
          <a:xfrm>
            <a:off x="216600" y="4055550"/>
            <a:ext cx="8710800" cy="1945200"/>
          </a:xfrm>
          <a:prstGeom prst="rect">
            <a:avLst/>
          </a:prstGeom>
          <a:noFill/>
          <a:ln>
            <a:noFill/>
          </a:ln>
        </p:spPr>
        <p:txBody>
          <a:bodyPr spcFirstLastPara="1" wrap="square" lIns="91425" tIns="91425" rIns="91425" bIns="91425" anchor="ctr" anchorCtr="0">
            <a:noAutofit/>
          </a:bodyPr>
          <a:lstStyle/>
          <a:p>
            <a:pPr>
              <a:spcBef>
                <a:spcPts val="0"/>
              </a:spcBef>
              <a:spcAft>
                <a:spcPts val="0"/>
              </a:spcAft>
            </a:pPr>
            <a:r>
              <a:rPr lang="en" sz="3000" i="1" dirty="0">
                <a:solidFill>
                  <a:srgbClr val="7A2518"/>
                </a:solidFill>
                <a:highlight>
                  <a:srgbClr val="FFFFFF"/>
                </a:highlight>
                <a:latin typeface="+mn-lt"/>
                <a:ea typeface="Times New Roman"/>
                <a:cs typeface="Times New Roman"/>
                <a:sym typeface="Times New Roman"/>
              </a:rPr>
              <a:t>Do you experience software interoperability challenges when working with point cloud data?</a:t>
            </a:r>
            <a:endParaRPr sz="3000" dirty="0">
              <a:latin typeface="+mn-lt"/>
            </a:endParaRPr>
          </a:p>
        </p:txBody>
      </p:sp>
    </p:spTree>
    <p:extLst>
      <p:ext uri="{BB962C8B-B14F-4D97-AF65-F5344CB8AC3E}">
        <p14:creationId xmlns:p14="http://schemas.microsoft.com/office/powerpoint/2010/main" val="550020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800" dirty="0"/>
              <a:t>LiDAR Point Cloud Data Handling: Challenge</a:t>
            </a:r>
            <a:endParaRPr sz="2800" dirty="0"/>
          </a:p>
        </p:txBody>
      </p:sp>
      <p:sp>
        <p:nvSpPr>
          <p:cNvPr id="207" name="Google Shape;207;p35"/>
          <p:cNvSpPr txBox="1"/>
          <p:nvPr/>
        </p:nvSpPr>
        <p:spPr>
          <a:xfrm>
            <a:off x="216600" y="4055550"/>
            <a:ext cx="8710800" cy="1945200"/>
          </a:xfrm>
          <a:prstGeom prst="rect">
            <a:avLst/>
          </a:prstGeom>
          <a:noFill/>
          <a:ln>
            <a:noFill/>
          </a:ln>
        </p:spPr>
        <p:txBody>
          <a:bodyPr spcFirstLastPara="1" wrap="square" lIns="91425" tIns="91425" rIns="91425" bIns="91425" anchor="ctr" anchorCtr="0">
            <a:noAutofit/>
          </a:bodyPr>
          <a:lstStyle/>
          <a:p>
            <a:r>
              <a:rPr lang="en-US" sz="3200" b="0" i="1" dirty="0">
                <a:highlight>
                  <a:srgbClr val="FFFFFF"/>
                </a:highlight>
                <a:latin typeface="+mn-lt"/>
              </a:rPr>
              <a:t>During what phase do you encounter the MOST software interoperability challenges? </a:t>
            </a:r>
            <a:endParaRPr lang="en-US" sz="8800" b="0" i="1" dirty="0">
              <a:highlight>
                <a:srgbClr val="FFFFFF"/>
              </a:highlight>
              <a:latin typeface="+mn-lt"/>
            </a:endParaRPr>
          </a:p>
        </p:txBody>
      </p:sp>
      <p:pic>
        <p:nvPicPr>
          <p:cNvPr id="3" name="Picture 2">
            <a:extLst>
              <a:ext uri="{FF2B5EF4-FFF2-40B4-BE49-F238E27FC236}">
                <a16:creationId xmlns:a16="http://schemas.microsoft.com/office/drawing/2014/main" id="{80FDC2B9-4874-DD4C-8BA5-E83D07EC3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80" y="1444420"/>
            <a:ext cx="7886292" cy="3160110"/>
          </a:xfrm>
          <a:prstGeom prst="rect">
            <a:avLst/>
          </a:prstGeom>
        </p:spPr>
      </p:pic>
    </p:spTree>
    <p:extLst>
      <p:ext uri="{BB962C8B-B14F-4D97-AF65-F5344CB8AC3E}">
        <p14:creationId xmlns:p14="http://schemas.microsoft.com/office/powerpoint/2010/main" val="4291993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800" dirty="0"/>
              <a:t>LiDAR Point Cloud Data Handling: Challenge</a:t>
            </a:r>
            <a:endParaRPr sz="2800" dirty="0"/>
          </a:p>
        </p:txBody>
      </p:sp>
      <p:sp>
        <p:nvSpPr>
          <p:cNvPr id="207" name="Google Shape;207;p35"/>
          <p:cNvSpPr txBox="1"/>
          <p:nvPr/>
        </p:nvSpPr>
        <p:spPr>
          <a:xfrm>
            <a:off x="216600" y="4055550"/>
            <a:ext cx="8710800" cy="1945200"/>
          </a:xfrm>
          <a:prstGeom prst="rect">
            <a:avLst/>
          </a:prstGeom>
          <a:noFill/>
          <a:ln>
            <a:noFill/>
          </a:ln>
        </p:spPr>
        <p:txBody>
          <a:bodyPr spcFirstLastPara="1" wrap="square" lIns="91425" tIns="91425" rIns="91425" bIns="91425" anchor="ctr" anchorCtr="0">
            <a:noAutofit/>
          </a:bodyPr>
          <a:lstStyle/>
          <a:p>
            <a:r>
              <a:rPr lang="en-US" sz="3200" b="0" i="1" dirty="0">
                <a:latin typeface="+mn-lt"/>
              </a:rPr>
              <a:t>I regularly work on point clouds that exceed the processing, memory, or storage capacity of my workstation or laptop. </a:t>
            </a:r>
          </a:p>
        </p:txBody>
      </p:sp>
      <p:pic>
        <p:nvPicPr>
          <p:cNvPr id="4" name="Picture 3">
            <a:extLst>
              <a:ext uri="{FF2B5EF4-FFF2-40B4-BE49-F238E27FC236}">
                <a16:creationId xmlns:a16="http://schemas.microsoft.com/office/drawing/2014/main" id="{9F04F802-5EA7-7046-9B09-67DB556AF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150" y="1139100"/>
            <a:ext cx="6234477" cy="3298825"/>
          </a:xfrm>
          <a:prstGeom prst="rect">
            <a:avLst/>
          </a:prstGeom>
        </p:spPr>
      </p:pic>
    </p:spTree>
    <p:extLst>
      <p:ext uri="{BB962C8B-B14F-4D97-AF65-F5344CB8AC3E}">
        <p14:creationId xmlns:p14="http://schemas.microsoft.com/office/powerpoint/2010/main" val="1862083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6D85-4A00-4B49-B8D6-C907ED6CC5D1}"/>
              </a:ext>
            </a:extLst>
          </p:cNvPr>
          <p:cNvSpPr>
            <a:spLocks noGrp="1"/>
          </p:cNvSpPr>
          <p:nvPr>
            <p:ph type="title"/>
          </p:nvPr>
        </p:nvSpPr>
        <p:spPr/>
        <p:txBody>
          <a:bodyPr/>
          <a:lstStyle/>
          <a:p>
            <a:r>
              <a:rPr lang="en-US" dirty="0"/>
              <a:t>Research Questions</a:t>
            </a:r>
          </a:p>
        </p:txBody>
      </p:sp>
      <p:sp>
        <p:nvSpPr>
          <p:cNvPr id="3" name="Content Placeholder 2">
            <a:extLst>
              <a:ext uri="{FF2B5EF4-FFF2-40B4-BE49-F238E27FC236}">
                <a16:creationId xmlns:a16="http://schemas.microsoft.com/office/drawing/2014/main" id="{523AE4CC-D10C-4D4F-8C34-75163A1CFC88}"/>
              </a:ext>
            </a:extLst>
          </p:cNvPr>
          <p:cNvSpPr>
            <a:spLocks noGrp="1"/>
          </p:cNvSpPr>
          <p:nvPr>
            <p:ph idx="1"/>
          </p:nvPr>
        </p:nvSpPr>
        <p:spPr/>
        <p:txBody>
          <a:bodyPr/>
          <a:lstStyle/>
          <a:p>
            <a:r>
              <a:rPr lang="en-US" dirty="0"/>
              <a:t>What is unique about point cloud data in relation to other geospatial data? </a:t>
            </a:r>
          </a:p>
          <a:p>
            <a:r>
              <a:rPr lang="en-US" dirty="0"/>
              <a:t>Why is a Web service for point clouds needed? </a:t>
            </a:r>
          </a:p>
          <a:p>
            <a:r>
              <a:rPr lang="en-US" dirty="0"/>
              <a:t>What is the expected data volume of point cloud data? </a:t>
            </a:r>
          </a:p>
          <a:p>
            <a:r>
              <a:rPr lang="en-US" dirty="0"/>
              <a:t>Do existing Web service standards within OGC already address the point cloud challenge? </a:t>
            </a:r>
          </a:p>
          <a:p>
            <a:r>
              <a:rPr lang="en-US" dirty="0"/>
              <a:t>Describe the challenges of point cloud Web services in relation to other kinds of web services such as those based on Web Map Service (WMS), Web Feature Service (WFS), and Web Coverage Service (WCS) standards </a:t>
            </a:r>
          </a:p>
        </p:txBody>
      </p:sp>
      <p:sp>
        <p:nvSpPr>
          <p:cNvPr id="4" name="Slide Number Placeholder 3">
            <a:extLst>
              <a:ext uri="{FF2B5EF4-FFF2-40B4-BE49-F238E27FC236}">
                <a16:creationId xmlns:a16="http://schemas.microsoft.com/office/drawing/2014/main" id="{75DBDE3C-9CC5-6540-9253-90829E5E095E}"/>
              </a:ext>
            </a:extLst>
          </p:cNvPr>
          <p:cNvSpPr>
            <a:spLocks noGrp="1"/>
          </p:cNvSpPr>
          <p:nvPr>
            <p:ph type="sldNum" sz="quarter" idx="11"/>
          </p:nvPr>
        </p:nvSpPr>
        <p:spPr/>
        <p:txBody>
          <a:bodyPr/>
          <a:lstStyle/>
          <a:p>
            <a:pPr>
              <a:defRPr/>
            </a:pPr>
            <a:fld id="{D417390A-8201-4953-9183-2366AD68A04D}" type="slidenum">
              <a:rPr lang="en-US" smtClean="0"/>
              <a:pPr>
                <a:defRPr/>
              </a:pPr>
              <a:t>26</a:t>
            </a:fld>
            <a:endParaRPr lang="en-US"/>
          </a:p>
        </p:txBody>
      </p:sp>
    </p:spTree>
    <p:extLst>
      <p:ext uri="{BB962C8B-B14F-4D97-AF65-F5344CB8AC3E}">
        <p14:creationId xmlns:p14="http://schemas.microsoft.com/office/powerpoint/2010/main" val="3268039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6"/>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800" dirty="0"/>
              <a:t>LiDAR Point Cloud Data Handling: Approach </a:t>
            </a:r>
            <a:endParaRPr sz="2800" dirty="0"/>
          </a:p>
        </p:txBody>
      </p:sp>
      <p:sp>
        <p:nvSpPr>
          <p:cNvPr id="213" name="Google Shape;213;p36"/>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indent="-381000">
              <a:buSzPts val="2400"/>
            </a:pPr>
            <a:r>
              <a:rPr lang="en" dirty="0"/>
              <a:t>Identify requirements for use, storage, and transmission of point cloud data</a:t>
            </a:r>
            <a:endParaRPr dirty="0"/>
          </a:p>
          <a:p>
            <a:pPr indent="-381000">
              <a:buSzPts val="2400"/>
            </a:pPr>
            <a:r>
              <a:rPr lang="en" dirty="0"/>
              <a:t>Investigate five current Web service software </a:t>
            </a:r>
            <a:r>
              <a:rPr lang="de-DE" dirty="0" err="1"/>
              <a:t>packages</a:t>
            </a:r>
            <a:r>
              <a:rPr lang="en" dirty="0"/>
              <a:t>:</a:t>
            </a:r>
          </a:p>
          <a:p>
            <a:pPr lvl="1" indent="-381000">
              <a:buSzPts val="2400"/>
            </a:pPr>
            <a:r>
              <a:rPr lang="de-DE" dirty="0"/>
              <a:t>ESRI </a:t>
            </a:r>
            <a:r>
              <a:rPr lang="de-DE" b="1" dirty="0"/>
              <a:t>I3S</a:t>
            </a:r>
            <a:r>
              <a:rPr lang="de-DE" dirty="0"/>
              <a:t> [https://</a:t>
            </a:r>
            <a:r>
              <a:rPr lang="de-DE" dirty="0" err="1"/>
              <a:t>github.com</a:t>
            </a:r>
            <a:r>
              <a:rPr lang="de-DE" dirty="0"/>
              <a:t>/</a:t>
            </a:r>
            <a:r>
              <a:rPr lang="de-DE" dirty="0" err="1"/>
              <a:t>esri</a:t>
            </a:r>
            <a:r>
              <a:rPr lang="de-DE" dirty="0"/>
              <a:t>/ </a:t>
            </a:r>
            <a:r>
              <a:rPr lang="de-DE" dirty="0" err="1"/>
              <a:t>pointcloud</a:t>
            </a:r>
            <a:r>
              <a:rPr lang="de-DE" dirty="0"/>
              <a:t>], </a:t>
            </a:r>
          </a:p>
          <a:p>
            <a:pPr lvl="1" indent="-381000">
              <a:buSzPts val="2400"/>
            </a:pPr>
            <a:r>
              <a:rPr lang="de-DE" dirty="0" err="1"/>
              <a:t>Cesium</a:t>
            </a:r>
            <a:r>
              <a:rPr lang="de-DE" dirty="0"/>
              <a:t> </a:t>
            </a:r>
            <a:r>
              <a:rPr lang="de-DE" b="1" dirty="0"/>
              <a:t>3D</a:t>
            </a:r>
            <a:r>
              <a:rPr lang="de-DE" dirty="0"/>
              <a:t> </a:t>
            </a:r>
            <a:r>
              <a:rPr lang="de-DE" dirty="0" err="1"/>
              <a:t>Tiles</a:t>
            </a:r>
            <a:r>
              <a:rPr lang="de-DE" dirty="0"/>
              <a:t> [https://</a:t>
            </a:r>
            <a:r>
              <a:rPr lang="de-DE" dirty="0" err="1"/>
              <a:t>github.com</a:t>
            </a:r>
            <a:r>
              <a:rPr lang="de-DE" dirty="0"/>
              <a:t>/</a:t>
            </a:r>
            <a:r>
              <a:rPr lang="de-DE" dirty="0" err="1"/>
              <a:t>AnalyticalGraphicsInc</a:t>
            </a:r>
            <a:r>
              <a:rPr lang="de-DE" dirty="0"/>
              <a:t>/3d-tiles]</a:t>
            </a:r>
          </a:p>
          <a:p>
            <a:pPr lvl="1" indent="-381000">
              <a:buSzPts val="2400"/>
            </a:pPr>
            <a:r>
              <a:rPr lang="de-DE" b="1" dirty="0"/>
              <a:t>Greyhound</a:t>
            </a:r>
            <a:r>
              <a:rPr lang="de-DE" dirty="0"/>
              <a:t> [https://</a:t>
            </a:r>
            <a:r>
              <a:rPr lang="de-DE" dirty="0" err="1"/>
              <a:t>greyhound.io</a:t>
            </a:r>
            <a:r>
              <a:rPr lang="de-DE" dirty="0"/>
              <a:t>], </a:t>
            </a:r>
          </a:p>
          <a:p>
            <a:pPr lvl="1" indent="-381000">
              <a:buSzPts val="2400"/>
            </a:pPr>
            <a:r>
              <a:rPr lang="de-DE" b="1" dirty="0" err="1"/>
              <a:t>PotreeConverter</a:t>
            </a:r>
            <a:r>
              <a:rPr lang="de-DE" dirty="0"/>
              <a:t> [https://</a:t>
            </a:r>
            <a:r>
              <a:rPr lang="de-DE" dirty="0" err="1"/>
              <a:t>github.com</a:t>
            </a:r>
            <a:r>
              <a:rPr lang="de-DE" dirty="0"/>
              <a:t>/</a:t>
            </a:r>
            <a:r>
              <a:rPr lang="de-DE" dirty="0" err="1"/>
              <a:t>potree</a:t>
            </a:r>
            <a:r>
              <a:rPr lang="de-DE" dirty="0"/>
              <a:t>/</a:t>
            </a:r>
            <a:r>
              <a:rPr lang="de-DE" dirty="0" err="1"/>
              <a:t>PotreeConverter</a:t>
            </a:r>
            <a:r>
              <a:rPr lang="de-DE" dirty="0"/>
              <a:t>],</a:t>
            </a:r>
          </a:p>
          <a:p>
            <a:pPr lvl="1" indent="-381000">
              <a:buSzPts val="2400"/>
            </a:pPr>
            <a:r>
              <a:rPr lang="de-DE" b="1" dirty="0" err="1"/>
              <a:t>Entwine</a:t>
            </a:r>
            <a:r>
              <a:rPr lang="de-DE" dirty="0"/>
              <a:t> [https://</a:t>
            </a:r>
            <a:r>
              <a:rPr lang="de-DE" dirty="0" err="1"/>
              <a:t>entwine.io</a:t>
            </a:r>
            <a:r>
              <a:rPr lang="de-DE" dirty="0"/>
              <a:t>]) </a:t>
            </a:r>
          </a:p>
        </p:txBody>
      </p:sp>
    </p:spTree>
    <p:extLst>
      <p:ext uri="{BB962C8B-B14F-4D97-AF65-F5344CB8AC3E}">
        <p14:creationId xmlns:p14="http://schemas.microsoft.com/office/powerpoint/2010/main" val="709957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6823-A003-0D4A-99E2-66955E43E24D}"/>
              </a:ext>
            </a:extLst>
          </p:cNvPr>
          <p:cNvSpPr>
            <a:spLocks noGrp="1"/>
          </p:cNvSpPr>
          <p:nvPr>
            <p:ph type="title"/>
          </p:nvPr>
        </p:nvSpPr>
        <p:spPr/>
        <p:txBody>
          <a:bodyPr/>
          <a:lstStyle/>
          <a:p>
            <a:r>
              <a:rPr lang="en-US" dirty="0"/>
              <a:t>Status Quo</a:t>
            </a:r>
          </a:p>
        </p:txBody>
      </p:sp>
      <p:sp>
        <p:nvSpPr>
          <p:cNvPr id="3" name="Content Placeholder 2">
            <a:extLst>
              <a:ext uri="{FF2B5EF4-FFF2-40B4-BE49-F238E27FC236}">
                <a16:creationId xmlns:a16="http://schemas.microsoft.com/office/drawing/2014/main" id="{65812750-224F-5341-A1DD-0352EE9CF14E}"/>
              </a:ext>
            </a:extLst>
          </p:cNvPr>
          <p:cNvSpPr>
            <a:spLocks noGrp="1"/>
          </p:cNvSpPr>
          <p:nvPr>
            <p:ph idx="1"/>
          </p:nvPr>
        </p:nvSpPr>
        <p:spPr/>
        <p:txBody>
          <a:bodyPr/>
          <a:lstStyle/>
          <a:p>
            <a:pPr marL="0" indent="0">
              <a:buNone/>
            </a:pPr>
            <a:r>
              <a:rPr lang="en-US" dirty="0"/>
              <a:t>Testbed-14 found out that the market is still missing an openly specified format with the following features: </a:t>
            </a:r>
          </a:p>
          <a:p>
            <a:pPr marL="793750" lvl="1" indent="-457200">
              <a:buFont typeface="+mj-lt"/>
              <a:buAutoNum type="alphaLcParenR"/>
            </a:pPr>
            <a:r>
              <a:rPr lang="en-US" sz="2400" dirty="0"/>
              <a:t>Spatially accelerated access</a:t>
            </a:r>
          </a:p>
          <a:p>
            <a:pPr marL="793750" lvl="1" indent="-457200">
              <a:buFont typeface="+mj-lt"/>
              <a:buAutoNum type="alphaLcParenR"/>
            </a:pPr>
            <a:r>
              <a:rPr lang="en-US" sz="2400" dirty="0"/>
              <a:t>Point cloud-appropriate compression with no intellectual property restrictions </a:t>
            </a:r>
          </a:p>
          <a:p>
            <a:pPr marL="793750" lvl="1" indent="-457200">
              <a:buFont typeface="+mj-lt"/>
              <a:buAutoNum type="alphaLcParenR"/>
            </a:pPr>
            <a:r>
              <a:rPr lang="en-US" sz="2400" dirty="0"/>
              <a:t>Flexible data schema</a:t>
            </a:r>
          </a:p>
          <a:p>
            <a:pPr marL="793750" lvl="1" indent="-457200">
              <a:buFont typeface="+mj-lt"/>
              <a:buAutoNum type="alphaLcParenR"/>
            </a:pPr>
            <a:r>
              <a:rPr lang="en-US" sz="2400" dirty="0"/>
              <a:t>Platform (JavaScript, Java, native) flexibility </a:t>
            </a:r>
          </a:p>
          <a:p>
            <a:endParaRPr lang="en-US" dirty="0"/>
          </a:p>
        </p:txBody>
      </p:sp>
      <p:sp>
        <p:nvSpPr>
          <p:cNvPr id="4" name="Slide Number Placeholder 3">
            <a:extLst>
              <a:ext uri="{FF2B5EF4-FFF2-40B4-BE49-F238E27FC236}">
                <a16:creationId xmlns:a16="http://schemas.microsoft.com/office/drawing/2014/main" id="{5CB3A48D-E142-9645-8B8E-5E4C229A7185}"/>
              </a:ext>
            </a:extLst>
          </p:cNvPr>
          <p:cNvSpPr>
            <a:spLocks noGrp="1"/>
          </p:cNvSpPr>
          <p:nvPr>
            <p:ph type="sldNum" sz="quarter" idx="11"/>
          </p:nvPr>
        </p:nvSpPr>
        <p:spPr/>
        <p:txBody>
          <a:bodyPr/>
          <a:lstStyle/>
          <a:p>
            <a:pPr>
              <a:defRPr/>
            </a:pPr>
            <a:fld id="{D417390A-8201-4953-9183-2366AD68A04D}" type="slidenum">
              <a:rPr lang="en-US" smtClean="0"/>
              <a:pPr>
                <a:defRPr/>
              </a:pPr>
              <a:t>28</a:t>
            </a:fld>
            <a:endParaRPr lang="en-US"/>
          </a:p>
        </p:txBody>
      </p:sp>
    </p:spTree>
    <p:extLst>
      <p:ext uri="{BB962C8B-B14F-4D97-AF65-F5344CB8AC3E}">
        <p14:creationId xmlns:p14="http://schemas.microsoft.com/office/powerpoint/2010/main" val="3324169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800" dirty="0"/>
              <a:t>LiDAR Point Cloud Data Handling: Way Forward</a:t>
            </a:r>
            <a:r>
              <a:rPr lang="en" sz="3600" dirty="0"/>
              <a:t> </a:t>
            </a:r>
            <a:endParaRPr sz="3600" dirty="0"/>
          </a:p>
        </p:txBody>
      </p:sp>
      <p:sp>
        <p:nvSpPr>
          <p:cNvPr id="219" name="Google Shape;219;p37"/>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dirty="0"/>
              <a:t>For Web service specifications coming from OGC, the following additional requirements must be considered:</a:t>
            </a:r>
            <a:endParaRPr dirty="0"/>
          </a:p>
          <a:p>
            <a:pPr>
              <a:spcBef>
                <a:spcPts val="1600"/>
              </a:spcBef>
              <a:buSzPts val="2400"/>
            </a:pPr>
            <a:r>
              <a:rPr lang="en" b="1" dirty="0"/>
              <a:t>Static tiling approach </a:t>
            </a:r>
            <a:r>
              <a:rPr lang="en" dirty="0"/>
              <a:t>aligned with WMTS and GeoPackage</a:t>
            </a:r>
            <a:endParaRPr dirty="0"/>
          </a:p>
          <a:p>
            <a:pPr>
              <a:buSzPts val="2400"/>
            </a:pPr>
            <a:r>
              <a:rPr lang="en" dirty="0"/>
              <a:t>Suitability for </a:t>
            </a:r>
            <a:r>
              <a:rPr lang="en" b="1" dirty="0"/>
              <a:t>archival data storage and transmission </a:t>
            </a:r>
            <a:r>
              <a:rPr lang="en" dirty="0"/>
              <a:t>in addition to progressive access over HTTP network protocols</a:t>
            </a:r>
            <a:endParaRPr dirty="0"/>
          </a:p>
          <a:p>
            <a:pPr>
              <a:buSzPts val="2400"/>
            </a:pPr>
            <a:r>
              <a:rPr lang="en" dirty="0"/>
              <a:t>Downstream application performance sensitivity to data organization</a:t>
            </a:r>
            <a:endParaRPr dirty="0"/>
          </a:p>
        </p:txBody>
      </p:sp>
    </p:spTree>
    <p:extLst>
      <p:ext uri="{BB962C8B-B14F-4D97-AF65-F5344CB8AC3E}">
        <p14:creationId xmlns:p14="http://schemas.microsoft.com/office/powerpoint/2010/main" val="4136259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14FD59-0899-A44D-9D00-597EE3A1702E}"/>
              </a:ext>
            </a:extLst>
          </p:cNvPr>
          <p:cNvSpPr>
            <a:spLocks noGrp="1"/>
          </p:cNvSpPr>
          <p:nvPr>
            <p:ph type="sldNum" sz="quarter" idx="11"/>
          </p:nvPr>
        </p:nvSpPr>
        <p:spPr/>
        <p:txBody>
          <a:bodyPr/>
          <a:lstStyle/>
          <a:p>
            <a:pPr>
              <a:defRPr/>
            </a:pPr>
            <a:fld id="{31C56E6C-8990-451C-AB86-9B921F879E26}" type="slidenum">
              <a:rPr lang="en-US" smtClean="0"/>
              <a:pPr>
                <a:defRPr/>
              </a:pPr>
              <a:t>3</a:t>
            </a:fld>
            <a:endParaRPr lang="en-US"/>
          </a:p>
        </p:txBody>
      </p:sp>
      <p:sp>
        <p:nvSpPr>
          <p:cNvPr id="3" name="Rectangle 2">
            <a:extLst>
              <a:ext uri="{FF2B5EF4-FFF2-40B4-BE49-F238E27FC236}">
                <a16:creationId xmlns:a16="http://schemas.microsoft.com/office/drawing/2014/main" id="{F8909532-8835-C643-90DD-3CFDD327E957}"/>
              </a:ext>
            </a:extLst>
          </p:cNvPr>
          <p:cNvSpPr/>
          <p:nvPr/>
        </p:nvSpPr>
        <p:spPr bwMode="auto">
          <a:xfrm>
            <a:off x="0" y="452130"/>
            <a:ext cx="9144000" cy="1144950"/>
          </a:xfrm>
          <a:prstGeom prst="rect">
            <a:avLst/>
          </a:prstGeom>
          <a:solidFill>
            <a:schemeClr val="bg1"/>
          </a:solidFill>
          <a:ln w="12700" cap="flat" cmpd="sng" algn="ctr">
            <a:noFill/>
            <a:prstDash val="solid"/>
            <a:round/>
            <a:headEnd type="none" w="med" len="med"/>
            <a:tailEnd type="none" w="med" len="med"/>
          </a:ln>
          <a:effectLst/>
        </p:spPr>
        <p:txBody>
          <a:bodyPr rtlCol="0" anchor="ctr"/>
          <a:lstStyle/>
          <a:p>
            <a:pPr algn="ctr"/>
            <a:endParaRPr lang="en-US" sz="2400" b="0" dirty="0">
              <a:solidFill>
                <a:schemeClr val="bg1"/>
              </a:solidFill>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8E066C5E-F070-7246-8409-995906971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50" y="757450"/>
            <a:ext cx="8250353" cy="4867937"/>
          </a:xfrm>
          <a:prstGeom prst="rect">
            <a:avLst/>
          </a:prstGeom>
        </p:spPr>
      </p:pic>
    </p:spTree>
    <p:extLst>
      <p:ext uri="{BB962C8B-B14F-4D97-AF65-F5344CB8AC3E}">
        <p14:creationId xmlns:p14="http://schemas.microsoft.com/office/powerpoint/2010/main" val="660460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8"/>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400"/>
              <a:t>Machine Learning, Deep Learning &amp; Artificial Intelligence: Challenge</a:t>
            </a:r>
            <a:endParaRPr sz="2400"/>
          </a:p>
        </p:txBody>
      </p:sp>
      <p:pic>
        <p:nvPicPr>
          <p:cNvPr id="225" name="Google Shape;225;p38"/>
          <p:cNvPicPr preferRelativeResize="0"/>
          <p:nvPr/>
        </p:nvPicPr>
        <p:blipFill>
          <a:blip r:embed="rId3">
            <a:alphaModFix/>
          </a:blip>
          <a:stretch>
            <a:fillRect/>
          </a:stretch>
        </p:blipFill>
        <p:spPr>
          <a:xfrm>
            <a:off x="0" y="1230576"/>
            <a:ext cx="9144000" cy="4770175"/>
          </a:xfrm>
          <a:prstGeom prst="rect">
            <a:avLst/>
          </a:prstGeom>
          <a:noFill/>
          <a:ln>
            <a:noFill/>
          </a:ln>
        </p:spPr>
      </p:pic>
    </p:spTree>
    <p:extLst>
      <p:ext uri="{BB962C8B-B14F-4D97-AF65-F5344CB8AC3E}">
        <p14:creationId xmlns:p14="http://schemas.microsoft.com/office/powerpoint/2010/main" val="2889863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9"/>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sz="2100"/>
              <a:t>Machine Learning, Deep Learning &amp; Artificial Intelligence: Approach </a:t>
            </a:r>
            <a:endParaRPr sz="2100"/>
          </a:p>
        </p:txBody>
      </p:sp>
      <p:pic>
        <p:nvPicPr>
          <p:cNvPr id="231" name="Google Shape;231;p39"/>
          <p:cNvPicPr preferRelativeResize="0"/>
          <p:nvPr/>
        </p:nvPicPr>
        <p:blipFill>
          <a:blip r:embed="rId3">
            <a:alphaModFix/>
          </a:blip>
          <a:stretch>
            <a:fillRect/>
          </a:stretch>
        </p:blipFill>
        <p:spPr>
          <a:xfrm>
            <a:off x="359331" y="1622725"/>
            <a:ext cx="8529146" cy="4108474"/>
          </a:xfrm>
          <a:prstGeom prst="rect">
            <a:avLst/>
          </a:prstGeom>
          <a:noFill/>
          <a:ln>
            <a:noFill/>
          </a:ln>
        </p:spPr>
      </p:pic>
    </p:spTree>
    <p:extLst>
      <p:ext uri="{BB962C8B-B14F-4D97-AF65-F5344CB8AC3E}">
        <p14:creationId xmlns:p14="http://schemas.microsoft.com/office/powerpoint/2010/main" val="3531935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100" dirty="0"/>
              <a:t>Machine Learning, Deep Learning &amp; Artificial Intelligence: Way Forward </a:t>
            </a:r>
            <a:endParaRPr sz="2100" dirty="0"/>
          </a:p>
        </p:txBody>
      </p:sp>
      <p:pic>
        <p:nvPicPr>
          <p:cNvPr id="237" name="Google Shape;237;p40"/>
          <p:cNvPicPr preferRelativeResize="0"/>
          <p:nvPr/>
        </p:nvPicPr>
        <p:blipFill>
          <a:blip r:embed="rId3">
            <a:alphaModFix/>
          </a:blip>
          <a:stretch>
            <a:fillRect/>
          </a:stretch>
        </p:blipFill>
        <p:spPr>
          <a:xfrm>
            <a:off x="231775" y="1291760"/>
            <a:ext cx="8642929" cy="4861650"/>
          </a:xfrm>
          <a:prstGeom prst="rect">
            <a:avLst/>
          </a:prstGeom>
          <a:noFill/>
          <a:ln>
            <a:noFill/>
          </a:ln>
        </p:spPr>
      </p:pic>
    </p:spTree>
    <p:extLst>
      <p:ext uri="{BB962C8B-B14F-4D97-AF65-F5344CB8AC3E}">
        <p14:creationId xmlns:p14="http://schemas.microsoft.com/office/powerpoint/2010/main" val="20998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err="1"/>
              <a:t>MapML</a:t>
            </a:r>
            <a:r>
              <a:rPr lang="en" dirty="0"/>
              <a:t>: Challenge</a:t>
            </a:r>
            <a:endParaRPr dirty="0"/>
          </a:p>
        </p:txBody>
      </p:sp>
      <p:pic>
        <p:nvPicPr>
          <p:cNvPr id="243" name="Google Shape;243;p41"/>
          <p:cNvPicPr preferRelativeResize="0"/>
          <p:nvPr/>
        </p:nvPicPr>
        <p:blipFill>
          <a:blip r:embed="rId3">
            <a:alphaModFix/>
          </a:blip>
          <a:stretch>
            <a:fillRect/>
          </a:stretch>
        </p:blipFill>
        <p:spPr>
          <a:xfrm>
            <a:off x="3161317" y="1520750"/>
            <a:ext cx="5669427" cy="4602599"/>
          </a:xfrm>
          <a:prstGeom prst="rect">
            <a:avLst/>
          </a:prstGeom>
          <a:noFill/>
          <a:ln>
            <a:noFill/>
          </a:ln>
        </p:spPr>
      </p:pic>
      <p:sp>
        <p:nvSpPr>
          <p:cNvPr id="244" name="Google Shape;244;p41"/>
          <p:cNvSpPr txBox="1"/>
          <p:nvPr/>
        </p:nvSpPr>
        <p:spPr>
          <a:xfrm>
            <a:off x="193875" y="2585875"/>
            <a:ext cx="3000000" cy="3000000"/>
          </a:xfrm>
          <a:prstGeom prst="rect">
            <a:avLst/>
          </a:prstGeom>
          <a:noFill/>
          <a:ln>
            <a:noFill/>
          </a:ln>
        </p:spPr>
        <p:txBody>
          <a:bodyPr spcFirstLastPara="1" wrap="square" lIns="91425" tIns="91425" rIns="91425" bIns="91425" anchor="ctr" anchorCtr="0">
            <a:noAutofit/>
          </a:bodyPr>
          <a:lstStyle/>
          <a:p>
            <a:pPr>
              <a:spcBef>
                <a:spcPts val="0"/>
              </a:spcBef>
              <a:spcAft>
                <a:spcPts val="0"/>
              </a:spcAft>
            </a:pPr>
            <a:r>
              <a:rPr lang="en" sz="3000" dirty="0">
                <a:solidFill>
                  <a:schemeClr val="dk1"/>
                </a:solidFill>
                <a:latin typeface="+mn-lt"/>
              </a:rPr>
              <a:t>How can we make maps truly accessible to everyone in a default web browser?</a:t>
            </a:r>
            <a:endParaRPr sz="3000" dirty="0">
              <a:latin typeface="+mn-lt"/>
            </a:endParaRPr>
          </a:p>
        </p:txBody>
      </p:sp>
    </p:spTree>
    <p:extLst>
      <p:ext uri="{BB962C8B-B14F-4D97-AF65-F5344CB8AC3E}">
        <p14:creationId xmlns:p14="http://schemas.microsoft.com/office/powerpoint/2010/main" val="2988570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99AC-A6C2-CF44-933F-2F53998B91D4}"/>
              </a:ext>
            </a:extLst>
          </p:cNvPr>
          <p:cNvSpPr>
            <a:spLocks noGrp="1"/>
          </p:cNvSpPr>
          <p:nvPr>
            <p:ph type="title"/>
          </p:nvPr>
        </p:nvSpPr>
        <p:spPr/>
        <p:txBody>
          <a:bodyPr/>
          <a:lstStyle/>
          <a:p>
            <a:r>
              <a:rPr lang="en-US" dirty="0"/>
              <a:t>Image Maps vs. </a:t>
            </a:r>
            <a:r>
              <a:rPr lang="en-US" dirty="0" err="1"/>
              <a:t>MapML</a:t>
            </a:r>
            <a:endParaRPr lang="en-US" dirty="0"/>
          </a:p>
        </p:txBody>
      </p:sp>
      <p:sp>
        <p:nvSpPr>
          <p:cNvPr id="3" name="Slide Number Placeholder 2">
            <a:extLst>
              <a:ext uri="{FF2B5EF4-FFF2-40B4-BE49-F238E27FC236}">
                <a16:creationId xmlns:a16="http://schemas.microsoft.com/office/drawing/2014/main" id="{10DC7E7B-FD2D-5940-9F4F-F9328B99D523}"/>
              </a:ext>
            </a:extLst>
          </p:cNvPr>
          <p:cNvSpPr>
            <a:spLocks noGrp="1"/>
          </p:cNvSpPr>
          <p:nvPr>
            <p:ph type="sldNum" sz="quarter" idx="11"/>
          </p:nvPr>
        </p:nvSpPr>
        <p:spPr/>
        <p:txBody>
          <a:bodyPr/>
          <a:lstStyle/>
          <a:p>
            <a:pPr>
              <a:defRPr/>
            </a:pPr>
            <a:fld id="{364E465F-6105-41CC-ABD7-6EA2E1D254A2}" type="slidenum">
              <a:rPr lang="en-US" smtClean="0"/>
              <a:pPr>
                <a:defRPr/>
              </a:pPr>
              <a:t>34</a:t>
            </a:fld>
            <a:endParaRPr lang="en-US"/>
          </a:p>
        </p:txBody>
      </p:sp>
      <p:pic>
        <p:nvPicPr>
          <p:cNvPr id="5" name="Picture 4">
            <a:extLst>
              <a:ext uri="{FF2B5EF4-FFF2-40B4-BE49-F238E27FC236}">
                <a16:creationId xmlns:a16="http://schemas.microsoft.com/office/drawing/2014/main" id="{2DE8CC3B-7661-5B48-9E45-E369EAEDD484}"/>
              </a:ext>
            </a:extLst>
          </p:cNvPr>
          <p:cNvPicPr>
            <a:picLocks noChangeAspect="1"/>
          </p:cNvPicPr>
          <p:nvPr/>
        </p:nvPicPr>
        <p:blipFill>
          <a:blip r:embed="rId2"/>
          <a:stretch>
            <a:fillRect/>
          </a:stretch>
        </p:blipFill>
        <p:spPr>
          <a:xfrm>
            <a:off x="526510" y="3290715"/>
            <a:ext cx="4198150" cy="2958190"/>
          </a:xfrm>
          <a:prstGeom prst="rect">
            <a:avLst/>
          </a:prstGeom>
        </p:spPr>
      </p:pic>
    </p:spTree>
    <p:extLst>
      <p:ext uri="{BB962C8B-B14F-4D97-AF65-F5344CB8AC3E}">
        <p14:creationId xmlns:p14="http://schemas.microsoft.com/office/powerpoint/2010/main" val="4097733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99AC-A6C2-CF44-933F-2F53998B91D4}"/>
              </a:ext>
            </a:extLst>
          </p:cNvPr>
          <p:cNvSpPr>
            <a:spLocks noGrp="1"/>
          </p:cNvSpPr>
          <p:nvPr>
            <p:ph type="title"/>
          </p:nvPr>
        </p:nvSpPr>
        <p:spPr/>
        <p:txBody>
          <a:bodyPr/>
          <a:lstStyle/>
          <a:p>
            <a:r>
              <a:rPr lang="en-US" dirty="0" err="1"/>
              <a:t>MapML</a:t>
            </a:r>
            <a:endParaRPr lang="en-US" dirty="0"/>
          </a:p>
        </p:txBody>
      </p:sp>
      <p:sp>
        <p:nvSpPr>
          <p:cNvPr id="3" name="Slide Number Placeholder 2">
            <a:extLst>
              <a:ext uri="{FF2B5EF4-FFF2-40B4-BE49-F238E27FC236}">
                <a16:creationId xmlns:a16="http://schemas.microsoft.com/office/drawing/2014/main" id="{10DC7E7B-FD2D-5940-9F4F-F9328B99D523}"/>
              </a:ext>
            </a:extLst>
          </p:cNvPr>
          <p:cNvSpPr>
            <a:spLocks noGrp="1"/>
          </p:cNvSpPr>
          <p:nvPr>
            <p:ph type="sldNum" sz="quarter" idx="11"/>
          </p:nvPr>
        </p:nvSpPr>
        <p:spPr/>
        <p:txBody>
          <a:bodyPr/>
          <a:lstStyle/>
          <a:p>
            <a:pPr>
              <a:defRPr/>
            </a:pPr>
            <a:fld id="{364E465F-6105-41CC-ABD7-6EA2E1D254A2}" type="slidenum">
              <a:rPr lang="en-US" smtClean="0"/>
              <a:pPr>
                <a:defRPr/>
              </a:pPr>
              <a:t>35</a:t>
            </a:fld>
            <a:endParaRPr lang="en-US"/>
          </a:p>
        </p:txBody>
      </p:sp>
      <p:pic>
        <p:nvPicPr>
          <p:cNvPr id="4" name="Picture 2">
            <a:extLst>
              <a:ext uri="{FF2B5EF4-FFF2-40B4-BE49-F238E27FC236}">
                <a16:creationId xmlns:a16="http://schemas.microsoft.com/office/drawing/2014/main" id="{202DBA56-1C00-E04E-9971-B6400D96E05C}"/>
              </a:ext>
            </a:extLst>
          </p:cNvPr>
          <p:cNvPicPr>
            <a:picLocks noChangeAspect="1" noChangeArrowheads="1"/>
          </p:cNvPicPr>
          <p:nvPr/>
        </p:nvPicPr>
        <p:blipFill>
          <a:blip r:embed="rId2" cstate="print"/>
          <a:srcRect/>
          <a:stretch>
            <a:fillRect/>
          </a:stretch>
        </p:blipFill>
        <p:spPr bwMode="auto">
          <a:xfrm>
            <a:off x="1454799" y="131037"/>
            <a:ext cx="7677150" cy="6381750"/>
          </a:xfrm>
          <a:prstGeom prst="rect">
            <a:avLst/>
          </a:prstGeom>
          <a:noFill/>
          <a:ln w="9525">
            <a:noFill/>
            <a:miter lim="800000"/>
            <a:headEnd/>
            <a:tailEnd/>
          </a:ln>
        </p:spPr>
      </p:pic>
      <p:pic>
        <p:nvPicPr>
          <p:cNvPr id="5" name="Picture 4">
            <a:extLst>
              <a:ext uri="{FF2B5EF4-FFF2-40B4-BE49-F238E27FC236}">
                <a16:creationId xmlns:a16="http://schemas.microsoft.com/office/drawing/2014/main" id="{2DE8CC3B-7661-5B48-9E45-E369EAEDD484}"/>
              </a:ext>
            </a:extLst>
          </p:cNvPr>
          <p:cNvPicPr>
            <a:picLocks noChangeAspect="1"/>
          </p:cNvPicPr>
          <p:nvPr/>
        </p:nvPicPr>
        <p:blipFill>
          <a:blip r:embed="rId3"/>
          <a:stretch>
            <a:fillRect/>
          </a:stretch>
        </p:blipFill>
        <p:spPr>
          <a:xfrm>
            <a:off x="526510" y="3290715"/>
            <a:ext cx="4198150" cy="2958190"/>
          </a:xfrm>
          <a:prstGeom prst="rect">
            <a:avLst/>
          </a:prstGeom>
        </p:spPr>
      </p:pic>
    </p:spTree>
    <p:extLst>
      <p:ext uri="{BB962C8B-B14F-4D97-AF65-F5344CB8AC3E}">
        <p14:creationId xmlns:p14="http://schemas.microsoft.com/office/powerpoint/2010/main" val="2693139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err="1"/>
              <a:t>MapML</a:t>
            </a:r>
            <a:r>
              <a:rPr lang="en" dirty="0"/>
              <a:t>: Approach </a:t>
            </a:r>
            <a:endParaRPr dirty="0"/>
          </a:p>
        </p:txBody>
      </p:sp>
      <p:pic>
        <p:nvPicPr>
          <p:cNvPr id="250" name="Google Shape;250;p42"/>
          <p:cNvPicPr preferRelativeResize="0"/>
          <p:nvPr/>
        </p:nvPicPr>
        <p:blipFill rotWithShape="1">
          <a:blip r:embed="rId3">
            <a:alphaModFix/>
          </a:blip>
          <a:srcRect l="3312" r="4157"/>
          <a:stretch/>
        </p:blipFill>
        <p:spPr>
          <a:xfrm>
            <a:off x="205932" y="1139100"/>
            <a:ext cx="9235930" cy="4953205"/>
          </a:xfrm>
          <a:prstGeom prst="rect">
            <a:avLst/>
          </a:prstGeom>
          <a:noFill/>
          <a:ln>
            <a:noFill/>
          </a:ln>
        </p:spPr>
      </p:pic>
    </p:spTree>
    <p:extLst>
      <p:ext uri="{BB962C8B-B14F-4D97-AF65-F5344CB8AC3E}">
        <p14:creationId xmlns:p14="http://schemas.microsoft.com/office/powerpoint/2010/main" val="3559044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3"/>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err="1"/>
              <a:t>MapML</a:t>
            </a:r>
            <a:r>
              <a:rPr lang="en" dirty="0"/>
              <a:t>: Way Forward </a:t>
            </a:r>
            <a:endParaRPr dirty="0"/>
          </a:p>
        </p:txBody>
      </p:sp>
      <p:sp>
        <p:nvSpPr>
          <p:cNvPr id="2" name="Content Placeholder 1">
            <a:extLst>
              <a:ext uri="{FF2B5EF4-FFF2-40B4-BE49-F238E27FC236}">
                <a16:creationId xmlns:a16="http://schemas.microsoft.com/office/drawing/2014/main" id="{DDE186F7-57DE-1044-B261-FCA7BD4DA3A6}"/>
              </a:ext>
            </a:extLst>
          </p:cNvPr>
          <p:cNvSpPr>
            <a:spLocks noGrp="1"/>
          </p:cNvSpPr>
          <p:nvPr>
            <p:ph idx="1"/>
          </p:nvPr>
        </p:nvSpPr>
        <p:spPr/>
        <p:txBody>
          <a:bodyPr/>
          <a:lstStyle/>
          <a:p>
            <a:pPr>
              <a:buClr>
                <a:schemeClr val="dk1"/>
              </a:buClr>
              <a:buSzPts val="1100"/>
            </a:pPr>
            <a:r>
              <a:rPr lang="en-US" dirty="0"/>
              <a:t>The next generation of OGC services can integrate </a:t>
            </a:r>
            <a:r>
              <a:rPr lang="en-US" dirty="0" err="1"/>
              <a:t>MapML</a:t>
            </a:r>
            <a:r>
              <a:rPr lang="en-US" dirty="0"/>
              <a:t> files more easily.</a:t>
            </a:r>
          </a:p>
          <a:p>
            <a:pPr>
              <a:spcBef>
                <a:spcPts val="1600"/>
              </a:spcBef>
              <a:buClr>
                <a:schemeClr val="dk1"/>
              </a:buClr>
              <a:buSzPts val="1100"/>
            </a:pPr>
            <a:r>
              <a:rPr lang="en-US" dirty="0"/>
              <a:t>Potential use of </a:t>
            </a:r>
            <a:r>
              <a:rPr lang="en-US" dirty="0" err="1"/>
              <a:t>MapML</a:t>
            </a:r>
            <a:r>
              <a:rPr lang="en-US" dirty="0"/>
              <a:t> for social media.</a:t>
            </a:r>
          </a:p>
          <a:p>
            <a:pPr>
              <a:spcBef>
                <a:spcPts val="1600"/>
              </a:spcBef>
              <a:buClr>
                <a:schemeClr val="dk1"/>
              </a:buClr>
              <a:buSzPts val="1100"/>
            </a:pPr>
            <a:r>
              <a:rPr lang="en-US" dirty="0"/>
              <a:t>Increase functionality of </a:t>
            </a:r>
            <a:r>
              <a:rPr lang="en-US" dirty="0" err="1"/>
              <a:t>MapML</a:t>
            </a:r>
            <a:r>
              <a:rPr lang="en-US" dirty="0"/>
              <a:t> with full integration with the OGC standards baseline and future generations of OGC standards for maps and tiles.</a:t>
            </a:r>
          </a:p>
          <a:p>
            <a:pPr marL="0" indent="0">
              <a:buNone/>
            </a:pPr>
            <a:endParaRPr lang="en-US" dirty="0"/>
          </a:p>
        </p:txBody>
      </p:sp>
    </p:spTree>
    <p:extLst>
      <p:ext uri="{BB962C8B-B14F-4D97-AF65-F5344CB8AC3E}">
        <p14:creationId xmlns:p14="http://schemas.microsoft.com/office/powerpoint/2010/main" val="3861749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44"/>
          <p:cNvPicPr preferRelativeResize="0"/>
          <p:nvPr/>
        </p:nvPicPr>
        <p:blipFill>
          <a:blip r:embed="rId3">
            <a:alphaModFix/>
          </a:blip>
          <a:stretch>
            <a:fillRect/>
          </a:stretch>
        </p:blipFill>
        <p:spPr>
          <a:xfrm>
            <a:off x="984490" y="375800"/>
            <a:ext cx="7266300" cy="5143500"/>
          </a:xfrm>
          <a:prstGeom prst="rect">
            <a:avLst/>
          </a:prstGeom>
          <a:noFill/>
          <a:ln>
            <a:noFill/>
          </a:ln>
        </p:spPr>
      </p:pic>
    </p:spTree>
    <p:extLst>
      <p:ext uri="{BB962C8B-B14F-4D97-AF65-F5344CB8AC3E}">
        <p14:creationId xmlns:p14="http://schemas.microsoft.com/office/powerpoint/2010/main" val="3203239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5"/>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a:t>Portrayal: Approach </a:t>
            </a:r>
            <a:endParaRPr/>
          </a:p>
        </p:txBody>
      </p:sp>
      <p:pic>
        <p:nvPicPr>
          <p:cNvPr id="267" name="Google Shape;267;p45"/>
          <p:cNvPicPr preferRelativeResize="0"/>
          <p:nvPr/>
        </p:nvPicPr>
        <p:blipFill>
          <a:blip r:embed="rId3">
            <a:alphaModFix/>
          </a:blip>
          <a:stretch>
            <a:fillRect/>
          </a:stretch>
        </p:blipFill>
        <p:spPr>
          <a:xfrm>
            <a:off x="210856" y="2132149"/>
            <a:ext cx="5056426" cy="3178703"/>
          </a:xfrm>
          <a:prstGeom prst="rect">
            <a:avLst/>
          </a:prstGeom>
          <a:noFill/>
          <a:ln>
            <a:noFill/>
          </a:ln>
        </p:spPr>
      </p:pic>
      <p:pic>
        <p:nvPicPr>
          <p:cNvPr id="268" name="Google Shape;268;p45"/>
          <p:cNvPicPr preferRelativeResize="0"/>
          <p:nvPr/>
        </p:nvPicPr>
        <p:blipFill>
          <a:blip r:embed="rId4">
            <a:alphaModFix/>
          </a:blip>
          <a:stretch>
            <a:fillRect/>
          </a:stretch>
        </p:blipFill>
        <p:spPr>
          <a:xfrm>
            <a:off x="4744975" y="1594651"/>
            <a:ext cx="4246624" cy="4253701"/>
          </a:xfrm>
          <a:prstGeom prst="rect">
            <a:avLst/>
          </a:prstGeom>
          <a:noFill/>
          <a:ln>
            <a:noFill/>
          </a:ln>
        </p:spPr>
      </p:pic>
    </p:spTree>
    <p:extLst>
      <p:ext uri="{BB962C8B-B14F-4D97-AF65-F5344CB8AC3E}">
        <p14:creationId xmlns:p14="http://schemas.microsoft.com/office/powerpoint/2010/main" val="510069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6F70DB-4BB9-AD45-ABEE-40AB88A7E6D5}"/>
              </a:ext>
            </a:extLst>
          </p:cNvPr>
          <p:cNvSpPr>
            <a:spLocks noGrp="1"/>
          </p:cNvSpPr>
          <p:nvPr>
            <p:ph type="sldNum" sz="quarter" idx="11"/>
          </p:nvPr>
        </p:nvSpPr>
        <p:spPr/>
        <p:txBody>
          <a:bodyPr/>
          <a:lstStyle/>
          <a:p>
            <a:pPr>
              <a:defRPr/>
            </a:pPr>
            <a:fld id="{31C56E6C-8990-451C-AB86-9B921F879E26}" type="slidenum">
              <a:rPr lang="en-US" smtClean="0"/>
              <a:pPr>
                <a:defRPr/>
              </a:pPr>
              <a:t>4</a:t>
            </a:fld>
            <a:endParaRPr lang="en-US"/>
          </a:p>
        </p:txBody>
      </p:sp>
      <p:pic>
        <p:nvPicPr>
          <p:cNvPr id="4" name="Picture 3">
            <a:extLst>
              <a:ext uri="{FF2B5EF4-FFF2-40B4-BE49-F238E27FC236}">
                <a16:creationId xmlns:a16="http://schemas.microsoft.com/office/drawing/2014/main" id="{EDEBD945-97F7-B442-809A-72E2738FA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806" y="1139100"/>
            <a:ext cx="7862294" cy="4732460"/>
          </a:xfrm>
          <a:prstGeom prst="rect">
            <a:avLst/>
          </a:prstGeom>
        </p:spPr>
      </p:pic>
    </p:spTree>
    <p:extLst>
      <p:ext uri="{BB962C8B-B14F-4D97-AF65-F5344CB8AC3E}">
        <p14:creationId xmlns:p14="http://schemas.microsoft.com/office/powerpoint/2010/main" val="4077691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6"/>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Portrayal: Way Forward</a:t>
            </a:r>
            <a:endParaRPr dirty="0"/>
          </a:p>
        </p:txBody>
      </p:sp>
      <p:pic>
        <p:nvPicPr>
          <p:cNvPr id="9" name="Google Shape;460;p76">
            <a:extLst>
              <a:ext uri="{FF2B5EF4-FFF2-40B4-BE49-F238E27FC236}">
                <a16:creationId xmlns:a16="http://schemas.microsoft.com/office/drawing/2014/main" id="{65E08A94-9E79-B447-A7BE-F73D942EB173}"/>
              </a:ext>
            </a:extLst>
          </p:cNvPr>
          <p:cNvPicPr preferRelativeResize="0"/>
          <p:nvPr/>
        </p:nvPicPr>
        <p:blipFill>
          <a:blip r:embed="rId3">
            <a:alphaModFix/>
          </a:blip>
          <a:stretch>
            <a:fillRect/>
          </a:stretch>
        </p:blipFill>
        <p:spPr>
          <a:xfrm>
            <a:off x="3348907" y="5031930"/>
            <a:ext cx="2446185" cy="1373940"/>
          </a:xfrm>
          <a:prstGeom prst="rect">
            <a:avLst/>
          </a:prstGeom>
          <a:noFill/>
          <a:ln>
            <a:noFill/>
          </a:ln>
        </p:spPr>
      </p:pic>
      <p:pic>
        <p:nvPicPr>
          <p:cNvPr id="6" name="Picture 5">
            <a:extLst>
              <a:ext uri="{FF2B5EF4-FFF2-40B4-BE49-F238E27FC236}">
                <a16:creationId xmlns:a16="http://schemas.microsoft.com/office/drawing/2014/main" id="{90109F34-B864-124A-BA66-7B5D7C500482}"/>
              </a:ext>
            </a:extLst>
          </p:cNvPr>
          <p:cNvPicPr>
            <a:picLocks noChangeAspect="1"/>
          </p:cNvPicPr>
          <p:nvPr/>
        </p:nvPicPr>
        <p:blipFill>
          <a:blip r:embed="rId4"/>
          <a:stretch>
            <a:fillRect/>
          </a:stretch>
        </p:blipFill>
        <p:spPr>
          <a:xfrm>
            <a:off x="571499" y="1597080"/>
            <a:ext cx="8001000" cy="2997200"/>
          </a:xfrm>
          <a:prstGeom prst="rect">
            <a:avLst/>
          </a:prstGeom>
        </p:spPr>
      </p:pic>
      <p:sp>
        <p:nvSpPr>
          <p:cNvPr id="7" name="TextBox 6">
            <a:extLst>
              <a:ext uri="{FF2B5EF4-FFF2-40B4-BE49-F238E27FC236}">
                <a16:creationId xmlns:a16="http://schemas.microsoft.com/office/drawing/2014/main" id="{64DF127A-38B2-BC4D-BD36-060D510259D7}"/>
              </a:ext>
            </a:extLst>
          </p:cNvPr>
          <p:cNvSpPr txBox="1"/>
          <p:nvPr/>
        </p:nvSpPr>
        <p:spPr>
          <a:xfrm>
            <a:off x="2740080" y="4586937"/>
            <a:ext cx="4745781" cy="637234"/>
          </a:xfrm>
          <a:prstGeom prst="rect">
            <a:avLst/>
          </a:prstGeom>
          <a:noFill/>
        </p:spPr>
        <p:txBody>
          <a:bodyPr wrap="none" rtlCol="0">
            <a:noAutofit/>
          </a:bodyPr>
          <a:lstStyle/>
          <a:p>
            <a:r>
              <a:rPr lang="en" sz="2400" b="0" dirty="0">
                <a:latin typeface="+mn-lt"/>
              </a:rPr>
              <a:t>Open Portrayal Framework</a:t>
            </a:r>
            <a:endParaRPr lang="en-US" sz="2400" b="0" dirty="0">
              <a:latin typeface="+mn-lt"/>
              <a:ea typeface="Helvetica Neue" charset="0"/>
              <a:cs typeface="Helvetica Neue" charset="0"/>
            </a:endParaRPr>
          </a:p>
        </p:txBody>
      </p:sp>
    </p:spTree>
    <p:extLst>
      <p:ext uri="{BB962C8B-B14F-4D97-AF65-F5344CB8AC3E}">
        <p14:creationId xmlns:p14="http://schemas.microsoft.com/office/powerpoint/2010/main" val="1585327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Quality of Service &amp; Experience: Challenge</a:t>
            </a:r>
            <a:endParaRPr dirty="0"/>
          </a:p>
        </p:txBody>
      </p:sp>
      <p:sp>
        <p:nvSpPr>
          <p:cNvPr id="4" name="Content Placeholder 3">
            <a:extLst>
              <a:ext uri="{FF2B5EF4-FFF2-40B4-BE49-F238E27FC236}">
                <a16:creationId xmlns:a16="http://schemas.microsoft.com/office/drawing/2014/main" id="{C0C588B8-389A-A247-A1A1-1629FF0EADFC}"/>
              </a:ext>
            </a:extLst>
          </p:cNvPr>
          <p:cNvSpPr>
            <a:spLocks noGrp="1"/>
          </p:cNvSpPr>
          <p:nvPr>
            <p:ph idx="1"/>
          </p:nvPr>
        </p:nvSpPr>
        <p:spPr/>
        <p:txBody>
          <a:bodyPr/>
          <a:lstStyle/>
          <a:p>
            <a:r>
              <a:rPr lang="en-US" dirty="0"/>
              <a:t>Quality of Service: Technical reliability and performance of a network service. </a:t>
            </a:r>
          </a:p>
          <a:p>
            <a:endParaRPr lang="en-US" dirty="0"/>
          </a:p>
          <a:p>
            <a:r>
              <a:rPr lang="en-US" dirty="0"/>
              <a:t>Quality of (User) Experience: A holistic, qualitative measure of the customers' experience of the application or service. </a:t>
            </a:r>
          </a:p>
        </p:txBody>
      </p:sp>
    </p:spTree>
    <p:extLst>
      <p:ext uri="{BB962C8B-B14F-4D97-AF65-F5344CB8AC3E}">
        <p14:creationId xmlns:p14="http://schemas.microsoft.com/office/powerpoint/2010/main" val="3021203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Quality of Service &amp; Experience: Challenge</a:t>
            </a:r>
            <a:endParaRPr dirty="0"/>
          </a:p>
        </p:txBody>
      </p:sp>
      <p:pic>
        <p:nvPicPr>
          <p:cNvPr id="3" name="Picture 2">
            <a:extLst>
              <a:ext uri="{FF2B5EF4-FFF2-40B4-BE49-F238E27FC236}">
                <a16:creationId xmlns:a16="http://schemas.microsoft.com/office/drawing/2014/main" id="{98E422D2-1F10-1242-8C9C-1A7076DC5C2B}"/>
              </a:ext>
            </a:extLst>
          </p:cNvPr>
          <p:cNvPicPr>
            <a:picLocks noChangeAspect="1"/>
          </p:cNvPicPr>
          <p:nvPr/>
        </p:nvPicPr>
        <p:blipFill rotWithShape="1">
          <a:blip r:embed="rId3">
            <a:extLst>
              <a:ext uri="{28A0092B-C50C-407E-A947-70E740481C1C}">
                <a14:useLocalDpi xmlns:a14="http://schemas.microsoft.com/office/drawing/2010/main" val="0"/>
              </a:ext>
            </a:extLst>
          </a:blip>
          <a:srcRect r="25792"/>
          <a:stretch/>
        </p:blipFill>
        <p:spPr>
          <a:xfrm>
            <a:off x="-2215" y="1520750"/>
            <a:ext cx="9006430" cy="4776037"/>
          </a:xfrm>
          <a:prstGeom prst="rect">
            <a:avLst/>
          </a:prstGeom>
        </p:spPr>
      </p:pic>
    </p:spTree>
    <p:extLst>
      <p:ext uri="{BB962C8B-B14F-4D97-AF65-F5344CB8AC3E}">
        <p14:creationId xmlns:p14="http://schemas.microsoft.com/office/powerpoint/2010/main" val="2239412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Quality of Service &amp; Experience: Challenge</a:t>
            </a:r>
            <a:endParaRPr dirty="0"/>
          </a:p>
        </p:txBody>
      </p:sp>
      <p:pic>
        <p:nvPicPr>
          <p:cNvPr id="3" name="Picture 2">
            <a:extLst>
              <a:ext uri="{FF2B5EF4-FFF2-40B4-BE49-F238E27FC236}">
                <a16:creationId xmlns:a16="http://schemas.microsoft.com/office/drawing/2014/main" id="{98E422D2-1F10-1242-8C9C-1A7076DC5C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5792"/>
          <a:stretch/>
        </p:blipFill>
        <p:spPr>
          <a:xfrm>
            <a:off x="-2215" y="1520750"/>
            <a:ext cx="9006430" cy="4776037"/>
          </a:xfrm>
          <a:prstGeom prst="rect">
            <a:avLst/>
          </a:prstGeom>
        </p:spPr>
      </p:pic>
      <p:pic>
        <p:nvPicPr>
          <p:cNvPr id="6" name="Picture 5">
            <a:extLst>
              <a:ext uri="{FF2B5EF4-FFF2-40B4-BE49-F238E27FC236}">
                <a16:creationId xmlns:a16="http://schemas.microsoft.com/office/drawing/2014/main" id="{5E9B1E5D-0D95-1F4E-9F73-A634E8BACA9F}"/>
              </a:ext>
            </a:extLst>
          </p:cNvPr>
          <p:cNvPicPr>
            <a:picLocks noChangeAspect="1"/>
          </p:cNvPicPr>
          <p:nvPr/>
        </p:nvPicPr>
        <p:blipFill rotWithShape="1">
          <a:blip r:embed="rId3">
            <a:extLst>
              <a:ext uri="{28A0092B-C50C-407E-A947-70E740481C1C}">
                <a14:useLocalDpi xmlns:a14="http://schemas.microsoft.com/office/drawing/2010/main" val="0"/>
              </a:ext>
            </a:extLst>
          </a:blip>
          <a:srcRect l="9435" t="51148" r="40924" b="15290"/>
          <a:stretch/>
        </p:blipFill>
        <p:spPr>
          <a:xfrm>
            <a:off x="21729" y="2436710"/>
            <a:ext cx="9122271" cy="2427051"/>
          </a:xfrm>
          <a:prstGeom prst="rect">
            <a:avLst/>
          </a:prstGeom>
        </p:spPr>
      </p:pic>
    </p:spTree>
    <p:extLst>
      <p:ext uri="{BB962C8B-B14F-4D97-AF65-F5344CB8AC3E}">
        <p14:creationId xmlns:p14="http://schemas.microsoft.com/office/powerpoint/2010/main" val="2777433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8"/>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a:t>Quality of Service &amp; Experience: Approach </a:t>
            </a:r>
            <a:endParaRPr/>
          </a:p>
        </p:txBody>
      </p:sp>
      <p:pic>
        <p:nvPicPr>
          <p:cNvPr id="289" name="Google Shape;289;p48"/>
          <p:cNvPicPr preferRelativeResize="0"/>
          <p:nvPr/>
        </p:nvPicPr>
        <p:blipFill rotWithShape="1">
          <a:blip r:embed="rId3">
            <a:alphaModFix/>
          </a:blip>
          <a:srcRect l="4869" t="6551" r="10434" b="4796"/>
          <a:stretch/>
        </p:blipFill>
        <p:spPr>
          <a:xfrm>
            <a:off x="405450" y="1550425"/>
            <a:ext cx="8013900" cy="4400100"/>
          </a:xfrm>
          <a:prstGeom prst="rect">
            <a:avLst/>
          </a:prstGeom>
          <a:noFill/>
          <a:ln>
            <a:noFill/>
          </a:ln>
        </p:spPr>
      </p:pic>
    </p:spTree>
    <p:extLst>
      <p:ext uri="{BB962C8B-B14F-4D97-AF65-F5344CB8AC3E}">
        <p14:creationId xmlns:p14="http://schemas.microsoft.com/office/powerpoint/2010/main" val="2259224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9"/>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a:t>Quality of Service &amp; Experience: Way Forward </a:t>
            </a:r>
            <a:endParaRPr/>
          </a:p>
        </p:txBody>
      </p:sp>
      <p:pic>
        <p:nvPicPr>
          <p:cNvPr id="295" name="Google Shape;295;p49"/>
          <p:cNvPicPr preferRelativeResize="0"/>
          <p:nvPr/>
        </p:nvPicPr>
        <p:blipFill>
          <a:blip r:embed="rId3">
            <a:alphaModFix/>
          </a:blip>
          <a:stretch>
            <a:fillRect/>
          </a:stretch>
        </p:blipFill>
        <p:spPr>
          <a:xfrm>
            <a:off x="679170" y="1139100"/>
            <a:ext cx="7972146" cy="4982580"/>
          </a:xfrm>
          <a:prstGeom prst="rect">
            <a:avLst/>
          </a:prstGeom>
          <a:noFill/>
          <a:ln>
            <a:noFill/>
          </a:ln>
        </p:spPr>
      </p:pic>
    </p:spTree>
    <p:extLst>
      <p:ext uri="{BB962C8B-B14F-4D97-AF65-F5344CB8AC3E}">
        <p14:creationId xmlns:p14="http://schemas.microsoft.com/office/powerpoint/2010/main" val="1725596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0"/>
          <p:cNvSpPr txBox="1">
            <a:spLocks noGrp="1"/>
          </p:cNvSpPr>
          <p:nvPr>
            <p:ph type="title"/>
          </p:nvPr>
        </p:nvSpPr>
        <p:spPr>
          <a:xfrm>
            <a:off x="311700" y="3008100"/>
            <a:ext cx="8520600" cy="841800"/>
          </a:xfrm>
          <a:prstGeom prst="rect">
            <a:avLst/>
          </a:prstGeom>
        </p:spPr>
        <p:txBody>
          <a:bodyPr spcFirstLastPara="1" vert="horz" wrap="square" lIns="91425" tIns="91425" rIns="91425" bIns="91425" numCol="1" anchor="ctr" anchorCtr="0" compatLnSpc="1">
            <a:prstTxWarp prst="textNoShape">
              <a:avLst/>
            </a:prstTxWarp>
            <a:noAutofit/>
          </a:bodyPr>
          <a:lstStyle/>
          <a:p>
            <a:r>
              <a:rPr lang="en"/>
              <a:t>Next Generation Services (NextGen)</a:t>
            </a:r>
            <a:endParaRPr/>
          </a:p>
        </p:txBody>
      </p:sp>
    </p:spTree>
    <p:extLst>
      <p:ext uri="{BB962C8B-B14F-4D97-AF65-F5344CB8AC3E}">
        <p14:creationId xmlns:p14="http://schemas.microsoft.com/office/powerpoint/2010/main" val="477156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1"/>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500" dirty="0"/>
              <a:t>Next Gen OGC Web Services &amp; APIs and</a:t>
            </a:r>
            <a:br>
              <a:rPr lang="en" sz="2500" dirty="0"/>
            </a:br>
            <a:r>
              <a:rPr lang="en" sz="2500" dirty="0"/>
              <a:t>Complex Feature Handling: Challenge</a:t>
            </a:r>
            <a:endParaRPr sz="2500" dirty="0"/>
          </a:p>
        </p:txBody>
      </p:sp>
      <p:sp>
        <p:nvSpPr>
          <p:cNvPr id="307" name="Google Shape;307;p51"/>
          <p:cNvSpPr txBox="1">
            <a:spLocks noGrp="1"/>
          </p:cNvSpPr>
          <p:nvPr>
            <p:ph type="body" idx="4294967295"/>
          </p:nvPr>
        </p:nvSpPr>
        <p:spPr>
          <a:xfrm>
            <a:off x="220340" y="2009775"/>
            <a:ext cx="3381626" cy="34163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spcAft>
                <a:spcPts val="1600"/>
              </a:spcAft>
              <a:buNone/>
            </a:pPr>
            <a:r>
              <a:rPr lang="en" sz="2000" dirty="0"/>
              <a:t>Develop a resource-oriented approach to service complex queries such as </a:t>
            </a:r>
            <a:r>
              <a:rPr lang="en" sz="2000" dirty="0">
                <a:solidFill>
                  <a:srgbClr val="FF0000"/>
                </a:solidFill>
              </a:rPr>
              <a:t>"Get all buildings having one or more ground surfaces whose CityGML </a:t>
            </a:r>
            <a:r>
              <a:rPr lang="en" sz="2000" dirty="0" err="1">
                <a:solidFill>
                  <a:srgbClr val="FF0000"/>
                </a:solidFill>
              </a:rPr>
              <a:t>LoD</a:t>
            </a:r>
            <a:r>
              <a:rPr lang="en" sz="2000" dirty="0">
                <a:solidFill>
                  <a:srgbClr val="FF0000"/>
                </a:solidFill>
              </a:rPr>
              <a:t> 2 geometry intersects with a given geometry</a:t>
            </a:r>
            <a:r>
              <a:rPr lang="en" sz="2000" dirty="0"/>
              <a:t>.”</a:t>
            </a:r>
          </a:p>
          <a:p>
            <a:pPr marL="0" indent="0">
              <a:spcAft>
                <a:spcPts val="1600"/>
              </a:spcAft>
              <a:buNone/>
            </a:pPr>
            <a:r>
              <a:rPr lang="en" sz="2000" dirty="0"/>
              <a:t>(note: Ground Surface is a nested feature in CityGML).</a:t>
            </a:r>
            <a:endParaRPr sz="2000" dirty="0"/>
          </a:p>
        </p:txBody>
      </p:sp>
      <p:pic>
        <p:nvPicPr>
          <p:cNvPr id="306" name="Google Shape;306;p51"/>
          <p:cNvPicPr preferRelativeResize="0"/>
          <p:nvPr/>
        </p:nvPicPr>
        <p:blipFill>
          <a:blip r:embed="rId3">
            <a:alphaModFix/>
          </a:blip>
          <a:stretch>
            <a:fillRect/>
          </a:stretch>
        </p:blipFill>
        <p:spPr>
          <a:xfrm>
            <a:off x="3601966" y="2009775"/>
            <a:ext cx="5296805" cy="3416401"/>
          </a:xfrm>
          <a:prstGeom prst="rect">
            <a:avLst/>
          </a:prstGeom>
          <a:noFill/>
          <a:ln>
            <a:noFill/>
          </a:ln>
        </p:spPr>
      </p:pic>
    </p:spTree>
    <p:extLst>
      <p:ext uri="{BB962C8B-B14F-4D97-AF65-F5344CB8AC3E}">
        <p14:creationId xmlns:p14="http://schemas.microsoft.com/office/powerpoint/2010/main" val="1573179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2"/>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spcBef>
                <a:spcPts val="0"/>
              </a:spcBef>
              <a:spcAft>
                <a:spcPts val="0"/>
              </a:spcAft>
            </a:pPr>
            <a:r>
              <a:rPr lang="en" sz="2500" dirty="0"/>
              <a:t>Next Gen OGC Web Services &amp; APIs: Approach</a:t>
            </a:r>
            <a:endParaRPr dirty="0"/>
          </a:p>
        </p:txBody>
      </p:sp>
      <p:pic>
        <p:nvPicPr>
          <p:cNvPr id="313" name="Google Shape;313;p52"/>
          <p:cNvPicPr preferRelativeResize="0"/>
          <p:nvPr/>
        </p:nvPicPr>
        <p:blipFill>
          <a:blip r:embed="rId3">
            <a:alphaModFix/>
          </a:blip>
          <a:stretch>
            <a:fillRect/>
          </a:stretch>
        </p:blipFill>
        <p:spPr>
          <a:xfrm>
            <a:off x="457059" y="1062770"/>
            <a:ext cx="8233055" cy="5495760"/>
          </a:xfrm>
          <a:prstGeom prst="rect">
            <a:avLst/>
          </a:prstGeom>
          <a:noFill/>
          <a:ln>
            <a:noFill/>
          </a:ln>
        </p:spPr>
      </p:pic>
    </p:spTree>
    <p:extLst>
      <p:ext uri="{BB962C8B-B14F-4D97-AF65-F5344CB8AC3E}">
        <p14:creationId xmlns:p14="http://schemas.microsoft.com/office/powerpoint/2010/main" val="749949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3"/>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spcBef>
                <a:spcPts val="0"/>
              </a:spcBef>
              <a:spcAft>
                <a:spcPts val="0"/>
              </a:spcAft>
            </a:pPr>
            <a:r>
              <a:rPr lang="en" sz="2800" dirty="0"/>
              <a:t>Complex Feature Handling: Approach</a:t>
            </a:r>
            <a:endParaRPr sz="3600" dirty="0"/>
          </a:p>
        </p:txBody>
      </p:sp>
      <p:pic>
        <p:nvPicPr>
          <p:cNvPr id="319" name="Google Shape;319;p53"/>
          <p:cNvPicPr preferRelativeResize="0"/>
          <p:nvPr/>
        </p:nvPicPr>
        <p:blipFill>
          <a:blip r:embed="rId3">
            <a:alphaModFix/>
          </a:blip>
          <a:stretch>
            <a:fillRect/>
          </a:stretch>
        </p:blipFill>
        <p:spPr>
          <a:xfrm>
            <a:off x="311702" y="1788675"/>
            <a:ext cx="5744147" cy="4064074"/>
          </a:xfrm>
          <a:prstGeom prst="rect">
            <a:avLst/>
          </a:prstGeom>
          <a:noFill/>
          <a:ln>
            <a:noFill/>
          </a:ln>
        </p:spPr>
      </p:pic>
      <p:sp>
        <p:nvSpPr>
          <p:cNvPr id="320" name="Google Shape;320;p53"/>
          <p:cNvSpPr txBox="1"/>
          <p:nvPr/>
        </p:nvSpPr>
        <p:spPr>
          <a:xfrm>
            <a:off x="6145922" y="1859762"/>
            <a:ext cx="3000000" cy="3921900"/>
          </a:xfrm>
          <a:prstGeom prst="rect">
            <a:avLst/>
          </a:prstGeom>
          <a:noFill/>
          <a:ln>
            <a:noFill/>
          </a:ln>
        </p:spPr>
        <p:txBody>
          <a:bodyPr spcFirstLastPara="1" wrap="square" lIns="91425" tIns="91425" rIns="91425" bIns="91425" anchor="ctr" anchorCtr="0">
            <a:noAutofit/>
          </a:bodyPr>
          <a:lstStyle/>
          <a:p>
            <a:pPr marL="419100" indent="-342900">
              <a:spcBef>
                <a:spcPts val="0"/>
              </a:spcBef>
              <a:spcAft>
                <a:spcPts val="0"/>
              </a:spcAft>
              <a:buClr>
                <a:schemeClr val="dk1"/>
              </a:buClr>
              <a:buSzPts val="2400"/>
              <a:buFont typeface="Arial" panose="020B0604020202020204" pitchFamily="34" charset="0"/>
              <a:buChar char="•"/>
            </a:pPr>
            <a:r>
              <a:rPr lang="de-DE" sz="2800" b="0" dirty="0">
                <a:solidFill>
                  <a:schemeClr val="dk1"/>
                </a:solidFill>
                <a:latin typeface="+mn-lt"/>
              </a:rPr>
              <a:t>Query </a:t>
            </a:r>
            <a:r>
              <a:rPr lang="de-DE" sz="2800" b="0" dirty="0" err="1">
                <a:solidFill>
                  <a:schemeClr val="dk1"/>
                </a:solidFill>
                <a:latin typeface="+mn-lt"/>
              </a:rPr>
              <a:t>nested</a:t>
            </a:r>
            <a:r>
              <a:rPr lang="de-DE" sz="2800" b="0" dirty="0">
                <a:solidFill>
                  <a:schemeClr val="dk1"/>
                </a:solidFill>
                <a:latin typeface="+mn-lt"/>
              </a:rPr>
              <a:t> </a:t>
            </a:r>
            <a:r>
              <a:rPr lang="de-DE" sz="2800" b="0" dirty="0" err="1">
                <a:solidFill>
                  <a:schemeClr val="dk1"/>
                </a:solidFill>
                <a:latin typeface="+mn-lt"/>
              </a:rPr>
              <a:t>objects</a:t>
            </a:r>
            <a:endParaRPr lang="de-DE" sz="2800" b="0" dirty="0">
              <a:solidFill>
                <a:schemeClr val="dk1"/>
              </a:solidFill>
              <a:latin typeface="+mn-lt"/>
            </a:endParaRPr>
          </a:p>
          <a:p>
            <a:pPr marL="419100" indent="-342900">
              <a:spcBef>
                <a:spcPts val="0"/>
              </a:spcBef>
              <a:spcAft>
                <a:spcPts val="0"/>
              </a:spcAft>
              <a:buClr>
                <a:schemeClr val="dk1"/>
              </a:buClr>
              <a:buSzPts val="2400"/>
              <a:buFont typeface="Arial" panose="020B0604020202020204" pitchFamily="34" charset="0"/>
              <a:buChar char="•"/>
            </a:pPr>
            <a:r>
              <a:rPr lang="de-DE" sz="2800" b="0" dirty="0">
                <a:solidFill>
                  <a:schemeClr val="dk1"/>
                </a:solidFill>
                <a:latin typeface="+mn-lt"/>
              </a:rPr>
              <a:t>Query </a:t>
            </a:r>
            <a:r>
              <a:rPr lang="de-DE" sz="2800" b="0" dirty="0" err="1">
                <a:solidFill>
                  <a:schemeClr val="dk1"/>
                </a:solidFill>
                <a:latin typeface="+mn-lt"/>
              </a:rPr>
              <a:t>that</a:t>
            </a:r>
            <a:r>
              <a:rPr lang="de-DE" sz="2800" b="0" dirty="0">
                <a:solidFill>
                  <a:schemeClr val="dk1"/>
                </a:solidFill>
                <a:latin typeface="+mn-lt"/>
              </a:rPr>
              <a:t> </a:t>
            </a:r>
            <a:r>
              <a:rPr lang="de-DE" sz="2800" b="0" dirty="0" err="1">
                <a:solidFill>
                  <a:schemeClr val="dk1"/>
                </a:solidFill>
                <a:latin typeface="+mn-lt"/>
              </a:rPr>
              <a:t>returns</a:t>
            </a:r>
            <a:r>
              <a:rPr lang="de-DE" sz="2800" b="0" dirty="0">
                <a:solidFill>
                  <a:schemeClr val="dk1"/>
                </a:solidFill>
                <a:latin typeface="+mn-lt"/>
              </a:rPr>
              <a:t> </a:t>
            </a:r>
            <a:r>
              <a:rPr lang="de-DE" sz="2800" b="0" dirty="0" err="1">
                <a:solidFill>
                  <a:schemeClr val="dk1"/>
                </a:solidFill>
                <a:latin typeface="+mn-lt"/>
              </a:rPr>
              <a:t>selected</a:t>
            </a:r>
            <a:r>
              <a:rPr lang="de-DE" sz="2800" b="0" dirty="0">
                <a:solidFill>
                  <a:schemeClr val="dk1"/>
                </a:solidFill>
                <a:latin typeface="+mn-lt"/>
              </a:rPr>
              <a:t> </a:t>
            </a:r>
            <a:r>
              <a:rPr lang="de-DE" sz="2800" b="0" dirty="0" err="1">
                <a:solidFill>
                  <a:schemeClr val="dk1"/>
                </a:solidFill>
                <a:latin typeface="+mn-lt"/>
              </a:rPr>
              <a:t>properties</a:t>
            </a:r>
            <a:endParaRPr lang="de-DE" sz="2800" b="0" dirty="0">
              <a:solidFill>
                <a:schemeClr val="dk1"/>
              </a:solidFill>
              <a:latin typeface="+mn-lt"/>
            </a:endParaRPr>
          </a:p>
          <a:p>
            <a:pPr marL="419100" indent="-342900">
              <a:spcBef>
                <a:spcPts val="0"/>
              </a:spcBef>
              <a:spcAft>
                <a:spcPts val="0"/>
              </a:spcAft>
              <a:buClr>
                <a:schemeClr val="dk1"/>
              </a:buClr>
              <a:buSzPts val="2400"/>
              <a:buFont typeface="Arial" panose="020B0604020202020204" pitchFamily="34" charset="0"/>
              <a:buChar char="•"/>
            </a:pPr>
            <a:r>
              <a:rPr lang="de-DE" sz="2800" b="0" dirty="0">
                <a:solidFill>
                  <a:schemeClr val="dk1"/>
                </a:solidFill>
                <a:latin typeface="+mn-lt"/>
              </a:rPr>
              <a:t>Query solid geometries </a:t>
            </a:r>
          </a:p>
          <a:p>
            <a:pPr marL="419100" indent="-342900">
              <a:spcBef>
                <a:spcPts val="0"/>
              </a:spcBef>
              <a:spcAft>
                <a:spcPts val="0"/>
              </a:spcAft>
              <a:buClr>
                <a:schemeClr val="dk1"/>
              </a:buClr>
              <a:buSzPts val="2400"/>
              <a:buFont typeface="Arial" panose="020B0604020202020204" pitchFamily="34" charset="0"/>
              <a:buChar char="•"/>
            </a:pPr>
            <a:r>
              <a:rPr lang="de-DE" sz="2800" b="0" dirty="0">
                <a:solidFill>
                  <a:schemeClr val="dk1"/>
                </a:solidFill>
                <a:latin typeface="+mn-lt"/>
              </a:rPr>
              <a:t>Display in web </a:t>
            </a:r>
            <a:r>
              <a:rPr lang="de-DE" sz="2800" b="0" dirty="0" err="1">
                <a:solidFill>
                  <a:schemeClr val="dk1"/>
                </a:solidFill>
                <a:latin typeface="+mn-lt"/>
              </a:rPr>
              <a:t>browser</a:t>
            </a:r>
            <a:endParaRPr lang="de-DE" sz="2800" b="0" dirty="0">
              <a:solidFill>
                <a:schemeClr val="dk1"/>
              </a:solidFill>
              <a:latin typeface="+mn-lt"/>
            </a:endParaRPr>
          </a:p>
        </p:txBody>
      </p:sp>
    </p:spTree>
    <p:extLst>
      <p:ext uri="{BB962C8B-B14F-4D97-AF65-F5344CB8AC3E}">
        <p14:creationId xmlns:p14="http://schemas.microsoft.com/office/powerpoint/2010/main" val="1981327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4" name="Rectangle 3">
            <a:extLst>
              <a:ext uri="{FF2B5EF4-FFF2-40B4-BE49-F238E27FC236}">
                <a16:creationId xmlns:a16="http://schemas.microsoft.com/office/drawing/2014/main" id="{98C71C49-7CF0-C543-A235-0C50629875CA}"/>
              </a:ext>
            </a:extLst>
          </p:cNvPr>
          <p:cNvSpPr/>
          <p:nvPr/>
        </p:nvSpPr>
        <p:spPr bwMode="auto">
          <a:xfrm>
            <a:off x="0" y="452130"/>
            <a:ext cx="9144000" cy="1144950"/>
          </a:xfrm>
          <a:prstGeom prst="rect">
            <a:avLst/>
          </a:prstGeom>
          <a:solidFill>
            <a:schemeClr val="bg1"/>
          </a:solidFill>
          <a:ln w="12700" cap="flat" cmpd="sng" algn="ctr">
            <a:noFill/>
            <a:prstDash val="solid"/>
            <a:round/>
            <a:headEnd type="none" w="med" len="med"/>
            <a:tailEnd type="none" w="med" len="med"/>
          </a:ln>
          <a:effectLst/>
        </p:spPr>
        <p:txBody>
          <a:bodyPr rtlCol="0" anchor="ctr"/>
          <a:lstStyle/>
          <a:p>
            <a:pPr algn="ctr"/>
            <a:endParaRPr lang="en-US" sz="2400" b="0" dirty="0">
              <a:solidFill>
                <a:schemeClr val="bg1"/>
              </a:solidFill>
              <a:latin typeface="Helvetica Neue Light" charset="0"/>
              <a:ea typeface="Helvetica Neue Light" charset="0"/>
              <a:cs typeface="Helvetica Neue Light" charset="0"/>
            </a:endParaRPr>
          </a:p>
        </p:txBody>
      </p:sp>
      <p:pic>
        <p:nvPicPr>
          <p:cNvPr id="76" name="Google Shape;76;p16"/>
          <p:cNvPicPr preferRelativeResize="0"/>
          <p:nvPr/>
        </p:nvPicPr>
        <p:blipFill>
          <a:blip r:embed="rId3">
            <a:alphaModFix/>
          </a:blip>
          <a:stretch>
            <a:fillRect/>
          </a:stretch>
        </p:blipFill>
        <p:spPr>
          <a:xfrm>
            <a:off x="602840" y="604790"/>
            <a:ext cx="7938320" cy="5114110"/>
          </a:xfrm>
          <a:prstGeom prst="rect">
            <a:avLst/>
          </a:prstGeom>
          <a:noFill/>
          <a:ln>
            <a:noFill/>
          </a:ln>
        </p:spPr>
      </p:pic>
    </p:spTree>
    <p:extLst>
      <p:ext uri="{BB962C8B-B14F-4D97-AF65-F5344CB8AC3E}">
        <p14:creationId xmlns:p14="http://schemas.microsoft.com/office/powerpoint/2010/main" val="753478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4"/>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500" dirty="0"/>
              <a:t>Next Gen OGC Web Services &amp; APIs and</a:t>
            </a:r>
            <a:br>
              <a:rPr lang="en" sz="2500" dirty="0"/>
            </a:br>
            <a:r>
              <a:rPr lang="en" sz="2500" dirty="0"/>
              <a:t>Complex Feature Handling: Way Forward</a:t>
            </a:r>
            <a:endParaRPr sz="2500" dirty="0"/>
          </a:p>
        </p:txBody>
      </p:sp>
      <p:sp>
        <p:nvSpPr>
          <p:cNvPr id="326" name="Google Shape;326;p54"/>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buSzPts val="2400"/>
              <a:buFont typeface="Arial" panose="020B0604020202020204" pitchFamily="34" charset="0"/>
              <a:buChar char="•"/>
            </a:pPr>
            <a:r>
              <a:rPr lang="en" dirty="0"/>
              <a:t>Specify WFS 3.0 extensions for improved fetching</a:t>
            </a:r>
            <a:endParaRPr dirty="0"/>
          </a:p>
          <a:p>
            <a:pPr>
              <a:buSzPts val="2400"/>
              <a:buFont typeface="Arial" panose="020B0604020202020204" pitchFamily="34" charset="0"/>
              <a:buChar char="•"/>
            </a:pPr>
            <a:r>
              <a:rPr lang="en" dirty="0"/>
              <a:t>Migrate additional resource types used in current OGC web service standards to a Next Generation architecture</a:t>
            </a:r>
            <a:endParaRPr dirty="0"/>
          </a:p>
          <a:p>
            <a:pPr>
              <a:buSzPts val="2400"/>
              <a:buFont typeface="Arial" panose="020B0604020202020204" pitchFamily="34" charset="0"/>
              <a:buChar char="•"/>
            </a:pPr>
            <a:r>
              <a:rPr lang="en" dirty="0"/>
              <a:t>Investigate if/how </a:t>
            </a:r>
            <a:r>
              <a:rPr lang="en" dirty="0" err="1"/>
              <a:t>GraphQL</a:t>
            </a:r>
            <a:r>
              <a:rPr lang="en" dirty="0"/>
              <a:t> could be used to query a feature dataset</a:t>
            </a:r>
            <a:endParaRPr dirty="0"/>
          </a:p>
          <a:p>
            <a:pPr>
              <a:buSzPts val="2400"/>
              <a:buFont typeface="Arial" panose="020B0604020202020204" pitchFamily="34" charset="0"/>
              <a:buChar char="•"/>
            </a:pPr>
            <a:r>
              <a:rPr lang="en" dirty="0"/>
              <a:t>Consider the use of </a:t>
            </a:r>
            <a:r>
              <a:rPr lang="en" dirty="0" err="1"/>
              <a:t>CityJSON</a:t>
            </a:r>
            <a:r>
              <a:rPr lang="en" dirty="0"/>
              <a:t> as an additional WFS 3.0 encoding for 3D city models</a:t>
            </a:r>
            <a:endParaRPr dirty="0"/>
          </a:p>
          <a:p>
            <a:pPr>
              <a:buSzPts val="2400"/>
              <a:buFont typeface="Arial" panose="020B0604020202020204" pitchFamily="34" charset="0"/>
              <a:buChar char="•"/>
            </a:pPr>
            <a:r>
              <a:rPr lang="en" dirty="0"/>
              <a:t>Develop guidance for implementing advanced search capabilities in WFS 3.0 APIs.</a:t>
            </a:r>
            <a:endParaRPr dirty="0"/>
          </a:p>
        </p:txBody>
      </p:sp>
    </p:spTree>
    <p:extLst>
      <p:ext uri="{BB962C8B-B14F-4D97-AF65-F5344CB8AC3E}">
        <p14:creationId xmlns:p14="http://schemas.microsoft.com/office/powerpoint/2010/main" val="1937644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5"/>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Federated Clouds: Challenge</a:t>
            </a:r>
            <a:endParaRPr dirty="0"/>
          </a:p>
        </p:txBody>
      </p:sp>
      <p:sp>
        <p:nvSpPr>
          <p:cNvPr id="332" name="Google Shape;332;p55"/>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0" indent="0">
              <a:spcAft>
                <a:spcPts val="1600"/>
              </a:spcAft>
              <a:buNone/>
            </a:pPr>
            <a:r>
              <a:rPr lang="en" dirty="0"/>
              <a:t>Sharing data and computing resources in dynamic, collaborative environments that span different administrative domains with different security approaches (e.g., OpenID Connect and OAuth)</a:t>
            </a:r>
            <a:endParaRPr dirty="0"/>
          </a:p>
        </p:txBody>
      </p:sp>
    </p:spTree>
    <p:extLst>
      <p:ext uri="{BB962C8B-B14F-4D97-AF65-F5344CB8AC3E}">
        <p14:creationId xmlns:p14="http://schemas.microsoft.com/office/powerpoint/2010/main" val="2038916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6"/>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spcBef>
                <a:spcPts val="0"/>
              </a:spcBef>
              <a:spcAft>
                <a:spcPts val="0"/>
              </a:spcAft>
            </a:pPr>
            <a:r>
              <a:rPr lang="en" dirty="0"/>
              <a:t>Federated Clouds: Approach</a:t>
            </a:r>
            <a:endParaRPr dirty="0"/>
          </a:p>
        </p:txBody>
      </p:sp>
      <p:pic>
        <p:nvPicPr>
          <p:cNvPr id="338" name="Google Shape;338;p56"/>
          <p:cNvPicPr preferRelativeResize="0"/>
          <p:nvPr/>
        </p:nvPicPr>
        <p:blipFill>
          <a:blip r:embed="rId3">
            <a:alphaModFix/>
          </a:blip>
          <a:stretch>
            <a:fillRect/>
          </a:stretch>
        </p:blipFill>
        <p:spPr>
          <a:xfrm>
            <a:off x="526510" y="1673410"/>
            <a:ext cx="7828000" cy="3354850"/>
          </a:xfrm>
          <a:prstGeom prst="rect">
            <a:avLst/>
          </a:prstGeom>
          <a:noFill/>
          <a:ln>
            <a:noFill/>
          </a:ln>
        </p:spPr>
      </p:pic>
    </p:spTree>
    <p:extLst>
      <p:ext uri="{BB962C8B-B14F-4D97-AF65-F5344CB8AC3E}">
        <p14:creationId xmlns:p14="http://schemas.microsoft.com/office/powerpoint/2010/main" val="2321586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7"/>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Federated Clouds: Way Forward </a:t>
            </a:r>
            <a:endParaRPr dirty="0"/>
          </a:p>
        </p:txBody>
      </p:sp>
      <p:sp>
        <p:nvSpPr>
          <p:cNvPr id="344" name="Google Shape;344;p57"/>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buSzPts val="2400"/>
              <a:buFont typeface="Arial" panose="020B0604020202020204" pitchFamily="34" charset="0"/>
              <a:buChar char="•"/>
            </a:pPr>
            <a:r>
              <a:rPr lang="en" dirty="0"/>
              <a:t>Demonstrate how federated identity can be consistently managed and used, how the scope of attributes and authorizations can be used to consistently manage federated environments, and how resource discovery and access can be consistently managed across administrative domains.</a:t>
            </a:r>
            <a:endParaRPr dirty="0"/>
          </a:p>
          <a:p>
            <a:pPr>
              <a:buSzPts val="2400"/>
              <a:buFont typeface="Arial" panose="020B0604020202020204" pitchFamily="34" charset="0"/>
              <a:buChar char="•"/>
            </a:pPr>
            <a:r>
              <a:rPr lang="en" dirty="0"/>
              <a:t>Develop and use federation deployment models and evaluate implementation trade-offs.</a:t>
            </a:r>
            <a:endParaRPr dirty="0"/>
          </a:p>
          <a:p>
            <a:pPr>
              <a:buSzPts val="2400"/>
              <a:buFont typeface="Arial" panose="020B0604020202020204" pitchFamily="34" charset="0"/>
              <a:buChar char="•"/>
            </a:pPr>
            <a:r>
              <a:rPr lang="en" dirty="0"/>
              <a:t>Develop awareness and understanding of the purpose and need for Trust Federations.</a:t>
            </a:r>
            <a:endParaRPr dirty="0"/>
          </a:p>
        </p:txBody>
      </p:sp>
    </p:spTree>
    <p:extLst>
      <p:ext uri="{BB962C8B-B14F-4D97-AF65-F5344CB8AC3E}">
        <p14:creationId xmlns:p14="http://schemas.microsoft.com/office/powerpoint/2010/main" val="2983261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8"/>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Security: Challenge</a:t>
            </a:r>
            <a:endParaRPr dirty="0"/>
          </a:p>
        </p:txBody>
      </p:sp>
      <p:sp>
        <p:nvSpPr>
          <p:cNvPr id="350" name="Google Shape;350;p58"/>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buSzPts val="2400"/>
              <a:buFont typeface="Arial" panose="020B0604020202020204" pitchFamily="34" charset="0"/>
              <a:buChar char="•"/>
            </a:pPr>
            <a:r>
              <a:rPr lang="en" dirty="0"/>
              <a:t>Extend prior testbeds to address Federated Identity </a:t>
            </a:r>
            <a:r>
              <a:rPr lang="en" dirty="0" err="1"/>
              <a:t>Mgmt</a:t>
            </a:r>
            <a:r>
              <a:rPr lang="en" dirty="0"/>
              <a:t> at a more detailed level.</a:t>
            </a:r>
            <a:endParaRPr dirty="0"/>
          </a:p>
          <a:p>
            <a:pPr>
              <a:buSzPts val="2400"/>
              <a:buFont typeface="Arial" panose="020B0604020202020204" pitchFamily="34" charset="0"/>
              <a:buChar char="•"/>
            </a:pPr>
            <a:r>
              <a:rPr lang="en" dirty="0"/>
              <a:t>Describe a general approach to security architectures that utilize the current state-of-the-art standards and takes into account Security Standard Candidates.</a:t>
            </a:r>
            <a:endParaRPr dirty="0"/>
          </a:p>
          <a:p>
            <a:pPr>
              <a:buSzPts val="2400"/>
              <a:buFont typeface="Arial" panose="020B0604020202020204" pitchFamily="34" charset="0"/>
              <a:buChar char="•"/>
            </a:pPr>
            <a:r>
              <a:rPr lang="en" dirty="0"/>
              <a:t>Include best practices to integrate security into Federated Clouds and Workflows.</a:t>
            </a:r>
            <a:endParaRPr dirty="0"/>
          </a:p>
          <a:p>
            <a:pPr>
              <a:buSzPts val="2400"/>
              <a:buFont typeface="Arial" panose="020B0604020202020204" pitchFamily="34" charset="0"/>
              <a:buChar char="•"/>
            </a:pPr>
            <a:r>
              <a:rPr lang="en" dirty="0"/>
              <a:t>Illustrate the implementation of initial steps toward realizing these practices.</a:t>
            </a:r>
            <a:endParaRPr dirty="0"/>
          </a:p>
        </p:txBody>
      </p:sp>
    </p:spTree>
    <p:extLst>
      <p:ext uri="{BB962C8B-B14F-4D97-AF65-F5344CB8AC3E}">
        <p14:creationId xmlns:p14="http://schemas.microsoft.com/office/powerpoint/2010/main" val="1107291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9"/>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spcBef>
                <a:spcPts val="0"/>
              </a:spcBef>
              <a:spcAft>
                <a:spcPts val="0"/>
              </a:spcAft>
            </a:pPr>
            <a:r>
              <a:rPr lang="en" dirty="0"/>
              <a:t>Security: Approach </a:t>
            </a:r>
            <a:endParaRPr dirty="0"/>
          </a:p>
        </p:txBody>
      </p:sp>
      <p:pic>
        <p:nvPicPr>
          <p:cNvPr id="356" name="Google Shape;356;p59"/>
          <p:cNvPicPr preferRelativeResize="0"/>
          <p:nvPr/>
        </p:nvPicPr>
        <p:blipFill>
          <a:blip r:embed="rId3">
            <a:alphaModFix/>
          </a:blip>
          <a:stretch>
            <a:fillRect/>
          </a:stretch>
        </p:blipFill>
        <p:spPr>
          <a:xfrm>
            <a:off x="193201" y="1429951"/>
            <a:ext cx="8950799" cy="4603675"/>
          </a:xfrm>
          <a:prstGeom prst="rect">
            <a:avLst/>
          </a:prstGeom>
          <a:noFill/>
          <a:ln>
            <a:noFill/>
          </a:ln>
        </p:spPr>
      </p:pic>
    </p:spTree>
    <p:extLst>
      <p:ext uri="{BB962C8B-B14F-4D97-AF65-F5344CB8AC3E}">
        <p14:creationId xmlns:p14="http://schemas.microsoft.com/office/powerpoint/2010/main" val="24100427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0"/>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Security: Way Forward </a:t>
            </a:r>
            <a:endParaRPr dirty="0"/>
          </a:p>
        </p:txBody>
      </p:sp>
      <p:sp>
        <p:nvSpPr>
          <p:cNvPr id="362" name="Google Shape;362;p60"/>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buSzPts val="2400"/>
              <a:buFont typeface="Arial" panose="020B0604020202020204" pitchFamily="34" charset="0"/>
              <a:buChar char="•"/>
            </a:pPr>
            <a:r>
              <a:rPr lang="en" dirty="0"/>
              <a:t>Further explore fine-grained authorization, Client Credentials and Resource Owner grants for Workflows, and use of JSON Web Tokens to efficiently store signed and encrypted user info.</a:t>
            </a:r>
            <a:endParaRPr dirty="0"/>
          </a:p>
          <a:p>
            <a:pPr>
              <a:buSzPts val="2400"/>
              <a:buFont typeface="Arial" panose="020B0604020202020204" pitchFamily="34" charset="0"/>
              <a:buChar char="•"/>
            </a:pPr>
            <a:r>
              <a:rPr lang="en" dirty="0"/>
              <a:t>Examine ways to use </a:t>
            </a:r>
            <a:r>
              <a:rPr lang="en" dirty="0" err="1"/>
              <a:t>OpenAPI</a:t>
            </a:r>
            <a:r>
              <a:rPr lang="en" dirty="0"/>
              <a:t> and capabilities documents to automate token acquisition.</a:t>
            </a:r>
            <a:endParaRPr dirty="0"/>
          </a:p>
          <a:p>
            <a:pPr>
              <a:buSzPts val="2400"/>
              <a:buFont typeface="Arial" panose="020B0604020202020204" pitchFamily="34" charset="0"/>
              <a:buChar char="•"/>
            </a:pPr>
            <a:r>
              <a:rPr lang="en" dirty="0"/>
              <a:t>Develop a Federation Manager capable of allowing management of resources on the owner side to facilitate the resolution of Federated Cloud governance issues.</a:t>
            </a:r>
            <a:endParaRPr dirty="0"/>
          </a:p>
        </p:txBody>
      </p:sp>
    </p:spTree>
    <p:extLst>
      <p:ext uri="{BB962C8B-B14F-4D97-AF65-F5344CB8AC3E}">
        <p14:creationId xmlns:p14="http://schemas.microsoft.com/office/powerpoint/2010/main" val="4110444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1"/>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spcBef>
                <a:spcPts val="0"/>
              </a:spcBef>
              <a:spcAft>
                <a:spcPts val="0"/>
              </a:spcAft>
            </a:pPr>
            <a:r>
              <a:rPr lang="en" dirty="0"/>
              <a:t>Secure Workflows: Challenge </a:t>
            </a:r>
            <a:endParaRPr dirty="0"/>
          </a:p>
        </p:txBody>
      </p:sp>
      <p:pic>
        <p:nvPicPr>
          <p:cNvPr id="368" name="Google Shape;368;p61"/>
          <p:cNvPicPr preferRelativeResize="0"/>
          <p:nvPr/>
        </p:nvPicPr>
        <p:blipFill>
          <a:blip r:embed="rId3">
            <a:alphaModFix/>
          </a:blip>
          <a:stretch>
            <a:fillRect/>
          </a:stretch>
        </p:blipFill>
        <p:spPr>
          <a:xfrm>
            <a:off x="1518800" y="1062770"/>
            <a:ext cx="6436341" cy="5143501"/>
          </a:xfrm>
          <a:prstGeom prst="rect">
            <a:avLst/>
          </a:prstGeom>
          <a:noFill/>
          <a:ln>
            <a:noFill/>
          </a:ln>
        </p:spPr>
      </p:pic>
    </p:spTree>
    <p:extLst>
      <p:ext uri="{BB962C8B-B14F-4D97-AF65-F5344CB8AC3E}">
        <p14:creationId xmlns:p14="http://schemas.microsoft.com/office/powerpoint/2010/main" val="1918976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2"/>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Secure Workflows: Challenge</a:t>
            </a:r>
            <a:endParaRPr dirty="0"/>
          </a:p>
        </p:txBody>
      </p:sp>
      <p:pic>
        <p:nvPicPr>
          <p:cNvPr id="374" name="Google Shape;374;p62"/>
          <p:cNvPicPr preferRelativeResize="0"/>
          <p:nvPr/>
        </p:nvPicPr>
        <p:blipFill>
          <a:blip r:embed="rId3">
            <a:alphaModFix/>
          </a:blip>
          <a:stretch>
            <a:fillRect/>
          </a:stretch>
        </p:blipFill>
        <p:spPr>
          <a:xfrm>
            <a:off x="158451" y="1664750"/>
            <a:ext cx="8765001" cy="4336000"/>
          </a:xfrm>
          <a:prstGeom prst="rect">
            <a:avLst/>
          </a:prstGeom>
          <a:noFill/>
          <a:ln>
            <a:noFill/>
          </a:ln>
        </p:spPr>
      </p:pic>
    </p:spTree>
    <p:extLst>
      <p:ext uri="{BB962C8B-B14F-4D97-AF65-F5344CB8AC3E}">
        <p14:creationId xmlns:p14="http://schemas.microsoft.com/office/powerpoint/2010/main" val="1985535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3"/>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spcBef>
                <a:spcPts val="0"/>
              </a:spcBef>
              <a:spcAft>
                <a:spcPts val="0"/>
              </a:spcAft>
            </a:pPr>
            <a:r>
              <a:rPr lang="en" dirty="0"/>
              <a:t>Secure Workflows Execution</a:t>
            </a:r>
            <a:endParaRPr dirty="0"/>
          </a:p>
        </p:txBody>
      </p:sp>
      <p:pic>
        <p:nvPicPr>
          <p:cNvPr id="380" name="Google Shape;380;p63"/>
          <p:cNvPicPr preferRelativeResize="0"/>
          <p:nvPr/>
        </p:nvPicPr>
        <p:blipFill>
          <a:blip r:embed="rId3">
            <a:alphaModFix/>
          </a:blip>
          <a:stretch>
            <a:fillRect/>
          </a:stretch>
        </p:blipFill>
        <p:spPr>
          <a:xfrm>
            <a:off x="753164" y="1849525"/>
            <a:ext cx="7637673" cy="4075024"/>
          </a:xfrm>
          <a:prstGeom prst="rect">
            <a:avLst/>
          </a:prstGeom>
          <a:noFill/>
          <a:ln>
            <a:noFill/>
          </a:ln>
        </p:spPr>
      </p:pic>
    </p:spTree>
    <p:extLst>
      <p:ext uri="{BB962C8B-B14F-4D97-AF65-F5344CB8AC3E}">
        <p14:creationId xmlns:p14="http://schemas.microsoft.com/office/powerpoint/2010/main" val="351410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8"/>
          <p:cNvSpPr txBox="1">
            <a:spLocks noGrp="1"/>
          </p:cNvSpPr>
          <p:nvPr>
            <p:ph type="body" idx="1"/>
          </p:nvPr>
        </p:nvSpPr>
        <p:spPr>
          <a:xfrm>
            <a:off x="311625" y="1368090"/>
            <a:ext cx="8520600" cy="4058035"/>
          </a:xfrm>
          <a:prstGeom prst="rect">
            <a:avLst/>
          </a:prstGeom>
        </p:spPr>
        <p:txBody>
          <a:bodyPr spcFirstLastPara="1" vert="horz" wrap="square" lIns="91425" tIns="0" rIns="91425" bIns="91425" numCol="1" anchor="t" anchorCtr="0" compatLnSpc="1">
            <a:prstTxWarp prst="textNoShape">
              <a:avLst/>
            </a:prstTxWarp>
            <a:noAutofit/>
          </a:bodyPr>
          <a:lstStyle/>
          <a:p>
            <a:pPr marL="463550">
              <a:spcBef>
                <a:spcPts val="500"/>
              </a:spcBef>
              <a:buClr>
                <a:srgbClr val="44546A"/>
              </a:buClr>
              <a:buSzPts val="1700"/>
              <a:buFont typeface="Arial" panose="020B0604020202020204" pitchFamily="34" charset="0"/>
              <a:buChar char="•"/>
            </a:pPr>
            <a:r>
              <a:rPr lang="en" sz="2200" dirty="0">
                <a:solidFill>
                  <a:srgbClr val="44546A"/>
                </a:solidFill>
              </a:rPr>
              <a:t>Atos</a:t>
            </a:r>
            <a:endParaRPr sz="2200" dirty="0">
              <a:solidFill>
                <a:srgbClr val="44546A"/>
              </a:solidFill>
            </a:endParaRPr>
          </a:p>
          <a:p>
            <a:pPr marL="463550">
              <a:buClr>
                <a:srgbClr val="44546A"/>
              </a:buClr>
              <a:buSzPts val="1700"/>
              <a:buFont typeface="Arial" panose="020B0604020202020204" pitchFamily="34" charset="0"/>
              <a:buChar char="•"/>
            </a:pPr>
            <a:r>
              <a:rPr lang="en" sz="2200" dirty="0">
                <a:solidFill>
                  <a:srgbClr val="44546A"/>
                </a:solidFill>
              </a:rPr>
              <a:t>European Space Agency (ESA) / CGI</a:t>
            </a:r>
            <a:endParaRPr sz="2200" dirty="0">
              <a:solidFill>
                <a:srgbClr val="44546A"/>
              </a:solidFill>
            </a:endParaRPr>
          </a:p>
          <a:p>
            <a:pPr marL="463550">
              <a:buClr>
                <a:srgbClr val="44546A"/>
              </a:buClr>
              <a:buSzPts val="1700"/>
              <a:buFont typeface="Arial" panose="020B0604020202020204" pitchFamily="34" charset="0"/>
              <a:buChar char="•"/>
            </a:pPr>
            <a:r>
              <a:rPr lang="en" sz="2200" dirty="0" err="1">
                <a:solidFill>
                  <a:srgbClr val="44546A"/>
                </a:solidFill>
              </a:rPr>
              <a:t>Defence</a:t>
            </a:r>
            <a:r>
              <a:rPr lang="en" sz="2200" dirty="0">
                <a:solidFill>
                  <a:srgbClr val="44546A"/>
                </a:solidFill>
              </a:rPr>
              <a:t> Science and Technology Laboratory (</a:t>
            </a:r>
            <a:r>
              <a:rPr lang="en" sz="2200" dirty="0" err="1">
                <a:solidFill>
                  <a:srgbClr val="44546A"/>
                </a:solidFill>
              </a:rPr>
              <a:t>Dstl</a:t>
            </a:r>
            <a:r>
              <a:rPr lang="en" sz="2200" dirty="0">
                <a:solidFill>
                  <a:srgbClr val="44546A"/>
                </a:solidFill>
              </a:rPr>
              <a:t>)</a:t>
            </a:r>
            <a:endParaRPr sz="2200" dirty="0">
              <a:solidFill>
                <a:srgbClr val="44546A"/>
              </a:solidFill>
            </a:endParaRPr>
          </a:p>
          <a:p>
            <a:pPr marL="463550">
              <a:buClr>
                <a:srgbClr val="44546A"/>
              </a:buClr>
              <a:buSzPts val="1700"/>
              <a:buFont typeface="Arial" panose="020B0604020202020204" pitchFamily="34" charset="0"/>
              <a:buChar char="•"/>
            </a:pPr>
            <a:r>
              <a:rPr lang="en" sz="2200" dirty="0">
                <a:solidFill>
                  <a:srgbClr val="44546A"/>
                </a:solidFill>
              </a:rPr>
              <a:t>European Union Satellite Centre (</a:t>
            </a:r>
            <a:r>
              <a:rPr lang="en" sz="2200" dirty="0" err="1">
                <a:solidFill>
                  <a:srgbClr val="44546A"/>
                </a:solidFill>
              </a:rPr>
              <a:t>SatCen</a:t>
            </a:r>
            <a:r>
              <a:rPr lang="en" sz="2200" dirty="0">
                <a:solidFill>
                  <a:srgbClr val="44546A"/>
                </a:solidFill>
              </a:rPr>
              <a:t>)</a:t>
            </a:r>
            <a:endParaRPr sz="2200" dirty="0">
              <a:solidFill>
                <a:srgbClr val="44546A"/>
              </a:solidFill>
            </a:endParaRPr>
          </a:p>
          <a:p>
            <a:pPr marL="463550">
              <a:buClr>
                <a:srgbClr val="44546A"/>
              </a:buClr>
              <a:buSzPts val="1700"/>
              <a:buFont typeface="Arial" panose="020B0604020202020204" pitchFamily="34" charset="0"/>
              <a:buChar char="•"/>
            </a:pPr>
            <a:r>
              <a:rPr lang="en" sz="2200" dirty="0">
                <a:solidFill>
                  <a:srgbClr val="44546A"/>
                </a:solidFill>
              </a:rPr>
              <a:t>Federal Aviation Administration (FAA) System Wide Information Management (SWIM) Program</a:t>
            </a:r>
            <a:endParaRPr sz="2200" dirty="0">
              <a:solidFill>
                <a:srgbClr val="44546A"/>
              </a:solidFill>
            </a:endParaRPr>
          </a:p>
          <a:p>
            <a:pPr marL="463550">
              <a:buClr>
                <a:srgbClr val="44546A"/>
              </a:buClr>
              <a:buSzPts val="1700"/>
              <a:buFont typeface="Arial" panose="020B0604020202020204" pitchFamily="34" charset="0"/>
              <a:buChar char="•"/>
            </a:pPr>
            <a:r>
              <a:rPr lang="en" sz="2200" dirty="0" err="1">
                <a:solidFill>
                  <a:srgbClr val="44546A"/>
                </a:solidFill>
              </a:rPr>
              <a:t>Geonovum</a:t>
            </a:r>
            <a:endParaRPr sz="2200" dirty="0">
              <a:solidFill>
                <a:srgbClr val="44546A"/>
              </a:solidFill>
            </a:endParaRPr>
          </a:p>
          <a:p>
            <a:pPr marL="463550">
              <a:buClr>
                <a:srgbClr val="44546A"/>
              </a:buClr>
              <a:buSzPts val="1700"/>
              <a:buFont typeface="Arial" panose="020B0604020202020204" pitchFamily="34" charset="0"/>
              <a:buChar char="•"/>
            </a:pPr>
            <a:r>
              <a:rPr lang="en" sz="2200" dirty="0">
                <a:solidFill>
                  <a:srgbClr val="44546A"/>
                </a:solidFill>
              </a:rPr>
              <a:t>Natural Resources Canada (</a:t>
            </a:r>
            <a:r>
              <a:rPr lang="en" sz="2200" dirty="0" err="1">
                <a:solidFill>
                  <a:srgbClr val="44546A"/>
                </a:solidFill>
              </a:rPr>
              <a:t>NRCan</a:t>
            </a:r>
            <a:r>
              <a:rPr lang="en" sz="2200" dirty="0">
                <a:solidFill>
                  <a:srgbClr val="44546A"/>
                </a:solidFill>
              </a:rPr>
              <a:t>)</a:t>
            </a:r>
            <a:endParaRPr sz="2200" dirty="0">
              <a:solidFill>
                <a:srgbClr val="44546A"/>
              </a:solidFill>
            </a:endParaRPr>
          </a:p>
          <a:p>
            <a:pPr marL="463550">
              <a:buClr>
                <a:srgbClr val="44546A"/>
              </a:buClr>
              <a:buSzPts val="1700"/>
              <a:buFont typeface="Arial" panose="020B0604020202020204" pitchFamily="34" charset="0"/>
              <a:buChar char="•"/>
            </a:pPr>
            <a:r>
              <a:rPr lang="en" sz="2200" dirty="0">
                <a:solidFill>
                  <a:srgbClr val="44546A"/>
                </a:solidFill>
              </a:rPr>
              <a:t>Ordnance Survey Great Britain</a:t>
            </a:r>
            <a:endParaRPr sz="2200" dirty="0">
              <a:solidFill>
                <a:srgbClr val="44546A"/>
              </a:solidFill>
            </a:endParaRPr>
          </a:p>
          <a:p>
            <a:pPr marL="463550">
              <a:buClr>
                <a:srgbClr val="44546A"/>
              </a:buClr>
              <a:buSzPts val="1700"/>
              <a:buFont typeface="Arial" panose="020B0604020202020204" pitchFamily="34" charset="0"/>
              <a:buChar char="•"/>
            </a:pPr>
            <a:r>
              <a:rPr lang="en" sz="2200" dirty="0">
                <a:solidFill>
                  <a:srgbClr val="44546A"/>
                </a:solidFill>
              </a:rPr>
              <a:t>US Geological Survey (USGS)</a:t>
            </a:r>
            <a:endParaRPr sz="2200" dirty="0">
              <a:solidFill>
                <a:srgbClr val="44546A"/>
              </a:solidFill>
            </a:endParaRPr>
          </a:p>
          <a:p>
            <a:pPr marL="463550">
              <a:buClr>
                <a:srgbClr val="44546A"/>
              </a:buClr>
              <a:buSzPts val="1700"/>
              <a:buFont typeface="Arial" panose="020B0604020202020204" pitchFamily="34" charset="0"/>
              <a:buChar char="•"/>
            </a:pPr>
            <a:r>
              <a:rPr lang="en" sz="2200" dirty="0">
                <a:solidFill>
                  <a:srgbClr val="44546A"/>
                </a:solidFill>
              </a:rPr>
              <a:t>US National Aeronautics and Space Administration (NASA)</a:t>
            </a:r>
            <a:endParaRPr sz="2200" dirty="0">
              <a:solidFill>
                <a:srgbClr val="44546A"/>
              </a:solidFill>
            </a:endParaRPr>
          </a:p>
          <a:p>
            <a:pPr marL="463550">
              <a:buClr>
                <a:srgbClr val="44546A"/>
              </a:buClr>
              <a:buSzPts val="1700"/>
              <a:buFont typeface="Arial" panose="020B0604020202020204" pitchFamily="34" charset="0"/>
              <a:buChar char="•"/>
            </a:pPr>
            <a:r>
              <a:rPr lang="en" sz="2200" dirty="0">
                <a:solidFill>
                  <a:srgbClr val="44546A"/>
                </a:solidFill>
              </a:rPr>
              <a:t>US National Geospatial-Intelligence Agency (NGA)</a:t>
            </a:r>
            <a:endParaRPr sz="2200" dirty="0"/>
          </a:p>
        </p:txBody>
      </p:sp>
      <p:sp>
        <p:nvSpPr>
          <p:cNvPr id="89" name="Google Shape;89;p18"/>
          <p:cNvSpPr txBox="1"/>
          <p:nvPr/>
        </p:nvSpPr>
        <p:spPr>
          <a:xfrm>
            <a:off x="5645025" y="5696950"/>
            <a:ext cx="3187200" cy="249600"/>
          </a:xfrm>
          <a:prstGeom prst="rect">
            <a:avLst/>
          </a:prstGeom>
          <a:noFill/>
          <a:ln>
            <a:noFill/>
          </a:ln>
        </p:spPr>
        <p:txBody>
          <a:bodyPr spcFirstLastPara="1" wrap="square" lIns="91425" tIns="91425" rIns="91425" bIns="91425" anchor="ctr" anchorCtr="0">
            <a:noAutofit/>
          </a:bodyPr>
          <a:lstStyle/>
          <a:p>
            <a:pPr algn="ctr">
              <a:spcBef>
                <a:spcPts val="0"/>
              </a:spcBef>
              <a:spcAft>
                <a:spcPts val="0"/>
              </a:spcAft>
            </a:pPr>
            <a:r>
              <a:rPr lang="en" sz="900"/>
              <a:t>http://www.opengeospatial.org/projects/initiatives/testbed14</a:t>
            </a:r>
            <a:endParaRPr sz="900"/>
          </a:p>
        </p:txBody>
      </p:sp>
      <p:sp>
        <p:nvSpPr>
          <p:cNvPr id="3" name="Title 2">
            <a:extLst>
              <a:ext uri="{FF2B5EF4-FFF2-40B4-BE49-F238E27FC236}">
                <a16:creationId xmlns:a16="http://schemas.microsoft.com/office/drawing/2014/main" id="{6B7B95C2-41B9-524C-878D-15FD0A993CB8}"/>
              </a:ext>
            </a:extLst>
          </p:cNvPr>
          <p:cNvSpPr>
            <a:spLocks noGrp="1"/>
          </p:cNvSpPr>
          <p:nvPr>
            <p:ph type="title"/>
          </p:nvPr>
        </p:nvSpPr>
        <p:spPr/>
        <p:txBody>
          <a:bodyPr/>
          <a:lstStyle/>
          <a:p>
            <a:r>
              <a:rPr lang="en-US" dirty="0"/>
              <a:t>Sponsors</a:t>
            </a:r>
          </a:p>
        </p:txBody>
      </p:sp>
    </p:spTree>
    <p:extLst>
      <p:ext uri="{BB962C8B-B14F-4D97-AF65-F5344CB8AC3E}">
        <p14:creationId xmlns:p14="http://schemas.microsoft.com/office/powerpoint/2010/main" val="2687174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4"/>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Secure Workflows: Way Forward </a:t>
            </a:r>
            <a:endParaRPr dirty="0"/>
          </a:p>
        </p:txBody>
      </p:sp>
      <p:sp>
        <p:nvSpPr>
          <p:cNvPr id="386" name="Google Shape;386;p64"/>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buSzPts val="2400"/>
              <a:buFont typeface="Arial" panose="020B0604020202020204" pitchFamily="34" charset="0"/>
              <a:buChar char="•"/>
            </a:pPr>
            <a:r>
              <a:rPr lang="en" dirty="0"/>
              <a:t>Security, discovery of deployment profiles, and a WPS-T REST binding, </a:t>
            </a:r>
            <a:endParaRPr dirty="0"/>
          </a:p>
          <a:p>
            <a:pPr>
              <a:buSzPts val="2400"/>
              <a:buFont typeface="Arial" panose="020B0604020202020204" pitchFamily="34" charset="0"/>
              <a:buChar char="•"/>
            </a:pPr>
            <a:r>
              <a:rPr lang="en" dirty="0"/>
              <a:t>Orchestration demonstration:</a:t>
            </a:r>
            <a:endParaRPr dirty="0"/>
          </a:p>
          <a:p>
            <a:pPr marL="544513" lvl="1" indent="-342900">
              <a:spcBef>
                <a:spcPts val="0"/>
              </a:spcBef>
              <a:buSzPts val="2200"/>
              <a:buFont typeface="Arial" panose="020B0604020202020204" pitchFamily="34" charset="0"/>
              <a:buChar char="•"/>
            </a:pPr>
            <a:r>
              <a:rPr lang="en" sz="2200" dirty="0"/>
              <a:t>Checking for likelihood of workflow completion success prior to execution.</a:t>
            </a:r>
            <a:endParaRPr sz="2200" dirty="0"/>
          </a:p>
          <a:p>
            <a:pPr marL="544513" lvl="1" indent="-342900">
              <a:spcBef>
                <a:spcPts val="0"/>
              </a:spcBef>
              <a:buSzPts val="2200"/>
              <a:buFont typeface="Arial" panose="020B0604020202020204" pitchFamily="34" charset="0"/>
              <a:buChar char="•"/>
            </a:pPr>
            <a:r>
              <a:rPr lang="en" sz="2200" dirty="0"/>
              <a:t>Managing the BPMN to WPS process transformation.</a:t>
            </a:r>
            <a:endParaRPr sz="2200" dirty="0"/>
          </a:p>
          <a:p>
            <a:pPr marL="544513" lvl="1" indent="-342900">
              <a:spcBef>
                <a:spcPts val="0"/>
              </a:spcBef>
              <a:buSzPts val="2200"/>
              <a:buFont typeface="Arial" panose="020B0604020202020204" pitchFamily="34" charset="0"/>
              <a:buChar char="•"/>
            </a:pPr>
            <a:r>
              <a:rPr lang="en" sz="2200" dirty="0"/>
              <a:t>More sophisticated security encoding options and removal of access.</a:t>
            </a:r>
            <a:endParaRPr sz="2200" dirty="0"/>
          </a:p>
          <a:p>
            <a:pPr marL="544513" lvl="1" indent="-342900">
              <a:spcBef>
                <a:spcPts val="0"/>
              </a:spcBef>
              <a:buSzPts val="2200"/>
              <a:buFont typeface="Arial" panose="020B0604020202020204" pitchFamily="34" charset="0"/>
              <a:buChar char="•"/>
            </a:pPr>
            <a:r>
              <a:rPr lang="en" sz="2200" dirty="0"/>
              <a:t>More complex use cases to take advantage of aspects such as parallel processing, </a:t>
            </a:r>
            <a:r>
              <a:rPr lang="en" sz="2200" dirty="0" err="1"/>
              <a:t>swimlanes</a:t>
            </a:r>
            <a:r>
              <a:rPr lang="en" sz="2200" dirty="0"/>
              <a:t>, decision gates and compensation events.</a:t>
            </a:r>
            <a:endParaRPr sz="2200" dirty="0"/>
          </a:p>
        </p:txBody>
      </p:sp>
    </p:spTree>
    <p:extLst>
      <p:ext uri="{BB962C8B-B14F-4D97-AF65-F5344CB8AC3E}">
        <p14:creationId xmlns:p14="http://schemas.microsoft.com/office/powerpoint/2010/main" val="348056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5"/>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CityGML and Augmented Reality: Challenge</a:t>
            </a:r>
            <a:endParaRPr dirty="0"/>
          </a:p>
        </p:txBody>
      </p:sp>
      <p:sp>
        <p:nvSpPr>
          <p:cNvPr id="392" name="Google Shape;392;p65"/>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0" indent="0">
              <a:buClr>
                <a:schemeClr val="dk1"/>
              </a:buClr>
              <a:buSzPts val="1100"/>
              <a:buNone/>
            </a:pPr>
            <a:r>
              <a:rPr lang="en" dirty="0"/>
              <a:t>Build on industrial capabilities to provide the </a:t>
            </a:r>
            <a:r>
              <a:rPr lang="en" b="1" dirty="0"/>
              <a:t>highly detailed</a:t>
            </a:r>
            <a:r>
              <a:rPr lang="en" dirty="0"/>
              <a:t>, fully integrated view of urban spaces required for the planning and execution of modern urban missions.</a:t>
            </a:r>
            <a:endParaRPr dirty="0"/>
          </a:p>
          <a:p>
            <a:pPr marL="0" indent="0">
              <a:spcBef>
                <a:spcPts val="1600"/>
              </a:spcBef>
              <a:spcAft>
                <a:spcPts val="1600"/>
              </a:spcAft>
              <a:buNone/>
            </a:pPr>
            <a:r>
              <a:rPr lang="en" dirty="0"/>
              <a:t>Evaluate the possible methods </a:t>
            </a:r>
            <a:r>
              <a:rPr lang="en" b="1" dirty="0"/>
              <a:t>for integrating AR content into CityGML content</a:t>
            </a:r>
            <a:r>
              <a:rPr lang="en" dirty="0"/>
              <a:t>, developing client side support for visualization.</a:t>
            </a:r>
            <a:endParaRPr dirty="0"/>
          </a:p>
        </p:txBody>
      </p:sp>
    </p:spTree>
    <p:extLst>
      <p:ext uri="{BB962C8B-B14F-4D97-AF65-F5344CB8AC3E}">
        <p14:creationId xmlns:p14="http://schemas.microsoft.com/office/powerpoint/2010/main" val="2517353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66"/>
          <p:cNvPicPr preferRelativeResize="0"/>
          <p:nvPr/>
        </p:nvPicPr>
        <p:blipFill>
          <a:blip r:embed="rId3">
            <a:alphaModFix/>
          </a:blip>
          <a:stretch>
            <a:fillRect/>
          </a:stretch>
        </p:blipFill>
        <p:spPr>
          <a:xfrm>
            <a:off x="3379352" y="2283451"/>
            <a:ext cx="5676074" cy="3383699"/>
          </a:xfrm>
          <a:prstGeom prst="rect">
            <a:avLst/>
          </a:prstGeom>
          <a:noFill/>
          <a:ln>
            <a:noFill/>
          </a:ln>
        </p:spPr>
      </p:pic>
      <p:sp>
        <p:nvSpPr>
          <p:cNvPr id="398" name="Google Shape;398;p66"/>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spcBef>
                <a:spcPts val="0"/>
              </a:spcBef>
              <a:spcAft>
                <a:spcPts val="0"/>
              </a:spcAft>
            </a:pPr>
            <a:r>
              <a:rPr lang="en"/>
              <a:t>CityGML and Augmented Reality: Approach </a:t>
            </a:r>
            <a:endParaRPr/>
          </a:p>
        </p:txBody>
      </p:sp>
      <p:pic>
        <p:nvPicPr>
          <p:cNvPr id="399" name="Google Shape;399;p66"/>
          <p:cNvPicPr preferRelativeResize="0"/>
          <p:nvPr/>
        </p:nvPicPr>
        <p:blipFill>
          <a:blip r:embed="rId4">
            <a:alphaModFix/>
          </a:blip>
          <a:stretch>
            <a:fillRect/>
          </a:stretch>
        </p:blipFill>
        <p:spPr>
          <a:xfrm>
            <a:off x="152400" y="2027376"/>
            <a:ext cx="2862648" cy="3820977"/>
          </a:xfrm>
          <a:prstGeom prst="rect">
            <a:avLst/>
          </a:prstGeom>
          <a:noFill/>
          <a:ln>
            <a:noFill/>
          </a:ln>
        </p:spPr>
      </p:pic>
    </p:spTree>
    <p:extLst>
      <p:ext uri="{BB962C8B-B14F-4D97-AF65-F5344CB8AC3E}">
        <p14:creationId xmlns:p14="http://schemas.microsoft.com/office/powerpoint/2010/main" val="1154237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7"/>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800" dirty="0"/>
              <a:t>CityGML and Augmented Reality: Way Forward </a:t>
            </a:r>
            <a:endParaRPr sz="2800" dirty="0"/>
          </a:p>
        </p:txBody>
      </p:sp>
      <p:sp>
        <p:nvSpPr>
          <p:cNvPr id="405" name="Google Shape;405;p67"/>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dirty="0"/>
              <a:t>The scenario of augmenting real-time device location &amp; camera views with heavy, precision-located 3D virtual objects creates a substantial </a:t>
            </a:r>
            <a:r>
              <a:rPr lang="en" b="1" dirty="0"/>
              <a:t>performance burden</a:t>
            </a:r>
            <a:r>
              <a:rPr lang="en" dirty="0"/>
              <a:t>.</a:t>
            </a:r>
            <a:endParaRPr dirty="0"/>
          </a:p>
          <a:p>
            <a:pPr marL="0" indent="0">
              <a:spcBef>
                <a:spcPts val="1600"/>
              </a:spcBef>
              <a:buNone/>
            </a:pPr>
            <a:r>
              <a:rPr lang="en" dirty="0"/>
              <a:t>Future work should consider precisely defined use cases to enable tradeoff analyses regarding which constraints can be relaxed.</a:t>
            </a:r>
            <a:endParaRPr dirty="0"/>
          </a:p>
          <a:p>
            <a:pPr marL="0" indent="0">
              <a:spcBef>
                <a:spcPts val="1600"/>
              </a:spcBef>
              <a:spcAft>
                <a:spcPts val="1600"/>
              </a:spcAft>
              <a:buNone/>
            </a:pPr>
            <a:r>
              <a:rPr lang="en" dirty="0"/>
              <a:t>For example, the requirements might allow for a high-capacity workstation client with 3D assets preloaded or for preplanning rather than an emergency response scenario.</a:t>
            </a:r>
            <a:endParaRPr dirty="0"/>
          </a:p>
        </p:txBody>
      </p:sp>
    </p:spTree>
    <p:extLst>
      <p:ext uri="{BB962C8B-B14F-4D97-AF65-F5344CB8AC3E}">
        <p14:creationId xmlns:p14="http://schemas.microsoft.com/office/powerpoint/2010/main" val="3561438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8"/>
          <p:cNvSpPr txBox="1">
            <a:spLocks noGrp="1"/>
          </p:cNvSpPr>
          <p:nvPr>
            <p:ph type="title"/>
          </p:nvPr>
        </p:nvSpPr>
        <p:spPr>
          <a:xfrm>
            <a:off x="311700" y="3008100"/>
            <a:ext cx="8520600" cy="841800"/>
          </a:xfrm>
          <a:prstGeom prst="rect">
            <a:avLst/>
          </a:prstGeom>
        </p:spPr>
        <p:txBody>
          <a:bodyPr spcFirstLastPara="1" vert="horz" wrap="square" lIns="91425" tIns="91425" rIns="91425" bIns="91425" numCol="1" anchor="ctr" anchorCtr="0" compatLnSpc="1">
            <a:prstTxWarp prst="textNoShape">
              <a:avLst/>
            </a:prstTxWarp>
            <a:noAutofit/>
          </a:bodyPr>
          <a:lstStyle/>
          <a:p>
            <a:r>
              <a:rPr lang="en"/>
              <a:t>Compliance and Interoperability Testing (CITE)</a:t>
            </a:r>
            <a:endParaRPr/>
          </a:p>
        </p:txBody>
      </p:sp>
    </p:spTree>
    <p:extLst>
      <p:ext uri="{BB962C8B-B14F-4D97-AF65-F5344CB8AC3E}">
        <p14:creationId xmlns:p14="http://schemas.microsoft.com/office/powerpoint/2010/main" val="12095753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9"/>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Profiles Adoption: Challenge</a:t>
            </a:r>
            <a:endParaRPr dirty="0"/>
          </a:p>
        </p:txBody>
      </p:sp>
      <p:sp>
        <p:nvSpPr>
          <p:cNvPr id="416" name="Google Shape;416;p69"/>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dirty="0"/>
              <a:t>Profiles with Extensions = Standard + Restrictions + Other stuff</a:t>
            </a:r>
            <a:endParaRPr dirty="0"/>
          </a:p>
          <a:p>
            <a:pPr marL="0" indent="457200">
              <a:spcBef>
                <a:spcPts val="1600"/>
              </a:spcBef>
              <a:buNone/>
            </a:pPr>
            <a:r>
              <a:rPr lang="en" dirty="0"/>
              <a:t>CAT 2.0 + DGIWG Rules</a:t>
            </a:r>
            <a:endParaRPr dirty="0"/>
          </a:p>
          <a:p>
            <a:pPr indent="-381000">
              <a:spcBef>
                <a:spcPts val="1600"/>
              </a:spcBef>
              <a:buSzPts val="2400"/>
              <a:buChar char="-"/>
            </a:pPr>
            <a:r>
              <a:rPr lang="en" dirty="0"/>
              <a:t>Verify that the response indicates support for ‘English’ for </a:t>
            </a:r>
            <a:r>
              <a:rPr lang="en" dirty="0" err="1"/>
              <a:t>queriables</a:t>
            </a:r>
            <a:r>
              <a:rPr lang="en" dirty="0"/>
              <a:t> and </a:t>
            </a:r>
            <a:r>
              <a:rPr lang="en" dirty="0" err="1"/>
              <a:t>returnables</a:t>
            </a:r>
            <a:r>
              <a:rPr lang="en" dirty="0"/>
              <a:t> </a:t>
            </a:r>
            <a:endParaRPr dirty="0"/>
          </a:p>
          <a:p>
            <a:pPr indent="-381000">
              <a:buSzPts val="2400"/>
              <a:buChar char="-"/>
            </a:pPr>
            <a:r>
              <a:rPr lang="en" dirty="0"/>
              <a:t>Verify that the XML response indicates support for </a:t>
            </a:r>
            <a:r>
              <a:rPr lang="en" dirty="0" err="1"/>
              <a:t>csw:Record</a:t>
            </a:r>
            <a:r>
              <a:rPr lang="en" dirty="0"/>
              <a:t> and </a:t>
            </a:r>
            <a:r>
              <a:rPr lang="en" dirty="0" err="1"/>
              <a:t>gmd:MD_Metadata</a:t>
            </a:r>
            <a:endParaRPr dirty="0"/>
          </a:p>
          <a:p>
            <a:pPr indent="-381000">
              <a:buSzPts val="2400"/>
              <a:buChar char="-"/>
            </a:pPr>
            <a:r>
              <a:rPr lang="en" dirty="0"/>
              <a:t>...</a:t>
            </a:r>
            <a:endParaRPr dirty="0"/>
          </a:p>
          <a:p>
            <a:pPr marL="0" indent="457200">
              <a:spcBef>
                <a:spcPts val="1600"/>
              </a:spcBef>
              <a:buNone/>
            </a:pPr>
            <a:r>
              <a:rPr lang="en" dirty="0"/>
              <a:t>	</a:t>
            </a:r>
            <a:endParaRPr dirty="0"/>
          </a:p>
          <a:p>
            <a:pPr marL="0" indent="0">
              <a:spcBef>
                <a:spcPts val="1600"/>
              </a:spcBef>
              <a:buClr>
                <a:schemeClr val="dk1"/>
              </a:buClr>
              <a:buSzPts val="1100"/>
              <a:buNone/>
            </a:pPr>
            <a:r>
              <a:rPr lang="en" dirty="0"/>
              <a:t>Not always straightforward to adopt by implementers</a:t>
            </a:r>
            <a:endParaRPr dirty="0"/>
          </a:p>
          <a:p>
            <a:pPr marL="0" indent="457200">
              <a:spcBef>
                <a:spcPts val="1600"/>
              </a:spcBef>
              <a:buNone/>
            </a:pPr>
            <a:endParaRPr dirty="0"/>
          </a:p>
          <a:p>
            <a:pPr marL="0" indent="457200">
              <a:spcBef>
                <a:spcPts val="1600"/>
              </a:spcBef>
              <a:buNone/>
            </a:pPr>
            <a:endParaRPr dirty="0"/>
          </a:p>
          <a:p>
            <a:pPr marL="0" indent="457200">
              <a:spcBef>
                <a:spcPts val="1600"/>
              </a:spcBef>
              <a:buNone/>
            </a:pPr>
            <a:r>
              <a:rPr lang="en" dirty="0"/>
              <a:t>	</a:t>
            </a:r>
            <a:endParaRPr dirty="0"/>
          </a:p>
          <a:p>
            <a:pPr marL="0" indent="0">
              <a:spcBef>
                <a:spcPts val="1600"/>
              </a:spcBef>
              <a:spcAft>
                <a:spcPts val="1600"/>
              </a:spcAft>
              <a:buNone/>
            </a:pPr>
            <a:endParaRPr dirty="0"/>
          </a:p>
        </p:txBody>
      </p:sp>
      <p:sp>
        <p:nvSpPr>
          <p:cNvPr id="417" name="Google Shape;417;p69"/>
          <p:cNvSpPr/>
          <p:nvPr/>
        </p:nvSpPr>
        <p:spPr>
          <a:xfrm>
            <a:off x="346075" y="2770753"/>
            <a:ext cx="8275800" cy="213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418" name="Google Shape;418;p69"/>
          <p:cNvSpPr txBox="1"/>
          <p:nvPr/>
        </p:nvSpPr>
        <p:spPr>
          <a:xfrm>
            <a:off x="623400" y="4953718"/>
            <a:ext cx="8520600" cy="7203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2400" dirty="0">
                <a:solidFill>
                  <a:srgbClr val="FF0000"/>
                </a:solidFill>
                <a:latin typeface="+mn-lt"/>
              </a:rPr>
              <a:t>How can we verify this and encourage implementations?</a:t>
            </a:r>
            <a:endParaRPr sz="2400" dirty="0">
              <a:solidFill>
                <a:srgbClr val="FF0000"/>
              </a:solidFill>
              <a:latin typeface="+mn-lt"/>
            </a:endParaRPr>
          </a:p>
        </p:txBody>
      </p:sp>
    </p:spTree>
    <p:extLst>
      <p:ext uri="{BB962C8B-B14F-4D97-AF65-F5344CB8AC3E}">
        <p14:creationId xmlns:p14="http://schemas.microsoft.com/office/powerpoint/2010/main" val="2578228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0"/>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Profiles Adoption: Approach</a:t>
            </a:r>
            <a:endParaRPr dirty="0"/>
          </a:p>
        </p:txBody>
      </p:sp>
      <p:sp>
        <p:nvSpPr>
          <p:cNvPr id="424" name="Google Shape;424;p70"/>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b="1"/>
              <a:t>DGIWG Catalogue Service for the Web 2.0</a:t>
            </a:r>
            <a:endParaRPr b="1"/>
          </a:p>
          <a:p>
            <a:pPr marL="0" indent="0">
              <a:spcBef>
                <a:spcPts val="1600"/>
              </a:spcBef>
              <a:buNone/>
            </a:pPr>
            <a:r>
              <a:rPr lang="en">
                <a:solidFill>
                  <a:srgbClr val="FF0000"/>
                </a:solidFill>
              </a:rPr>
              <a:t>Development of an Executable Test (ETS)</a:t>
            </a:r>
            <a:endParaRPr>
              <a:solidFill>
                <a:srgbClr val="FF0000"/>
              </a:solidFill>
            </a:endParaRPr>
          </a:p>
          <a:p>
            <a:pPr marL="0" indent="0">
              <a:spcBef>
                <a:spcPts val="1600"/>
              </a:spcBef>
              <a:buNone/>
            </a:pPr>
            <a:r>
              <a:rPr lang="en"/>
              <a:t>Provided feedback to the draft standard</a:t>
            </a:r>
            <a:endParaRPr/>
          </a:p>
          <a:p>
            <a:pPr marL="0" indent="0">
              <a:spcBef>
                <a:spcPts val="1600"/>
              </a:spcBef>
              <a:buNone/>
            </a:pPr>
            <a:r>
              <a:rPr lang="en">
                <a:solidFill>
                  <a:srgbClr val="FF0000"/>
                </a:solidFill>
              </a:rPr>
              <a:t>Advanced Reference Implementation</a:t>
            </a:r>
            <a:r>
              <a:rPr lang="en"/>
              <a:t> </a:t>
            </a:r>
            <a:endParaRPr/>
          </a:p>
          <a:p>
            <a:pPr marL="0" indent="0">
              <a:spcBef>
                <a:spcPts val="1600"/>
              </a:spcBef>
              <a:buNone/>
            </a:pPr>
            <a:r>
              <a:rPr lang="en"/>
              <a:t>Bi-product now we have also new reference implementation for CAT 2.0</a:t>
            </a:r>
            <a:endParaRPr/>
          </a:p>
          <a:p>
            <a:pPr marL="0" indent="0">
              <a:spcBef>
                <a:spcPts val="1600"/>
              </a:spcBef>
              <a:spcAft>
                <a:spcPts val="1600"/>
              </a:spcAft>
              <a:buNone/>
            </a:pPr>
            <a:endParaRPr/>
          </a:p>
        </p:txBody>
      </p:sp>
      <p:pic>
        <p:nvPicPr>
          <p:cNvPr id="425" name="Google Shape;425;p70"/>
          <p:cNvPicPr preferRelativeResize="0"/>
          <p:nvPr/>
        </p:nvPicPr>
        <p:blipFill>
          <a:blip r:embed="rId3">
            <a:alphaModFix/>
          </a:blip>
          <a:stretch>
            <a:fillRect/>
          </a:stretch>
        </p:blipFill>
        <p:spPr>
          <a:xfrm>
            <a:off x="5716129" y="4802940"/>
            <a:ext cx="3055950" cy="850750"/>
          </a:xfrm>
          <a:prstGeom prst="rect">
            <a:avLst/>
          </a:prstGeom>
          <a:noFill/>
          <a:ln>
            <a:noFill/>
          </a:ln>
        </p:spPr>
      </p:pic>
    </p:spTree>
    <p:extLst>
      <p:ext uri="{BB962C8B-B14F-4D97-AF65-F5344CB8AC3E}">
        <p14:creationId xmlns:p14="http://schemas.microsoft.com/office/powerpoint/2010/main" val="769972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1"/>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Profiles Adoption: Way Forward</a:t>
            </a:r>
            <a:endParaRPr dirty="0"/>
          </a:p>
        </p:txBody>
      </p:sp>
      <p:sp>
        <p:nvSpPr>
          <p:cNvPr id="431" name="Google Shape;431;p71"/>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a:t>Parallelize the work of developing the standard, developing an executable test suite, and early implementations. </a:t>
            </a:r>
            <a:endParaRPr/>
          </a:p>
          <a:p>
            <a:pPr marL="0" indent="0">
              <a:spcBef>
                <a:spcPts val="1600"/>
              </a:spcBef>
              <a:buNone/>
            </a:pPr>
            <a:r>
              <a:rPr lang="en"/>
              <a:t>2018 TC-Discuss #1 Hot Topic</a:t>
            </a:r>
            <a:endParaRPr/>
          </a:p>
          <a:p>
            <a:pPr marL="0" indent="0">
              <a:spcBef>
                <a:spcPts val="1600"/>
              </a:spcBef>
              <a:buNone/>
            </a:pPr>
            <a:endParaRPr/>
          </a:p>
          <a:p>
            <a:pPr marL="0" indent="0">
              <a:spcBef>
                <a:spcPts val="1600"/>
              </a:spcBef>
              <a:buNone/>
            </a:pPr>
            <a:endParaRPr/>
          </a:p>
          <a:p>
            <a:pPr marL="0" indent="0">
              <a:spcBef>
                <a:spcPts val="1600"/>
              </a:spcBef>
              <a:spcAft>
                <a:spcPts val="1600"/>
              </a:spcAft>
              <a:buNone/>
            </a:pPr>
            <a:endParaRPr/>
          </a:p>
        </p:txBody>
      </p:sp>
      <p:pic>
        <p:nvPicPr>
          <p:cNvPr id="432" name="Google Shape;432;p71"/>
          <p:cNvPicPr preferRelativeResize="0"/>
          <p:nvPr/>
        </p:nvPicPr>
        <p:blipFill>
          <a:blip r:embed="rId3">
            <a:alphaModFix/>
          </a:blip>
          <a:stretch>
            <a:fillRect/>
          </a:stretch>
        </p:blipFill>
        <p:spPr>
          <a:xfrm>
            <a:off x="430387" y="3836350"/>
            <a:ext cx="7983074" cy="1314850"/>
          </a:xfrm>
          <a:prstGeom prst="rect">
            <a:avLst/>
          </a:prstGeom>
          <a:noFill/>
          <a:ln>
            <a:noFill/>
          </a:ln>
        </p:spPr>
      </p:pic>
    </p:spTree>
    <p:extLst>
      <p:ext uri="{BB962C8B-B14F-4D97-AF65-F5344CB8AC3E}">
        <p14:creationId xmlns:p14="http://schemas.microsoft.com/office/powerpoint/2010/main" val="11755080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2"/>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800" dirty="0"/>
              <a:t>Testing Resource Oriented Services: Challenge</a:t>
            </a:r>
            <a:endParaRPr sz="2800" dirty="0"/>
          </a:p>
        </p:txBody>
      </p:sp>
      <p:sp>
        <p:nvSpPr>
          <p:cNvPr id="438" name="Google Shape;438;p72"/>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buSzPts val="2400"/>
              <a:buFont typeface="Arial" panose="020B0604020202020204" pitchFamily="34" charset="0"/>
              <a:buChar char="•"/>
            </a:pPr>
            <a:r>
              <a:rPr lang="en" dirty="0"/>
              <a:t>OGC is/will be developing more Representational State Transfer (REST) Application Program Interface (API) (e.g. WFS 3.0)</a:t>
            </a:r>
            <a:endParaRPr dirty="0"/>
          </a:p>
          <a:p>
            <a:pPr>
              <a:buSzPts val="2400"/>
              <a:buFont typeface="Arial" panose="020B0604020202020204" pitchFamily="34" charset="0"/>
              <a:buChar char="•"/>
            </a:pPr>
            <a:r>
              <a:rPr lang="en" dirty="0"/>
              <a:t>No REST tests existed before Testbed 14</a:t>
            </a:r>
            <a:endParaRPr dirty="0"/>
          </a:p>
          <a:p>
            <a:pPr>
              <a:buSzPts val="2400"/>
              <a:buFont typeface="Arial" panose="020B0604020202020204" pitchFamily="34" charset="0"/>
              <a:buChar char="•"/>
            </a:pPr>
            <a:r>
              <a:rPr lang="en" dirty="0"/>
              <a:t>No Capabilities, where to start?</a:t>
            </a:r>
            <a:endParaRPr dirty="0"/>
          </a:p>
          <a:p>
            <a:pPr>
              <a:buSzPts val="2400"/>
              <a:buFont typeface="Arial" panose="020B0604020202020204" pitchFamily="34" charset="0"/>
              <a:buChar char="•"/>
            </a:pPr>
            <a:r>
              <a:rPr lang="en" dirty="0"/>
              <a:t>You can navigate from one resources to other resources - and can create infinite loops</a:t>
            </a:r>
            <a:endParaRPr dirty="0"/>
          </a:p>
          <a:p>
            <a:pPr>
              <a:buSzPts val="2400"/>
              <a:buFont typeface="Arial" panose="020B0604020202020204" pitchFamily="34" charset="0"/>
              <a:buChar char="•"/>
            </a:pPr>
            <a:r>
              <a:rPr lang="en" dirty="0"/>
              <a:t>No XML, JSON - Schema?</a:t>
            </a:r>
            <a:endParaRPr dirty="0"/>
          </a:p>
          <a:p>
            <a:pPr indent="0">
              <a:spcBef>
                <a:spcPts val="1600"/>
              </a:spcBef>
              <a:buNone/>
            </a:pPr>
            <a:endParaRPr dirty="0"/>
          </a:p>
          <a:p>
            <a:pPr marL="0" indent="0">
              <a:spcBef>
                <a:spcPts val="1600"/>
              </a:spcBef>
              <a:spcAft>
                <a:spcPts val="1600"/>
              </a:spcAft>
              <a:buNone/>
            </a:pPr>
            <a:endParaRPr dirty="0"/>
          </a:p>
        </p:txBody>
      </p:sp>
    </p:spTree>
    <p:extLst>
      <p:ext uri="{BB962C8B-B14F-4D97-AF65-F5344CB8AC3E}">
        <p14:creationId xmlns:p14="http://schemas.microsoft.com/office/powerpoint/2010/main" val="2971662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3"/>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800" dirty="0"/>
              <a:t>Testing Resource Oriented Services: Approach</a:t>
            </a:r>
            <a:endParaRPr sz="2800" dirty="0"/>
          </a:p>
        </p:txBody>
      </p:sp>
      <p:sp>
        <p:nvSpPr>
          <p:cNvPr id="444" name="Google Shape;444;p73"/>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dirty="0"/>
              <a:t>WFS 3.0 Executable Test Suite</a:t>
            </a:r>
            <a:endParaRPr dirty="0"/>
          </a:p>
          <a:p>
            <a:pPr indent="-381000">
              <a:spcBef>
                <a:spcPts val="1600"/>
              </a:spcBef>
              <a:buSzPts val="2400"/>
              <a:buChar char="-"/>
            </a:pPr>
            <a:r>
              <a:rPr lang="en" dirty="0"/>
              <a:t>Use </a:t>
            </a:r>
            <a:r>
              <a:rPr lang="en" dirty="0" err="1"/>
              <a:t>OpenAPI</a:t>
            </a:r>
            <a:r>
              <a:rPr lang="en" dirty="0"/>
              <a:t> as a starting point</a:t>
            </a:r>
            <a:endParaRPr dirty="0"/>
          </a:p>
          <a:p>
            <a:pPr indent="-381000">
              <a:buSzPts val="2400"/>
              <a:buChar char="-"/>
            </a:pPr>
            <a:r>
              <a:rPr lang="en" dirty="0"/>
              <a:t>Picked one output format to test responses (JSON)</a:t>
            </a:r>
            <a:endParaRPr dirty="0"/>
          </a:p>
          <a:p>
            <a:pPr indent="-381000">
              <a:buSzPts val="2400"/>
              <a:buChar char="-"/>
            </a:pPr>
            <a:r>
              <a:rPr lang="en" dirty="0"/>
              <a:t>Make sure the test is configure properly to select some features to test, not all of them (time)</a:t>
            </a:r>
            <a:endParaRPr dirty="0"/>
          </a:p>
          <a:p>
            <a:pPr indent="-381000">
              <a:buSzPts val="2400"/>
              <a:buChar char="-"/>
            </a:pPr>
            <a:endParaRPr dirty="0"/>
          </a:p>
        </p:txBody>
      </p:sp>
    </p:spTree>
    <p:extLst>
      <p:ext uri="{BB962C8B-B14F-4D97-AF65-F5344CB8AC3E}">
        <p14:creationId xmlns:p14="http://schemas.microsoft.com/office/powerpoint/2010/main" val="7014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Title 2">
            <a:extLst>
              <a:ext uri="{FF2B5EF4-FFF2-40B4-BE49-F238E27FC236}">
                <a16:creationId xmlns:a16="http://schemas.microsoft.com/office/drawing/2014/main" id="{2A6D57E8-FB3F-B943-A7A2-77FF131FA03A}"/>
              </a:ext>
            </a:extLst>
          </p:cNvPr>
          <p:cNvSpPr>
            <a:spLocks noGrp="1"/>
          </p:cNvSpPr>
          <p:nvPr>
            <p:ph type="title"/>
          </p:nvPr>
        </p:nvSpPr>
        <p:spPr/>
        <p:txBody>
          <a:bodyPr/>
          <a:lstStyle/>
          <a:p>
            <a:r>
              <a:rPr lang="en" dirty="0"/>
              <a:t>31 Participant Organizations</a:t>
            </a:r>
            <a:endParaRPr lang="en-US" dirty="0"/>
          </a:p>
        </p:txBody>
      </p:sp>
      <p:sp>
        <p:nvSpPr>
          <p:cNvPr id="95" name="Google Shape;95;p19"/>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indent="-311150">
              <a:lnSpc>
                <a:spcPct val="115000"/>
              </a:lnSpc>
              <a:buSzPts val="1300"/>
              <a:buFont typeface="Arial" panose="020B0604020202020204" pitchFamily="34" charset="0"/>
              <a:buChar char="•"/>
            </a:pPr>
            <a:r>
              <a:rPr lang="en" sz="1300" dirty="0"/>
              <a:t>52°North GmbH</a:t>
            </a:r>
            <a:endParaRPr sz="1300" dirty="0"/>
          </a:p>
          <a:p>
            <a:pPr indent="-311150">
              <a:lnSpc>
                <a:spcPct val="115000"/>
              </a:lnSpc>
              <a:buSzPts val="1300"/>
              <a:buFont typeface="Arial" panose="020B0604020202020204" pitchFamily="34" charset="0"/>
              <a:buChar char="•"/>
            </a:pPr>
            <a:r>
              <a:rPr lang="en" sz="1300" dirty="0"/>
              <a:t>The Aerospace Corporation</a:t>
            </a:r>
            <a:endParaRPr sz="1300" dirty="0"/>
          </a:p>
          <a:p>
            <a:pPr indent="-311150">
              <a:lnSpc>
                <a:spcPct val="115000"/>
              </a:lnSpc>
              <a:buSzPts val="1300"/>
              <a:buFont typeface="Arial" panose="020B0604020202020204" pitchFamily="34" charset="0"/>
              <a:buChar char="•"/>
            </a:pPr>
            <a:r>
              <a:rPr lang="en" sz="1300" dirty="0"/>
              <a:t>Arizona State University</a:t>
            </a:r>
            <a:endParaRPr sz="1300" dirty="0"/>
          </a:p>
          <a:p>
            <a:pPr indent="-311150">
              <a:lnSpc>
                <a:spcPct val="115000"/>
              </a:lnSpc>
              <a:buSzPts val="1300"/>
              <a:buFont typeface="Arial" panose="020B0604020202020204" pitchFamily="34" charset="0"/>
              <a:buChar char="•"/>
            </a:pPr>
            <a:r>
              <a:rPr lang="en" sz="1300" dirty="0"/>
              <a:t>Army Geospatial Center / Carbon Project </a:t>
            </a:r>
            <a:endParaRPr sz="1300" dirty="0"/>
          </a:p>
          <a:p>
            <a:pPr indent="-311150">
              <a:lnSpc>
                <a:spcPct val="115000"/>
              </a:lnSpc>
              <a:buSzPts val="1300"/>
              <a:buFont typeface="Arial" panose="020B0604020202020204" pitchFamily="34" charset="0"/>
              <a:buChar char="•"/>
            </a:pPr>
            <a:r>
              <a:rPr lang="en" sz="1300" dirty="0" err="1"/>
              <a:t>Compusult</a:t>
            </a:r>
            <a:endParaRPr sz="1300" dirty="0"/>
          </a:p>
          <a:p>
            <a:pPr indent="-311150">
              <a:lnSpc>
                <a:spcPct val="115000"/>
              </a:lnSpc>
              <a:buSzPts val="1300"/>
              <a:buFont typeface="Arial" panose="020B0604020202020204" pitchFamily="34" charset="0"/>
              <a:buChar char="•"/>
            </a:pPr>
            <a:r>
              <a:rPr lang="en" sz="1300" dirty="0"/>
              <a:t>CREAF</a:t>
            </a:r>
            <a:endParaRPr sz="1300" dirty="0"/>
          </a:p>
          <a:p>
            <a:pPr indent="-311150">
              <a:lnSpc>
                <a:spcPct val="115000"/>
              </a:lnSpc>
              <a:buSzPts val="1300"/>
              <a:buFont typeface="Arial" panose="020B0604020202020204" pitchFamily="34" charset="0"/>
              <a:buChar char="•"/>
            </a:pPr>
            <a:r>
              <a:rPr lang="en" sz="1300" dirty="0"/>
              <a:t>CRIM</a:t>
            </a:r>
            <a:endParaRPr sz="1300" dirty="0"/>
          </a:p>
          <a:p>
            <a:pPr indent="-311150">
              <a:lnSpc>
                <a:spcPct val="115000"/>
              </a:lnSpc>
              <a:buSzPts val="1300"/>
              <a:buFont typeface="Arial" panose="020B0604020202020204" pitchFamily="34" charset="0"/>
              <a:buChar char="•"/>
            </a:pPr>
            <a:r>
              <a:rPr lang="en" sz="1300" dirty="0" err="1"/>
              <a:t>CubeWerx</a:t>
            </a:r>
            <a:r>
              <a:rPr lang="en" sz="1300" dirty="0"/>
              <a:t> Inc.</a:t>
            </a:r>
            <a:endParaRPr sz="1300" dirty="0"/>
          </a:p>
          <a:p>
            <a:pPr indent="-311150">
              <a:lnSpc>
                <a:spcPct val="115000"/>
              </a:lnSpc>
              <a:buSzPts val="1300"/>
              <a:buFont typeface="Arial" panose="020B0604020202020204" pitchFamily="34" charset="0"/>
              <a:buChar char="•"/>
            </a:pPr>
            <a:r>
              <a:rPr lang="en" sz="1300" dirty="0"/>
              <a:t>Deimos Space S.L.U.</a:t>
            </a:r>
            <a:endParaRPr sz="1300" dirty="0"/>
          </a:p>
          <a:p>
            <a:pPr indent="-311150">
              <a:lnSpc>
                <a:spcPct val="115000"/>
              </a:lnSpc>
              <a:buSzPts val="1300"/>
              <a:buFont typeface="Arial" panose="020B0604020202020204" pitchFamily="34" charset="0"/>
              <a:buChar char="•"/>
            </a:pPr>
            <a:r>
              <a:rPr lang="en" sz="1300" dirty="0"/>
              <a:t>DigitalGlobe</a:t>
            </a:r>
            <a:endParaRPr sz="1300" dirty="0"/>
          </a:p>
          <a:p>
            <a:pPr indent="-311150">
              <a:lnSpc>
                <a:spcPct val="115000"/>
              </a:lnSpc>
              <a:buSzPts val="1300"/>
              <a:buFont typeface="Arial" panose="020B0604020202020204" pitchFamily="34" charset="0"/>
              <a:buChar char="•"/>
            </a:pPr>
            <a:r>
              <a:rPr lang="en" sz="1300" dirty="0"/>
              <a:t>e-Science Data Factory</a:t>
            </a:r>
            <a:endParaRPr sz="1300" dirty="0"/>
          </a:p>
          <a:p>
            <a:pPr indent="-311150">
              <a:lnSpc>
                <a:spcPct val="115000"/>
              </a:lnSpc>
              <a:buSzPts val="1300"/>
              <a:buFont typeface="Arial" panose="020B0604020202020204" pitchFamily="34" charset="0"/>
              <a:buChar char="•"/>
            </a:pPr>
            <a:r>
              <a:rPr lang="en" sz="1300" dirty="0" err="1"/>
              <a:t>Ecere</a:t>
            </a:r>
            <a:r>
              <a:rPr lang="en" sz="1300" dirty="0"/>
              <a:t> Corporation</a:t>
            </a:r>
            <a:endParaRPr sz="1300" dirty="0"/>
          </a:p>
          <a:p>
            <a:pPr indent="-311150">
              <a:lnSpc>
                <a:spcPct val="115000"/>
              </a:lnSpc>
              <a:buSzPts val="1300"/>
              <a:buFont typeface="Arial" panose="020B0604020202020204" pitchFamily="34" charset="0"/>
              <a:buChar char="•"/>
            </a:pPr>
            <a:r>
              <a:rPr lang="en" sz="1300" dirty="0" err="1"/>
              <a:t>Envitia</a:t>
            </a:r>
            <a:r>
              <a:rPr lang="en" sz="1300" dirty="0"/>
              <a:t> Ltd</a:t>
            </a:r>
            <a:endParaRPr sz="1300" dirty="0"/>
          </a:p>
          <a:p>
            <a:pPr indent="-311150">
              <a:lnSpc>
                <a:spcPct val="115000"/>
              </a:lnSpc>
              <a:buSzPts val="1300"/>
              <a:buFont typeface="Arial" panose="020B0604020202020204" pitchFamily="34" charset="0"/>
              <a:buChar char="•"/>
            </a:pPr>
            <a:r>
              <a:rPr lang="en" sz="1300" dirty="0"/>
              <a:t>EOX IT Services GmbH</a:t>
            </a:r>
            <a:endParaRPr sz="1300" dirty="0"/>
          </a:p>
          <a:p>
            <a:pPr indent="-311150">
              <a:lnSpc>
                <a:spcPct val="115000"/>
              </a:lnSpc>
              <a:buSzPts val="1300"/>
              <a:buFont typeface="Arial" panose="020B0604020202020204" pitchFamily="34" charset="0"/>
              <a:buChar char="•"/>
            </a:pPr>
            <a:r>
              <a:rPr lang="en" sz="1300" dirty="0"/>
              <a:t>George Mason University</a:t>
            </a:r>
            <a:endParaRPr sz="1300" dirty="0"/>
          </a:p>
          <a:p>
            <a:pPr indent="-311150">
              <a:lnSpc>
                <a:spcPct val="115000"/>
              </a:lnSpc>
              <a:buSzPts val="1300"/>
              <a:buFont typeface="Arial" panose="020B0604020202020204" pitchFamily="34" charset="0"/>
              <a:buChar char="•"/>
            </a:pPr>
            <a:r>
              <a:rPr lang="en" sz="1300" dirty="0" err="1"/>
              <a:t>Geoatys</a:t>
            </a:r>
            <a:endParaRPr sz="1300" dirty="0"/>
          </a:p>
        </p:txBody>
      </p:sp>
      <p:sp>
        <p:nvSpPr>
          <p:cNvPr id="96" name="Google Shape;96;p19"/>
          <p:cNvSpPr txBox="1">
            <a:spLocks noGrp="1"/>
          </p:cNvSpPr>
          <p:nvPr>
            <p:ph type="body" idx="4294967295"/>
          </p:nvPr>
        </p:nvSpPr>
        <p:spPr>
          <a:xfrm>
            <a:off x="4573587" y="1279525"/>
            <a:ext cx="4000500" cy="3416300"/>
          </a:xfrm>
          <a:prstGeom prst="rect">
            <a:avLst/>
          </a:prstGeom>
        </p:spPr>
        <p:txBody>
          <a:bodyPr spcFirstLastPara="1" vert="horz" wrap="square" lIns="91425" tIns="91425" rIns="91425" bIns="91425" numCol="1" anchor="t" anchorCtr="0" compatLnSpc="1">
            <a:prstTxWarp prst="textNoShape">
              <a:avLst/>
            </a:prstTxWarp>
            <a:noAutofit/>
          </a:bodyPr>
          <a:lstStyle/>
          <a:p>
            <a:pPr>
              <a:lnSpc>
                <a:spcPct val="115000"/>
              </a:lnSpc>
              <a:buSzPts val="1300"/>
              <a:buFont typeface="Arial" panose="020B0604020202020204" pitchFamily="34" charset="0"/>
              <a:buChar char="•"/>
            </a:pPr>
            <a:r>
              <a:rPr lang="en" sz="1300" dirty="0" err="1"/>
              <a:t>GeoSolutions</a:t>
            </a:r>
            <a:r>
              <a:rPr lang="en" sz="1300" dirty="0"/>
              <a:t> SAS</a:t>
            </a:r>
            <a:endParaRPr sz="1300" dirty="0"/>
          </a:p>
          <a:p>
            <a:pPr>
              <a:lnSpc>
                <a:spcPct val="115000"/>
              </a:lnSpc>
              <a:buSzPts val="1300"/>
              <a:buFont typeface="Arial" panose="020B0604020202020204" pitchFamily="34" charset="0"/>
              <a:buChar char="•"/>
            </a:pPr>
            <a:r>
              <a:rPr lang="en" sz="1300" dirty="0"/>
              <a:t>GIS.FCU</a:t>
            </a:r>
            <a:endParaRPr sz="1300" dirty="0"/>
          </a:p>
          <a:p>
            <a:pPr>
              <a:lnSpc>
                <a:spcPct val="115000"/>
              </a:lnSpc>
              <a:buSzPts val="1300"/>
              <a:buFont typeface="Arial" panose="020B0604020202020204" pitchFamily="34" charset="0"/>
              <a:buChar char="•"/>
            </a:pPr>
            <a:r>
              <a:rPr lang="en" sz="1300" dirty="0"/>
              <a:t>HEIG-VD // School of Business and Engineering Vaud</a:t>
            </a:r>
            <a:endParaRPr sz="1300" dirty="0"/>
          </a:p>
          <a:p>
            <a:pPr>
              <a:lnSpc>
                <a:spcPct val="115000"/>
              </a:lnSpc>
              <a:buSzPts val="1300"/>
              <a:buFont typeface="Arial" panose="020B0604020202020204" pitchFamily="34" charset="0"/>
              <a:buChar char="•"/>
            </a:pPr>
            <a:r>
              <a:rPr lang="en" sz="1300" dirty="0" err="1"/>
              <a:t>Helyx</a:t>
            </a:r>
            <a:r>
              <a:rPr lang="en" sz="1300" dirty="0"/>
              <a:t> SIS</a:t>
            </a:r>
            <a:endParaRPr sz="1300" dirty="0"/>
          </a:p>
          <a:p>
            <a:pPr>
              <a:lnSpc>
                <a:spcPct val="115000"/>
              </a:lnSpc>
              <a:buSzPts val="1300"/>
              <a:buFont typeface="Arial" panose="020B0604020202020204" pitchFamily="34" charset="0"/>
              <a:buChar char="•"/>
            </a:pPr>
            <a:r>
              <a:rPr lang="en" sz="1300" dirty="0" err="1"/>
              <a:t>Hobu</a:t>
            </a:r>
            <a:endParaRPr sz="1300" dirty="0"/>
          </a:p>
          <a:p>
            <a:pPr>
              <a:lnSpc>
                <a:spcPct val="115000"/>
              </a:lnSpc>
              <a:buSzPts val="1300"/>
              <a:buFont typeface="Arial" panose="020B0604020202020204" pitchFamily="34" charset="0"/>
              <a:buChar char="•"/>
            </a:pPr>
            <a:r>
              <a:rPr lang="en" sz="1300" dirty="0"/>
              <a:t>Image Matters LLC</a:t>
            </a:r>
            <a:endParaRPr sz="1300" dirty="0"/>
          </a:p>
          <a:p>
            <a:pPr>
              <a:lnSpc>
                <a:spcPct val="115000"/>
              </a:lnSpc>
              <a:buSzPts val="1300"/>
              <a:buFont typeface="Arial" panose="020B0604020202020204" pitchFamily="34" charset="0"/>
              <a:buChar char="•"/>
            </a:pPr>
            <a:r>
              <a:rPr lang="en" sz="1300" dirty="0"/>
              <a:t>interactive instruments GmbH</a:t>
            </a:r>
            <a:endParaRPr sz="1300" dirty="0"/>
          </a:p>
          <a:p>
            <a:pPr>
              <a:lnSpc>
                <a:spcPct val="115000"/>
              </a:lnSpc>
              <a:buSzPts val="1300"/>
              <a:buFont typeface="Arial" panose="020B0604020202020204" pitchFamily="34" charset="0"/>
              <a:buChar char="•"/>
            </a:pPr>
            <a:r>
              <a:rPr lang="en" sz="1300" dirty="0"/>
              <a:t>keys</a:t>
            </a:r>
            <a:endParaRPr sz="1300" dirty="0"/>
          </a:p>
          <a:p>
            <a:pPr>
              <a:lnSpc>
                <a:spcPct val="115000"/>
              </a:lnSpc>
              <a:buSzPts val="1300"/>
              <a:buFont typeface="Arial" panose="020B0604020202020204" pitchFamily="34" charset="0"/>
              <a:buChar char="•"/>
            </a:pPr>
            <a:r>
              <a:rPr lang="en" sz="1300" dirty="0" err="1"/>
              <a:t>lat</a:t>
            </a:r>
            <a:r>
              <a:rPr lang="en" sz="1300" dirty="0"/>
              <a:t>/</a:t>
            </a:r>
            <a:r>
              <a:rPr lang="en" sz="1300" dirty="0" err="1"/>
              <a:t>lon</a:t>
            </a:r>
            <a:r>
              <a:rPr lang="en" sz="1300" dirty="0"/>
              <a:t> GmbH</a:t>
            </a:r>
            <a:endParaRPr sz="1300" dirty="0"/>
          </a:p>
          <a:p>
            <a:pPr>
              <a:lnSpc>
                <a:spcPct val="115000"/>
              </a:lnSpc>
              <a:buSzPts val="1300"/>
              <a:buFont typeface="Arial" panose="020B0604020202020204" pitchFamily="34" charset="0"/>
              <a:buChar char="•"/>
            </a:pPr>
            <a:r>
              <a:rPr lang="en" sz="1300" dirty="0"/>
              <a:t>Meteorological and Environmental Earth Observation </a:t>
            </a:r>
            <a:r>
              <a:rPr lang="en" sz="1300" dirty="0" err="1"/>
              <a:t>S.r.l</a:t>
            </a:r>
            <a:r>
              <a:rPr lang="en" sz="1300" dirty="0"/>
              <a:t>.</a:t>
            </a:r>
            <a:endParaRPr sz="1300" dirty="0"/>
          </a:p>
          <a:p>
            <a:pPr>
              <a:lnSpc>
                <a:spcPct val="115000"/>
              </a:lnSpc>
              <a:buSzPts val="1300"/>
              <a:buFont typeface="Arial" panose="020B0604020202020204" pitchFamily="34" charset="0"/>
              <a:buChar char="•"/>
            </a:pPr>
            <a:r>
              <a:rPr lang="en" sz="1300" dirty="0"/>
              <a:t>Remote Sensing Solutions Inc</a:t>
            </a:r>
            <a:endParaRPr sz="1300" dirty="0"/>
          </a:p>
          <a:p>
            <a:pPr>
              <a:lnSpc>
                <a:spcPct val="115000"/>
              </a:lnSpc>
              <a:buSzPts val="1300"/>
              <a:buFont typeface="Arial" panose="020B0604020202020204" pitchFamily="34" charset="0"/>
              <a:buChar char="•"/>
            </a:pPr>
            <a:r>
              <a:rPr lang="en" sz="1300" dirty="0" err="1"/>
              <a:t>Solenix</a:t>
            </a:r>
            <a:r>
              <a:rPr lang="en" sz="1300" dirty="0"/>
              <a:t> Deutschland GmbH</a:t>
            </a:r>
            <a:endParaRPr sz="1300" dirty="0"/>
          </a:p>
          <a:p>
            <a:pPr>
              <a:lnSpc>
                <a:spcPct val="115000"/>
              </a:lnSpc>
              <a:buSzPts val="1300"/>
              <a:buFont typeface="Arial" panose="020B0604020202020204" pitchFamily="34" charset="0"/>
              <a:buChar char="•"/>
            </a:pPr>
            <a:r>
              <a:rPr lang="en" sz="1300" dirty="0" err="1"/>
              <a:t>Spacebel</a:t>
            </a:r>
            <a:endParaRPr sz="1300" dirty="0"/>
          </a:p>
          <a:p>
            <a:pPr>
              <a:lnSpc>
                <a:spcPct val="115000"/>
              </a:lnSpc>
              <a:buSzPts val="1300"/>
              <a:buFont typeface="Arial" panose="020B0604020202020204" pitchFamily="34" charset="0"/>
              <a:buChar char="•"/>
            </a:pPr>
            <a:r>
              <a:rPr lang="en" sz="1300" dirty="0" err="1"/>
              <a:t>Steinbeis</a:t>
            </a:r>
            <a:r>
              <a:rPr lang="en" sz="1300" dirty="0"/>
              <a:t> Transfer Center at HFT Stuttgart</a:t>
            </a:r>
            <a:endParaRPr sz="1300" dirty="0"/>
          </a:p>
          <a:p>
            <a:pPr>
              <a:lnSpc>
                <a:spcPct val="115000"/>
              </a:lnSpc>
              <a:buSzPts val="1300"/>
              <a:buFont typeface="Arial" panose="020B0604020202020204" pitchFamily="34" charset="0"/>
              <a:buChar char="•"/>
            </a:pPr>
            <a:r>
              <a:rPr lang="en" sz="1300" dirty="0"/>
              <a:t>University of Calgary</a:t>
            </a:r>
            <a:endParaRPr sz="1300" dirty="0"/>
          </a:p>
        </p:txBody>
      </p:sp>
      <p:sp>
        <p:nvSpPr>
          <p:cNvPr id="2" name="TextBox 1">
            <a:extLst>
              <a:ext uri="{FF2B5EF4-FFF2-40B4-BE49-F238E27FC236}">
                <a16:creationId xmlns:a16="http://schemas.microsoft.com/office/drawing/2014/main" id="{23E06801-D3D2-D242-8FA6-54CC7D98E390}"/>
              </a:ext>
            </a:extLst>
          </p:cNvPr>
          <p:cNvSpPr txBox="1"/>
          <p:nvPr/>
        </p:nvSpPr>
        <p:spPr>
          <a:xfrm>
            <a:off x="3765176" y="457200"/>
            <a:ext cx="0" cy="0"/>
          </a:xfrm>
          <a:prstGeom prst="rect">
            <a:avLst/>
          </a:prstGeom>
          <a:noFill/>
        </p:spPr>
        <p:txBody>
          <a:bodyPr wrap="none" rtlCol="0">
            <a:noAutofit/>
          </a:bodyPr>
          <a:lstStyle/>
          <a:p>
            <a:endParaRPr lang="en-US" sz="2400" b="0" dirty="0">
              <a:latin typeface="Helvetica Neue" charset="0"/>
              <a:ea typeface="Helvetica Neue" charset="0"/>
              <a:cs typeface="Helvetica Neue" charset="0"/>
            </a:endParaRPr>
          </a:p>
        </p:txBody>
      </p:sp>
    </p:spTree>
    <p:extLst>
      <p:ext uri="{BB962C8B-B14F-4D97-AF65-F5344CB8AC3E}">
        <p14:creationId xmlns:p14="http://schemas.microsoft.com/office/powerpoint/2010/main" val="10815417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4"/>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800" dirty="0"/>
              <a:t>Testing Resource Oriented Services: Way Forward</a:t>
            </a:r>
            <a:endParaRPr sz="2800" dirty="0"/>
          </a:p>
        </p:txBody>
      </p:sp>
      <p:sp>
        <p:nvSpPr>
          <p:cNvPr id="450" name="Google Shape;450;p74"/>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dirty="0"/>
              <a:t>For new tests:</a:t>
            </a:r>
            <a:endParaRPr dirty="0"/>
          </a:p>
          <a:p>
            <a:pPr>
              <a:spcBef>
                <a:spcPts val="1600"/>
              </a:spcBef>
              <a:buSzPts val="2400"/>
              <a:buFont typeface="Arial" panose="020B0604020202020204" pitchFamily="34" charset="0"/>
              <a:buChar char="•"/>
            </a:pPr>
            <a:r>
              <a:rPr lang="en" dirty="0"/>
              <a:t>Create an </a:t>
            </a:r>
            <a:r>
              <a:rPr lang="en" dirty="0" err="1"/>
              <a:t>OpenAPI</a:t>
            </a:r>
            <a:r>
              <a:rPr lang="en" dirty="0"/>
              <a:t> conformance class or make it part of the core</a:t>
            </a:r>
            <a:endParaRPr dirty="0"/>
          </a:p>
          <a:p>
            <a:pPr>
              <a:buSzPts val="2400"/>
              <a:buFont typeface="Arial" panose="020B0604020202020204" pitchFamily="34" charset="0"/>
              <a:buChar char="•"/>
            </a:pPr>
            <a:r>
              <a:rPr lang="en" dirty="0"/>
              <a:t>Core must be the simplest minimum good to have rules</a:t>
            </a:r>
            <a:endParaRPr dirty="0"/>
          </a:p>
          <a:p>
            <a:pPr>
              <a:buSzPts val="2400"/>
              <a:buFont typeface="Arial" panose="020B0604020202020204" pitchFamily="34" charset="0"/>
              <a:buChar char="•"/>
            </a:pPr>
            <a:r>
              <a:rPr lang="en" dirty="0"/>
              <a:t>Mandate a default encoding (e.g. </a:t>
            </a:r>
            <a:r>
              <a:rPr lang="en" dirty="0" err="1"/>
              <a:t>GeoJSON</a:t>
            </a:r>
            <a:r>
              <a:rPr lang="en" dirty="0"/>
              <a:t>)</a:t>
            </a:r>
            <a:endParaRPr dirty="0"/>
          </a:p>
          <a:p>
            <a:pPr indent="0">
              <a:spcBef>
                <a:spcPts val="1600"/>
              </a:spcBef>
              <a:buNone/>
            </a:pPr>
            <a:endParaRPr dirty="0"/>
          </a:p>
          <a:p>
            <a:pPr marL="0" indent="0">
              <a:spcBef>
                <a:spcPts val="1600"/>
              </a:spcBef>
              <a:spcAft>
                <a:spcPts val="1600"/>
              </a:spcAft>
              <a:buNone/>
            </a:pPr>
            <a:endParaRPr dirty="0"/>
          </a:p>
        </p:txBody>
      </p:sp>
    </p:spTree>
    <p:extLst>
      <p:ext uri="{BB962C8B-B14F-4D97-AF65-F5344CB8AC3E}">
        <p14:creationId xmlns:p14="http://schemas.microsoft.com/office/powerpoint/2010/main" val="2516035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2"/>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Testing Clients: Challenge</a:t>
            </a:r>
            <a:endParaRPr dirty="0"/>
          </a:p>
        </p:txBody>
      </p:sp>
      <p:sp>
        <p:nvSpPr>
          <p:cNvPr id="438" name="Google Shape;438;p72"/>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buSzPts val="2400"/>
              <a:buFont typeface="Arial" panose="020B0604020202020204" pitchFamily="34" charset="0"/>
              <a:buChar char="•"/>
            </a:pPr>
            <a:r>
              <a:rPr lang="en-US" dirty="0"/>
              <a:t>We had one test WMS 1.3</a:t>
            </a:r>
            <a:endParaRPr dirty="0"/>
          </a:p>
          <a:p>
            <a:pPr>
              <a:buSzPts val="2400"/>
              <a:buFont typeface="Arial" panose="020B0604020202020204" pitchFamily="34" charset="0"/>
              <a:buChar char="•"/>
            </a:pPr>
            <a:r>
              <a:rPr lang="en-US" dirty="0"/>
              <a:t>Need a better architecture</a:t>
            </a:r>
          </a:p>
          <a:p>
            <a:pPr>
              <a:buSzPts val="2400"/>
              <a:buFont typeface="Arial" panose="020B0604020202020204" pitchFamily="34" charset="0"/>
              <a:buChar char="•"/>
            </a:pPr>
            <a:r>
              <a:rPr lang="en-US" dirty="0"/>
              <a:t>Add Security component</a:t>
            </a:r>
          </a:p>
          <a:p>
            <a:pPr>
              <a:buFont typeface="Arial" panose="020B0604020202020204" pitchFamily="34" charset="0"/>
              <a:buChar char="•"/>
            </a:pPr>
            <a:r>
              <a:rPr lang="en-US" b="1" dirty="0"/>
              <a:t>Use Case 1 </a:t>
            </a:r>
            <a:r>
              <a:rPr lang="en-US" dirty="0"/>
              <a:t>is to verify that the secure client can anonymously connect to the secure server using HTTPS and issue valid requests. </a:t>
            </a:r>
          </a:p>
          <a:p>
            <a:pPr>
              <a:buFont typeface="Arial" panose="020B0604020202020204" pitchFamily="34" charset="0"/>
              <a:buChar char="•"/>
            </a:pPr>
            <a:r>
              <a:rPr lang="en-US" b="1" dirty="0"/>
              <a:t>Use Case 2 </a:t>
            </a:r>
            <a:r>
              <a:rPr lang="en-US" dirty="0"/>
              <a:t>is similar to Case 1, but the secure client must provide authentication to the server. </a:t>
            </a:r>
          </a:p>
          <a:p>
            <a:pPr lvl="1" indent="-381000">
              <a:spcBef>
                <a:spcPts val="0"/>
              </a:spcBef>
              <a:buSzPts val="2400"/>
              <a:buChar char="●"/>
            </a:pPr>
            <a:endParaRPr dirty="0"/>
          </a:p>
          <a:p>
            <a:pPr marL="0" indent="0">
              <a:spcBef>
                <a:spcPts val="1600"/>
              </a:spcBef>
              <a:spcAft>
                <a:spcPts val="1600"/>
              </a:spcAft>
              <a:buNone/>
            </a:pPr>
            <a:endParaRPr dirty="0"/>
          </a:p>
        </p:txBody>
      </p:sp>
    </p:spTree>
    <p:extLst>
      <p:ext uri="{BB962C8B-B14F-4D97-AF65-F5344CB8AC3E}">
        <p14:creationId xmlns:p14="http://schemas.microsoft.com/office/powerpoint/2010/main" val="4042282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3"/>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Testing </a:t>
            </a:r>
            <a:r>
              <a:rPr lang="en" sz="2800" dirty="0"/>
              <a:t>Resource</a:t>
            </a:r>
            <a:r>
              <a:rPr lang="en" dirty="0"/>
              <a:t> Oriented Services: Approach</a:t>
            </a:r>
            <a:endParaRPr dirty="0"/>
          </a:p>
        </p:txBody>
      </p:sp>
      <p:sp>
        <p:nvSpPr>
          <p:cNvPr id="444" name="Google Shape;444;p73"/>
          <p:cNvSpPr txBox="1">
            <a:spLocks noGrp="1"/>
          </p:cNvSpPr>
          <p:nvPr>
            <p:ph type="body" idx="4294967295"/>
          </p:nvPr>
        </p:nvSpPr>
        <p:spPr>
          <a:xfrm>
            <a:off x="0" y="2009775"/>
            <a:ext cx="8521700" cy="34163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US" dirty="0"/>
              <a:t>Secure Client Test</a:t>
            </a:r>
            <a:endParaRPr dirty="0"/>
          </a:p>
          <a:p>
            <a:pPr indent="-381000">
              <a:buSzPts val="2400"/>
              <a:buChar char="-"/>
            </a:pPr>
            <a:endParaRPr dirty="0"/>
          </a:p>
        </p:txBody>
      </p:sp>
      <p:pic>
        <p:nvPicPr>
          <p:cNvPr id="2" name="Picture 1">
            <a:extLst>
              <a:ext uri="{FF2B5EF4-FFF2-40B4-BE49-F238E27FC236}">
                <a16:creationId xmlns:a16="http://schemas.microsoft.com/office/drawing/2014/main" id="{6AE98700-45CA-8C40-818B-21C82A0AE63A}"/>
              </a:ext>
            </a:extLst>
          </p:cNvPr>
          <p:cNvPicPr>
            <a:picLocks noChangeAspect="1"/>
          </p:cNvPicPr>
          <p:nvPr/>
        </p:nvPicPr>
        <p:blipFill>
          <a:blip r:embed="rId3"/>
          <a:stretch>
            <a:fillRect/>
          </a:stretch>
        </p:blipFill>
        <p:spPr>
          <a:xfrm>
            <a:off x="0" y="2529981"/>
            <a:ext cx="9144000" cy="2808233"/>
          </a:xfrm>
          <a:prstGeom prst="rect">
            <a:avLst/>
          </a:prstGeom>
        </p:spPr>
      </p:pic>
      <p:sp>
        <p:nvSpPr>
          <p:cNvPr id="3" name="Rectangle 2">
            <a:extLst>
              <a:ext uri="{FF2B5EF4-FFF2-40B4-BE49-F238E27FC236}">
                <a16:creationId xmlns:a16="http://schemas.microsoft.com/office/drawing/2014/main" id="{19FAEBA7-77AE-B742-95F4-5558E8B6D868}"/>
              </a:ext>
            </a:extLst>
          </p:cNvPr>
          <p:cNvSpPr/>
          <p:nvPr/>
        </p:nvSpPr>
        <p:spPr>
          <a:xfrm>
            <a:off x="311700" y="2796142"/>
            <a:ext cx="2510624" cy="246221"/>
          </a:xfrm>
          <a:prstGeom prst="rect">
            <a:avLst/>
          </a:prstGeom>
        </p:spPr>
        <p:txBody>
          <a:bodyPr wrap="none">
            <a:spAutoFit/>
          </a:bodyPr>
          <a:lstStyle/>
          <a:p>
            <a:r>
              <a:rPr lang="en-US" dirty="0">
                <a:solidFill>
                  <a:srgbClr val="333333"/>
                </a:solidFill>
                <a:latin typeface="986b5d+NotoSerif"/>
              </a:rPr>
              <a:t>WMS 1.1.1, WMS 1.3.0, and OWS Common </a:t>
            </a:r>
            <a:endParaRPr lang="en-US" dirty="0"/>
          </a:p>
        </p:txBody>
      </p:sp>
    </p:spTree>
    <p:extLst>
      <p:ext uri="{BB962C8B-B14F-4D97-AF65-F5344CB8AC3E}">
        <p14:creationId xmlns:p14="http://schemas.microsoft.com/office/powerpoint/2010/main" val="14363577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4"/>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sz="2800" dirty="0"/>
              <a:t>Testing </a:t>
            </a:r>
            <a:r>
              <a:rPr lang="en" sz="2400" dirty="0"/>
              <a:t>Resource</a:t>
            </a:r>
            <a:r>
              <a:rPr lang="en" sz="2800" dirty="0"/>
              <a:t> Oriented Services: Way Forward</a:t>
            </a:r>
            <a:endParaRPr sz="2800" dirty="0"/>
          </a:p>
        </p:txBody>
      </p:sp>
      <p:sp>
        <p:nvSpPr>
          <p:cNvPr id="450" name="Google Shape;450;p74"/>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dirty="0"/>
              <a:t>For new tests:</a:t>
            </a:r>
            <a:endParaRPr dirty="0"/>
          </a:p>
          <a:p>
            <a:pPr>
              <a:spcBef>
                <a:spcPts val="1600"/>
              </a:spcBef>
              <a:buSzPts val="2400"/>
              <a:buFont typeface="Arial" panose="020B0604020202020204" pitchFamily="34" charset="0"/>
              <a:buChar char="•"/>
            </a:pPr>
            <a:r>
              <a:rPr lang="en-US" dirty="0"/>
              <a:t>Consider – adding conformance classes for clients testing</a:t>
            </a:r>
          </a:p>
          <a:p>
            <a:pPr>
              <a:spcBef>
                <a:spcPts val="1600"/>
              </a:spcBef>
              <a:buSzPts val="2400"/>
              <a:buFont typeface="Arial" panose="020B0604020202020204" pitchFamily="34" charset="0"/>
              <a:buChar char="•"/>
            </a:pPr>
            <a:r>
              <a:rPr lang="en-US" dirty="0"/>
              <a:t>Consider reusing the client security conformance classes in future tests</a:t>
            </a:r>
            <a:endParaRPr dirty="0"/>
          </a:p>
          <a:p>
            <a:pPr indent="0">
              <a:spcBef>
                <a:spcPts val="1600"/>
              </a:spcBef>
              <a:buNone/>
            </a:pPr>
            <a:endParaRPr dirty="0"/>
          </a:p>
          <a:p>
            <a:pPr marL="0" indent="0">
              <a:spcBef>
                <a:spcPts val="1600"/>
              </a:spcBef>
              <a:spcAft>
                <a:spcPts val="1600"/>
              </a:spcAft>
              <a:buNone/>
            </a:pPr>
            <a:endParaRPr dirty="0"/>
          </a:p>
        </p:txBody>
      </p:sp>
    </p:spTree>
    <p:extLst>
      <p:ext uri="{BB962C8B-B14F-4D97-AF65-F5344CB8AC3E}">
        <p14:creationId xmlns:p14="http://schemas.microsoft.com/office/powerpoint/2010/main" val="26076076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76"/>
          <p:cNvPicPr preferRelativeResize="0"/>
          <p:nvPr/>
        </p:nvPicPr>
        <p:blipFill>
          <a:blip r:embed="rId3">
            <a:alphaModFix/>
          </a:blip>
          <a:stretch>
            <a:fillRect/>
          </a:stretch>
        </p:blipFill>
        <p:spPr>
          <a:xfrm>
            <a:off x="0" y="857251"/>
            <a:ext cx="9144000" cy="5143501"/>
          </a:xfrm>
          <a:prstGeom prst="rect">
            <a:avLst/>
          </a:prstGeom>
          <a:noFill/>
          <a:ln>
            <a:noFill/>
          </a:ln>
        </p:spPr>
      </p:pic>
    </p:spTree>
    <p:extLst>
      <p:ext uri="{BB962C8B-B14F-4D97-AF65-F5344CB8AC3E}">
        <p14:creationId xmlns:p14="http://schemas.microsoft.com/office/powerpoint/2010/main" val="6118553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7"/>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Testbed-15 Topics</a:t>
            </a:r>
            <a:endParaRPr dirty="0"/>
          </a:p>
        </p:txBody>
      </p:sp>
      <p:sp>
        <p:nvSpPr>
          <p:cNvPr id="466" name="Google Shape;466;p77"/>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342900">
              <a:buFont typeface="Arial" panose="020B0604020202020204" pitchFamily="34" charset="0"/>
              <a:buChar char="•"/>
            </a:pPr>
            <a:r>
              <a:rPr lang="de-DE" dirty="0" err="1"/>
              <a:t>Machine</a:t>
            </a:r>
            <a:r>
              <a:rPr lang="de-DE" dirty="0"/>
              <a:t> Learning</a:t>
            </a:r>
          </a:p>
          <a:p>
            <a:pPr marL="342900">
              <a:buFont typeface="Arial" panose="020B0604020202020204" pitchFamily="34" charset="0"/>
              <a:buChar char="•"/>
            </a:pPr>
            <a:r>
              <a:rPr lang="de-DE" dirty="0"/>
              <a:t>Delta Updates</a:t>
            </a:r>
          </a:p>
          <a:p>
            <a:pPr marL="342900">
              <a:buFont typeface="Arial" panose="020B0604020202020204" pitchFamily="34" charset="0"/>
              <a:buChar char="•"/>
            </a:pPr>
            <a:r>
              <a:rPr lang="de-DE" dirty="0"/>
              <a:t>Data </a:t>
            </a:r>
            <a:r>
              <a:rPr lang="de-DE" dirty="0" err="1"/>
              <a:t>Centric</a:t>
            </a:r>
            <a:r>
              <a:rPr lang="de-DE" dirty="0"/>
              <a:t> Security</a:t>
            </a:r>
          </a:p>
          <a:p>
            <a:pPr marL="342900">
              <a:buFont typeface="Arial" panose="020B0604020202020204" pitchFamily="34" charset="0"/>
              <a:buChar char="•"/>
            </a:pPr>
            <a:r>
              <a:rPr lang="de-DE" dirty="0" err="1"/>
              <a:t>Federated</a:t>
            </a:r>
            <a:r>
              <a:rPr lang="de-DE" dirty="0"/>
              <a:t> Cloud Analytics</a:t>
            </a:r>
          </a:p>
          <a:p>
            <a:pPr marL="342900">
              <a:buFont typeface="Arial" panose="020B0604020202020204" pitchFamily="34" charset="0"/>
              <a:buChar char="•"/>
            </a:pPr>
            <a:r>
              <a:rPr lang="de-DE" dirty="0" err="1"/>
              <a:t>Portrayal</a:t>
            </a:r>
            <a:endParaRPr lang="de-DE" dirty="0"/>
          </a:p>
          <a:p>
            <a:pPr marL="342900">
              <a:buFont typeface="Arial" panose="020B0604020202020204" pitchFamily="34" charset="0"/>
              <a:buChar char="•"/>
            </a:pPr>
            <a:r>
              <a:rPr lang="de-DE" dirty="0"/>
              <a:t>Earth Observation </a:t>
            </a:r>
            <a:r>
              <a:rPr lang="de-DE" dirty="0" err="1"/>
              <a:t>Process</a:t>
            </a:r>
            <a:r>
              <a:rPr lang="de-DE" dirty="0"/>
              <a:t> </a:t>
            </a:r>
            <a:r>
              <a:rPr lang="de-DE" dirty="0" err="1"/>
              <a:t>and</a:t>
            </a:r>
            <a:r>
              <a:rPr lang="de-DE" dirty="0"/>
              <a:t> </a:t>
            </a:r>
            <a:r>
              <a:rPr lang="de-DE" dirty="0" err="1"/>
              <a:t>Application</a:t>
            </a:r>
            <a:r>
              <a:rPr lang="de-DE" dirty="0"/>
              <a:t> Discovery</a:t>
            </a:r>
          </a:p>
        </p:txBody>
      </p:sp>
      <p:sp>
        <p:nvSpPr>
          <p:cNvPr id="2" name="Rectangle 1">
            <a:extLst>
              <a:ext uri="{FF2B5EF4-FFF2-40B4-BE49-F238E27FC236}">
                <a16:creationId xmlns:a16="http://schemas.microsoft.com/office/drawing/2014/main" id="{270B3BC2-A293-1041-B3AC-5667DA337282}"/>
              </a:ext>
            </a:extLst>
          </p:cNvPr>
          <p:cNvSpPr/>
          <p:nvPr/>
        </p:nvSpPr>
        <p:spPr>
          <a:xfrm>
            <a:off x="1824120" y="4726610"/>
            <a:ext cx="4958024" cy="923330"/>
          </a:xfrm>
          <a:prstGeom prst="rect">
            <a:avLst/>
          </a:prstGeom>
        </p:spPr>
        <p:txBody>
          <a:bodyPr wrap="none">
            <a:spAutoFit/>
          </a:bodyPr>
          <a:lstStyle/>
          <a:p>
            <a:r>
              <a:rPr lang="de-DE" sz="5400" b="0" dirty="0" err="1">
                <a:latin typeface="+mn-lt"/>
              </a:rPr>
              <a:t>bit.ly</a:t>
            </a:r>
            <a:r>
              <a:rPr lang="de-DE" sz="5400" b="0" dirty="0">
                <a:latin typeface="+mn-lt"/>
              </a:rPr>
              <a:t>/Testbed-15</a:t>
            </a:r>
          </a:p>
        </p:txBody>
      </p:sp>
    </p:spTree>
    <p:extLst>
      <p:ext uri="{BB962C8B-B14F-4D97-AF65-F5344CB8AC3E}">
        <p14:creationId xmlns:p14="http://schemas.microsoft.com/office/powerpoint/2010/main" val="2127766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80"/>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a:t>Thank you!</a:t>
            </a:r>
            <a:endParaRPr/>
          </a:p>
        </p:txBody>
      </p:sp>
      <p:sp>
        <p:nvSpPr>
          <p:cNvPr id="483" name="Google Shape;483;p80"/>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sz="2200" b="1" dirty="0"/>
              <a:t>Testbed 14: </a:t>
            </a:r>
            <a:r>
              <a:rPr lang="en" sz="2200" dirty="0">
                <a:hlinkClick r:id="rId3"/>
              </a:rPr>
              <a:t>https://www.opengeospatial.org/projects/initiatives/testbed14</a:t>
            </a:r>
            <a:r>
              <a:rPr lang="en" sz="2200" dirty="0"/>
              <a:t> </a:t>
            </a:r>
            <a:endParaRPr sz="2200" dirty="0"/>
          </a:p>
          <a:p>
            <a:pPr marL="0" indent="0">
              <a:spcBef>
                <a:spcPts val="1600"/>
              </a:spcBef>
              <a:buNone/>
            </a:pPr>
            <a:r>
              <a:rPr lang="en" b="1" dirty="0"/>
              <a:t>Testbed 15: </a:t>
            </a:r>
            <a:r>
              <a:rPr lang="en" sz="2200" u="sng" dirty="0">
                <a:solidFill>
                  <a:schemeClr val="hlink"/>
                </a:solidFill>
                <a:hlinkClick r:id="rId4"/>
              </a:rPr>
              <a:t>https://www.opengeospatial.org/projects/initiatives/testbed15</a:t>
            </a:r>
            <a:endParaRPr sz="2200" dirty="0"/>
          </a:p>
          <a:p>
            <a:pPr marL="0" indent="0">
              <a:spcBef>
                <a:spcPts val="1600"/>
              </a:spcBef>
              <a:spcAft>
                <a:spcPts val="1600"/>
              </a:spcAft>
              <a:buNone/>
            </a:pPr>
            <a:endParaRPr dirty="0"/>
          </a:p>
        </p:txBody>
      </p:sp>
    </p:spTree>
    <p:extLst>
      <p:ext uri="{BB962C8B-B14F-4D97-AF65-F5344CB8AC3E}">
        <p14:creationId xmlns:p14="http://schemas.microsoft.com/office/powerpoint/2010/main" val="13868365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ank-you2s.png"/>
          <p:cNvPicPr>
            <a:picLocks noChangeAspect="1"/>
          </p:cNvPicPr>
          <p:nvPr/>
        </p:nvPicPr>
        <p:blipFill rotWithShape="1">
          <a:blip r:embed="rId2">
            <a:extLst>
              <a:ext uri="{28A0092B-C50C-407E-A947-70E740481C1C}">
                <a14:useLocalDpi xmlns:a14="http://schemas.microsoft.com/office/drawing/2010/main" val="0"/>
              </a:ext>
            </a:extLst>
          </a:blip>
          <a:srcRect b="22175"/>
          <a:stretch/>
        </p:blipFill>
        <p:spPr>
          <a:xfrm>
            <a:off x="0" y="0"/>
            <a:ext cx="9144000" cy="5337250"/>
          </a:xfrm>
          <a:prstGeom prst="rect">
            <a:avLst/>
          </a:prstGeom>
        </p:spPr>
      </p:pic>
      <p:sp>
        <p:nvSpPr>
          <p:cNvPr id="2" name="Slide Number Placeholder 1"/>
          <p:cNvSpPr>
            <a:spLocks noGrp="1"/>
          </p:cNvSpPr>
          <p:nvPr>
            <p:ph type="sldNum" sz="quarter" idx="11"/>
          </p:nvPr>
        </p:nvSpPr>
        <p:spPr/>
        <p:txBody>
          <a:bodyPr/>
          <a:lstStyle/>
          <a:p>
            <a:pPr>
              <a:defRPr/>
            </a:pPr>
            <a:fld id="{31C56E6C-8990-451C-AB86-9B921F879E26}" type="slidenum">
              <a:rPr lang="en-US" smtClean="0"/>
              <a:pPr>
                <a:defRPr/>
              </a:pPr>
              <a:t>77</a:t>
            </a:fld>
            <a:endParaRPr lang="en-US"/>
          </a:p>
        </p:txBody>
      </p:sp>
    </p:spTree>
    <p:extLst>
      <p:ext uri="{BB962C8B-B14F-4D97-AF65-F5344CB8AC3E}">
        <p14:creationId xmlns:p14="http://schemas.microsoft.com/office/powerpoint/2010/main" val="2821747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2" name="Title 1">
            <a:extLst>
              <a:ext uri="{FF2B5EF4-FFF2-40B4-BE49-F238E27FC236}">
                <a16:creationId xmlns:a16="http://schemas.microsoft.com/office/drawing/2014/main" id="{113E95D2-6E12-4846-8F10-1B312B249E5D}"/>
              </a:ext>
            </a:extLst>
          </p:cNvPr>
          <p:cNvSpPr>
            <a:spLocks noGrp="1"/>
          </p:cNvSpPr>
          <p:nvPr>
            <p:ph type="title"/>
          </p:nvPr>
        </p:nvSpPr>
        <p:spPr/>
        <p:txBody>
          <a:bodyPr/>
          <a:lstStyle/>
          <a:p>
            <a:r>
              <a:rPr lang="en" dirty="0"/>
              <a:t>Threads and Deliverables</a:t>
            </a:r>
            <a:endParaRPr lang="en-US" dirty="0"/>
          </a:p>
        </p:txBody>
      </p:sp>
      <p:sp>
        <p:nvSpPr>
          <p:cNvPr id="102" name="Google Shape;102;p20"/>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indent="-381000">
              <a:buSzPts val="2400"/>
              <a:buFont typeface="Arial" panose="020B0604020202020204" pitchFamily="34" charset="0"/>
              <a:buChar char="•"/>
            </a:pPr>
            <a:r>
              <a:rPr lang="en" b="1" dirty="0"/>
              <a:t>Earth Observation &amp; Clouds</a:t>
            </a:r>
            <a:r>
              <a:rPr lang="en" dirty="0"/>
              <a:t> (EOC)</a:t>
            </a:r>
            <a:endParaRPr dirty="0"/>
          </a:p>
          <a:p>
            <a:pPr lvl="1" indent="-381000">
              <a:spcBef>
                <a:spcPts val="0"/>
              </a:spcBef>
              <a:buSzPts val="2400"/>
              <a:buFont typeface="Arial" panose="020B0604020202020204" pitchFamily="34" charset="0"/>
              <a:buChar char="•"/>
            </a:pPr>
            <a:r>
              <a:rPr lang="en" sz="2400" dirty="0"/>
              <a:t>4 ERs, 14 Components</a:t>
            </a:r>
            <a:endParaRPr sz="2400" dirty="0"/>
          </a:p>
          <a:p>
            <a:pPr indent="-381000">
              <a:buSzPts val="2400"/>
              <a:buFont typeface="Arial" panose="020B0604020202020204" pitchFamily="34" charset="0"/>
              <a:buChar char="•"/>
            </a:pPr>
            <a:r>
              <a:rPr lang="en" b="1" dirty="0"/>
              <a:t>Modeling, Portrayal, and Quality of Service</a:t>
            </a:r>
            <a:r>
              <a:rPr lang="en" dirty="0"/>
              <a:t> (</a:t>
            </a:r>
            <a:r>
              <a:rPr lang="en" dirty="0" err="1"/>
              <a:t>MoPoQ</a:t>
            </a:r>
            <a:r>
              <a:rPr lang="en" dirty="0"/>
              <a:t>)</a:t>
            </a:r>
            <a:endParaRPr dirty="0"/>
          </a:p>
          <a:p>
            <a:pPr lvl="1" indent="-381000">
              <a:spcBef>
                <a:spcPts val="0"/>
              </a:spcBef>
              <a:buSzPts val="2400"/>
              <a:buFont typeface="Arial" panose="020B0604020202020204" pitchFamily="34" charset="0"/>
              <a:buChar char="•"/>
            </a:pPr>
            <a:r>
              <a:rPr lang="en" sz="2400" dirty="0"/>
              <a:t>10 ERs, 19 Components</a:t>
            </a:r>
            <a:endParaRPr sz="2400" dirty="0"/>
          </a:p>
          <a:p>
            <a:pPr indent="-381000">
              <a:buSzPts val="2400"/>
              <a:buFont typeface="Arial" panose="020B0604020202020204" pitchFamily="34" charset="0"/>
              <a:buChar char="•"/>
            </a:pPr>
            <a:r>
              <a:rPr lang="en" b="1" dirty="0"/>
              <a:t>Next Generation Services</a:t>
            </a:r>
            <a:r>
              <a:rPr lang="en" dirty="0"/>
              <a:t> (</a:t>
            </a:r>
            <a:r>
              <a:rPr lang="en" dirty="0" err="1"/>
              <a:t>NextGen</a:t>
            </a:r>
            <a:r>
              <a:rPr lang="en" dirty="0"/>
              <a:t>)</a:t>
            </a:r>
            <a:endParaRPr dirty="0"/>
          </a:p>
          <a:p>
            <a:pPr lvl="1" indent="-381000">
              <a:spcBef>
                <a:spcPts val="0"/>
              </a:spcBef>
              <a:buSzPts val="2400"/>
              <a:buFont typeface="Arial" panose="020B0604020202020204" pitchFamily="34" charset="0"/>
              <a:buChar char="•"/>
            </a:pPr>
            <a:r>
              <a:rPr lang="en" sz="2400" dirty="0"/>
              <a:t>7 ERs, 15 Components</a:t>
            </a:r>
            <a:endParaRPr sz="2400" dirty="0"/>
          </a:p>
          <a:p>
            <a:pPr indent="-381000">
              <a:buSzPts val="2400"/>
              <a:buFont typeface="Arial" panose="020B0604020202020204" pitchFamily="34" charset="0"/>
              <a:buChar char="•"/>
            </a:pPr>
            <a:r>
              <a:rPr lang="en" b="1" dirty="0"/>
              <a:t>Compliance</a:t>
            </a:r>
            <a:r>
              <a:rPr lang="en" dirty="0"/>
              <a:t> (CITE)</a:t>
            </a:r>
            <a:endParaRPr dirty="0"/>
          </a:p>
          <a:p>
            <a:pPr lvl="1" indent="-381000">
              <a:spcBef>
                <a:spcPts val="0"/>
              </a:spcBef>
              <a:buSzPts val="2400"/>
              <a:buFont typeface="Arial" panose="020B0604020202020204" pitchFamily="34" charset="0"/>
              <a:buChar char="•"/>
            </a:pPr>
            <a:r>
              <a:rPr lang="en" sz="2400" dirty="0"/>
              <a:t>2 ERs, 4 Components</a:t>
            </a:r>
            <a:br>
              <a:rPr lang="en" sz="2400" dirty="0"/>
            </a:br>
            <a:endParaRPr sz="2400" dirty="0"/>
          </a:p>
          <a:p>
            <a:pPr indent="-381000">
              <a:buSzPts val="2400"/>
              <a:buFont typeface="Arial" panose="020B0604020202020204" pitchFamily="34" charset="0"/>
              <a:buChar char="•"/>
            </a:pPr>
            <a:r>
              <a:rPr lang="en" dirty="0"/>
              <a:t>… 23 ERs + 52 components in total</a:t>
            </a:r>
            <a:endParaRPr dirty="0"/>
          </a:p>
        </p:txBody>
      </p:sp>
    </p:spTree>
    <p:extLst>
      <p:ext uri="{BB962C8B-B14F-4D97-AF65-F5344CB8AC3E}">
        <p14:creationId xmlns:p14="http://schemas.microsoft.com/office/powerpoint/2010/main" val="2220930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311700" y="3008100"/>
            <a:ext cx="8520600" cy="841800"/>
          </a:xfrm>
          <a:prstGeom prst="rect">
            <a:avLst/>
          </a:prstGeom>
        </p:spPr>
        <p:txBody>
          <a:bodyPr spcFirstLastPara="1" vert="horz" wrap="square" lIns="91425" tIns="91425" rIns="91425" bIns="91425" numCol="1" anchor="ctr" anchorCtr="0" compatLnSpc="1">
            <a:prstTxWarp prst="textNoShape">
              <a:avLst/>
            </a:prstTxWarp>
            <a:noAutofit/>
          </a:bodyPr>
          <a:lstStyle/>
          <a:p>
            <a:r>
              <a:rPr lang="en"/>
              <a:t>Earth Observation &amp; Clouds (EOC)</a:t>
            </a:r>
            <a:endParaRPr/>
          </a:p>
        </p:txBody>
      </p:sp>
    </p:spTree>
    <p:extLst>
      <p:ext uri="{BB962C8B-B14F-4D97-AF65-F5344CB8AC3E}">
        <p14:creationId xmlns:p14="http://schemas.microsoft.com/office/powerpoint/2010/main" val="1455513674"/>
      </p:ext>
    </p:extLst>
  </p:cSld>
  <p:clrMapOvr>
    <a:masterClrMapping/>
  </p:clrMapOvr>
</p:sld>
</file>

<file path=ppt/theme/theme1.xml><?xml version="1.0" encoding="utf-8"?>
<a:theme xmlns:a="http://schemas.openxmlformats.org/drawingml/2006/main" name="OGC_PowerPoint_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373AF"/>
        </a:solidFill>
        <a:ln w="12700" cap="flat" cmpd="sng" algn="ctr">
          <a:solidFill>
            <a:srgbClr val="969696"/>
          </a:solidFill>
          <a:prstDash val="solid"/>
          <a:round/>
          <a:headEnd type="none" w="med" len="med"/>
          <a:tailEnd type="none" w="med" len="med"/>
        </a:ln>
        <a:effectLst/>
      </a:spPr>
      <a:bodyPr rtlCol="0" anchor="ctr"/>
      <a:lstStyle>
        <a:defPPr algn="ctr">
          <a:defRPr sz="2400" b="0" dirty="0" smtClean="0">
            <a:solidFill>
              <a:schemeClr val="bg1"/>
            </a:solidFill>
            <a:latin typeface="Helvetica Neue Light" charset="0"/>
            <a:ea typeface="Helvetica Neue Light" charset="0"/>
            <a:cs typeface="Helvetica Neue Light" charset="0"/>
          </a:defRPr>
        </a:defPPr>
      </a:lstStyle>
    </a:spDef>
    <a:lnDef>
      <a:spPr bwMode="auto">
        <a:noFill/>
        <a:ln w="12700" cap="flat" cmpd="sng" algn="ctr">
          <a:solidFill>
            <a:srgbClr val="969696"/>
          </a:solidFill>
          <a:prstDash val="solid"/>
          <a:round/>
          <a:headEnd type="none" w="med" len="med"/>
          <a:tailEnd type="none" w="med" len="med"/>
        </a:ln>
        <a:effectLst/>
      </a:spPr>
      <a:bodyPr/>
      <a:lstStyle/>
    </a:lnDef>
    <a:txDef>
      <a:spPr>
        <a:noFill/>
      </a:spPr>
      <a:bodyPr wrap="none" rtlCol="0">
        <a:noAutofit/>
      </a:bodyPr>
      <a:lstStyle>
        <a:defPPr>
          <a:defRPr sz="2400" b="0" dirty="0" smtClean="0">
            <a:latin typeface="Helvetica Neue" charset="0"/>
            <a:ea typeface="Helvetica Neue" charset="0"/>
            <a:cs typeface="Helvetica Neue" charset="0"/>
          </a:defRPr>
        </a:defPPr>
      </a:lstStyle>
    </a:txDef>
  </a:objectDefaults>
  <a:extraClrSchemeLst>
    <a:extraClrScheme>
      <a:clrScheme name="OGC_PowerPoint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GC_PowerPoint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GC_PowerPoint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GC_PowerPoint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GC_PowerPoint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GC_PowerPoint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GC_PowerPoint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OGC Template.potx</Template>
  <TotalTime>5858</TotalTime>
  <Words>5749</Words>
  <Application>Microsoft Macintosh PowerPoint</Application>
  <PresentationFormat>On-screen Show (4:3)</PresentationFormat>
  <Paragraphs>447</Paragraphs>
  <Slides>77</Slides>
  <Notes>69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77</vt:i4>
      </vt:variant>
    </vt:vector>
  </HeadingPairs>
  <TitlesOfParts>
    <vt:vector size="91" baseType="lpstr">
      <vt:lpstr>MS PGothic</vt:lpstr>
      <vt:lpstr>986b5d+NotoSerif</vt:lpstr>
      <vt:lpstr>Arial</vt:lpstr>
      <vt:lpstr>Arial Black</vt:lpstr>
      <vt:lpstr>Arial Narrow</vt:lpstr>
      <vt:lpstr>Calibri</vt:lpstr>
      <vt:lpstr>CG Times</vt:lpstr>
      <vt:lpstr>Didot</vt:lpstr>
      <vt:lpstr>Helvetica Light</vt:lpstr>
      <vt:lpstr>Helvetica Neue</vt:lpstr>
      <vt:lpstr>Helvetica Neue Light</vt:lpstr>
      <vt:lpstr>Times New Roman</vt:lpstr>
      <vt:lpstr>Verdana</vt:lpstr>
      <vt:lpstr>OGC_PowerPoint_Template</vt:lpstr>
      <vt:lpstr>Increasing the use and value of Earth science data and information through standards</vt:lpstr>
      <vt:lpstr>PowerPoint Presentation</vt:lpstr>
      <vt:lpstr>PowerPoint Presentation</vt:lpstr>
      <vt:lpstr>PowerPoint Presentation</vt:lpstr>
      <vt:lpstr>PowerPoint Presentation</vt:lpstr>
      <vt:lpstr>Sponsors</vt:lpstr>
      <vt:lpstr>31 Participant Organizations</vt:lpstr>
      <vt:lpstr>Threads and Deliverables</vt:lpstr>
      <vt:lpstr>Earth Observation &amp; Clouds (EOC)</vt:lpstr>
      <vt:lpstr>Swath Coverage Data</vt:lpstr>
      <vt:lpstr>Swath Coverage Data: Approach</vt:lpstr>
      <vt:lpstr>Swath Coverage Data: Way Forward</vt:lpstr>
      <vt:lpstr>EO Applications in the Cloud: Challenge </vt:lpstr>
      <vt:lpstr>EO Applications in the Cloud: Approach</vt:lpstr>
      <vt:lpstr>EO Applications in the Cloud: Way Forward</vt:lpstr>
      <vt:lpstr>Modeling, Portrayal, and Quality of Service (MoPoQ) </vt:lpstr>
      <vt:lpstr>Application Schema Modeling and Conversion: Challenge</vt:lpstr>
      <vt:lpstr>Application Schema Modeling and Conversion: Approach</vt:lpstr>
      <vt:lpstr>Application Schema Modeling and Conversion: Way Forward </vt:lpstr>
      <vt:lpstr>Information Registries &amp; Semantic Enablement: Challenge</vt:lpstr>
      <vt:lpstr>Information Registries &amp; Semantic Enablement: Approach </vt:lpstr>
      <vt:lpstr>Information Registries &amp; Semantic Enablement: Way Forward </vt:lpstr>
      <vt:lpstr>LiDAR Point Cloud Data Handling: Challenge</vt:lpstr>
      <vt:lpstr>LiDAR Point Cloud Data Handling: Challenge</vt:lpstr>
      <vt:lpstr>LiDAR Point Cloud Data Handling: Challenge</vt:lpstr>
      <vt:lpstr>Research Questions</vt:lpstr>
      <vt:lpstr>LiDAR Point Cloud Data Handling: Approach </vt:lpstr>
      <vt:lpstr>Status Quo</vt:lpstr>
      <vt:lpstr>LiDAR Point Cloud Data Handling: Way Forward </vt:lpstr>
      <vt:lpstr>Machine Learning, Deep Learning &amp; Artificial Intelligence: Challenge</vt:lpstr>
      <vt:lpstr>Machine Learning, Deep Learning &amp; Artificial Intelligence: Approach </vt:lpstr>
      <vt:lpstr>Machine Learning, Deep Learning &amp; Artificial Intelligence: Way Forward </vt:lpstr>
      <vt:lpstr>MapML: Challenge</vt:lpstr>
      <vt:lpstr>Image Maps vs. MapML</vt:lpstr>
      <vt:lpstr>MapML</vt:lpstr>
      <vt:lpstr>MapML: Approach </vt:lpstr>
      <vt:lpstr>MapML: Way Forward </vt:lpstr>
      <vt:lpstr>PowerPoint Presentation</vt:lpstr>
      <vt:lpstr>Portrayal: Approach </vt:lpstr>
      <vt:lpstr>Portrayal: Way Forward</vt:lpstr>
      <vt:lpstr>Quality of Service &amp; Experience: Challenge</vt:lpstr>
      <vt:lpstr>Quality of Service &amp; Experience: Challenge</vt:lpstr>
      <vt:lpstr>Quality of Service &amp; Experience: Challenge</vt:lpstr>
      <vt:lpstr>Quality of Service &amp; Experience: Approach </vt:lpstr>
      <vt:lpstr>Quality of Service &amp; Experience: Way Forward </vt:lpstr>
      <vt:lpstr>Next Generation Services (NextGen)</vt:lpstr>
      <vt:lpstr>Next Gen OGC Web Services &amp; APIs and Complex Feature Handling: Challenge</vt:lpstr>
      <vt:lpstr>Next Gen OGC Web Services &amp; APIs: Approach</vt:lpstr>
      <vt:lpstr>Complex Feature Handling: Approach</vt:lpstr>
      <vt:lpstr>Next Gen OGC Web Services &amp; APIs and Complex Feature Handling: Way Forward</vt:lpstr>
      <vt:lpstr>Federated Clouds: Challenge</vt:lpstr>
      <vt:lpstr>Federated Clouds: Approach</vt:lpstr>
      <vt:lpstr>Federated Clouds: Way Forward </vt:lpstr>
      <vt:lpstr>Security: Challenge</vt:lpstr>
      <vt:lpstr>Security: Approach </vt:lpstr>
      <vt:lpstr>Security: Way Forward </vt:lpstr>
      <vt:lpstr>Secure Workflows: Challenge </vt:lpstr>
      <vt:lpstr>Secure Workflows: Challenge</vt:lpstr>
      <vt:lpstr>Secure Workflows Execution</vt:lpstr>
      <vt:lpstr>Secure Workflows: Way Forward </vt:lpstr>
      <vt:lpstr>CityGML and Augmented Reality: Challenge</vt:lpstr>
      <vt:lpstr>CityGML and Augmented Reality: Approach </vt:lpstr>
      <vt:lpstr>CityGML and Augmented Reality: Way Forward </vt:lpstr>
      <vt:lpstr>Compliance and Interoperability Testing (CITE)</vt:lpstr>
      <vt:lpstr>Profiles Adoption: Challenge</vt:lpstr>
      <vt:lpstr>Profiles Adoption: Approach</vt:lpstr>
      <vt:lpstr>Profiles Adoption: Way Forward</vt:lpstr>
      <vt:lpstr>Testing Resource Oriented Services: Challenge</vt:lpstr>
      <vt:lpstr>Testing Resource Oriented Services: Approach</vt:lpstr>
      <vt:lpstr>Testing Resource Oriented Services: Way Forward</vt:lpstr>
      <vt:lpstr>Testing Clients: Challenge</vt:lpstr>
      <vt:lpstr>Testing Resource Oriented Services: Approach</vt:lpstr>
      <vt:lpstr>Testing Resource Oriented Services: Way Forward</vt:lpstr>
      <vt:lpstr>PowerPoint Presentation</vt:lpstr>
      <vt:lpstr>Testbed-15 Topics</vt:lpstr>
      <vt:lpstr>Thank you!</vt:lpstr>
      <vt:lpstr>PowerPoint Presentation</vt:lpstr>
    </vt:vector>
  </TitlesOfParts>
  <Manager/>
  <Company>OGC</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BiDS Slides Ingo Simonis</dc:title>
  <dc:subject/>
  <dc:creator>Ingo Simonis</dc:creator>
  <cp:keywords/>
  <dc:description/>
  <cp:lastModifiedBy>Ingo Simonis</cp:lastModifiedBy>
  <cp:revision>854</cp:revision>
  <cp:lastPrinted>2003-02-03T21:59:32Z</cp:lastPrinted>
  <dcterms:created xsi:type="dcterms:W3CDTF">2009-10-20T16:54:31Z</dcterms:created>
  <dcterms:modified xsi:type="dcterms:W3CDTF">2019-01-15T15:05:48Z</dcterms:modified>
  <cp:category/>
</cp:coreProperties>
</file>