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705" r:id="rId5"/>
    <p:sldMasterId id="2147483706" r:id="rId6"/>
    <p:sldMasterId id="2147483707" r:id="rId7"/>
    <p:sldMasterId id="2147483708" r:id="rId8"/>
    <p:sldMasterId id="2147483709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</p:sldIdLst>
  <p:sldSz cy="6858000" cx="9144000"/>
  <p:notesSz cx="6858000" cy="9144000"/>
  <p:embeddedFontLst>
    <p:embeddedFont>
      <p:font typeface="Proxima Nova"/>
      <p:regular r:id="rId60"/>
      <p:bold r:id="rId61"/>
      <p:italic r:id="rId62"/>
      <p:boldItalic r:id="rId63"/>
    </p:embeddedFont>
    <p:embeddedFont>
      <p:font typeface="Tahoma"/>
      <p:regular r:id="rId64"/>
      <p:bold r:id="rId65"/>
    </p:embeddedFont>
    <p:embeddedFont>
      <p:font typeface="Source Sans Pro"/>
      <p:regular r:id="rId66"/>
      <p:bold r:id="rId67"/>
      <p:italic r:id="rId68"/>
      <p:boldItalic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B66C96EA-BC27-4447-B752-AE087DE30741}">
  <a:tblStyle styleId="{B66C96EA-BC27-4447-B752-AE087DE3074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fill>
          <a:solidFill>
            <a:srgbClr val="CFD7E7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FD7E7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9" Type="http://schemas.openxmlformats.org/officeDocument/2006/relationships/slide" Target="slides/slide39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62" Type="http://schemas.openxmlformats.org/officeDocument/2006/relationships/font" Target="fonts/ProximaNova-italic.fntdata"/><Relationship Id="rId61" Type="http://schemas.openxmlformats.org/officeDocument/2006/relationships/font" Target="fonts/ProximaNova-bold.fntdata"/><Relationship Id="rId20" Type="http://schemas.openxmlformats.org/officeDocument/2006/relationships/slide" Target="slides/slide10.xml"/><Relationship Id="rId64" Type="http://schemas.openxmlformats.org/officeDocument/2006/relationships/font" Target="fonts/Tahoma-regular.fntdata"/><Relationship Id="rId63" Type="http://schemas.openxmlformats.org/officeDocument/2006/relationships/font" Target="fonts/ProximaNova-boldItalic.fntdata"/><Relationship Id="rId22" Type="http://schemas.openxmlformats.org/officeDocument/2006/relationships/slide" Target="slides/slide12.xml"/><Relationship Id="rId66" Type="http://schemas.openxmlformats.org/officeDocument/2006/relationships/font" Target="fonts/SourceSansPro-regular.fntdata"/><Relationship Id="rId21" Type="http://schemas.openxmlformats.org/officeDocument/2006/relationships/slide" Target="slides/slide11.xml"/><Relationship Id="rId65" Type="http://schemas.openxmlformats.org/officeDocument/2006/relationships/font" Target="fonts/Tahoma-bold.fntdata"/><Relationship Id="rId24" Type="http://schemas.openxmlformats.org/officeDocument/2006/relationships/slide" Target="slides/slide14.xml"/><Relationship Id="rId68" Type="http://schemas.openxmlformats.org/officeDocument/2006/relationships/font" Target="fonts/SourceSansPro-italic.fntdata"/><Relationship Id="rId23" Type="http://schemas.openxmlformats.org/officeDocument/2006/relationships/slide" Target="slides/slide13.xml"/><Relationship Id="rId67" Type="http://schemas.openxmlformats.org/officeDocument/2006/relationships/font" Target="fonts/SourceSansPro-bold.fntdata"/><Relationship Id="rId60" Type="http://schemas.openxmlformats.org/officeDocument/2006/relationships/font" Target="fonts/ProximaNova-regular.fntdata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69" Type="http://schemas.openxmlformats.org/officeDocument/2006/relationships/font" Target="fonts/SourceSansPro-boldItalic.fntdata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3" Type="http://schemas.openxmlformats.org/officeDocument/2006/relationships/slide" Target="slides/slide43.xml"/><Relationship Id="rId52" Type="http://schemas.openxmlformats.org/officeDocument/2006/relationships/slide" Target="slides/slide42.xml"/><Relationship Id="rId11" Type="http://schemas.openxmlformats.org/officeDocument/2006/relationships/slide" Target="slides/slide1.xml"/><Relationship Id="rId55" Type="http://schemas.openxmlformats.org/officeDocument/2006/relationships/slide" Target="slides/slide45.xml"/><Relationship Id="rId10" Type="http://schemas.openxmlformats.org/officeDocument/2006/relationships/notesMaster" Target="notesMasters/notesMaster1.xml"/><Relationship Id="rId54" Type="http://schemas.openxmlformats.org/officeDocument/2006/relationships/slide" Target="slides/slide44.xml"/><Relationship Id="rId13" Type="http://schemas.openxmlformats.org/officeDocument/2006/relationships/slide" Target="slides/slide3.xml"/><Relationship Id="rId57" Type="http://schemas.openxmlformats.org/officeDocument/2006/relationships/slide" Target="slides/slide47.xml"/><Relationship Id="rId12" Type="http://schemas.openxmlformats.org/officeDocument/2006/relationships/slide" Target="slides/slide2.xml"/><Relationship Id="rId56" Type="http://schemas.openxmlformats.org/officeDocument/2006/relationships/slide" Target="slides/slide46.xml"/><Relationship Id="rId15" Type="http://schemas.openxmlformats.org/officeDocument/2006/relationships/slide" Target="slides/slide5.xml"/><Relationship Id="rId59" Type="http://schemas.openxmlformats.org/officeDocument/2006/relationships/slide" Target="slides/slide49.xml"/><Relationship Id="rId14" Type="http://schemas.openxmlformats.org/officeDocument/2006/relationships/slide" Target="slides/slide4.xml"/><Relationship Id="rId58" Type="http://schemas.openxmlformats.org/officeDocument/2006/relationships/slide" Target="slides/slide4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channel/UCfQZ-8G7ptfbvbhii3T30OA?reload=9" TargetMode="External"/><Relationship Id="rId3" Type="http://schemas.openxmlformats.org/officeDocument/2006/relationships/hyperlink" Target="https://docs.google.com/document/d/1BhyX-sj7FGvjI9NS2Qg_OaVxE3z1QFYcjfG-iA2mlK0/edit?usp=sharing" TargetMode="External"/><Relationship Id="rId4" Type="http://schemas.openxmlformats.org/officeDocument/2006/relationships/hyperlink" Target="https://docs.google.com/document/d/1t8_jQvy-4vHCNSK1G2YCX5fNW1PlbslrOro3qWI6KEU/edit?usp=sharing" TargetMode="External"/><Relationship Id="rId5" Type="http://schemas.openxmlformats.org/officeDocument/2006/relationships/hyperlink" Target="https://docs.google.com/document/d/1BByYfb-kek0tSzGyrpcdl3IHoH2MsGXm8fg5FoX6_1w/edit?usp=sharing" TargetMode="External"/><Relationship Id="rId6" Type="http://schemas.openxmlformats.org/officeDocument/2006/relationships/hyperlink" Target="https://docs.google.com/document/d/149aeIIe06vJ4_Eh4ISEH2fnJa2AgJHzNr6lam47iQDc/edit?usp=sharing" TargetMode="Externa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goo.gl/YWoaXZ" TargetMode="External"/><Relationship Id="rId3" Type="http://schemas.openxmlformats.org/officeDocument/2006/relationships/hyperlink" Target="http://esipfed.org/category/monday-updates" TargetMode="External"/><Relationship Id="rId4" Type="http://schemas.openxmlformats.org/officeDocument/2006/relationships/hyperlink" Target="http://esipfed.org/category/monday-updates" TargetMode="External"/><Relationship Id="rId11" Type="http://schemas.openxmlformats.org/officeDocument/2006/relationships/hyperlink" Target="http://goo.gl/9w5rua" TargetMode="External"/><Relationship Id="rId10" Type="http://schemas.openxmlformats.org/officeDocument/2006/relationships/hyperlink" Target="http://esipfed.org/get-involved/telecon-calendar" TargetMode="External"/><Relationship Id="rId9" Type="http://schemas.openxmlformats.org/officeDocument/2006/relationships/hyperlink" Target="http://www.esipfed.org/meetings/upcoming-meetings" TargetMode="External"/><Relationship Id="rId5" Type="http://schemas.openxmlformats.org/officeDocument/2006/relationships/hyperlink" Target="http://esipfed.org/category/monday-updates" TargetMode="External"/><Relationship Id="rId6" Type="http://schemas.openxmlformats.org/officeDocument/2006/relationships/hyperlink" Target="http://www.esipfed.org/get-involved/collaborate" TargetMode="External"/><Relationship Id="rId7" Type="http://schemas.openxmlformats.org/officeDocument/2006/relationships/hyperlink" Target="http://www.esipfed.org/get-involved/collaborate" TargetMode="External"/><Relationship Id="rId8" Type="http://schemas.openxmlformats.org/officeDocument/2006/relationships/hyperlink" Target="http://www.esipfed.org/meetings/upcoming-meetings" TargetMode="Externa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E691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1" name="Google Shape;46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example case study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7" name="Google Shape;46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example case study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3" name="Google Shape;47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example case study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9" name="Google Shape;47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example case study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example case study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the previous case study, what are the elements of the story?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http://dotearth.blogs.nytimes.com/2015/09/16/from-south-park-to-the-space-station-randy-olson-sees-an-and-but-therefore-story-solution/?_r=0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we hear about research, think how we will fill in these four blanks before we flesh out the story.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Introduces the ABT template: tell  stories using And, But, and Therefore.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2" name="Google Shape;55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Once we have a draft, our writers/editors will help prepare it for publishing.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9" name="Google Shape;58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8" name="Google Shape;61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4" name="Google Shape;634;p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http://dotearth.blogs.nytimes.com/2015/09/16/from-south-park-to-the-space-station-randy-olson-sees-an-and-but-therefore-story-solution/?_r=0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we hear about research, think how we will fill in these four blanks before we flesh out the story.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3" name="Google Shape;65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6" name="Google Shape;66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Classification Standardization, changing techniques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Biofuel field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2" name="Google Shape;69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4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1" name="Google Shape;731;p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http://dotearth.blogs.nytimes.com/2015/09/16/from-south-park-to-the-space-station-randy-olson-sees-an-and-but-therefore-story-solution/?_r=0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we hear about research, think how we will fill in these four blanks before we flesh out the story.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7" name="Google Shape;737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4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8" name="Google Shape;758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5" name="Google Shape;765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3" name="Google Shape;773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0" name="Google Shape;780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E691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4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ESIP You Tube: </a:t>
            </a:r>
            <a:r>
              <a:rPr b="0" i="0" lang="en-US" sz="12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2"/>
              </a:rPr>
              <a:t>https://www.youtube.com/channel/UCfQZ-8G7ptfbvbhii3T30OA?reload=9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Jun 5 webinar: </a:t>
            </a:r>
            <a:r>
              <a:rPr lang="en-US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3"/>
              </a:rPr>
              <a:t>https://docs.google.com/document/d/1BhyX-sj7FGvjI9NS2Qg_OaVxE3z1QFYcjfG-iA2mlK0/edit?usp=sharing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 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Aug 7 webinar: </a:t>
            </a:r>
            <a:r>
              <a:rPr lang="en-US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4"/>
              </a:rPr>
              <a:t>https://docs.google.com/document/d/1t8_jQvy-4vHCNSK1G2YCX5fNW1PlbslrOro3qWI6KEU/edit?usp=sharing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 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Sep 4 webinar: </a:t>
            </a:r>
            <a:r>
              <a:rPr lang="en-US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5"/>
              </a:rPr>
              <a:t>https://docs.google.com/document/d/1BByYfb-kek0tSzGyrpcdl3IHoH2MsGXm8fg5FoX6_1w/edit?usp=sharing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 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Oct 2 webinar: </a:t>
            </a:r>
            <a:r>
              <a:rPr lang="en-US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6"/>
              </a:rPr>
              <a:t>https://docs.google.com/document/d/149aeIIe06vJ4_Eh4ISEH2fnJa2AgJHzNr6lam47iQDc/edit?usp=sharing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 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7" name="Google Shape;797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Sign in sheet: </a:t>
            </a:r>
            <a:r>
              <a:rPr b="0" i="0" lang="en-US" sz="12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2"/>
              </a:rPr>
              <a:t>goo.gl/YWoaXZ</a:t>
            </a:r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2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ESIP Monday update:</a:t>
            </a:r>
            <a:r>
              <a:rPr b="0" i="0" lang="en-US" sz="1200" u="none" cap="none" strike="noStrike">
                <a:solidFill>
                  <a:schemeClr val="hlink"/>
                </a:solidFill>
                <a:uFill>
                  <a:noFill/>
                </a:uFill>
                <a:latin typeface="Tahoma"/>
                <a:ea typeface="Tahoma"/>
                <a:cs typeface="Tahoma"/>
                <a:sym typeface="Tahoma"/>
                <a:hlinkClick r:id="rId3"/>
              </a:rPr>
              <a:t> </a:t>
            </a:r>
            <a:r>
              <a:rPr b="0" i="0" lang="en-US" sz="12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4"/>
              </a:rPr>
              <a:t>http://esipfed.org/category/monday-updates</a:t>
            </a:r>
            <a:endParaRPr b="0" i="0" sz="1200" u="sng" cap="none" strike="noStrike">
              <a:solidFill>
                <a:schemeClr val="hlink"/>
              </a:solidFill>
              <a:latin typeface="Tahoma"/>
              <a:ea typeface="Tahoma"/>
              <a:cs typeface="Tahoma"/>
              <a:sym typeface="Tahoma"/>
              <a:hlinkClick r:id="rId5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2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ESIP Collaboration areas:</a:t>
            </a:r>
            <a:r>
              <a:rPr b="0" i="0" lang="en-US" sz="1200" u="none" cap="none" strike="noStrike">
                <a:solidFill>
                  <a:schemeClr val="hlink"/>
                </a:solidFill>
                <a:uFill>
                  <a:noFill/>
                </a:uFill>
                <a:latin typeface="Tahoma"/>
                <a:ea typeface="Tahoma"/>
                <a:cs typeface="Tahoma"/>
                <a:sym typeface="Tahoma"/>
                <a:hlinkClick r:id="rId6"/>
              </a:rPr>
              <a:t> </a:t>
            </a:r>
            <a:r>
              <a:rPr b="0" i="0" lang="en-US" sz="12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7"/>
              </a:rPr>
              <a:t>http://www.esipfed.org/get-involved/collaborate</a:t>
            </a:r>
            <a:r>
              <a:rPr b="0" i="0" lang="en-US" sz="12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b="0" i="0" sz="12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2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Next ESIP meeting:</a:t>
            </a:r>
            <a:r>
              <a:rPr b="0" i="0" lang="en-US" sz="1200" u="none" cap="none" strike="noStrike">
                <a:solidFill>
                  <a:schemeClr val="hlink"/>
                </a:solidFill>
                <a:uFill>
                  <a:noFill/>
                </a:uFill>
                <a:latin typeface="Tahoma"/>
                <a:ea typeface="Tahoma"/>
                <a:cs typeface="Tahoma"/>
                <a:sym typeface="Tahoma"/>
                <a:hlinkClick r:id="rId8"/>
              </a:rPr>
              <a:t> </a:t>
            </a:r>
            <a:r>
              <a:rPr b="0" i="0" lang="en-US" sz="12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9"/>
              </a:rPr>
              <a:t>http://www.esipfed.org/meetings/upcoming-meetings</a:t>
            </a:r>
            <a:r>
              <a:rPr b="0" i="0" lang="en-US" sz="12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b="0" i="0" sz="12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2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Agriculture &amp; Climate Cluster telecons: </a:t>
            </a:r>
            <a:r>
              <a:rPr b="0" i="0" lang="en-US" sz="12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10"/>
              </a:rPr>
              <a:t>http://esipfed.org/get-involved/telecon-calendar</a:t>
            </a:r>
            <a:endParaRPr b="0" i="0" sz="12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2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Agriculture &amp; Climate Cluster telecon notes: </a:t>
            </a:r>
            <a:r>
              <a:rPr b="0" i="0" lang="en-US" sz="12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11"/>
              </a:rPr>
              <a:t>goo.gl/9w5rua</a:t>
            </a:r>
            <a:r>
              <a:rPr b="0" i="0" lang="en-US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</a:t>
            </a:r>
            <a:endParaRPr b="0" i="0" sz="12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03" name="Google Shape;803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_cb9f513b9ede0c4a">
  <p:cSld name="BLANK_cb9f513b9ede0c4a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1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14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1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1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1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1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1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1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8"/>
          <p:cNvSpPr txBox="1"/>
          <p:nvPr>
            <p:ph idx="12" type="sldNum"/>
          </p:nvPr>
        </p:nvSpPr>
        <p:spPr>
          <a:xfrm>
            <a:off x="8472457" y="6217621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1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1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1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1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2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2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22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22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22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Google Shape;138;p2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2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2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3" name="Google Shape;143;p2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2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2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8" name="Google Shape;148;p24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p24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2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2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2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" name="Google Shape;155;p2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25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p2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2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9" name="Google Shape;159;p2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26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2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2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p2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8" name="Google Shape;168;p27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2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2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2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0" name="Google Shape;180;p2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500"/>
              <a:buFont typeface="Arial"/>
              <a:buNone/>
              <a:defRPr b="0" i="0" sz="3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" name="Google Shape;181;p2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2" name="Google Shape;182;p2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Google Shape;183;p2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3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3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0" name="Google Shape;190;p31"/>
          <p:cNvSpPr txBox="1"/>
          <p:nvPr>
            <p:ph idx="1" type="body"/>
          </p:nvPr>
        </p:nvSpPr>
        <p:spPr>
          <a:xfrm>
            <a:off x="457200" y="1600201"/>
            <a:ext cx="8229600" cy="45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75" lIns="100150" spcFirstLastPara="1" rIns="100150" wrap="square" tIns="50075"/>
          <a:lstStyle>
            <a:lvl1pPr indent="-450850" lvl="0" marL="4572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Char char="•"/>
              <a:defRPr b="0" i="0" sz="3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Char char="–"/>
              <a:defRPr b="0" i="0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937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3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3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3" name="Google Shape;193;p3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75" lIns="100150" spcFirstLastPara="1" rIns="100150" wrap="square" tIns="500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6" name="Google Shape;196;p32"/>
          <p:cNvSpPr txBox="1"/>
          <p:nvPr>
            <p:ph idx="1" type="body"/>
          </p:nvPr>
        </p:nvSpPr>
        <p:spPr>
          <a:xfrm>
            <a:off x="722313" y="2906714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50075" lIns="100150" spcFirstLastPara="1" rIns="100150" wrap="square" tIns="50075"/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8" name="Google Shape;198;p3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9" name="Google Shape;199;p3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1_Title and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1"/>
            <a:ext cx="8229600" cy="45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2"/>
            <a:ext cx="21336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Tahoma"/>
              <a:buNone/>
              <a:defRPr b="0" i="0" sz="1200" u="none" cap="none" strike="noStrik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2"/>
            <a:ext cx="28956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Tahoma"/>
              <a:buNone/>
              <a:defRPr b="0" i="0" sz="1200" u="none" cap="none" strike="noStrik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2"/>
            <a:ext cx="21336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Tahoma"/>
              <a:buNone/>
              <a:defRPr b="0" i="0" sz="1200" u="none" cap="none" strike="noStrik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Tahoma"/>
              <a:buNone/>
              <a:defRPr b="0" i="0" sz="1200" u="none" cap="none" strike="noStrik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Tahoma"/>
              <a:buNone/>
              <a:defRPr b="0" i="0" sz="1200" u="none" cap="none" strike="noStrik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Tahoma"/>
              <a:buNone/>
              <a:defRPr b="0" i="0" sz="1200" u="none" cap="none" strike="noStrik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Tahoma"/>
              <a:buNone/>
              <a:defRPr b="0" i="0" sz="1200" u="none" cap="none" strike="noStrik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Tahoma"/>
              <a:buNone/>
              <a:defRPr b="0" i="0" sz="1200" u="none" cap="none" strike="noStrik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Tahoma"/>
              <a:buNone/>
              <a:defRPr b="0" i="0" sz="1200" u="none" cap="none" strike="noStrik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Tahoma"/>
              <a:buNone/>
              <a:defRPr b="0" i="0" sz="1200" u="none" cap="none" strike="noStrik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Tahoma"/>
              <a:buNone/>
              <a:defRPr b="0" i="0" sz="1200" u="none" cap="none" strike="noStrik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2622900" y="113177"/>
            <a:ext cx="6406800" cy="8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ahoma"/>
              <a:buNone/>
              <a:defRPr b="0" i="0" sz="3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28" name="Google Shape;28;p4"/>
          <p:cNvCxnSpPr/>
          <p:nvPr/>
        </p:nvCxnSpPr>
        <p:spPr>
          <a:xfrm rot="10800000">
            <a:off x="-23700" y="541800"/>
            <a:ext cx="2341800" cy="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lg" w="lg" type="oval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p33"/>
          <p:cNvSpPr txBox="1"/>
          <p:nvPr>
            <p:ph idx="1" type="body"/>
          </p:nvPr>
        </p:nvSpPr>
        <p:spPr>
          <a:xfrm>
            <a:off x="457200" y="1600201"/>
            <a:ext cx="4038600" cy="45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75" lIns="100150" spcFirstLastPara="1" rIns="100150" wrap="square" tIns="50075"/>
          <a:lstStyle>
            <a:lvl1pPr indent="-4254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937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3" name="Google Shape;203;p33"/>
          <p:cNvSpPr txBox="1"/>
          <p:nvPr>
            <p:ph idx="2" type="body"/>
          </p:nvPr>
        </p:nvSpPr>
        <p:spPr>
          <a:xfrm>
            <a:off x="4648200" y="1600201"/>
            <a:ext cx="4038600" cy="45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75" lIns="100150" spcFirstLastPara="1" rIns="100150" wrap="square" tIns="50075"/>
          <a:lstStyle>
            <a:lvl1pPr indent="-4254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937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Google Shape;204;p3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5" name="Google Shape;205;p3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6" name="Google Shape;206;p3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9" name="Google Shape;209;p34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50075" lIns="100150" spcFirstLastPara="1" rIns="100150" wrap="square" tIns="50075"/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1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34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75" lIns="100150" spcFirstLastPara="1" rIns="100150" wrap="square" tIns="50075"/>
          <a:lstStyle>
            <a:lvl1pPr indent="-3937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4"/>
          <p:cNvSpPr txBox="1"/>
          <p:nvPr>
            <p:ph idx="3" type="body"/>
          </p:nvPr>
        </p:nvSpPr>
        <p:spPr>
          <a:xfrm>
            <a:off x="4645026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50075" lIns="100150" spcFirstLastPara="1" rIns="100150" wrap="square" tIns="50075"/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1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2" name="Google Shape;212;p34"/>
          <p:cNvSpPr txBox="1"/>
          <p:nvPr>
            <p:ph idx="4" type="body"/>
          </p:nvPr>
        </p:nvSpPr>
        <p:spPr>
          <a:xfrm>
            <a:off x="4645026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75" lIns="100150" spcFirstLastPara="1" rIns="100150" wrap="square" tIns="50075"/>
          <a:lstStyle>
            <a:lvl1pPr indent="-3937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3" name="Google Shape;213;p3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4" name="Google Shape;214;p3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5" name="Google Shape;215;p3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8" name="Google Shape;218;p3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9" name="Google Shape;219;p3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0" name="Google Shape;220;p3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/>
          <p:nvPr>
            <p:ph type="title"/>
          </p:nvPr>
        </p:nvSpPr>
        <p:spPr>
          <a:xfrm>
            <a:off x="457201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075" lIns="100150" spcFirstLastPara="1" rIns="100150" wrap="square" tIns="500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1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3" name="Google Shape;223;p36"/>
          <p:cNvSpPr txBox="1"/>
          <p:nvPr>
            <p:ph idx="1" type="body"/>
          </p:nvPr>
        </p:nvSpPr>
        <p:spPr>
          <a:xfrm>
            <a:off x="3575050" y="273051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75" lIns="100150" spcFirstLastPara="1" rIns="100150" wrap="square" tIns="50075"/>
          <a:lstStyle>
            <a:lvl1pPr indent="-450850" lvl="0" marL="4572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Char char="•"/>
              <a:defRPr b="0" i="0" sz="3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Char char="–"/>
              <a:defRPr b="0" i="0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937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36"/>
          <p:cNvSpPr txBox="1"/>
          <p:nvPr>
            <p:ph idx="2" type="body"/>
          </p:nvPr>
        </p:nvSpPr>
        <p:spPr>
          <a:xfrm>
            <a:off x="457201" y="1435101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75" lIns="100150" spcFirstLastPara="1" rIns="100150" wrap="square" tIns="50075"/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5" name="Google Shape;225;p3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6" name="Google Shape;226;p3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7" name="Google Shape;227;p3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075" lIns="100150" spcFirstLastPara="1" rIns="100150" wrap="square" tIns="500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1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0" name="Google Shape;230;p3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75" lIns="100150" spcFirstLastPara="1" rIns="100150" wrap="square" tIns="50075"/>
          <a:lstStyle>
            <a:lvl1pPr lvl="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  <a:defRPr b="0" i="0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1" name="Google Shape;231;p37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75" lIns="100150" spcFirstLastPara="1" rIns="100150" wrap="square" tIns="50075"/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2" name="Google Shape;232;p3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3" name="Google Shape;233;p3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4" name="Google Shape;234;p3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38"/>
          <p:cNvSpPr txBox="1"/>
          <p:nvPr>
            <p:ph idx="1" type="body"/>
          </p:nvPr>
        </p:nvSpPr>
        <p:spPr>
          <a:xfrm rot="5400000">
            <a:off x="2309100" y="-251699"/>
            <a:ext cx="45258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75" lIns="100150" spcFirstLastPara="1" rIns="100150" wrap="square" tIns="50075"/>
          <a:lstStyle>
            <a:lvl1pPr indent="-450850" lvl="0" marL="4572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Char char="•"/>
              <a:defRPr b="0" i="0" sz="3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Char char="–"/>
              <a:defRPr b="0" i="0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937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3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9" name="Google Shape;239;p3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0" name="Google Shape;240;p3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/>
          <p:nvPr>
            <p:ph type="title"/>
          </p:nvPr>
        </p:nvSpPr>
        <p:spPr>
          <a:xfrm rot="5400000">
            <a:off x="4732350" y="2171689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3" name="Google Shape;243;p39"/>
          <p:cNvSpPr txBox="1"/>
          <p:nvPr>
            <p:ph idx="1" type="body"/>
          </p:nvPr>
        </p:nvSpPr>
        <p:spPr>
          <a:xfrm rot="5400000">
            <a:off x="541350" y="190489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75" lIns="100150" spcFirstLastPara="1" rIns="100150" wrap="square" tIns="50075"/>
          <a:lstStyle>
            <a:lvl1pPr indent="-450850" lvl="0" marL="4572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Char char="•"/>
              <a:defRPr b="0" i="0" sz="3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Char char="–"/>
              <a:defRPr b="0" i="0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937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4" name="Google Shape;244;p3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5" name="Google Shape;245;p3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6" name="Google Shape;246;p3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5" name="Google Shape;255;p4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6" name="Google Shape;256;p4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9" name="Google Shape;259;p42"/>
          <p:cNvSpPr txBox="1"/>
          <p:nvPr>
            <p:ph idx="1" type="subTitle"/>
          </p:nvPr>
        </p:nvSpPr>
        <p:spPr>
          <a:xfrm>
            <a:off x="1371600" y="3886200"/>
            <a:ext cx="6400800" cy="17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0" name="Google Shape;260;p4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1" name="Google Shape;261;p4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2" name="Google Shape;262;p4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/>
          <p:nvPr>
            <p:ph type="title"/>
          </p:nvPr>
        </p:nvSpPr>
        <p:spPr>
          <a:xfrm>
            <a:off x="457200" y="274638"/>
            <a:ext cx="8229600" cy="11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5" name="Google Shape;265;p43"/>
          <p:cNvSpPr txBox="1"/>
          <p:nvPr>
            <p:ph idx="1" type="body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900" lIns="91800" spcFirstLastPara="1" rIns="91800" wrap="square" tIns="45900"/>
          <a:lstStyle>
            <a:lvl1pPr indent="-4318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6" name="Google Shape;266;p4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7" name="Google Shape;267;p4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8" name="Google Shape;268;p4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4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900" lIns="91800" spcFirstLastPara="1" rIns="91800" wrap="square" tIns="459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1" name="Google Shape;271;p44"/>
          <p:cNvSpPr txBox="1"/>
          <p:nvPr>
            <p:ph idx="1" type="body"/>
          </p:nvPr>
        </p:nvSpPr>
        <p:spPr>
          <a:xfrm>
            <a:off x="722313" y="2906714"/>
            <a:ext cx="77724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900" lIns="91800" spcFirstLastPara="1" rIns="91800" wrap="square" tIns="45900"/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2" name="Google Shape;272;p4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3" name="Google Shape;273;p4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4" name="Google Shape;274;p4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5"/>
          <p:cNvSpPr txBox="1"/>
          <p:nvPr>
            <p:ph type="title"/>
          </p:nvPr>
        </p:nvSpPr>
        <p:spPr>
          <a:xfrm>
            <a:off x="457200" y="274638"/>
            <a:ext cx="8229600" cy="11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7" name="Google Shape;277;p45"/>
          <p:cNvSpPr txBox="1"/>
          <p:nvPr>
            <p:ph idx="1" type="body"/>
          </p:nvPr>
        </p:nvSpPr>
        <p:spPr>
          <a:xfrm>
            <a:off x="457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900" lIns="91800" spcFirstLastPara="1" rIns="91800" wrap="square" tIns="45900"/>
          <a:lstStyle>
            <a:lvl1pPr indent="-4064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8" name="Google Shape;278;p45"/>
          <p:cNvSpPr txBox="1"/>
          <p:nvPr>
            <p:ph idx="2" type="body"/>
          </p:nvPr>
        </p:nvSpPr>
        <p:spPr>
          <a:xfrm>
            <a:off x="4648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900" lIns="91800" spcFirstLastPara="1" rIns="91800" wrap="square" tIns="45900"/>
          <a:lstStyle>
            <a:lvl1pPr indent="-4064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9" name="Google Shape;279;p4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0" name="Google Shape;280;p4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4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6"/>
          <p:cNvSpPr txBox="1"/>
          <p:nvPr>
            <p:ph type="title"/>
          </p:nvPr>
        </p:nvSpPr>
        <p:spPr>
          <a:xfrm>
            <a:off x="457200" y="274638"/>
            <a:ext cx="8229600" cy="11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4" name="Google Shape;284;p46"/>
          <p:cNvSpPr txBox="1"/>
          <p:nvPr>
            <p:ph idx="1" type="body"/>
          </p:nvPr>
        </p:nvSpPr>
        <p:spPr>
          <a:xfrm>
            <a:off x="457200" y="1535113"/>
            <a:ext cx="40401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900" lIns="91800" spcFirstLastPara="1" rIns="91800" wrap="square" tIns="45900"/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46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900" lIns="91800" spcFirstLastPara="1" rIns="91800" wrap="square" tIns="45900"/>
          <a:lstStyle>
            <a:lvl1pPr indent="-3810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46"/>
          <p:cNvSpPr txBox="1"/>
          <p:nvPr>
            <p:ph idx="3" type="body"/>
          </p:nvPr>
        </p:nvSpPr>
        <p:spPr>
          <a:xfrm>
            <a:off x="4645026" y="1535113"/>
            <a:ext cx="40419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900" lIns="91800" spcFirstLastPara="1" rIns="91800" wrap="square" tIns="45900"/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46"/>
          <p:cNvSpPr txBox="1"/>
          <p:nvPr>
            <p:ph idx="4" type="body"/>
          </p:nvPr>
        </p:nvSpPr>
        <p:spPr>
          <a:xfrm>
            <a:off x="4645026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900" lIns="91800" spcFirstLastPara="1" rIns="91800" wrap="square" tIns="45900"/>
          <a:lstStyle>
            <a:lvl1pPr indent="-3810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4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9" name="Google Shape;289;p4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0" name="Google Shape;290;p4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/>
          <p:nvPr>
            <p:ph type="title"/>
          </p:nvPr>
        </p:nvSpPr>
        <p:spPr>
          <a:xfrm>
            <a:off x="457200" y="274638"/>
            <a:ext cx="8229600" cy="11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3" name="Google Shape;293;p4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4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4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8"/>
          <p:cNvSpPr txBox="1"/>
          <p:nvPr>
            <p:ph type="title"/>
          </p:nvPr>
        </p:nvSpPr>
        <p:spPr>
          <a:xfrm>
            <a:off x="457201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900" lIns="91800" spcFirstLastPara="1" rIns="91800" wrap="square" tIns="459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8" name="Google Shape;298;p48"/>
          <p:cNvSpPr txBox="1"/>
          <p:nvPr>
            <p:ph idx="1" type="body"/>
          </p:nvPr>
        </p:nvSpPr>
        <p:spPr>
          <a:xfrm>
            <a:off x="3575050" y="273051"/>
            <a:ext cx="5111700" cy="58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900" lIns="91800" spcFirstLastPara="1" rIns="91800" wrap="square" tIns="45900"/>
          <a:lstStyle>
            <a:lvl1pPr indent="-4318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48"/>
          <p:cNvSpPr txBox="1"/>
          <p:nvPr>
            <p:ph idx="2" type="body"/>
          </p:nvPr>
        </p:nvSpPr>
        <p:spPr>
          <a:xfrm>
            <a:off x="457201" y="1435101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900" lIns="91800" spcFirstLastPara="1" rIns="91800" wrap="square" tIns="45900"/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4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4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2" name="Google Shape;302;p4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9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900" lIns="91800" spcFirstLastPara="1" rIns="91800" wrap="square" tIns="459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5" name="Google Shape;305;p4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900" lIns="91800" spcFirstLastPara="1" rIns="91800" wrap="square" tIns="45900"/>
          <a:lstStyle>
            <a:lvl1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6" name="Google Shape;306;p49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900" lIns="91800" spcFirstLastPara="1" rIns="91800" wrap="square" tIns="45900"/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7" name="Google Shape;307;p4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8" name="Google Shape;308;p4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9" name="Google Shape;309;p4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0"/>
          <p:cNvSpPr txBox="1"/>
          <p:nvPr>
            <p:ph type="title"/>
          </p:nvPr>
        </p:nvSpPr>
        <p:spPr>
          <a:xfrm>
            <a:off x="457200" y="274638"/>
            <a:ext cx="8229600" cy="11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2" name="Google Shape;312;p50"/>
          <p:cNvSpPr txBox="1"/>
          <p:nvPr>
            <p:ph idx="1" type="body"/>
          </p:nvPr>
        </p:nvSpPr>
        <p:spPr>
          <a:xfrm rot="5400000">
            <a:off x="2308950" y="-251549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900" lIns="91800" spcFirstLastPara="1" rIns="91800" wrap="square" tIns="45900"/>
          <a:lstStyle>
            <a:lvl1pPr indent="-4318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3" name="Google Shape;313;p5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5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p5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1"/>
          <p:cNvSpPr txBox="1"/>
          <p:nvPr>
            <p:ph type="title"/>
          </p:nvPr>
        </p:nvSpPr>
        <p:spPr>
          <a:xfrm rot="5400000">
            <a:off x="4732350" y="2171689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8" name="Google Shape;318;p51"/>
          <p:cNvSpPr txBox="1"/>
          <p:nvPr>
            <p:ph idx="1" type="body"/>
          </p:nvPr>
        </p:nvSpPr>
        <p:spPr>
          <a:xfrm rot="5400000">
            <a:off x="541350" y="190489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900" lIns="91800" spcFirstLastPara="1" rIns="91800" wrap="square" tIns="45900"/>
          <a:lstStyle>
            <a:lvl1pPr indent="-4318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9" name="Google Shape;319;p5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0" name="Google Shape;320;p5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1" name="Google Shape;321;p5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8" name="Google Shape;328;p5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9" name="Google Shape;329;p5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4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2" name="Google Shape;332;p54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3" name="Google Shape;333;p5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5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6" name="Google Shape;336;p5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9" name="Google Shape;339;p5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2" name="Google Shape;342;p5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3" name="Google Shape;343;p5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6" name="Google Shape;346;p5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0" name="Google Shape;350;p5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1" name="Google Shape;351;p5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2" name="Google Shape;352;p5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355" name="Google Shape;355;p6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358" name="Google Shape;358;p6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9" name="Google Shape;359;p6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9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1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1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1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1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4" name="Google Shape;174;p28"/>
          <p:cNvSpPr txBox="1"/>
          <p:nvPr>
            <p:ph idx="1" type="body"/>
          </p:nvPr>
        </p:nvSpPr>
        <p:spPr>
          <a:xfrm>
            <a:off x="457200" y="1600201"/>
            <a:ext cx="8229600" cy="45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75" lIns="100150" spcFirstLastPara="1" rIns="100150" wrap="square" tIns="50075"/>
          <a:lstStyle>
            <a:lvl1pPr indent="-450850" lvl="0" marL="4572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Char char="•"/>
              <a:defRPr b="0" i="0" sz="3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Char char="–"/>
              <a:defRPr b="0" i="0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937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p2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2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p2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/>
          <p:nvPr>
            <p:ph type="title"/>
          </p:nvPr>
        </p:nvSpPr>
        <p:spPr>
          <a:xfrm>
            <a:off x="457200" y="274638"/>
            <a:ext cx="8229600" cy="11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9" name="Google Shape;249;p40"/>
          <p:cNvSpPr txBox="1"/>
          <p:nvPr>
            <p:ph idx="1" type="body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900" lIns="91800" spcFirstLastPara="1" rIns="91800" wrap="square" tIns="45900"/>
          <a:lstStyle>
            <a:lvl1pPr indent="-4318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0" name="Google Shape;250;p4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p4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2" name="Google Shape;252;p4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4" name="Google Shape;324;p52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5" name="Google Shape;325;p5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av@middlepatheco.com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36.png"/><Relationship Id="rId5" Type="http://schemas.openxmlformats.org/officeDocument/2006/relationships/image" Target="../media/image25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48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36.png"/><Relationship Id="rId5" Type="http://schemas.openxmlformats.org/officeDocument/2006/relationships/image" Target="../media/image25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jpg"/><Relationship Id="rId4" Type="http://schemas.openxmlformats.org/officeDocument/2006/relationships/image" Target="../media/image11.png"/><Relationship Id="rId5" Type="http://schemas.openxmlformats.org/officeDocument/2006/relationships/image" Target="../media/image8.jpg"/><Relationship Id="rId6" Type="http://schemas.openxmlformats.org/officeDocument/2006/relationships/image" Target="../media/image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Relationship Id="rId4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Relationship Id="rId4" Type="http://schemas.openxmlformats.org/officeDocument/2006/relationships/image" Target="../media/image11.png"/><Relationship Id="rId5" Type="http://schemas.openxmlformats.org/officeDocument/2006/relationships/image" Target="../media/image8.jpg"/><Relationship Id="rId6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Relationship Id="rId4" Type="http://schemas.openxmlformats.org/officeDocument/2006/relationships/image" Target="../media/image32.png"/><Relationship Id="rId5" Type="http://schemas.openxmlformats.org/officeDocument/2006/relationships/image" Target="../media/image5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jpg"/><Relationship Id="rId4" Type="http://schemas.openxmlformats.org/officeDocument/2006/relationships/image" Target="../media/image11.png"/><Relationship Id="rId5" Type="http://schemas.openxmlformats.org/officeDocument/2006/relationships/image" Target="../media/image8.jpg"/><Relationship Id="rId6" Type="http://schemas.openxmlformats.org/officeDocument/2006/relationships/image" Target="../media/image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Relationship Id="rId5" Type="http://schemas.openxmlformats.org/officeDocument/2006/relationships/image" Target="../media/image39.png"/><Relationship Id="rId6" Type="http://schemas.openxmlformats.org/officeDocument/2006/relationships/image" Target="../media/image3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Relationship Id="rId4" Type="http://schemas.openxmlformats.org/officeDocument/2006/relationships/image" Target="../media/image4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1.jpg"/><Relationship Id="rId4" Type="http://schemas.openxmlformats.org/officeDocument/2006/relationships/image" Target="../media/image11.png"/><Relationship Id="rId5" Type="http://schemas.openxmlformats.org/officeDocument/2006/relationships/image" Target="../media/image8.jpg"/><Relationship Id="rId6" Type="http://schemas.openxmlformats.org/officeDocument/2006/relationships/image" Target="../media/image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5.xml"/><Relationship Id="rId3" Type="http://schemas.openxmlformats.org/officeDocument/2006/relationships/hyperlink" Target="mailto:bwee@massiveconnections.com" TargetMode="External"/><Relationship Id="rId4" Type="http://schemas.openxmlformats.org/officeDocument/2006/relationships/hyperlink" Target="mailto:rustem.a.albayrak@nasa.gov" TargetMode="External"/><Relationship Id="rId5" Type="http://schemas.openxmlformats.org/officeDocument/2006/relationships/hyperlink" Target="mailto:nhoebel@kmotifs.com" TargetMode="External"/><Relationship Id="rId6" Type="http://schemas.openxmlformats.org/officeDocument/2006/relationships/hyperlink" Target="mailto:tnarock@ndm.edu" TargetMode="External"/><Relationship Id="rId7" Type="http://schemas.openxmlformats.org/officeDocument/2006/relationships/hyperlink" Target="mailto:william.l.teng@nasa.gov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hyperlink" Target="mailto:av@middlepatheco.com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www.youtube.com/channel/UCfQZ-8G7ptfbvbhii3T30OA?reload=9" TargetMode="External"/><Relationship Id="rId4" Type="http://schemas.openxmlformats.org/officeDocument/2006/relationships/hyperlink" Target="https://docs.google.com/document/d/1BhyX-sj7FGvjI9NS2Qg_OaVxE3z1QFYcjfG-iA2mlK0/edit?usp=sharing" TargetMode="External"/><Relationship Id="rId5" Type="http://schemas.openxmlformats.org/officeDocument/2006/relationships/hyperlink" Target="https://docs.google.com/document/d/1t8_jQvy-4vHCNSK1G2YCX5fNW1PlbslrOro3qWI6KEU/edit?usp=sharing" TargetMode="External"/><Relationship Id="rId6" Type="http://schemas.openxmlformats.org/officeDocument/2006/relationships/hyperlink" Target="https://docs.google.com/document/d/1BByYfb-kek0tSzGyrpcdl3IHoH2MsGXm8fg5FoX6_1w/edit?usp=sharing" TargetMode="External"/><Relationship Id="rId7" Type="http://schemas.openxmlformats.org/officeDocument/2006/relationships/hyperlink" Target="https://docs.google.com/document/d/149aeIIe06vJ4_Eh4ISEH2fnJa2AgJHzNr6lam47iQDc/edit?usp=sharing" TargetMode="External"/></Relationships>
</file>

<file path=ppt/slides/_rels/slide4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hyperlink" Target="https://www.crcpress.com/GEOValue-The-Socioeconomic-Value-of-Geospatial-Information/Kruse-Crompvoets-Pearlman/p/book/9781498774512" TargetMode="External"/><Relationship Id="rId1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://goo.gl/YWoaXZ" TargetMode="External"/><Relationship Id="rId4" Type="http://schemas.openxmlformats.org/officeDocument/2006/relationships/hyperlink" Target="http://esipfed.org/category/monday-updates" TargetMode="External"/><Relationship Id="rId9" Type="http://schemas.openxmlformats.org/officeDocument/2006/relationships/hyperlink" Target="http://www.geovalue.org/" TargetMode="External"/><Relationship Id="rId5" Type="http://schemas.openxmlformats.org/officeDocument/2006/relationships/hyperlink" Target="http://www.esipfed.org/get-involved/collaborate" TargetMode="External"/><Relationship Id="rId6" Type="http://schemas.openxmlformats.org/officeDocument/2006/relationships/hyperlink" Target="http://www.esipfed.org/meetings/upcoming-meetings" TargetMode="External"/><Relationship Id="rId7" Type="http://schemas.openxmlformats.org/officeDocument/2006/relationships/hyperlink" Target="http://esipfed.org/get-involved/telecon-calendar" TargetMode="External"/><Relationship Id="rId8" Type="http://schemas.openxmlformats.org/officeDocument/2006/relationships/hyperlink" Target="http://goo.gl/9w5rua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hyperlink" Target="mailto:av@middlepatheco.com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3"/>
          <p:cNvSpPr txBox="1"/>
          <p:nvPr/>
        </p:nvSpPr>
        <p:spPr>
          <a:xfrm>
            <a:off x="6546273" y="481445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63"/>
          <p:cNvSpPr txBox="1"/>
          <p:nvPr/>
        </p:nvSpPr>
        <p:spPr>
          <a:xfrm>
            <a:off x="0" y="4509625"/>
            <a:ext cx="9144000" cy="18369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rgbClr val="713A0E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000" u="none" cap="none" strike="noStrike">
                <a:solidFill>
                  <a:srgbClr val="1C4587"/>
                </a:solidFill>
                <a:latin typeface="Tahoma"/>
                <a:ea typeface="Tahoma"/>
                <a:cs typeface="Tahoma"/>
                <a:sym typeface="Tahoma"/>
              </a:rPr>
              <a:t>The “pipeline” of Earth science data to climate resilience and its value for real-world decision making</a:t>
            </a:r>
            <a:endParaRPr b="1" i="0" sz="2000" u="none" cap="none" strike="noStrike">
              <a:solidFill>
                <a:srgbClr val="1C4587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783F0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Tahoma"/>
              <a:buNone/>
            </a:pPr>
            <a:r>
              <a:rPr b="0" i="0" lang="en-US" sz="2000" u="none" cap="none" strike="noStrike">
                <a:solidFill>
                  <a:srgbClr val="1C4587"/>
                </a:solidFill>
                <a:latin typeface="Tahoma"/>
                <a:ea typeface="Tahoma"/>
                <a:cs typeface="Tahoma"/>
                <a:sym typeface="Tahoma"/>
              </a:rPr>
              <a:t>October 2, 2018 | Webinar #4</a:t>
            </a:r>
            <a:endParaRPr b="0" i="0" sz="2000" u="none" cap="none" strike="noStrike">
              <a:solidFill>
                <a:srgbClr val="1C4587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9" name="Google Shape;369;p63"/>
          <p:cNvSpPr txBox="1"/>
          <p:nvPr/>
        </p:nvSpPr>
        <p:spPr>
          <a:xfrm>
            <a:off x="2981553" y="849300"/>
            <a:ext cx="6067200" cy="19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venir"/>
              <a:buNone/>
            </a:pPr>
            <a:r>
              <a:rPr b="1" i="0" lang="en-US" sz="3600" u="none" cap="none" strike="noStrike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Introduction</a:t>
            </a:r>
            <a:endParaRPr b="1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t/>
            </a:r>
            <a:endParaRPr b="0" i="0" sz="3000" u="none" cap="none" strike="noStrike">
              <a:solidFill>
                <a:srgbClr val="434343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50"/>
              <a:buFont typeface="Avenir"/>
              <a:buNone/>
            </a:pPr>
            <a:r>
              <a:rPr b="0" i="0" lang="en-US" sz="2800" u="none" cap="none" strike="noStrike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Arika Virapongse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br>
              <a:rPr b="0" i="0" lang="en-US" sz="1800" u="none" cap="none" strike="noStrike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0" i="0" lang="en-US" sz="1800" u="none" cap="none" strike="noStrike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Principal, Middle Path EcoSolutions</a:t>
            </a:r>
            <a:endParaRPr b="0" i="0" sz="1800" u="none" cap="none" strike="noStrike">
              <a:solidFill>
                <a:srgbClr val="434343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50"/>
              <a:buFont typeface="Avenir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Webinar series coordinator</a:t>
            </a:r>
            <a:r>
              <a:rPr b="0" i="0" lang="en-US" sz="1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ESIP</a:t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50"/>
              <a:buFont typeface="Avenir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3"/>
              </a:rPr>
              <a:t>av@middlepatheco.com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b="0" i="0" sz="1800" u="none" cap="none" strike="noStrike">
              <a:solidFill>
                <a:srgbClr val="43434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esip-logo.png" id="370" name="Google Shape;370;p63"/>
          <p:cNvPicPr preferRelativeResize="0"/>
          <p:nvPr/>
        </p:nvPicPr>
        <p:blipFill rotWithShape="1">
          <a:blip r:embed="rId4">
            <a:alphaModFix amt="85000"/>
          </a:blip>
          <a:srcRect b="0" l="0" r="0" t="0"/>
          <a:stretch/>
        </p:blipFill>
        <p:spPr>
          <a:xfrm>
            <a:off x="329050" y="255175"/>
            <a:ext cx="2050504" cy="1213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SA-Logo-Large.png" id="371" name="Google Shape;371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6632" y="6452490"/>
            <a:ext cx="424485" cy="344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AA-Transparent-Logo_1.png" id="372" name="Google Shape;372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92383" y="6440314"/>
            <a:ext cx="354506" cy="36698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63"/>
          <p:cNvSpPr txBox="1"/>
          <p:nvPr/>
        </p:nvSpPr>
        <p:spPr>
          <a:xfrm>
            <a:off x="6501495" y="6484191"/>
            <a:ext cx="2405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venir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and 110+ member organizations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63"/>
          <p:cNvSpPr txBox="1"/>
          <p:nvPr/>
        </p:nvSpPr>
        <p:spPr>
          <a:xfrm>
            <a:off x="3454401" y="6484367"/>
            <a:ext cx="1645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venir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ESIP is supported by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63"/>
          <p:cNvSpPr txBox="1"/>
          <p:nvPr/>
        </p:nvSpPr>
        <p:spPr>
          <a:xfrm>
            <a:off x="363300" y="6449600"/>
            <a:ext cx="14211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venir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www.esipfed.org</a:t>
            </a:r>
            <a:endParaRPr b="0" i="0" sz="1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6" name="Google Shape;376;p63"/>
          <p:cNvSpPr txBox="1"/>
          <p:nvPr/>
        </p:nvSpPr>
        <p:spPr>
          <a:xfrm>
            <a:off x="1784350" y="6484367"/>
            <a:ext cx="1651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venir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@ESIPfed | #ESIPfed</a:t>
            </a:r>
            <a:endParaRPr b="0" i="0" sz="1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77" name="Google Shape;377;p6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76550" y="6449600"/>
            <a:ext cx="496704" cy="3476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8_Meeting_Branding_FullV2_RGB300px.png" id="378" name="Google Shape;378;p6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84350" y="1227250"/>
            <a:ext cx="3179275" cy="317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CRT Case Studies?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72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Brief stories highlighting examples of real people or communities who recognize climate-related issues and take some action toward building resilience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CRT Case Studies?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7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Brief </a:t>
            </a:r>
            <a:r>
              <a:rPr b="0" i="0" lang="en-US" sz="3200" u="none" cap="none" strike="noStrik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(400 – 800 words)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stories </a:t>
            </a:r>
            <a:r>
              <a:rPr b="0" i="0" lang="en-US" sz="3200" u="none" cap="none" strike="noStrik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(ideally, with a struggling protagonist)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highlighting </a:t>
            </a: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examples</a:t>
            </a:r>
            <a:r>
              <a:rPr b="0" i="0" lang="en-US" sz="3200" u="none" cap="none" strike="noStrik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200" u="none" cap="none" strike="noStrik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(that others can follow)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b="0" i="0" lang="en-US" sz="3200" u="none" cap="none" strike="noStrik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real</a:t>
            </a: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people or communities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who recognize </a:t>
            </a:r>
            <a:r>
              <a:rPr b="0" i="0" lang="en-US" sz="3200" u="none" cap="none" strike="noStrik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climate-related</a:t>
            </a: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issues and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take </a:t>
            </a:r>
            <a:r>
              <a:rPr b="0" i="0" lang="en-US" sz="3200" u="none" cap="none" strike="noStrik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some</a:t>
            </a: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action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toward building </a:t>
            </a:r>
            <a:r>
              <a:rPr b="0" i="0" lang="en-US" sz="3200" u="none" cap="none" strike="noStrik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resilience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700"/>
            <a:ext cx="9143999" cy="6714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6200"/>
            <a:ext cx="798394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62000"/>
            <a:ext cx="9144002" cy="532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6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9"/>
          <p:cNvSpPr txBox="1"/>
          <p:nvPr>
            <p:ph idx="1" type="body"/>
          </p:nvPr>
        </p:nvSpPr>
        <p:spPr>
          <a:xfrm>
            <a:off x="497374" y="420240"/>
            <a:ext cx="8229600" cy="57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b="0" i="0" lang="en-US" sz="5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Elements of the Story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80"/>
              </a:spcBef>
              <a:spcAft>
                <a:spcPts val="0"/>
              </a:spcAft>
              <a:buClr>
                <a:srgbClr val="7F7F7F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main character ________</a:t>
            </a:r>
            <a:endParaRPr b="0" i="0" sz="54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80"/>
              </a:spcBef>
              <a:spcAft>
                <a:spcPts val="0"/>
              </a:spcAft>
              <a:buClr>
                <a:srgbClr val="7F7F7F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goal  ________</a:t>
            </a:r>
            <a:endParaRPr b="0" i="0" sz="54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80"/>
              </a:spcBef>
              <a:spcAft>
                <a:spcPts val="0"/>
              </a:spcAft>
              <a:buClr>
                <a:srgbClr val="7F7F7F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obstacle  ________                                </a:t>
            </a:r>
            <a:endParaRPr b="0" i="0" sz="54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80"/>
              </a:spcBef>
              <a:spcAft>
                <a:spcPts val="0"/>
              </a:spcAft>
              <a:buClr>
                <a:srgbClr val="7F7F7F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solution  ________</a:t>
            </a:r>
            <a:endParaRPr b="0" i="0" sz="54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0"/>
          <p:cNvSpPr txBox="1"/>
          <p:nvPr>
            <p:ph idx="1" type="body"/>
          </p:nvPr>
        </p:nvSpPr>
        <p:spPr>
          <a:xfrm>
            <a:off x="497374" y="420240"/>
            <a:ext cx="8229600" cy="57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387"/>
              <a:buFont typeface="Arial"/>
              <a:buNone/>
            </a:pPr>
            <a:r>
              <a:rPr b="0" i="0" lang="en-US" sz="1387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Paraphrasing Randy Olsen via Andy Revkin: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r>
              <a:rPr b="0" i="0" lang="en-US" sz="29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simple one-sentence, fill-in-the-blanks template can help you identify a story structure:</a:t>
            </a:r>
            <a:endParaRPr b="0" i="0" sz="444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ts val="1572"/>
              <a:buFont typeface="Arial"/>
              <a:buNone/>
            </a:pPr>
            <a:r>
              <a:t/>
            </a:r>
            <a:endParaRPr b="0" i="0" sz="157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ts val="1572"/>
              <a:buFont typeface="Arial"/>
              <a:buNone/>
            </a:pPr>
            <a:r>
              <a:t/>
            </a:r>
            <a:endParaRPr b="0" i="0" sz="157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ts val="1572"/>
              <a:buFont typeface="Arial"/>
              <a:buNone/>
            </a:pPr>
            <a:r>
              <a:t/>
            </a:r>
            <a:endParaRPr b="0" i="0" sz="157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62"/>
              </a:spcBef>
              <a:spcAft>
                <a:spcPts val="0"/>
              </a:spcAft>
              <a:buClr>
                <a:schemeClr val="dk1"/>
              </a:buClr>
              <a:buSzPts val="4810"/>
              <a:buFont typeface="Arial"/>
              <a:buNone/>
            </a:pPr>
            <a:r>
              <a:rPr b="0" i="0" lang="en-US" sz="48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 and _________,</a:t>
            </a:r>
            <a:r>
              <a:rPr b="0" i="0" lang="en-US" sz="29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rgbClr val="7F7F7F"/>
              </a:buClr>
              <a:buSzPts val="2960"/>
              <a:buFont typeface="Arial"/>
              <a:buNone/>
            </a:pPr>
            <a:r>
              <a:rPr b="0" i="0" lang="en-US" sz="296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 (main character)                        (goal)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62"/>
              </a:spcBef>
              <a:spcAft>
                <a:spcPts val="0"/>
              </a:spcAft>
              <a:buClr>
                <a:schemeClr val="dk1"/>
              </a:buClr>
              <a:buSzPts val="4070"/>
              <a:buFont typeface="Arial"/>
              <a:buNone/>
            </a:pPr>
            <a:r>
              <a:rPr b="0" i="0" lang="en-US" sz="407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0" i="0" lang="en-US" sz="48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______, therefore ______.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r>
              <a:rPr b="0" i="0" lang="en-US" sz="29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</a:t>
            </a:r>
            <a:r>
              <a:rPr b="0" i="0" lang="en-US" sz="296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(obstacle)                                  (solution)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100" y="904104"/>
            <a:ext cx="8080189" cy="4937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4"/>
          <p:cNvSpPr txBox="1"/>
          <p:nvPr/>
        </p:nvSpPr>
        <p:spPr>
          <a:xfrm>
            <a:off x="1159100" y="1532025"/>
            <a:ext cx="7589400" cy="47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Fourth webinar in our series, “The Socioeconomic Value of Earth Science Data, Information, and Applications”</a:t>
            </a:r>
            <a:endParaRPr b="0" i="0" sz="18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Summary of the webinar</a:t>
            </a:r>
            <a:endParaRPr b="0" i="0" sz="18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Tahoma"/>
              <a:buChar char="●"/>
            </a:pPr>
            <a:r>
              <a:rPr b="0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ESIP Agriculture and Climate Cluster (ACC) has been developing a “pipeline” to transform agriculture / climate-related research and applications into case studies as part of the U.S. Climate Resilience Toolkit (CRT)</a:t>
            </a:r>
            <a:endParaRPr b="0" i="0" sz="18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Tahoma"/>
              <a:buChar char="●"/>
            </a:pPr>
            <a:r>
              <a:rPr b="0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These CRT case studies document “how people are building resilience for their businesses and in their communities,” using relevant data and tools. </a:t>
            </a:r>
            <a:endParaRPr b="0" i="0" sz="18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45720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Structure for the webinar</a:t>
            </a:r>
            <a:endParaRPr b="0" i="0" sz="18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Tahoma"/>
              <a:buChar char="●"/>
            </a:pPr>
            <a:r>
              <a:rPr b="0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Presentations</a:t>
            </a:r>
            <a:endParaRPr b="0" i="0" sz="18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Tahoma"/>
              <a:buChar char="●"/>
            </a:pPr>
            <a:r>
              <a:rPr b="0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Audience discussion</a:t>
            </a:r>
            <a:endParaRPr b="0" i="0" sz="18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5" name="Google Shape;385;p64"/>
          <p:cNvSpPr txBox="1"/>
          <p:nvPr/>
        </p:nvSpPr>
        <p:spPr>
          <a:xfrm>
            <a:off x="880800" y="397700"/>
            <a:ext cx="77646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Background</a:t>
            </a:r>
            <a:endParaRPr b="0" i="0" sz="24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86" name="Google Shape;386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225" y="1205600"/>
            <a:ext cx="883075" cy="88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5775" y="2430025"/>
            <a:ext cx="770375" cy="7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785776" y="5326725"/>
            <a:ext cx="770374" cy="77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82"/>
          <p:cNvGrpSpPr/>
          <p:nvPr/>
        </p:nvGrpSpPr>
        <p:grpSpPr>
          <a:xfrm>
            <a:off x="331812" y="1014501"/>
            <a:ext cx="2893875" cy="1541779"/>
            <a:chOff x="763525" y="272775"/>
            <a:chExt cx="2690726" cy="1496437"/>
          </a:xfrm>
        </p:grpSpPr>
        <p:pic>
          <p:nvPicPr>
            <p:cNvPr id="512" name="Google Shape;512;p8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63525" y="272775"/>
              <a:ext cx="2690726" cy="14964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3" name="Google Shape;513;p82"/>
            <p:cNvSpPr/>
            <p:nvPr/>
          </p:nvSpPr>
          <p:spPr>
            <a:xfrm>
              <a:off x="763525" y="272776"/>
              <a:ext cx="2690700" cy="1496400"/>
            </a:xfrm>
            <a:prstGeom prst="rect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4" name="Google Shape;514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1154" y="4891699"/>
            <a:ext cx="1040135" cy="129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93104" y="4987709"/>
            <a:ext cx="1027168" cy="130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07444" y="4883773"/>
            <a:ext cx="1037849" cy="131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8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0434" y="4982424"/>
            <a:ext cx="1049680" cy="1316012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82"/>
          <p:cNvSpPr txBox="1"/>
          <p:nvPr/>
        </p:nvSpPr>
        <p:spPr>
          <a:xfrm>
            <a:off x="1893537" y="2063091"/>
            <a:ext cx="1637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Draft Text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82"/>
          <p:cNvSpPr txBox="1"/>
          <p:nvPr/>
        </p:nvSpPr>
        <p:spPr>
          <a:xfrm>
            <a:off x="355256" y="3934678"/>
            <a:ext cx="1398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Relevant Visuals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82"/>
          <p:cNvSpPr txBox="1"/>
          <p:nvPr/>
        </p:nvSpPr>
        <p:spPr>
          <a:xfrm>
            <a:off x="456856" y="6298436"/>
            <a:ext cx="351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Completed Metadata Template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1" name="Google Shape;521;p8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53772" y="3405026"/>
            <a:ext cx="1414764" cy="105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8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31837" y="2846644"/>
            <a:ext cx="1818224" cy="1012309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82"/>
          <p:cNvSpPr txBox="1"/>
          <p:nvPr/>
        </p:nvSpPr>
        <p:spPr>
          <a:xfrm>
            <a:off x="35454" y="-19710"/>
            <a:ext cx="3888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get a case study in the CRT, you contribute 3 things: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83"/>
          <p:cNvGrpSpPr/>
          <p:nvPr/>
        </p:nvGrpSpPr>
        <p:grpSpPr>
          <a:xfrm>
            <a:off x="331812" y="1014501"/>
            <a:ext cx="2893875" cy="1541779"/>
            <a:chOff x="763525" y="272775"/>
            <a:chExt cx="2690726" cy="1496437"/>
          </a:xfrm>
        </p:grpSpPr>
        <p:pic>
          <p:nvPicPr>
            <p:cNvPr id="529" name="Google Shape;529;p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63525" y="272775"/>
              <a:ext cx="2690726" cy="14964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0" name="Google Shape;530;p83"/>
            <p:cNvSpPr/>
            <p:nvPr/>
          </p:nvSpPr>
          <p:spPr>
            <a:xfrm>
              <a:off x="763525" y="272776"/>
              <a:ext cx="2690700" cy="1496400"/>
            </a:xfrm>
            <a:prstGeom prst="rect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1" name="Google Shape;531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1154" y="4891699"/>
            <a:ext cx="1040135" cy="129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93104" y="4987709"/>
            <a:ext cx="1027168" cy="130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8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07444" y="4883773"/>
            <a:ext cx="1037849" cy="131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8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0434" y="4982424"/>
            <a:ext cx="1049680" cy="1316012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83"/>
          <p:cNvSpPr/>
          <p:nvPr/>
        </p:nvSpPr>
        <p:spPr>
          <a:xfrm>
            <a:off x="3564789" y="2355413"/>
            <a:ext cx="677100" cy="2121900"/>
          </a:xfrm>
          <a:prstGeom prst="rightArrow">
            <a:avLst>
              <a:gd fmla="val 50000" name="adj1"/>
              <a:gd fmla="val 4637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83"/>
          <p:cNvSpPr txBox="1"/>
          <p:nvPr/>
        </p:nvSpPr>
        <p:spPr>
          <a:xfrm>
            <a:off x="1893537" y="2063091"/>
            <a:ext cx="1637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Draft Text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83"/>
          <p:cNvSpPr txBox="1"/>
          <p:nvPr/>
        </p:nvSpPr>
        <p:spPr>
          <a:xfrm>
            <a:off x="355256" y="3934678"/>
            <a:ext cx="1398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Relevant Visuals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83"/>
          <p:cNvSpPr txBox="1"/>
          <p:nvPr/>
        </p:nvSpPr>
        <p:spPr>
          <a:xfrm>
            <a:off x="456856" y="6298436"/>
            <a:ext cx="351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Completed Metadata Template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9" name="Google Shape;539;p8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53772" y="3405026"/>
            <a:ext cx="1414764" cy="105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8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31837" y="2846644"/>
            <a:ext cx="1818224" cy="10123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1" name="Google Shape;541;p83"/>
          <p:cNvGrpSpPr/>
          <p:nvPr/>
        </p:nvGrpSpPr>
        <p:grpSpPr>
          <a:xfrm>
            <a:off x="4381501" y="935768"/>
            <a:ext cx="3001503" cy="3897300"/>
            <a:chOff x="4381501" y="580168"/>
            <a:chExt cx="3001503" cy="3897300"/>
          </a:xfrm>
        </p:grpSpPr>
        <p:pic>
          <p:nvPicPr>
            <p:cNvPr id="542" name="Google Shape;542;p8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381501" y="580168"/>
              <a:ext cx="3001503" cy="21530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8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648200" y="2733212"/>
              <a:ext cx="2463802" cy="1597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4" name="Google Shape;544;p83"/>
            <p:cNvSpPr/>
            <p:nvPr/>
          </p:nvSpPr>
          <p:spPr>
            <a:xfrm>
              <a:off x="4381501" y="580168"/>
              <a:ext cx="3001500" cy="3897300"/>
            </a:xfrm>
            <a:prstGeom prst="rect">
              <a:avLst/>
            </a:prstGeom>
            <a:noFill/>
            <a:ln cap="flat" cmpd="sng" w="9525">
              <a:solidFill>
                <a:srgbClr val="7F7F7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5" name="Google Shape;545;p83"/>
          <p:cNvSpPr/>
          <p:nvPr/>
        </p:nvSpPr>
        <p:spPr>
          <a:xfrm>
            <a:off x="6299200" y="3276599"/>
            <a:ext cx="2844900" cy="356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6" name="Google Shape;546;p8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513690" y="3236178"/>
            <a:ext cx="2363609" cy="3601131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83"/>
          <p:cNvSpPr/>
          <p:nvPr/>
        </p:nvSpPr>
        <p:spPr>
          <a:xfrm>
            <a:off x="6358398" y="3236179"/>
            <a:ext cx="2861700" cy="3601200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83"/>
          <p:cNvSpPr txBox="1"/>
          <p:nvPr/>
        </p:nvSpPr>
        <p:spPr>
          <a:xfrm>
            <a:off x="35454" y="-19710"/>
            <a:ext cx="3888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get a case study in the CRT, you contribute 3 things: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83"/>
          <p:cNvSpPr txBox="1"/>
          <p:nvPr/>
        </p:nvSpPr>
        <p:spPr>
          <a:xfrm>
            <a:off x="4241798" y="-19709"/>
            <a:ext cx="4788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Editors use your assets to build the story, get your approval, and publish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84"/>
          <p:cNvSpPr txBox="1"/>
          <p:nvPr/>
        </p:nvSpPr>
        <p:spPr>
          <a:xfrm>
            <a:off x="203200" y="457104"/>
            <a:ext cx="8788500" cy="13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&lt;-------------------------------------------------------&gt; 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Story Outline               Draft                    Previously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  Published Story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84"/>
          <p:cNvSpPr txBox="1"/>
          <p:nvPr/>
        </p:nvSpPr>
        <p:spPr>
          <a:xfrm>
            <a:off x="1244601" y="2336799"/>
            <a:ext cx="7112100" cy="3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CRT editors accept content any place along the spectrum of story completeness.</a:t>
            </a:r>
            <a:endParaRPr b="0" i="0" sz="24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We work with your text and add headings and visuals as needed. </a:t>
            </a:r>
            <a:endParaRPr b="0" i="0" sz="24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Submitters review and approve the story before it is published.</a:t>
            </a:r>
            <a:r>
              <a:rPr b="0" i="0" lang="en-US" sz="21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b="0" i="0" sz="21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5"/>
          <p:cNvSpPr txBox="1"/>
          <p:nvPr/>
        </p:nvSpPr>
        <p:spPr>
          <a:xfrm>
            <a:off x="571500" y="158571"/>
            <a:ext cx="81027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To submit a tool or case study to the CRT, see</a:t>
            </a:r>
            <a:br>
              <a:rPr b="0" i="0" lang="en-US" sz="2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https://toolkit.climate.gov/contribute</a:t>
            </a:r>
            <a:endParaRPr b="0" i="0" sz="3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1" name="Google Shape;561;p85"/>
          <p:cNvPicPr preferRelativeResize="0"/>
          <p:nvPr/>
        </p:nvPicPr>
        <p:blipFill rotWithShape="1">
          <a:blip r:embed="rId3">
            <a:alphaModFix/>
          </a:blip>
          <a:srcRect b="6164" l="0" r="0" t="0"/>
          <a:stretch/>
        </p:blipFill>
        <p:spPr>
          <a:xfrm>
            <a:off x="0" y="1447801"/>
            <a:ext cx="9155705" cy="5410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6"/>
          <p:cNvSpPr txBox="1"/>
          <p:nvPr/>
        </p:nvSpPr>
        <p:spPr>
          <a:xfrm>
            <a:off x="254000" y="653870"/>
            <a:ext cx="3784500" cy="52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The CRT website is really just a public face for federal efforts to build resilience.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Our real goal is to encourage communities to take steps toward resilience.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How can we help you promote the use of your tools for resilience?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7" name="Google Shape;567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2643" y="1638299"/>
            <a:ext cx="5001358" cy="314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87"/>
          <p:cNvSpPr txBox="1"/>
          <p:nvPr/>
        </p:nvSpPr>
        <p:spPr>
          <a:xfrm>
            <a:off x="419100" y="4006393"/>
            <a:ext cx="4262700" cy="25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LuAnn Dahlman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Co-Managing Editor, Climate Resilience Toolkit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luann.dahlman@noaa.gov</a:t>
            </a:r>
            <a:endParaRPr b="0" i="0" sz="28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" name="Google Shape;573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2643" y="1638299"/>
            <a:ext cx="5001358" cy="314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8"/>
          <p:cNvSpPr txBox="1"/>
          <p:nvPr/>
        </p:nvSpPr>
        <p:spPr>
          <a:xfrm>
            <a:off x="351675" y="245000"/>
            <a:ext cx="78156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Presentations</a:t>
            </a:r>
            <a:endParaRPr b="0" i="0" sz="24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79" name="Google Shape;579;p88"/>
          <p:cNvSpPr txBox="1"/>
          <p:nvPr/>
        </p:nvSpPr>
        <p:spPr>
          <a:xfrm>
            <a:off x="6871300" y="3940900"/>
            <a:ext cx="2076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Dr. Brian Wee</a:t>
            </a:r>
            <a:endParaRPr b="1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Massive Connections</a:t>
            </a:r>
            <a:endParaRPr b="0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b="0" i="0" lang="en-US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Data to Decisions Provenance (d2dprovenance)”</a:t>
            </a:r>
            <a:endParaRPr b="0" i="0" sz="1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80" name="Google Shape;580;p88"/>
          <p:cNvSpPr txBox="1"/>
          <p:nvPr/>
        </p:nvSpPr>
        <p:spPr>
          <a:xfrm>
            <a:off x="4562500" y="3940900"/>
            <a:ext cx="2149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Dr. Richard Bernknopf</a:t>
            </a:r>
            <a:endParaRPr b="1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U. of New Mexico</a:t>
            </a:r>
            <a:endParaRPr b="1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“A Value of Information (VOI) study of the impact of Landsat on agricultural land management”</a:t>
            </a:r>
            <a:endParaRPr b="0" i="0" sz="1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81" name="Google Shape;581;p88"/>
          <p:cNvSpPr txBox="1"/>
          <p:nvPr/>
        </p:nvSpPr>
        <p:spPr>
          <a:xfrm>
            <a:off x="2411750" y="3940900"/>
            <a:ext cx="2149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1155CC"/>
                </a:solidFill>
                <a:latin typeface="Tahoma"/>
                <a:ea typeface="Tahoma"/>
                <a:cs typeface="Tahoma"/>
                <a:sym typeface="Tahoma"/>
              </a:rPr>
              <a:t>Dr. Bill Teng</a:t>
            </a:r>
            <a:endParaRPr b="1" i="0" sz="1800" u="none" cap="none" strike="noStrike">
              <a:solidFill>
                <a:srgbClr val="1155C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1155CC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NASA</a:t>
            </a:r>
            <a:endParaRPr b="0" i="0" sz="1600" u="none" cap="none" strike="noStrike">
              <a:solidFill>
                <a:srgbClr val="1155C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1155CC"/>
                </a:solidFill>
                <a:latin typeface="Tahoma"/>
                <a:ea typeface="Tahoma"/>
                <a:cs typeface="Tahoma"/>
                <a:sym typeface="Tahoma"/>
              </a:rPr>
              <a:t>“ACC’s “Pipeline” approach for developing CRT case studies”</a:t>
            </a:r>
            <a:endParaRPr b="0" i="0" sz="1600" u="none" cap="none" strike="noStrike">
              <a:solidFill>
                <a:srgbClr val="1155C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82" name="Google Shape;582;p88"/>
          <p:cNvPicPr preferRelativeResize="0"/>
          <p:nvPr/>
        </p:nvPicPr>
        <p:blipFill rotWithShape="1">
          <a:blip r:embed="rId3">
            <a:alphaModFix/>
          </a:blip>
          <a:srcRect b="11440" l="0" r="0" t="0"/>
          <a:stretch/>
        </p:blipFill>
        <p:spPr>
          <a:xfrm>
            <a:off x="4791425" y="1536782"/>
            <a:ext cx="1776300" cy="220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44913" y="1530725"/>
            <a:ext cx="1730450" cy="221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88"/>
          <p:cNvPicPr preferRelativeResize="0"/>
          <p:nvPr/>
        </p:nvPicPr>
        <p:blipFill rotWithShape="1">
          <a:blip r:embed="rId5">
            <a:alphaModFix/>
          </a:blip>
          <a:srcRect b="14515" l="18719" r="13945" t="0"/>
          <a:stretch/>
        </p:blipFill>
        <p:spPr>
          <a:xfrm>
            <a:off x="7034577" y="1529375"/>
            <a:ext cx="1730473" cy="22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88"/>
          <p:cNvSpPr txBox="1"/>
          <p:nvPr/>
        </p:nvSpPr>
        <p:spPr>
          <a:xfrm>
            <a:off x="165225" y="3940900"/>
            <a:ext cx="2149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Nancy Hoebelheinrich</a:t>
            </a:r>
            <a:endParaRPr b="1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Knowledge Motifs</a:t>
            </a:r>
            <a:endParaRPr b="0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b="0" i="0" lang="en-US" sz="16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How can researchers promote the use of the data and/or their tools for climate resilience?”</a:t>
            </a:r>
            <a:endParaRPr b="0" i="0" sz="1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454545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86" name="Google Shape;586;p88"/>
          <p:cNvPicPr preferRelativeResize="0"/>
          <p:nvPr/>
        </p:nvPicPr>
        <p:blipFill rotWithShape="1">
          <a:blip r:embed="rId6">
            <a:alphaModFix/>
          </a:blip>
          <a:srcRect b="9105" l="13946" r="23902" t="2826"/>
          <a:stretch/>
        </p:blipFill>
        <p:spPr>
          <a:xfrm>
            <a:off x="374588" y="1521400"/>
            <a:ext cx="1730475" cy="2218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9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75" lIns="100150" spcFirstLastPara="1" rIns="100150" wrap="square" tIns="50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t/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8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75" lIns="100150" spcFirstLastPara="1" rIns="100150" wrap="square" tIns="50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4" name="Google Shape;594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8824200" cy="662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9" name="Google Shape;599;p90"/>
          <p:cNvGraphicFramePr/>
          <p:nvPr/>
        </p:nvGraphicFramePr>
        <p:xfrm>
          <a:off x="466725" y="7112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{B66C96EA-BC27-4447-B752-AE087DE30741}</a:tableStyleId>
              </a:tblPr>
              <a:tblGrid>
                <a:gridCol w="2113850"/>
                <a:gridCol w="3378900"/>
                <a:gridCol w="2746375"/>
              </a:tblGrid>
              <a:tr h="7808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/>
                        <a:t>CRT Workshop</a:t>
                      </a:r>
                      <a:endParaRPr sz="300" u="none" cap="none" strike="noStrike"/>
                    </a:p>
                  </a:txBody>
                  <a:tcPr marT="9525" marB="9525" marR="19050" marL="190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/>
                        <a:t>Subject</a:t>
                      </a:r>
                      <a:endParaRPr sz="300" u="none" cap="none" strike="noStrike"/>
                    </a:p>
                  </a:txBody>
                  <a:tcPr marT="9525" marB="9525" marR="19050" marL="190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/>
                        <a:t>Presenter</a:t>
                      </a:r>
                      <a:endParaRPr sz="300" u="none" cap="none" strike="noStrike"/>
                    </a:p>
                  </a:txBody>
                  <a:tcPr marT="9525" marB="9525" marR="19050" marL="19050"/>
                </a:tc>
              </a:tr>
              <a:tr h="9414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/>
                        <a:t>Winter 16</a:t>
                      </a:r>
                      <a:endParaRPr sz="300" u="none" cap="none" strike="noStrike"/>
                    </a:p>
                  </a:txBody>
                  <a:tcPr marT="9525" marB="9525" marR="19050" marL="190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/>
                        <a:t>- RETScreen, clean energy mgmt.</a:t>
                      </a:r>
                      <a:endParaRPr sz="3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/>
                        <a:t>- DSSAT, DSS for agrotechnology transfer</a:t>
                      </a:r>
                      <a:endParaRPr sz="300" u="none" cap="none" strike="noStrike"/>
                    </a:p>
                  </a:txBody>
                  <a:tcPr marT="9525" marB="9525" marR="19050" marL="190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cap="none" strike="noStrike"/>
                        <a:t>- P. Stackhouse, LaRC</a:t>
                      </a:r>
                      <a:endParaRPr sz="20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cap="none" strike="noStrike"/>
                        <a:t>- J. Barnett, LaRC</a:t>
                      </a:r>
                      <a:endParaRPr sz="2000" u="none" cap="none" strike="noStrike"/>
                    </a:p>
                  </a:txBody>
                  <a:tcPr marT="9525" marB="9525" marR="19050" marL="19050"/>
                </a:tc>
              </a:tr>
              <a:tr h="9414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/>
                        <a:t>Summer 16</a:t>
                      </a:r>
                      <a:endParaRPr sz="300" u="none" cap="none" strike="noStrike"/>
                    </a:p>
                  </a:txBody>
                  <a:tcPr marT="9525" marB="9525" marR="19050" marL="190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cap="none" strike="noStrike"/>
                        <a:t>- Satellite mapping, drought, ag production</a:t>
                      </a:r>
                      <a:endParaRPr sz="3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cap="none" strike="noStrike"/>
                        <a:t>- RainSphere, rainfall estimates</a:t>
                      </a:r>
                      <a:endParaRPr sz="300" u="none" cap="none" strike="noStrike"/>
                    </a:p>
                  </a:txBody>
                  <a:tcPr marT="9525" marB="9525" marR="19050" marL="190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cap="none" strike="noStrike"/>
                        <a:t>- F. Melton, NASA Ames</a:t>
                      </a:r>
                      <a:endParaRPr sz="3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cap="none" strike="noStrike"/>
                        <a:t>- P. Nguyen, UC Irvine</a:t>
                      </a:r>
                      <a:endParaRPr sz="300" u="none" cap="none" strike="noStrike"/>
                    </a:p>
                  </a:txBody>
                  <a:tcPr marT="9525" marB="9525" marR="19050" marL="19050"/>
                </a:tc>
              </a:tr>
              <a:tr h="9414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/>
                        <a:t>Winter 17</a:t>
                      </a:r>
                      <a:endParaRPr sz="300" u="none" cap="none" strike="noStrike"/>
                    </a:p>
                  </a:txBody>
                  <a:tcPr marT="9525" marB="9525" marR="19050" marL="190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cap="none" strike="noStrike"/>
                        <a:t>- Drought onset from SIF</a:t>
                      </a:r>
                      <a:endParaRPr sz="3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cap="none" strike="noStrike"/>
                        <a:t>- USDA DSS, SMAP data</a:t>
                      </a:r>
                      <a:endParaRPr sz="300" u="none" cap="none" strike="noStrike"/>
                    </a:p>
                  </a:txBody>
                  <a:tcPr marT="9525" marB="9525" marR="19050" marL="190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cap="none" strike="noStrike"/>
                        <a:t>- Y. Sun, Cornell</a:t>
                      </a:r>
                      <a:endParaRPr sz="3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cap="none" strike="noStrike"/>
                        <a:t>- J. Bolten, NASA ASP</a:t>
                      </a:r>
                      <a:endParaRPr sz="300" u="none" cap="none" strike="noStrike"/>
                    </a:p>
                  </a:txBody>
                  <a:tcPr marT="9525" marB="9525" marR="19050" marL="19050"/>
                </a:tc>
              </a:tr>
              <a:tr h="9414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/>
                        <a:t>Summer 17</a:t>
                      </a:r>
                      <a:endParaRPr sz="300" u="none" cap="none" strike="noStrike"/>
                    </a:p>
                  </a:txBody>
                  <a:tcPr marT="9525" marB="9525" marR="19050" marL="190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/>
                        <a:t>- Climate scenario planning, beef production</a:t>
                      </a:r>
                      <a:endParaRPr sz="300" u="none" cap="none" strike="noStrike"/>
                    </a:p>
                  </a:txBody>
                  <a:tcPr marT="9525" marB="9525" marR="19050" marL="190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/>
                        <a:t>- C. Powers, UNB &amp; USDA NPCH</a:t>
                      </a:r>
                      <a:endParaRPr sz="300" u="none" cap="none" strike="noStrike"/>
                    </a:p>
                  </a:txBody>
                  <a:tcPr marT="9525" marB="9525" marR="19050" marL="19050"/>
                </a:tc>
              </a:tr>
              <a:tr h="9414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/>
                        <a:t>Summer 18</a:t>
                      </a:r>
                      <a:endParaRPr sz="300" u="none" cap="none" strike="noStrike"/>
                    </a:p>
                  </a:txBody>
                  <a:tcPr marT="9525" marB="9525" marR="19050" marL="190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cap="none" strike="noStrike"/>
                        <a:t>- RainSphere, updated</a:t>
                      </a:r>
                      <a:endParaRPr sz="3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cap="none" strike="noStrike"/>
                        <a:t>- Crop insurance data, causes of loss</a:t>
                      </a:r>
                      <a:endParaRPr sz="300" u="none" cap="none" strike="noStrike"/>
                    </a:p>
                  </a:txBody>
                  <a:tcPr marT="9525" marB="9525" marR="19050" marL="190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cap="none" strike="noStrike"/>
                        <a:t>- H. Tran, UC Irvine</a:t>
                      </a:r>
                      <a:endParaRPr sz="3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cap="none" strike="noStrike"/>
                        <a:t>- J. Reyes, USDA SWCH</a:t>
                      </a:r>
                      <a:endParaRPr sz="300" u="none" cap="none" strike="noStrike"/>
                    </a:p>
                  </a:txBody>
                  <a:tcPr marT="9525" marB="9525" marR="19050" marL="19050"/>
                </a:tc>
              </a:tr>
            </a:tbl>
          </a:graphicData>
        </a:graphic>
      </p:graphicFrame>
      <p:sp>
        <p:nvSpPr>
          <p:cNvPr id="600" name="Google Shape;600;p90"/>
          <p:cNvSpPr/>
          <p:nvPr/>
        </p:nvSpPr>
        <p:spPr>
          <a:xfrm>
            <a:off x="2305050" y="4438650"/>
            <a:ext cx="3486000" cy="1143000"/>
          </a:xfrm>
          <a:prstGeom prst="ellipse">
            <a:avLst/>
          </a:prstGeom>
          <a:noFill/>
          <a:ln cap="flat" cmpd="sng" w="1270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525" lIns="19050" spcFirstLastPara="1" rIns="1905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605;p91"/>
          <p:cNvGrpSpPr/>
          <p:nvPr/>
        </p:nvGrpSpPr>
        <p:grpSpPr>
          <a:xfrm>
            <a:off x="1533280" y="105080"/>
            <a:ext cx="6044618" cy="6600943"/>
            <a:chOff x="7360920" y="504225"/>
            <a:chExt cx="29018809" cy="31674392"/>
          </a:xfrm>
        </p:grpSpPr>
        <p:pic>
          <p:nvPicPr>
            <p:cNvPr id="606" name="Google Shape;606;p9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366760" y="504225"/>
              <a:ext cx="28012969" cy="166864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7" name="Google Shape;607;p9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366759" y="17838178"/>
              <a:ext cx="28012969" cy="143404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8" name="Google Shape;608;p91"/>
            <p:cNvSpPr/>
            <p:nvPr/>
          </p:nvSpPr>
          <p:spPr>
            <a:xfrm>
              <a:off x="7360920" y="23682959"/>
              <a:ext cx="14584800" cy="37947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509"/>
                </a:srgbClr>
              </a:outerShdw>
            </a:effectLst>
          </p:spPr>
          <p:txBody>
            <a:bodyPr anchorCtr="0" anchor="ctr" bIns="8725" lIns="17450" spcFirstLastPara="1" rIns="17450" wrap="square" tIns="87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9" name="Google Shape;609;p91"/>
          <p:cNvSpPr txBox="1"/>
          <p:nvPr/>
        </p:nvSpPr>
        <p:spPr>
          <a:xfrm>
            <a:off x="4572000" y="914400"/>
            <a:ext cx="28542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8725" lIns="17450" spcFirstLastPara="1" rIns="17450" wrap="square" tIns="8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Science Framework (Center for Open Science)</a:t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91"/>
          <p:cNvSpPr/>
          <p:nvPr/>
        </p:nvSpPr>
        <p:spPr>
          <a:xfrm>
            <a:off x="4476750" y="866764"/>
            <a:ext cx="2819400" cy="831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8725" lIns="17450" spcFirstLastPara="1" rIns="17450" wrap="square" tIns="8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91"/>
          <p:cNvSpPr/>
          <p:nvPr/>
        </p:nvSpPr>
        <p:spPr>
          <a:xfrm>
            <a:off x="1308100" y="431800"/>
            <a:ext cx="3038400" cy="790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8725" lIns="17450" spcFirstLastPara="1" rIns="17450" wrap="square" tIns="8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91"/>
          <p:cNvSpPr txBox="1"/>
          <p:nvPr/>
        </p:nvSpPr>
        <p:spPr>
          <a:xfrm>
            <a:off x="3308350" y="1698596"/>
            <a:ext cx="8349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8725" lIns="17450" spcFirstLastPara="1" rIns="17450" wrap="square" tIns="8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3" name="Google Shape;613;p91"/>
          <p:cNvCxnSpPr>
            <a:stCxn id="612" idx="0"/>
          </p:cNvCxnSpPr>
          <p:nvPr/>
        </p:nvCxnSpPr>
        <p:spPr>
          <a:xfrm rot="10800000">
            <a:off x="3052600" y="914696"/>
            <a:ext cx="673200" cy="783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614" name="Google Shape;614;p91"/>
          <p:cNvSpPr txBox="1"/>
          <p:nvPr/>
        </p:nvSpPr>
        <p:spPr>
          <a:xfrm>
            <a:off x="5486400" y="2139921"/>
            <a:ext cx="1384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8725" lIns="17450" spcFirstLastPara="1" rIns="17450" wrap="square" tIns="8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Components</a:t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91"/>
          <p:cNvSpPr txBox="1"/>
          <p:nvPr/>
        </p:nvSpPr>
        <p:spPr>
          <a:xfrm>
            <a:off x="736600" y="4514821"/>
            <a:ext cx="10446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8725" lIns="17450" spcFirstLastPara="1" rIns="17450" wrap="square" tIns="8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Directory</a:t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5"/>
          <p:cNvSpPr txBox="1"/>
          <p:nvPr/>
        </p:nvSpPr>
        <p:spPr>
          <a:xfrm>
            <a:off x="351675" y="245000"/>
            <a:ext cx="78156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Presentations</a:t>
            </a:r>
            <a:endParaRPr b="0" i="0" sz="24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4" name="Google Shape;394;p65"/>
          <p:cNvSpPr txBox="1"/>
          <p:nvPr/>
        </p:nvSpPr>
        <p:spPr>
          <a:xfrm>
            <a:off x="6871300" y="3940900"/>
            <a:ext cx="2076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Dr. Brian Wee</a:t>
            </a:r>
            <a:endParaRPr b="1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Massive Connections</a:t>
            </a:r>
            <a:endParaRPr b="0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b="0" i="0" lang="en-US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Data to Decisions Provenance (d2dprovenance)”</a:t>
            </a:r>
            <a:endParaRPr b="0" i="0" sz="1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5" name="Google Shape;395;p65"/>
          <p:cNvSpPr txBox="1"/>
          <p:nvPr/>
        </p:nvSpPr>
        <p:spPr>
          <a:xfrm>
            <a:off x="4562500" y="3940900"/>
            <a:ext cx="2149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Dr. Richard Bernknopf</a:t>
            </a:r>
            <a:endParaRPr b="1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U. of New Mexico</a:t>
            </a:r>
            <a:endParaRPr b="1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“A Value of Information (VOI) study of the impact of Landsat on agricultural land management”</a:t>
            </a:r>
            <a:endParaRPr b="0" i="0" sz="1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6" name="Google Shape;396;p65"/>
          <p:cNvSpPr txBox="1"/>
          <p:nvPr/>
        </p:nvSpPr>
        <p:spPr>
          <a:xfrm>
            <a:off x="2411750" y="3940900"/>
            <a:ext cx="2149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Dr. Bill Teng</a:t>
            </a:r>
            <a:endParaRPr b="1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NASA</a:t>
            </a:r>
            <a:endParaRPr b="0" i="0" sz="1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“ACC’s “Pipeline” approach for developing CRT case studies”</a:t>
            </a:r>
            <a:endParaRPr b="0" i="0" sz="1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97" name="Google Shape;397;p65"/>
          <p:cNvPicPr preferRelativeResize="0"/>
          <p:nvPr/>
        </p:nvPicPr>
        <p:blipFill rotWithShape="1">
          <a:blip r:embed="rId3">
            <a:alphaModFix/>
          </a:blip>
          <a:srcRect b="11440" l="0" r="0" t="0"/>
          <a:stretch/>
        </p:blipFill>
        <p:spPr>
          <a:xfrm>
            <a:off x="4791425" y="1536782"/>
            <a:ext cx="1776300" cy="220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44913" y="1530725"/>
            <a:ext cx="1730450" cy="221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65"/>
          <p:cNvPicPr preferRelativeResize="0"/>
          <p:nvPr/>
        </p:nvPicPr>
        <p:blipFill rotWithShape="1">
          <a:blip r:embed="rId5">
            <a:alphaModFix/>
          </a:blip>
          <a:srcRect b="14515" l="18719" r="13945" t="0"/>
          <a:stretch/>
        </p:blipFill>
        <p:spPr>
          <a:xfrm>
            <a:off x="7034577" y="1529375"/>
            <a:ext cx="1730473" cy="22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65"/>
          <p:cNvSpPr txBox="1"/>
          <p:nvPr/>
        </p:nvSpPr>
        <p:spPr>
          <a:xfrm>
            <a:off x="165225" y="3940900"/>
            <a:ext cx="2149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1155CC"/>
                </a:solidFill>
                <a:latin typeface="Tahoma"/>
                <a:ea typeface="Tahoma"/>
                <a:cs typeface="Tahoma"/>
                <a:sym typeface="Tahoma"/>
              </a:rPr>
              <a:t>Nancy Hoebelheinrich</a:t>
            </a:r>
            <a:endParaRPr b="1" i="0" sz="1800" u="none" cap="none" strike="noStrike">
              <a:solidFill>
                <a:srgbClr val="1155C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1155CC"/>
                </a:solidFill>
                <a:latin typeface="Tahoma"/>
                <a:ea typeface="Tahoma"/>
                <a:cs typeface="Tahoma"/>
                <a:sym typeface="Tahoma"/>
              </a:rPr>
              <a:t>Knowledge Motifs</a:t>
            </a:r>
            <a:endParaRPr b="0" i="0" sz="1800" u="none" cap="none" strike="noStrike">
              <a:solidFill>
                <a:srgbClr val="1155C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1155CC"/>
                </a:solidFill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b="0" i="0" lang="en-US" sz="1600" u="none" cap="none" strike="noStrike">
                <a:solidFill>
                  <a:srgbClr val="1155CC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How can researchers promote the use of the data and/or their tools for climate resilience?”</a:t>
            </a:r>
            <a:endParaRPr b="0" i="0" sz="1600" u="none" cap="none" strike="noStrike">
              <a:solidFill>
                <a:srgbClr val="1155C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454545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01" name="Google Shape;401;p65"/>
          <p:cNvPicPr preferRelativeResize="0"/>
          <p:nvPr/>
        </p:nvPicPr>
        <p:blipFill rotWithShape="1">
          <a:blip r:embed="rId6">
            <a:alphaModFix/>
          </a:blip>
          <a:srcRect b="9105" l="13946" r="23902" t="2826"/>
          <a:stretch/>
        </p:blipFill>
        <p:spPr>
          <a:xfrm>
            <a:off x="374588" y="1521400"/>
            <a:ext cx="1730475" cy="2218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9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900" lIns="91800" spcFirstLastPara="1" rIns="91800" wrap="square" tIns="45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2" name="Google Shape;622;p92"/>
          <p:cNvGrpSpPr/>
          <p:nvPr/>
        </p:nvGrpSpPr>
        <p:grpSpPr>
          <a:xfrm>
            <a:off x="1901801" y="288719"/>
            <a:ext cx="5425353" cy="6141476"/>
            <a:chOff x="8061485" y="1847570"/>
            <a:chExt cx="28584580" cy="29841962"/>
          </a:xfrm>
        </p:grpSpPr>
        <p:pic>
          <p:nvPicPr>
            <p:cNvPr id="623" name="Google Shape;623;p9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061485" y="1847570"/>
              <a:ext cx="28493140" cy="168061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4" name="Google Shape;624;p9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152924" y="17502905"/>
              <a:ext cx="28493141" cy="141866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5" name="Google Shape;625;p92"/>
          <p:cNvSpPr/>
          <p:nvPr/>
        </p:nvSpPr>
        <p:spPr>
          <a:xfrm>
            <a:off x="1724023" y="2156900"/>
            <a:ext cx="2968200" cy="780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8725" lIns="17450" spcFirstLastPara="1" rIns="17450" wrap="square" tIns="8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6" name="Google Shape;626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944245">
            <a:off x="5528980" y="865645"/>
            <a:ext cx="2279027" cy="16200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7" name="Google Shape;627;p92"/>
          <p:cNvCxnSpPr/>
          <p:nvPr/>
        </p:nvCxnSpPr>
        <p:spPr>
          <a:xfrm flipH="1" rot="10800000">
            <a:off x="4326353" y="1927016"/>
            <a:ext cx="1056600" cy="461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628" name="Google Shape;628;p92"/>
          <p:cNvSpPr/>
          <p:nvPr/>
        </p:nvSpPr>
        <p:spPr>
          <a:xfrm>
            <a:off x="1704727" y="927650"/>
            <a:ext cx="3160200" cy="780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8725" lIns="17450" spcFirstLastPara="1" rIns="17450" wrap="square" tIns="8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92"/>
          <p:cNvSpPr txBox="1"/>
          <p:nvPr/>
        </p:nvSpPr>
        <p:spPr>
          <a:xfrm>
            <a:off x="2371707" y="5088882"/>
            <a:ext cx="22554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8725" lIns="17450" spcFirstLastPara="1" rIns="17450" wrap="square" tIns="8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Component page</a:t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92"/>
          <p:cNvSpPr txBox="1"/>
          <p:nvPr/>
        </p:nvSpPr>
        <p:spPr>
          <a:xfrm>
            <a:off x="1612210" y="4010150"/>
            <a:ext cx="6966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8725" lIns="17450" spcFirstLastPara="1" rIns="17450" wrap="square" tIns="8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Files</a:t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92"/>
          <p:cNvSpPr txBox="1"/>
          <p:nvPr/>
        </p:nvSpPr>
        <p:spPr>
          <a:xfrm>
            <a:off x="873125" y="2122370"/>
            <a:ext cx="14211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8725" lIns="17450" spcFirstLastPara="1" rIns="17450" wrap="square" tIns="8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info</a:t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93"/>
          <p:cNvSpPr txBox="1"/>
          <p:nvPr>
            <p:ph idx="1" type="body"/>
          </p:nvPr>
        </p:nvSpPr>
        <p:spPr>
          <a:xfrm>
            <a:off x="497374" y="420240"/>
            <a:ext cx="8229600" cy="57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75" lIns="100150" spcFirstLastPara="1" rIns="100150" wrap="square" tIns="5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Paraphrasing Randy Olsen via Andy Revkin: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simple one-sentence, fill-in-the-blanks template can help you identify a story structure: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 and _________,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 (main character)                        (goal)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b="0" i="0" lang="en-US" sz="4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0" i="0" lang="en-US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______, therefore ______.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</a:t>
            </a:r>
            <a:r>
              <a:rPr b="0" i="0" lang="en-US" sz="32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(obstacle)                              (solution)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4"/>
          <p:cNvSpPr txBox="1"/>
          <p:nvPr/>
        </p:nvSpPr>
        <p:spPr>
          <a:xfrm>
            <a:off x="351675" y="245000"/>
            <a:ext cx="78156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Presentations</a:t>
            </a:r>
            <a:endParaRPr b="0" i="0" sz="24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43" name="Google Shape;643;p94"/>
          <p:cNvSpPr txBox="1"/>
          <p:nvPr/>
        </p:nvSpPr>
        <p:spPr>
          <a:xfrm>
            <a:off x="6871300" y="3940900"/>
            <a:ext cx="2076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Dr. Brian Wee</a:t>
            </a:r>
            <a:endParaRPr b="1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Massive Connections</a:t>
            </a:r>
            <a:endParaRPr b="0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b="0" i="0" lang="en-US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Data to Decisions Provenance (d2dprovenance)”</a:t>
            </a:r>
            <a:endParaRPr b="0" i="0" sz="1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44" name="Google Shape;644;p94"/>
          <p:cNvSpPr txBox="1"/>
          <p:nvPr/>
        </p:nvSpPr>
        <p:spPr>
          <a:xfrm>
            <a:off x="4562500" y="3940900"/>
            <a:ext cx="2149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1155CC"/>
                </a:solidFill>
                <a:latin typeface="Tahoma"/>
                <a:ea typeface="Tahoma"/>
                <a:cs typeface="Tahoma"/>
                <a:sym typeface="Tahoma"/>
              </a:rPr>
              <a:t>Dr. Richard Bernknopf</a:t>
            </a:r>
            <a:endParaRPr b="1" i="0" sz="1800" u="none" cap="none" strike="noStrike">
              <a:solidFill>
                <a:srgbClr val="1155C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1155CC"/>
                </a:solidFill>
                <a:latin typeface="Tahoma"/>
                <a:ea typeface="Tahoma"/>
                <a:cs typeface="Tahoma"/>
                <a:sym typeface="Tahoma"/>
              </a:rPr>
              <a:t>U. of New Mexico</a:t>
            </a:r>
            <a:endParaRPr b="1" i="0" sz="1800" u="none" cap="none" strike="noStrike">
              <a:solidFill>
                <a:srgbClr val="1155C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1155CC"/>
                </a:solidFill>
                <a:latin typeface="Tahoma"/>
                <a:ea typeface="Tahoma"/>
                <a:cs typeface="Tahoma"/>
                <a:sym typeface="Tahoma"/>
              </a:rPr>
              <a:t>“A Value of Information (VOI) study of the impact of Landsat on agricultural land management”</a:t>
            </a:r>
            <a:endParaRPr b="0" i="0" sz="1600" u="none" cap="none" strike="noStrike">
              <a:solidFill>
                <a:srgbClr val="1155C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45" name="Google Shape;645;p94"/>
          <p:cNvSpPr txBox="1"/>
          <p:nvPr/>
        </p:nvSpPr>
        <p:spPr>
          <a:xfrm>
            <a:off x="2411750" y="3940900"/>
            <a:ext cx="2149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Dr. Bill Teng</a:t>
            </a:r>
            <a:endParaRPr b="1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NASA</a:t>
            </a:r>
            <a:endParaRPr b="0" i="0" sz="1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“ACC’s “Pipeline” approach for developing CRT case studies”</a:t>
            </a:r>
            <a:endParaRPr b="0" i="0" sz="1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46" name="Google Shape;646;p94"/>
          <p:cNvPicPr preferRelativeResize="0"/>
          <p:nvPr/>
        </p:nvPicPr>
        <p:blipFill rotWithShape="1">
          <a:blip r:embed="rId3">
            <a:alphaModFix/>
          </a:blip>
          <a:srcRect b="11440" l="0" r="0" t="0"/>
          <a:stretch/>
        </p:blipFill>
        <p:spPr>
          <a:xfrm>
            <a:off x="4791425" y="1536782"/>
            <a:ext cx="1776300" cy="220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44913" y="1530725"/>
            <a:ext cx="1730450" cy="221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94"/>
          <p:cNvPicPr preferRelativeResize="0"/>
          <p:nvPr/>
        </p:nvPicPr>
        <p:blipFill rotWithShape="1">
          <a:blip r:embed="rId5">
            <a:alphaModFix/>
          </a:blip>
          <a:srcRect b="14515" l="18719" r="13945" t="0"/>
          <a:stretch/>
        </p:blipFill>
        <p:spPr>
          <a:xfrm>
            <a:off x="7034577" y="1529375"/>
            <a:ext cx="1730473" cy="22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94"/>
          <p:cNvSpPr txBox="1"/>
          <p:nvPr/>
        </p:nvSpPr>
        <p:spPr>
          <a:xfrm>
            <a:off x="165225" y="3940900"/>
            <a:ext cx="2149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Nancy Hoebelheinrich</a:t>
            </a:r>
            <a:endParaRPr b="1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Knowledge Motifs</a:t>
            </a:r>
            <a:endParaRPr b="0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b="0" i="0" lang="en-US" sz="16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How can researchers promote the use of the data and/or their tools for climate resilience?”</a:t>
            </a:r>
            <a:endParaRPr b="0" i="0" sz="1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454545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50" name="Google Shape;650;p94"/>
          <p:cNvPicPr preferRelativeResize="0"/>
          <p:nvPr/>
        </p:nvPicPr>
        <p:blipFill rotWithShape="1">
          <a:blip r:embed="rId6">
            <a:alphaModFix/>
          </a:blip>
          <a:srcRect b="9105" l="13946" r="23902" t="2826"/>
          <a:stretch/>
        </p:blipFill>
        <p:spPr>
          <a:xfrm>
            <a:off x="374588" y="1521400"/>
            <a:ext cx="1730475" cy="2218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95"/>
          <p:cNvSpPr txBox="1"/>
          <p:nvPr>
            <p:ph type="ctrTitle"/>
          </p:nvPr>
        </p:nvSpPr>
        <p:spPr>
          <a:xfrm>
            <a:off x="48525" y="72123"/>
            <a:ext cx="9052500" cy="128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Value of Information (VOI) study of the impact of Landsat on agricultural land management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95"/>
          <p:cNvSpPr txBox="1"/>
          <p:nvPr>
            <p:ph idx="1" type="subTitle"/>
          </p:nvPr>
        </p:nvSpPr>
        <p:spPr>
          <a:xfrm>
            <a:off x="1459800" y="1257701"/>
            <a:ext cx="64008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Richard Bernknopf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email: rbern@unm.edu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9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9" name="Google Shape;659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8113" y="2547361"/>
            <a:ext cx="3080842" cy="2926081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95"/>
          <p:cNvSpPr/>
          <p:nvPr/>
        </p:nvSpPr>
        <p:spPr>
          <a:xfrm>
            <a:off x="186803" y="2146129"/>
            <a:ext cx="5486400" cy="4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Decision with EO: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Involves some level of uncertainty in scientific measurement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Value is dependent on whether the EO reduces the uncertainty in outcomes.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Decision: Regulating water pollution with Landsat.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Approach to VOI Impact Assessment: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Apply Landsat archive in a retrospective analysis to adapt agricultural production to reduce nutrient leaching into groundwater in a land use policy.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1" name="Google Shape;661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28476" y="6245726"/>
            <a:ext cx="116586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75789" y="6348333"/>
            <a:ext cx="1170431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gs-logo" id="663" name="Google Shape;663;p9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26484" y="6369042"/>
            <a:ext cx="1316736" cy="365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9138" y="1536337"/>
            <a:ext cx="4012066" cy="35223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jratliff\My Documents\13_Year_Crop_Rotation_CDL.tif" id="670" name="Google Shape;670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38826" y="17212617"/>
            <a:ext cx="7001575" cy="5618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jratliff\My Documents\13_Year_Crop_Rotation_CDL.tif" id="671" name="Google Shape;671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91226" y="17365017"/>
            <a:ext cx="7001575" cy="5618754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96"/>
          <p:cNvSpPr txBox="1"/>
          <p:nvPr/>
        </p:nvSpPr>
        <p:spPr>
          <a:xfrm>
            <a:off x="73840" y="69325"/>
            <a:ext cx="89610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motivation: Unforeseen consequences that impact crop rotations and increased groundwater vulnerability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3" name="Google Shape;673;p96"/>
          <p:cNvGrpSpPr/>
          <p:nvPr/>
        </p:nvGrpSpPr>
        <p:grpSpPr>
          <a:xfrm>
            <a:off x="-152605" y="1669621"/>
            <a:ext cx="5301689" cy="4023214"/>
            <a:chOff x="3365225" y="1649631"/>
            <a:chExt cx="5753325" cy="4365941"/>
          </a:xfrm>
        </p:grpSpPr>
        <p:grpSp>
          <p:nvGrpSpPr>
            <p:cNvPr id="674" name="Google Shape;674;p96"/>
            <p:cNvGrpSpPr/>
            <p:nvPr/>
          </p:nvGrpSpPr>
          <p:grpSpPr>
            <a:xfrm>
              <a:off x="3678123" y="1649631"/>
              <a:ext cx="5440427" cy="4365941"/>
              <a:chOff x="3678123" y="1649631"/>
              <a:chExt cx="5440427" cy="4365941"/>
            </a:xfrm>
          </p:grpSpPr>
          <p:pic>
            <p:nvPicPr>
              <p:cNvPr descr="C:\Documents and Settings\jratliff\My Documents\13_Year_Crop_Rotation_CDL.tif" id="675" name="Google Shape;675;p9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3678123" y="1649631"/>
                <a:ext cx="5440427" cy="43659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76" name="Google Shape;676;p96"/>
              <p:cNvSpPr txBox="1"/>
              <p:nvPr/>
            </p:nvSpPr>
            <p:spPr>
              <a:xfrm>
                <a:off x="3725353" y="5270517"/>
                <a:ext cx="775200" cy="524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7" name="Google Shape;677;p96"/>
            <p:cNvGrpSpPr/>
            <p:nvPr/>
          </p:nvGrpSpPr>
          <p:grpSpPr>
            <a:xfrm>
              <a:off x="3365225" y="5210291"/>
              <a:ext cx="1201500" cy="604800"/>
              <a:chOff x="2052871" y="1760070"/>
              <a:chExt cx="1201500" cy="604800"/>
            </a:xfrm>
          </p:grpSpPr>
          <p:cxnSp>
            <p:nvCxnSpPr>
              <p:cNvPr id="678" name="Google Shape;678;p96"/>
              <p:cNvCxnSpPr/>
              <p:nvPr/>
            </p:nvCxnSpPr>
            <p:spPr>
              <a:xfrm>
                <a:off x="2933652" y="2083970"/>
                <a:ext cx="304200" cy="18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679" name="Google Shape;679;p96"/>
              <p:cNvSpPr txBox="1"/>
              <p:nvPr/>
            </p:nvSpPr>
            <p:spPr>
              <a:xfrm>
                <a:off x="2052871" y="1760070"/>
                <a:ext cx="1201500" cy="60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Waterloo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5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Iowa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0" name="Google Shape;680;p96"/>
          <p:cNvSpPr/>
          <p:nvPr/>
        </p:nvSpPr>
        <p:spPr>
          <a:xfrm>
            <a:off x="1290983" y="5843276"/>
            <a:ext cx="3291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Impacts to crop rotation and groundwater quality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96"/>
          <p:cNvSpPr txBox="1"/>
          <p:nvPr/>
        </p:nvSpPr>
        <p:spPr>
          <a:xfrm>
            <a:off x="5594060" y="5113279"/>
            <a:ext cx="30723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Trends in corn and soybean acreage in 35-county northeastern Iowa study region, 2001-2010 (Source data: USDA NAS-CDL)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9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97"/>
          <p:cNvSpPr txBox="1"/>
          <p:nvPr>
            <p:ph idx="1" type="body"/>
          </p:nvPr>
        </p:nvSpPr>
        <p:spPr>
          <a:xfrm>
            <a:off x="304800" y="1421049"/>
            <a:ext cx="8686800" cy="51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80"/>
              <a:buFont typeface="Arial"/>
              <a:buNone/>
            </a:pPr>
            <a:r>
              <a:rPr b="0" i="0" lang="en-US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VOI Impact Analysis –  Expected benefits of a decision with and without Landsat for agricultural land management and regulation of groundwater contamination.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6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0000"/>
              </a:buClr>
              <a:buSzPts val="2380"/>
              <a:buFont typeface="Arial"/>
              <a:buNone/>
            </a:pPr>
            <a:r>
              <a:rPr b="0" i="0" lang="en-US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Drivers: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9565" lvl="0" marL="342900" marR="0" rtl="0" algn="l">
              <a:lnSpc>
                <a:spcPct val="80000"/>
              </a:lnSpc>
              <a:spcBef>
                <a:spcPts val="44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Energy Policy Act 2005 and Energy Independence and Security Act 2007 – Biofuels supply requirement and subsidies.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9565" lvl="0" marL="342900" marR="0" rtl="0" algn="l">
              <a:lnSpc>
                <a:spcPct val="80000"/>
              </a:lnSpc>
              <a:spcBef>
                <a:spcPts val="44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USEPA Health Standard - Drinking water cannot exceed 10.0 mg/L for nitrate.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3210" lvl="1" marL="74295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Nitrate reacts with other chemicals to form carcinogenic compounds.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7150" marR="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FF0000"/>
              </a:buClr>
              <a:buSzPts val="2380"/>
              <a:buFont typeface="Arial"/>
              <a:buNone/>
            </a:pPr>
            <a:r>
              <a:rPr b="0" i="0" lang="en-US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Stakeholders: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3069" lvl="0" marL="514350" marR="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Iowa farmers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3069" lvl="0" marL="514350" marR="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Iowa Department of Natural Resources, EPA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3069" lvl="0" marL="514350" marR="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Private and public drinking water providers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4660" lvl="1" marL="91440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Cities, counties (deep wells)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4660" lvl="1" marL="91440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Individuals (shallow wells)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9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97"/>
          <p:cNvSpPr txBox="1"/>
          <p:nvPr/>
        </p:nvSpPr>
        <p:spPr>
          <a:xfrm>
            <a:off x="138959" y="80070"/>
            <a:ext cx="8826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Objective: To measure the incremental value of EO for policy and financial decisions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DL_2007_LocatorMap.tif" id="695" name="Google Shape;695;p98"/>
          <p:cNvPicPr preferRelativeResize="0"/>
          <p:nvPr/>
        </p:nvPicPr>
        <p:blipFill rotWithShape="1">
          <a:blip r:embed="rId3">
            <a:alphaModFix/>
          </a:blip>
          <a:srcRect b="30415" l="4687" r="4112" t="0"/>
          <a:stretch/>
        </p:blipFill>
        <p:spPr>
          <a:xfrm>
            <a:off x="4949961" y="1165686"/>
            <a:ext cx="4192396" cy="4709095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98"/>
          <p:cNvSpPr txBox="1"/>
          <p:nvPr/>
        </p:nvSpPr>
        <p:spPr>
          <a:xfrm>
            <a:off x="149686" y="703347"/>
            <a:ext cx="4870200" cy="59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5.4 million hectares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35 counties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Corn (</a:t>
            </a: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114 lb/acre of N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&amp; soybean (</a:t>
            </a: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 lb/acre of N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are largest crops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USDA Cropland Data Layer based on MRLI provided corn &amp; soybean </a:t>
            </a: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production estimates for 2001 - 2010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80% 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Iowa drinking water is from groundwater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32,000 wells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ranging from just below the surface to 1,220 meters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603 watersheds 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(sub-basins) with a median of </a:t>
            </a: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7,910 Hydrologic Response Units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(HRU). HRUs are areas within a watershed that respond similarly to given input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98"/>
          <p:cNvSpPr txBox="1"/>
          <p:nvPr/>
        </p:nvSpPr>
        <p:spPr>
          <a:xfrm>
            <a:off x="73840" y="69332"/>
            <a:ext cx="89571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Iowa case study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9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9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99"/>
          <p:cNvSpPr txBox="1"/>
          <p:nvPr/>
        </p:nvSpPr>
        <p:spPr>
          <a:xfrm>
            <a:off x="73840" y="145525"/>
            <a:ext cx="8961000" cy="14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Objective: Measure the incremental economic value of Landsat in evaluating the impact of groundwater pollution based on farm activities in Iowa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99"/>
          <p:cNvSpPr/>
          <p:nvPr/>
        </p:nvSpPr>
        <p:spPr>
          <a:xfrm>
            <a:off x="239938" y="1638822"/>
            <a:ext cx="8778300" cy="46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Strategy: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Demonstrate how regional resource management can be improved and public health maintained by coupling EO with agricultural, geospatial, and hydrogeologic models.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Assess and target groundwater vulnerability from nitrogen application.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Couple producers and resource managers by using spatiotemporal information from markets and natural systems to aid in maximizing agricultural production and not decrease groundwater quality.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Implementation: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Landsat archive to link land use and groundwater pollution from nonpoint sources in a statistical survival model of nitrate accumulation.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Apply approach in a regulatory decision to evaluate the impacts of a regional land use adaptation program.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0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100"/>
          <p:cNvSpPr txBox="1"/>
          <p:nvPr/>
        </p:nvSpPr>
        <p:spPr>
          <a:xfrm>
            <a:off x="29883" y="46662"/>
            <a:ext cx="60846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steps to turn EO data and science into geospatial information for an environmental regulatory decision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100"/>
          <p:cNvSpPr/>
          <p:nvPr/>
        </p:nvSpPr>
        <p:spPr>
          <a:xfrm>
            <a:off x="5653104" y="41083"/>
            <a:ext cx="3576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Nitrate accumulation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verall Model Schematic2.tif" id="713" name="Google Shape;713;p100"/>
          <p:cNvPicPr preferRelativeResize="0"/>
          <p:nvPr/>
        </p:nvPicPr>
        <p:blipFill rotWithShape="1">
          <a:blip r:embed="rId3">
            <a:alphaModFix/>
          </a:blip>
          <a:srcRect b="9056" l="0" r="0" t="0"/>
          <a:stretch/>
        </p:blipFill>
        <p:spPr>
          <a:xfrm>
            <a:off x="6124094" y="487534"/>
            <a:ext cx="2889358" cy="18716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4" name="Google Shape;714;p100"/>
          <p:cNvGrpSpPr/>
          <p:nvPr/>
        </p:nvGrpSpPr>
        <p:grpSpPr>
          <a:xfrm>
            <a:off x="873397" y="2205898"/>
            <a:ext cx="8206965" cy="4754769"/>
            <a:chOff x="828446" y="2160972"/>
            <a:chExt cx="8376163" cy="4852796"/>
          </a:xfrm>
        </p:grpSpPr>
        <p:grpSp>
          <p:nvGrpSpPr>
            <p:cNvPr id="715" name="Google Shape;715;p100"/>
            <p:cNvGrpSpPr/>
            <p:nvPr/>
          </p:nvGrpSpPr>
          <p:grpSpPr>
            <a:xfrm>
              <a:off x="828446" y="2160972"/>
              <a:ext cx="8376163" cy="4852796"/>
              <a:chOff x="1005662" y="2110836"/>
              <a:chExt cx="8376163" cy="4852796"/>
            </a:xfrm>
          </p:grpSpPr>
          <p:pic>
            <p:nvPicPr>
              <p:cNvPr id="716" name="Google Shape;716;p100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26308"/>
              <a:stretch/>
            </p:blipFill>
            <p:spPr>
              <a:xfrm>
                <a:off x="1005662" y="2110836"/>
                <a:ext cx="8376163" cy="485279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17" name="Google Shape;717;p100"/>
              <p:cNvSpPr/>
              <p:nvPr/>
            </p:nvSpPr>
            <p:spPr>
              <a:xfrm>
                <a:off x="1380577" y="2364682"/>
                <a:ext cx="365700" cy="4288500"/>
              </a:xfrm>
              <a:prstGeom prst="leftBrace">
                <a:avLst>
                  <a:gd fmla="val 8333" name="adj1"/>
                  <a:gd fmla="val 50000" name="adj2"/>
                </a:avLst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718" name="Google Shape;718;p100"/>
            <p:cNvCxnSpPr/>
            <p:nvPr/>
          </p:nvCxnSpPr>
          <p:spPr>
            <a:xfrm>
              <a:off x="4946760" y="5651292"/>
              <a:ext cx="1034400" cy="0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40000" rotWithShape="0" dir="5400000" dist="23000">
                <a:srgbClr val="000000">
                  <a:alpha val="34509"/>
                </a:srgbClr>
              </a:outerShdw>
            </a:effectLst>
          </p:spPr>
        </p:cxnSp>
      </p:grpSp>
      <p:sp>
        <p:nvSpPr>
          <p:cNvPr id="719" name="Google Shape;719;p100"/>
          <p:cNvSpPr/>
          <p:nvPr/>
        </p:nvSpPr>
        <p:spPr>
          <a:xfrm>
            <a:off x="63017" y="4030589"/>
            <a:ext cx="14493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Transform EO into geospatial information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100"/>
          <p:cNvSpPr/>
          <p:nvPr/>
        </p:nvSpPr>
        <p:spPr>
          <a:xfrm>
            <a:off x="35720" y="1355298"/>
            <a:ext cx="58659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Nitrate loading from fertilizer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leaches through the vadose zone, is transported through stratigraphic layers, and can accumulate in and contaminate aquifers.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1" name="Google Shape;721;p100"/>
          <p:cNvCxnSpPr/>
          <p:nvPr/>
        </p:nvCxnSpPr>
        <p:spPr>
          <a:xfrm>
            <a:off x="7568773" y="2373992"/>
            <a:ext cx="300" cy="36750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0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101"/>
          <p:cNvSpPr txBox="1"/>
          <p:nvPr/>
        </p:nvSpPr>
        <p:spPr>
          <a:xfrm>
            <a:off x="73841" y="114985"/>
            <a:ext cx="87558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 of retrospective case study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101"/>
          <p:cNvSpPr/>
          <p:nvPr/>
        </p:nvSpPr>
        <p:spPr>
          <a:xfrm>
            <a:off x="44821" y="1354433"/>
            <a:ext cx="9067500" cy="41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Estimated spatiotemporal nitrogen loading and agrochemical transport from fields to specific wells for 35 counties and 2 aquifers in Iowa.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2000 – 2010 - some groundwater wells are threatened by nitrate contamination and could fail to maintain drinking-water quality in the next 10 years.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9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Maximum estimated VOI for adaptation of land use with EO is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 annualized $858M ± $197M / yr (in $2010) and net present value (NPV) of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$38.1B ± $8.8B for Iowa case study; 1% of VOI achieved with EO is an annualized $43.0M / yr (in $2010) 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NPV of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$1.91B.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2948"/>
            <a:ext cx="914400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02"/>
          <p:cNvSpPr txBox="1"/>
          <p:nvPr>
            <p:ph idx="1" type="body"/>
          </p:nvPr>
        </p:nvSpPr>
        <p:spPr>
          <a:xfrm>
            <a:off x="497374" y="420240"/>
            <a:ext cx="8229600" cy="57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75" lIns="100150" spcFirstLastPara="1" rIns="100150" wrap="square" tIns="50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Audience discussion</a:t>
            </a:r>
            <a:endParaRPr b="1" i="0" sz="14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Paraphrasing Randy Olsen via Andy Revkin: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simple one-sentence, fill-in-the-blanks template can help you identify a story structure: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 and _________,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 (main character)                        (goal)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b="0" i="0" lang="en-US" sz="4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0" i="0" lang="en-US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______, therefore ______.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</a:t>
            </a:r>
            <a:r>
              <a:rPr b="0" i="0" lang="en-US" sz="32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(obstacle)                              (solution)</a:t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0E0E3"/>
        </a:solidFill>
      </p:bgPr>
    </p:bg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0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1" name="Google Shape;741;p103"/>
          <p:cNvPicPr preferRelativeResize="0"/>
          <p:nvPr/>
        </p:nvPicPr>
        <p:blipFill rotWithShape="1">
          <a:blip r:embed="rId3">
            <a:alphaModFix/>
          </a:blip>
          <a:srcRect b="0" l="0" r="0" t="10225"/>
          <a:stretch/>
        </p:blipFill>
        <p:spPr>
          <a:xfrm>
            <a:off x="152400" y="1029701"/>
            <a:ext cx="8839200" cy="50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103"/>
          <p:cNvSpPr txBox="1"/>
          <p:nvPr/>
        </p:nvSpPr>
        <p:spPr>
          <a:xfrm>
            <a:off x="592950" y="407600"/>
            <a:ext cx="52878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Summary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04"/>
          <p:cNvSpPr txBox="1"/>
          <p:nvPr/>
        </p:nvSpPr>
        <p:spPr>
          <a:xfrm>
            <a:off x="351675" y="245000"/>
            <a:ext cx="78156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Presentations</a:t>
            </a:r>
            <a:endParaRPr b="0" i="0" sz="24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48" name="Google Shape;748;p104"/>
          <p:cNvSpPr txBox="1"/>
          <p:nvPr/>
        </p:nvSpPr>
        <p:spPr>
          <a:xfrm>
            <a:off x="6871300" y="3940900"/>
            <a:ext cx="2076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1155CC"/>
                </a:solidFill>
                <a:latin typeface="Tahoma"/>
                <a:ea typeface="Tahoma"/>
                <a:cs typeface="Tahoma"/>
                <a:sym typeface="Tahoma"/>
              </a:rPr>
              <a:t>Dr. Brian Wee</a:t>
            </a:r>
            <a:endParaRPr b="1" i="0" sz="1800" u="none" cap="none" strike="noStrike">
              <a:solidFill>
                <a:srgbClr val="1155C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1155CC"/>
                </a:solidFill>
                <a:latin typeface="Tahoma"/>
                <a:ea typeface="Tahoma"/>
                <a:cs typeface="Tahoma"/>
                <a:sym typeface="Tahoma"/>
              </a:rPr>
              <a:t>Massive Connections</a:t>
            </a:r>
            <a:endParaRPr b="0" i="0" sz="1800" u="none" cap="none" strike="noStrike">
              <a:solidFill>
                <a:srgbClr val="1155CC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1155CC"/>
                </a:solidFill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b="0" i="0" lang="en-US" sz="1600" u="none" cap="none" strike="noStrike">
                <a:solidFill>
                  <a:srgbClr val="1155CC"/>
                </a:solidFill>
                <a:latin typeface="Tahoma"/>
                <a:ea typeface="Tahoma"/>
                <a:cs typeface="Tahoma"/>
                <a:sym typeface="Tahoma"/>
              </a:rPr>
              <a:t>Data to Decisions Provenance (d2dprovenance)”</a:t>
            </a:r>
            <a:endParaRPr b="0" i="0" sz="1600" u="none" cap="none" strike="noStrike">
              <a:solidFill>
                <a:srgbClr val="1155C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49" name="Google Shape;749;p104"/>
          <p:cNvSpPr txBox="1"/>
          <p:nvPr/>
        </p:nvSpPr>
        <p:spPr>
          <a:xfrm>
            <a:off x="4562500" y="3940900"/>
            <a:ext cx="2149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Dr. Richard Bernknopf</a:t>
            </a:r>
            <a:endParaRPr b="1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U. of New Mexico</a:t>
            </a:r>
            <a:endParaRPr b="1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“A Value of Information (VOI) study of the impact of Landsat on agricultural land management”</a:t>
            </a:r>
            <a:endParaRPr b="0" i="0" sz="1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50" name="Google Shape;750;p104"/>
          <p:cNvSpPr txBox="1"/>
          <p:nvPr/>
        </p:nvSpPr>
        <p:spPr>
          <a:xfrm>
            <a:off x="2411750" y="3940900"/>
            <a:ext cx="2149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Dr. Bill Teng</a:t>
            </a:r>
            <a:endParaRPr b="1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NASA</a:t>
            </a:r>
            <a:endParaRPr b="0" i="0" sz="1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“ACC’s “Pipeline” approach for developing CRT case studies”</a:t>
            </a:r>
            <a:endParaRPr b="0" i="0" sz="1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51" name="Google Shape;751;p104"/>
          <p:cNvPicPr preferRelativeResize="0"/>
          <p:nvPr/>
        </p:nvPicPr>
        <p:blipFill rotWithShape="1">
          <a:blip r:embed="rId3">
            <a:alphaModFix/>
          </a:blip>
          <a:srcRect b="11440" l="0" r="0" t="0"/>
          <a:stretch/>
        </p:blipFill>
        <p:spPr>
          <a:xfrm>
            <a:off x="4791425" y="1536782"/>
            <a:ext cx="1776300" cy="220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44913" y="1530725"/>
            <a:ext cx="1730450" cy="221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104"/>
          <p:cNvPicPr preferRelativeResize="0"/>
          <p:nvPr/>
        </p:nvPicPr>
        <p:blipFill rotWithShape="1">
          <a:blip r:embed="rId5">
            <a:alphaModFix/>
          </a:blip>
          <a:srcRect b="14515" l="18719" r="13945" t="0"/>
          <a:stretch/>
        </p:blipFill>
        <p:spPr>
          <a:xfrm>
            <a:off x="7034577" y="1529375"/>
            <a:ext cx="1730473" cy="22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104"/>
          <p:cNvSpPr txBox="1"/>
          <p:nvPr/>
        </p:nvSpPr>
        <p:spPr>
          <a:xfrm>
            <a:off x="165225" y="3940900"/>
            <a:ext cx="2149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Nancy Hoebelheinrich</a:t>
            </a:r>
            <a:endParaRPr b="1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Knowledge Motifs</a:t>
            </a:r>
            <a:endParaRPr b="0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b="0" i="0" lang="en-US" sz="16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How can researchers promote the use of the data and/or their tools for climate resilience?”</a:t>
            </a:r>
            <a:endParaRPr b="0" i="0" sz="1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454545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55" name="Google Shape;755;p104"/>
          <p:cNvPicPr preferRelativeResize="0"/>
          <p:nvPr/>
        </p:nvPicPr>
        <p:blipFill rotWithShape="1">
          <a:blip r:embed="rId6">
            <a:alphaModFix/>
          </a:blip>
          <a:srcRect b="9105" l="13946" r="23902" t="2826"/>
          <a:stretch/>
        </p:blipFill>
        <p:spPr>
          <a:xfrm>
            <a:off x="374588" y="1521400"/>
            <a:ext cx="1730475" cy="2218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05"/>
          <p:cNvSpPr txBox="1"/>
          <p:nvPr>
            <p:ph type="ctrTitle"/>
          </p:nvPr>
        </p:nvSpPr>
        <p:spPr>
          <a:xfrm>
            <a:off x="311700" y="459373"/>
            <a:ext cx="8520600" cy="20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to Decisions Provenance (d2dprovenance)</a:t>
            </a:r>
            <a:endParaRPr b="0" i="0" sz="4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105"/>
          <p:cNvSpPr txBox="1"/>
          <p:nvPr>
            <p:ph idx="1" type="subTitle"/>
          </p:nvPr>
        </p:nvSpPr>
        <p:spPr>
          <a:xfrm>
            <a:off x="311700" y="3016827"/>
            <a:ext cx="8520600" cy="22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Brian Wee</a:t>
            </a:r>
            <a:endParaRPr b="0" i="0" sz="2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0" i="0" lang="en-US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Massive Connections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0" i="0" lang="en-US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An ESIP Lab Project funded by the </a:t>
            </a:r>
            <a:br>
              <a:rPr b="0" i="0" lang="en-US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Federation of Earth Science Information Partners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10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8725" y="152400"/>
            <a:ext cx="5882871" cy="6274575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06"/>
          <p:cNvSpPr txBox="1"/>
          <p:nvPr>
            <p:ph type="title"/>
          </p:nvPr>
        </p:nvSpPr>
        <p:spPr>
          <a:xfrm>
            <a:off x="303175" y="4402625"/>
            <a:ext cx="2914800" cy="12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Scope of d2dprovenance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106"/>
          <p:cNvSpPr/>
          <p:nvPr/>
        </p:nvSpPr>
        <p:spPr>
          <a:xfrm>
            <a:off x="303175" y="5259275"/>
            <a:ext cx="3668700" cy="566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10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0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Contacts</a:t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107"/>
          <p:cNvSpPr txBox="1"/>
          <p:nvPr>
            <p:ph idx="1" type="body"/>
          </p:nvPr>
        </p:nvSpPr>
        <p:spPr>
          <a:xfrm>
            <a:off x="311700" y="1536633"/>
            <a:ext cx="8520600" cy="30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Brian Wee, Massive Connections LLC, </a:t>
            </a:r>
            <a:r>
              <a:rPr b="0" i="0" lang="en-US" sz="18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bwee@massiveconnections.com</a:t>
            </a:r>
            <a:r>
              <a:rPr b="0" i="0" lang="en-US" sz="1800" u="none" cap="none" strike="noStrike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i="0" sz="1800" u="none" cap="none" strike="noStrike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Arif Albayrak, ADNET Systems, Inc. at NASA GES DISC, </a:t>
            </a:r>
            <a:r>
              <a:rPr b="0" i="0" lang="en-US" sz="18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rustem.a.albayrak@nasa.gov</a:t>
            </a:r>
            <a:r>
              <a:rPr b="0" i="0" lang="en-US" sz="1800" u="none" cap="none" strike="noStrike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i="0" sz="1800" u="none" cap="none" strike="noStrike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Nancy Hoebelheinrich, Knowledge Motifs LLC, </a:t>
            </a:r>
            <a:r>
              <a:rPr b="0" i="0" lang="en-US" sz="18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nhoebel@kmotifs.com</a:t>
            </a:r>
            <a:r>
              <a:rPr b="0" i="0" lang="en-US" sz="1800" u="none" cap="none" strike="noStrike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i="0" sz="1800" u="none" cap="none" strike="noStrike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Tom Narock, Assistant Professor at Notre Dame of Maryland University, </a:t>
            </a:r>
            <a:r>
              <a:rPr b="0" i="0" lang="en-US" sz="18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tnarock@ndm.edu</a:t>
            </a:r>
            <a:endParaRPr b="0" i="0" sz="1800" u="none" cap="none" strike="noStrike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William Teng, ADNET Systems, Inc. at NASA GES DISC, </a:t>
            </a:r>
            <a:r>
              <a:rPr b="0" i="0" lang="en-US" sz="18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william.l.teng@nasa.gov</a:t>
            </a:r>
            <a:r>
              <a:rPr b="0" i="0" lang="en-US" sz="1800" u="none" cap="none" strike="noStrike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i="0" sz="1800" u="none" cap="none" strike="noStrike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7" name="Google Shape;777;p10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8"/>
          <p:cNvSpPr txBox="1"/>
          <p:nvPr/>
        </p:nvSpPr>
        <p:spPr>
          <a:xfrm>
            <a:off x="6546273" y="4814456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108"/>
          <p:cNvSpPr txBox="1"/>
          <p:nvPr/>
        </p:nvSpPr>
        <p:spPr>
          <a:xfrm>
            <a:off x="0" y="4509615"/>
            <a:ext cx="9144000" cy="18369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rgbClr val="713A0E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1C4587"/>
                </a:solidFill>
                <a:latin typeface="Tahoma"/>
                <a:ea typeface="Tahoma"/>
                <a:cs typeface="Tahoma"/>
                <a:sym typeface="Tahoma"/>
              </a:rPr>
              <a:t>The “pipeline” of Earth science data to climate resilience and its value for real-world decision making</a:t>
            </a:r>
            <a:endParaRPr b="1" i="0" sz="2400" u="none" cap="none" strike="noStrike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Tahoma"/>
              <a:buNone/>
            </a:pPr>
            <a:r>
              <a:rPr b="0" i="0" lang="en-US" sz="2000" u="none" cap="none" strike="noStrike">
                <a:solidFill>
                  <a:srgbClr val="1C4587"/>
                </a:solidFill>
                <a:latin typeface="Tahoma"/>
                <a:ea typeface="Tahoma"/>
                <a:cs typeface="Tahoma"/>
                <a:sym typeface="Tahoma"/>
              </a:rPr>
              <a:t>October 2, 2018 | Webinar #4</a:t>
            </a:r>
            <a:endParaRPr b="0" i="0" sz="2000" u="none" cap="none" strike="noStrike">
              <a:solidFill>
                <a:srgbClr val="1C4587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85" name="Google Shape;785;p108"/>
          <p:cNvSpPr txBox="1"/>
          <p:nvPr/>
        </p:nvSpPr>
        <p:spPr>
          <a:xfrm>
            <a:off x="2981553" y="849300"/>
            <a:ext cx="6067200" cy="19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venir"/>
              <a:buNone/>
            </a:pPr>
            <a:r>
              <a:rPr b="1" i="0" lang="en-US" sz="3600" u="none" cap="none" strike="noStrike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Final Remarks</a:t>
            </a:r>
            <a:endParaRPr b="1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t/>
            </a:r>
            <a:endParaRPr b="0" i="0" sz="3000" u="none" cap="none" strike="noStrike">
              <a:solidFill>
                <a:srgbClr val="434343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50"/>
              <a:buFont typeface="Avenir"/>
              <a:buNone/>
            </a:pPr>
            <a:r>
              <a:rPr b="0" i="0" lang="en-US" sz="2800" u="none" cap="none" strike="noStrike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Arika Virapongse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br>
              <a:rPr b="0" i="0" lang="en-US" sz="1800" u="none" cap="none" strike="noStrike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0" i="0" lang="en-US" sz="1800" u="none" cap="none" strike="noStrike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Principal, Middle Path EcoSolutions</a:t>
            </a:r>
            <a:endParaRPr b="0" i="0" sz="1800" u="none" cap="none" strike="noStrike">
              <a:solidFill>
                <a:srgbClr val="434343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50"/>
              <a:buFont typeface="Avenir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Webinar series coordinator</a:t>
            </a:r>
            <a:r>
              <a:rPr b="0" i="0" lang="en-US" sz="1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ESIP</a:t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50"/>
              <a:buFont typeface="Avenir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3"/>
              </a:rPr>
              <a:t>av@middlepatheco.com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b="0" i="0" sz="1800" u="none" cap="none" strike="noStrike">
              <a:solidFill>
                <a:srgbClr val="43434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esip-logo.png" id="786" name="Google Shape;786;p108"/>
          <p:cNvPicPr preferRelativeResize="0"/>
          <p:nvPr/>
        </p:nvPicPr>
        <p:blipFill rotWithShape="1">
          <a:blip r:embed="rId4">
            <a:alphaModFix amt="85000"/>
          </a:blip>
          <a:srcRect b="0" l="0" r="0" t="0"/>
          <a:stretch/>
        </p:blipFill>
        <p:spPr>
          <a:xfrm>
            <a:off x="257825" y="186100"/>
            <a:ext cx="2009100" cy="1189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SA-Logo-Large.png" id="787" name="Google Shape;787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6632" y="6452490"/>
            <a:ext cx="424485" cy="344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AA-Transparent-Logo_1.png" id="788" name="Google Shape;788;p1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92383" y="6440314"/>
            <a:ext cx="354506" cy="366985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108"/>
          <p:cNvSpPr txBox="1"/>
          <p:nvPr/>
        </p:nvSpPr>
        <p:spPr>
          <a:xfrm>
            <a:off x="6501495" y="6484191"/>
            <a:ext cx="2405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venir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and 110+ member organizations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108"/>
          <p:cNvSpPr txBox="1"/>
          <p:nvPr/>
        </p:nvSpPr>
        <p:spPr>
          <a:xfrm>
            <a:off x="3454401" y="6484367"/>
            <a:ext cx="1645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venir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ESIP is supported by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108"/>
          <p:cNvSpPr txBox="1"/>
          <p:nvPr/>
        </p:nvSpPr>
        <p:spPr>
          <a:xfrm>
            <a:off x="363300" y="6449600"/>
            <a:ext cx="14211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venir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www.esipfed.org</a:t>
            </a:r>
            <a:endParaRPr b="0" i="0" sz="1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92" name="Google Shape;792;p108"/>
          <p:cNvSpPr txBox="1"/>
          <p:nvPr/>
        </p:nvSpPr>
        <p:spPr>
          <a:xfrm>
            <a:off x="1784350" y="6484367"/>
            <a:ext cx="1651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venir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@ESIPfed | #ESIPfed</a:t>
            </a:r>
            <a:endParaRPr b="0" i="0" sz="1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93" name="Google Shape;793;p10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76550" y="6449600"/>
            <a:ext cx="496704" cy="3476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8_Meeting_Branding_FullV2_RGB300px.png" id="794" name="Google Shape;794;p10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44000" y="1169150"/>
            <a:ext cx="3237375" cy="323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09"/>
          <p:cNvSpPr txBox="1"/>
          <p:nvPr>
            <p:ph idx="1" type="body"/>
          </p:nvPr>
        </p:nvSpPr>
        <p:spPr>
          <a:xfrm>
            <a:off x="211899" y="1229117"/>
            <a:ext cx="8677519" cy="562888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Series is available on the </a:t>
            </a:r>
            <a:r>
              <a:rPr b="0" i="0" lang="en-US" sz="18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3"/>
              </a:rPr>
              <a:t>ESIP YouTube Channel </a:t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1828800" lvl="0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Jun. 5 </a:t>
            </a:r>
            <a:endParaRPr/>
          </a:p>
          <a:p>
            <a:pPr indent="-7937" lvl="0" marL="41592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4"/>
              </a:rPr>
              <a:t>Does it Matter? The Socioeconomic Value of Earth Science Data, Information and Applications</a:t>
            </a:r>
            <a:endParaRPr b="0" i="0" sz="18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7938" lvl="0" marL="5556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Aug 7</a:t>
            </a:r>
            <a:endParaRPr/>
          </a:p>
          <a:p>
            <a:pPr indent="-7937" lvl="0" marL="4635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5"/>
              </a:rPr>
              <a:t>The Information Pathway for Earth Science Data: Moving Between Supplier and User </a:t>
            </a:r>
            <a:endParaRPr b="0" i="0" sz="18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1828800" lvl="0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Sep. 4 </a:t>
            </a:r>
            <a:r>
              <a:rPr b="0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endParaRPr/>
          </a:p>
          <a:p>
            <a:pPr indent="-1420813" lvl="0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6"/>
              </a:rPr>
              <a:t>Measuring and assessing socioeconomic value</a:t>
            </a:r>
            <a:endParaRPr b="0" i="0" sz="18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1828800" lvl="0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Oct. 2 </a:t>
            </a:r>
            <a:r>
              <a:rPr b="0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endParaRPr/>
          </a:p>
          <a:p>
            <a:pPr indent="-7937" lvl="0" marL="41592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7"/>
              </a:rPr>
              <a:t>The “pipeline” of Earth science data to climate resilience and its value for real-world decision making</a:t>
            </a:r>
            <a:endParaRPr b="0" i="0" sz="18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1828800" lvl="0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Nov. 15 </a:t>
            </a:r>
            <a:r>
              <a:rPr b="0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endParaRPr/>
          </a:p>
          <a:p>
            <a:pPr indent="-1420813" lvl="0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Managing disasters through improved data-driven decision-making</a:t>
            </a:r>
            <a:endParaRPr b="0" i="0" sz="18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1828800" lvl="0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Dec. 4  </a:t>
            </a:r>
            <a:r>
              <a:rPr b="0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endParaRPr/>
          </a:p>
          <a:p>
            <a:pPr indent="-1420813" lvl="0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TBD</a:t>
            </a:r>
            <a:endParaRPr b="0" i="0" sz="1800" u="none" cap="none" strike="noStrike">
              <a:solidFill>
                <a:srgbClr val="45454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00" name="Google Shape;800;p109"/>
          <p:cNvSpPr txBox="1"/>
          <p:nvPr>
            <p:ph type="title"/>
          </p:nvPr>
        </p:nvSpPr>
        <p:spPr>
          <a:xfrm>
            <a:off x="2622900" y="208981"/>
            <a:ext cx="6406800" cy="8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ahoma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Socioeconomic Value of Data Webinar Series </a:t>
            </a:r>
            <a:endParaRPr b="0" i="0" sz="3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10"/>
          <p:cNvSpPr txBox="1"/>
          <p:nvPr>
            <p:ph idx="1" type="body"/>
          </p:nvPr>
        </p:nvSpPr>
        <p:spPr>
          <a:xfrm>
            <a:off x="258750" y="1126600"/>
            <a:ext cx="8626500" cy="53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Webinar series:</a:t>
            </a:r>
            <a:endParaRPr b="1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Add your email to the sign-in sheet </a:t>
            </a:r>
            <a:r>
              <a:rPr b="0" i="0" lang="en-US" sz="1800" u="none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b="0" i="0" lang="en-US" sz="18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3"/>
              </a:rPr>
              <a:t>goo.gl/YWoaXZ</a:t>
            </a:r>
            <a:r>
              <a:rPr b="0" i="0" lang="en-US" sz="1800" u="none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hlink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ESIP:</a:t>
            </a:r>
            <a:r>
              <a:rPr b="0" i="0" lang="en-US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5687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Join the </a:t>
            </a:r>
            <a:r>
              <a:rPr b="0" i="0" lang="en-US" sz="18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4"/>
              </a:rPr>
              <a:t>Monday Update</a:t>
            </a:r>
            <a:r>
              <a:rPr b="0" i="0" lang="en-US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5687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Find active </a:t>
            </a:r>
            <a:r>
              <a:rPr b="0" i="0" lang="en-US" sz="18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5"/>
              </a:rPr>
              <a:t>collaboration areas</a:t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5687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Char char="•"/>
            </a:pPr>
            <a:r>
              <a:rPr b="0" i="0" lang="en-US" sz="18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6"/>
              </a:rPr>
              <a:t>ESIP Winter Meeting </a:t>
            </a:r>
            <a:r>
              <a:rPr b="0" i="0" lang="en-US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 Bethesda, MD in January, 2019</a:t>
            </a:r>
            <a:endParaRPr sz="1800"/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Join Agriculture &amp; Climate Cluster calls: </a:t>
            </a:r>
            <a:endParaRPr b="1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Meetings (telecons) are on the first Tuesday of each month (</a:t>
            </a:r>
            <a:r>
              <a:rPr b="0" i="0" lang="en-US" sz="18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7"/>
              </a:rPr>
              <a:t>ESIP calendar</a:t>
            </a:r>
            <a:r>
              <a:rPr b="0" i="0" lang="en-US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Meeting notes: </a:t>
            </a:r>
            <a:r>
              <a:rPr b="0" i="0" lang="en-US" sz="18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8"/>
              </a:rPr>
              <a:t>goo.gl/9w5rua</a:t>
            </a:r>
            <a:r>
              <a:rPr b="0" i="0" lang="en-US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  </a:t>
            </a:r>
            <a:endParaRPr b="0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GeoValue</a:t>
            </a:r>
            <a:r>
              <a:rPr b="0" i="0" lang="en-US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: </a:t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28600" lvl="0" marL="2857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Join the GeoValue community! </a:t>
            </a:r>
            <a:r>
              <a:rPr b="0" i="0" lang="en-US" sz="18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9"/>
              </a:rPr>
              <a:t>http://www.geovalue.org/</a:t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28600" lvl="0" marL="2857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Kruse, J., J. Crompvoets, and F. Pearlman, editors (2017) </a:t>
            </a:r>
            <a:r>
              <a:rPr b="0" i="0" lang="en-US" sz="18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10"/>
              </a:rPr>
              <a:t>GEOValue: The Socioeconomic Value of Geospatial Information</a:t>
            </a:r>
            <a:r>
              <a:rPr b="0" i="0" lang="en-US" sz="1800" u="none" cap="none" strike="noStrike">
                <a:solidFill>
                  <a:srgbClr val="10147E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b="0" i="0" lang="en-US" sz="1800" u="none" cap="none" strike="noStrike">
                <a:solidFill>
                  <a:srgbClr val="454545"/>
                </a:solidFill>
                <a:latin typeface="Tahoma"/>
                <a:ea typeface="Tahoma"/>
                <a:cs typeface="Tahoma"/>
                <a:sym typeface="Tahoma"/>
              </a:rPr>
              <a:t>CRC Press/Taylor and Francis, Boca Raton, FL, USA. </a:t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06" name="Google Shape;806;p110"/>
          <p:cNvSpPr txBox="1"/>
          <p:nvPr>
            <p:ph type="title"/>
          </p:nvPr>
        </p:nvSpPr>
        <p:spPr>
          <a:xfrm>
            <a:off x="2622900" y="113177"/>
            <a:ext cx="6406800" cy="8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ahoma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Ways to stay involved</a:t>
            </a:r>
            <a:endParaRPr b="0" i="0" sz="3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esip-logo.png" id="807" name="Google Shape;807;p110"/>
          <p:cNvPicPr preferRelativeResize="0"/>
          <p:nvPr/>
        </p:nvPicPr>
        <p:blipFill rotWithShape="1">
          <a:blip r:embed="rId11">
            <a:alphaModFix amt="85000"/>
          </a:blip>
          <a:srcRect b="0" l="0" r="0" t="0"/>
          <a:stretch/>
        </p:blipFill>
        <p:spPr>
          <a:xfrm>
            <a:off x="7128298" y="2757747"/>
            <a:ext cx="935229" cy="553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11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809153" y="5098745"/>
            <a:ext cx="1940818" cy="676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11"/>
          <p:cNvSpPr txBox="1"/>
          <p:nvPr>
            <p:ph idx="1" type="body"/>
          </p:nvPr>
        </p:nvSpPr>
        <p:spPr>
          <a:xfrm>
            <a:off x="457200" y="1600201"/>
            <a:ext cx="8229600" cy="45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5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For more information about the webinar and series, contact: </a:t>
            </a:r>
            <a:endParaRPr b="0" i="0" sz="3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25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25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Arika Virapongse: </a:t>
            </a:r>
            <a:r>
              <a:rPr b="0" i="0" lang="en-US" sz="3200" u="sng" cap="none" strike="noStrik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3"/>
              </a:rPr>
              <a:t>av@middlepatheco.com</a:t>
            </a:r>
            <a:r>
              <a:rPr b="0" i="0" lang="en-US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</a:t>
            </a:r>
            <a:endParaRPr b="0" i="0" sz="3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25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25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14" name="Google Shape;814;p111"/>
          <p:cNvSpPr txBox="1"/>
          <p:nvPr>
            <p:ph idx="12" type="sldNum"/>
          </p:nvPr>
        </p:nvSpPr>
        <p:spPr>
          <a:xfrm>
            <a:off x="6553200" y="6356352"/>
            <a:ext cx="21336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Tahoma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15" name="Google Shape;815;p111"/>
          <p:cNvSpPr txBox="1"/>
          <p:nvPr>
            <p:ph type="title"/>
          </p:nvPr>
        </p:nvSpPr>
        <p:spPr>
          <a:xfrm>
            <a:off x="2622900" y="189377"/>
            <a:ext cx="64068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ahoma"/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Thank you!</a:t>
            </a:r>
            <a:endParaRPr b="0" i="0" sz="4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esip-logo.png" id="816" name="Google Shape;816;p111"/>
          <p:cNvPicPr preferRelativeResize="0"/>
          <p:nvPr/>
        </p:nvPicPr>
        <p:blipFill rotWithShape="1">
          <a:blip r:embed="rId4">
            <a:alphaModFix amt="85000"/>
          </a:blip>
          <a:srcRect b="0" l="0" r="0" t="0"/>
          <a:stretch/>
        </p:blipFill>
        <p:spPr>
          <a:xfrm>
            <a:off x="526607" y="5273476"/>
            <a:ext cx="1829244" cy="108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8_Meeting_Branding_FullV2_RGB300px.png" id="817" name="Google Shape;817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73273" y="4081014"/>
            <a:ext cx="2804009" cy="2804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 amt="63000"/>
          </a:blip>
          <a:stretch>
            <a:fillRect/>
          </a:stretch>
        </a:blip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7"/>
          <p:cNvSpPr txBox="1"/>
          <p:nvPr>
            <p:ph type="ctrTitle"/>
          </p:nvPr>
        </p:nvSpPr>
        <p:spPr>
          <a:xfrm>
            <a:off x="439780" y="342900"/>
            <a:ext cx="8221500" cy="3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30"/>
              <a:buFont typeface="Calibri"/>
              <a:buNone/>
            </a:pPr>
            <a:r>
              <a:rPr b="0" i="0" lang="en-US" sz="243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ESIP Socioeconomic Value Workshop Featuring the Work of the Agriculture / Climate Cluster, October 2, 2018</a:t>
            </a:r>
            <a:br>
              <a:rPr b="0" i="0" lang="en-US" sz="243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43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can researchers promote the use of their data and/or their tools for climate resilience?</a:t>
            </a:r>
            <a:br>
              <a:rPr b="0" i="0" lang="en-US" sz="3959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52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b="0" i="0" sz="243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67"/>
          <p:cNvSpPr txBox="1"/>
          <p:nvPr>
            <p:ph idx="1" type="subTitle"/>
          </p:nvPr>
        </p:nvSpPr>
        <p:spPr>
          <a:xfrm>
            <a:off x="1112880" y="4495800"/>
            <a:ext cx="7548600" cy="19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15"/>
              <a:buFont typeface="Arial"/>
              <a:buNone/>
            </a:pPr>
            <a:r>
              <a:rPr b="0" i="0" lang="en-US" sz="201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Presented &amp; adapted by Nancy Hoebelheinrich </a:t>
            </a:r>
            <a:endParaRPr b="0" i="0" sz="3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Clr>
                <a:srgbClr val="888888"/>
              </a:buClr>
              <a:buSzPts val="2015"/>
              <a:buFont typeface="Arial"/>
              <a:buNone/>
            </a:pPr>
            <a:r>
              <a:rPr b="0" i="0" lang="en-US" sz="201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from slides created by </a:t>
            </a:r>
            <a:endParaRPr b="0" i="0" sz="2015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Clr>
                <a:srgbClr val="888888"/>
              </a:buClr>
              <a:buSzPts val="2015"/>
              <a:buFont typeface="Arial"/>
              <a:buNone/>
            </a:pPr>
            <a:r>
              <a:rPr b="0" i="0" lang="en-US" sz="201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LuAnn Dahlman  |  luann.dahlman@noaa.gov</a:t>
            </a:r>
            <a:endParaRPr b="0" i="0" sz="2015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Clr>
                <a:srgbClr val="888888"/>
              </a:buClr>
              <a:buSzPts val="2015"/>
              <a:buFont typeface="Arial"/>
              <a:buNone/>
            </a:pPr>
            <a:r>
              <a:rPr b="0" i="0" lang="en-US" sz="201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NOAA Climate Program Office</a:t>
            </a:r>
            <a:endParaRPr b="0" i="0" sz="3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Clr>
                <a:srgbClr val="888888"/>
              </a:buClr>
              <a:buSzPts val="2015"/>
              <a:buFont typeface="Arial"/>
              <a:buNone/>
            </a:pPr>
            <a:r>
              <a:rPr b="0" i="0" lang="en-US" sz="201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Communications and Education Division</a:t>
            </a:r>
            <a:endParaRPr b="0" i="0" sz="3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Clr>
                <a:srgbClr val="888888"/>
              </a:buClr>
              <a:buSzPts val="2015"/>
              <a:buFont typeface="Arial"/>
              <a:buNone/>
            </a:pPr>
            <a:r>
              <a:rPr b="0" i="0" lang="en-US" sz="201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Co-managing Editor, U.S. Climate Resilience Toolkit</a:t>
            </a:r>
            <a:endParaRPr b="0" i="0" sz="3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rgbClr val="888888"/>
              </a:buClr>
              <a:buSzPts val="2480"/>
              <a:buFont typeface="Arial"/>
              <a:buNone/>
            </a:pPr>
            <a:r>
              <a:t/>
            </a:r>
            <a:endParaRPr b="0" i="0" sz="248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9135542" cy="5753098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68"/>
          <p:cNvSpPr txBox="1"/>
          <p:nvPr/>
        </p:nvSpPr>
        <p:spPr>
          <a:xfrm>
            <a:off x="1917700" y="5905500"/>
            <a:ext cx="7023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https://toolkit.climate.gov</a:t>
            </a:r>
            <a:endParaRPr b="0" i="0" sz="3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9"/>
          <p:cNvSpPr txBox="1"/>
          <p:nvPr/>
        </p:nvSpPr>
        <p:spPr>
          <a:xfrm>
            <a:off x="5397500" y="228600"/>
            <a:ext cx="3416400" cy="24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The toolkit offers a catalog of more than 300 resilience-building tools.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Tools are categorized broadly by the toolkit’s Steps to Resilience: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040323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8" name="Google Shape;428;p69"/>
          <p:cNvCxnSpPr/>
          <p:nvPr/>
        </p:nvCxnSpPr>
        <p:spPr>
          <a:xfrm>
            <a:off x="5029200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29" name="Google Shape;429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08600" y="2892524"/>
            <a:ext cx="3619500" cy="2133718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69"/>
          <p:cNvSpPr txBox="1"/>
          <p:nvPr/>
        </p:nvSpPr>
        <p:spPr>
          <a:xfrm>
            <a:off x="5397500" y="5372406"/>
            <a:ext cx="36195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Other filters can help users zero in on tools that meet their needs.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0"/>
          <p:cNvSpPr txBox="1"/>
          <p:nvPr/>
        </p:nvSpPr>
        <p:spPr>
          <a:xfrm>
            <a:off x="6121400" y="330200"/>
            <a:ext cx="2590800" cy="30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Each tool has a page describing how it might be used for building resilience, with links to the tool, related assets, and tool partners.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70"/>
          <p:cNvPicPr preferRelativeResize="0"/>
          <p:nvPr/>
        </p:nvPicPr>
        <p:blipFill rotWithShape="1">
          <a:blip r:embed="rId3">
            <a:alphaModFix/>
          </a:blip>
          <a:srcRect b="0" l="4848" r="13532" t="0"/>
          <a:stretch/>
        </p:blipFill>
        <p:spPr>
          <a:xfrm>
            <a:off x="0" y="0"/>
            <a:ext cx="5778500" cy="62905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70"/>
          <p:cNvCxnSpPr/>
          <p:nvPr/>
        </p:nvCxnSpPr>
        <p:spPr>
          <a:xfrm>
            <a:off x="5765800" y="279400"/>
            <a:ext cx="0" cy="65787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1"/>
          <p:cNvSpPr txBox="1"/>
          <p:nvPr/>
        </p:nvSpPr>
        <p:spPr>
          <a:xfrm>
            <a:off x="5359400" y="660400"/>
            <a:ext cx="34164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Case Studies</a:t>
            </a:r>
            <a:r>
              <a:rPr b="0" i="0" lang="en-US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are another feature of the Toolkit.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The goal of sharing these is to inspire others to build climate resilience.</a:t>
            </a:r>
            <a:endParaRPr b="0" i="0" sz="24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5" name="Google Shape;445;p71"/>
          <p:cNvCxnSpPr/>
          <p:nvPr/>
        </p:nvCxnSpPr>
        <p:spPr>
          <a:xfrm>
            <a:off x="5130800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46" name="Google Shape;446;p71"/>
          <p:cNvPicPr preferRelativeResize="0"/>
          <p:nvPr/>
        </p:nvPicPr>
        <p:blipFill rotWithShape="1">
          <a:blip r:embed="rId3">
            <a:alphaModFix/>
          </a:blip>
          <a:srcRect b="0" l="0" r="0" t="1293"/>
          <a:stretch/>
        </p:blipFill>
        <p:spPr>
          <a:xfrm>
            <a:off x="0" y="0"/>
            <a:ext cx="5118100" cy="6864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