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93" r:id="rId3"/>
    <p:sldId id="388" r:id="rId4"/>
    <p:sldId id="389" r:id="rId5"/>
    <p:sldId id="390" r:id="rId6"/>
    <p:sldId id="391" r:id="rId7"/>
    <p:sldId id="392" r:id="rId8"/>
    <p:sldId id="395" r:id="rId9"/>
    <p:sldId id="376" r:id="rId10"/>
    <p:sldId id="396" r:id="rId11"/>
  </p:sldIdLst>
  <p:sldSz cx="12192000" cy="6858000"/>
  <p:notesSz cx="7010400" cy="92964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654"/>
    <a:srgbClr val="2E2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0"/>
    <p:restoredTop sz="95773"/>
  </p:normalViewPr>
  <p:slideViewPr>
    <p:cSldViewPr snapToGrid="0" snapToObjects="1">
      <p:cViewPr varScale="1">
        <p:scale>
          <a:sx n="69" d="100"/>
          <a:sy n="69" d="100"/>
        </p:scale>
        <p:origin x="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BC7D0-69D2-4A2C-8197-085367517FFF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79B87-4333-479C-A300-D3BCF857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229" marR="0" lvl="1" indent="-50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4458" marR="0" lvl="2" indent="-100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6688" marR="0" lvl="3" indent="-2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48917" marR="0" lvl="4" indent="-7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1146" marR="0" lvl="5" indent="-124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3375" marR="0" lvl="6" indent="-4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5604" marR="0" lvl="7" indent="-98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97834" marR="0" lvl="8" indent="-21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229" marR="0" lvl="1" indent="-50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4458" marR="0" lvl="2" indent="-100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6688" marR="0" lvl="3" indent="-2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48917" marR="0" lvl="4" indent="-7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1146" marR="0" lvl="5" indent="-124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3375" marR="0" lvl="6" indent="-4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5604" marR="0" lvl="7" indent="-98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97834" marR="0" lvl="8" indent="-21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229" marR="0" lvl="1" indent="-50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4458" marR="0" lvl="2" indent="-100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6688" marR="0" lvl="3" indent="-2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48917" marR="0" lvl="4" indent="-7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1146" marR="0" lvl="5" indent="-124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3375" marR="0" lvl="6" indent="-4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5604" marR="0" lvl="7" indent="-98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97834" marR="0" lvl="8" indent="-21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5889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08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342850" marR="0" lvl="0" indent="-342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NCDC Headquarters in Asheville, NC</a:t>
            </a:r>
            <a:endParaRPr/>
          </a:p>
          <a:p>
            <a:pPr marL="342850" marR="0" lvl="0" indent="-342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Co-located with Air Force Weather Agency’s 14th Weather Squadron</a:t>
            </a:r>
            <a:endParaRPr/>
          </a:p>
          <a:p>
            <a:pPr marL="342850" marR="0" lvl="0" indent="-342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NCDC’s Federal presence extends to:</a:t>
            </a:r>
            <a:endParaRPr/>
          </a:p>
          <a:p>
            <a:pPr marL="742841" marR="0" lvl="1" indent="-29834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Asheville, NC</a:t>
            </a:r>
            <a:endParaRPr/>
          </a:p>
          <a:p>
            <a:pPr marL="742841" marR="0" lvl="1" indent="-29834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Boulder, CO</a:t>
            </a:r>
            <a:endParaRPr/>
          </a:p>
          <a:p>
            <a:pPr marL="742841" marR="0" lvl="1" indent="-29834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Honolulu, HI</a:t>
            </a:r>
            <a:endParaRPr/>
          </a:p>
          <a:p>
            <a:pPr marL="742841" marR="0" lvl="1" indent="-29834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Spring, MD and</a:t>
            </a:r>
            <a:endParaRPr/>
          </a:p>
          <a:p>
            <a:pPr marL="742841" marR="0" lvl="1" indent="-29834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WI, NY, TX, UT, MO, and AK</a:t>
            </a:r>
            <a:endParaRPr/>
          </a:p>
          <a:p>
            <a:pPr marL="342850" marR="0" lvl="0" indent="-342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vision: to be the most comprehensive, accessible, and trusted source of state-of-the-art climate and historical weather data and information</a:t>
            </a:r>
            <a:endParaRPr/>
          </a:p>
          <a:p>
            <a:pPr marL="342850" marR="0" lvl="0" indent="-342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Acquire and ingest data</a:t>
            </a:r>
            <a:endParaRPr/>
          </a:p>
          <a:p>
            <a:pPr marL="342850" marR="0" lvl="0" indent="-342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Archive and scientific stewardship of the Nation’s meteorological data – national and international</a:t>
            </a:r>
            <a:endParaRPr/>
          </a:p>
          <a:p>
            <a:pPr marL="342850" marR="0" lvl="0" indent="-342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access to data, metadata (information about the data), and products</a:t>
            </a:r>
            <a:endParaRPr/>
          </a:p>
          <a:p>
            <a:pPr marL="342850" marR="0" lvl="0" indent="-342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∙"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and describe the national and global climate</a:t>
            </a: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40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499"/>
              </a:buClr>
              <a:buSzPts val="1400"/>
              <a:buFont typeface="Arial Narrow"/>
              <a:buNone/>
              <a:defRPr sz="4400" b="0" i="0" u="none" strike="noStrike" cap="none">
                <a:solidFill>
                  <a:srgbClr val="3D74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499"/>
              </a:buClr>
              <a:buSzPts val="1400"/>
              <a:buFont typeface="Arial Narrow"/>
              <a:buNone/>
              <a:defRPr sz="4400" b="0" i="0" u="none" strike="noStrike" cap="none">
                <a:solidFill>
                  <a:srgbClr val="3D74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499"/>
              </a:buClr>
              <a:buSzPts val="1400"/>
              <a:buFont typeface="Arial Narrow"/>
              <a:buNone/>
              <a:defRPr sz="4000" b="1" i="0" u="none" strike="noStrike" cap="none">
                <a:solidFill>
                  <a:srgbClr val="3D74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499"/>
              </a:buClr>
              <a:buSzPts val="1400"/>
              <a:buFont typeface="Arial Narrow"/>
              <a:buNone/>
              <a:defRPr sz="4400" b="0" i="0" u="none" strike="noStrike" cap="none">
                <a:solidFill>
                  <a:srgbClr val="3D74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499"/>
              </a:buClr>
              <a:buSzPts val="1400"/>
              <a:buFont typeface="Arial Narrow"/>
              <a:buNone/>
              <a:defRPr sz="2000" b="1" i="0" u="none" strike="noStrike" cap="none">
                <a:solidFill>
                  <a:srgbClr val="3D74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499"/>
              </a:buClr>
              <a:buSzPts val="1400"/>
              <a:buFont typeface="Arial Narrow"/>
              <a:buNone/>
              <a:defRPr sz="2000" b="1" i="0" u="none" strike="noStrike" cap="none">
                <a:solidFill>
                  <a:srgbClr val="3D74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499"/>
              </a:buClr>
              <a:buSzPts val="1400"/>
              <a:buFont typeface="Arial Narrow"/>
              <a:buNone/>
              <a:defRPr sz="4400" b="0" i="0" u="none" strike="noStrike" cap="none">
                <a:solidFill>
                  <a:srgbClr val="3D74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499"/>
              </a:buClr>
              <a:buSzPts val="1400"/>
              <a:buFont typeface="Arial Narrow"/>
              <a:buNone/>
              <a:defRPr sz="4400" b="0" i="0" u="none" strike="noStrike" cap="none">
                <a:solidFill>
                  <a:srgbClr val="3D74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34" y="1"/>
            <a:ext cx="12207833" cy="3550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0" y="1547220"/>
            <a:ext cx="12192000" cy="5043589"/>
          </a:xfrm>
          <a:prstGeom prst="rect">
            <a:avLst/>
          </a:prstGeom>
          <a:solidFill>
            <a:srgbClr val="D8D8D8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421573"/>
            <a:ext cx="12192000" cy="1050970"/>
          </a:xfrm>
          <a:prstGeom prst="rect">
            <a:avLst/>
          </a:prstGeom>
          <a:solidFill>
            <a:srgbClr val="BFBFBF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499"/>
              </a:buClr>
              <a:buSzPts val="1400"/>
              <a:buFont typeface="Arial Narrow"/>
              <a:buNone/>
              <a:defRPr sz="4400" b="0" i="0" u="none" strike="noStrike" cap="none">
                <a:solidFill>
                  <a:srgbClr val="3D74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Shape 18"/>
          <p:cNvSpPr txBox="1"/>
          <p:nvPr/>
        </p:nvSpPr>
        <p:spPr>
          <a:xfrm>
            <a:off x="10668000" y="6543676"/>
            <a:ext cx="1443109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7209"/>
            <a:ext cx="12191999" cy="34570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0" y="2054459"/>
            <a:ext cx="12192000" cy="2233879"/>
          </a:xfrm>
          <a:prstGeom prst="rect">
            <a:avLst/>
          </a:prstGeom>
          <a:solidFill>
            <a:srgbClr val="7F7F7F">
              <a:alpha val="6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487903" y="2257666"/>
            <a:ext cx="12192000" cy="217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4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44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0" y="0"/>
            <a:ext cx="12192000" cy="748144"/>
          </a:xfrm>
          <a:prstGeom prst="rect">
            <a:avLst/>
          </a:prstGeom>
          <a:solidFill>
            <a:srgbClr val="3D74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0" y="1257766"/>
            <a:ext cx="12197332" cy="5295435"/>
            <a:chOff x="0" y="1257765"/>
            <a:chExt cx="9147997" cy="5295435"/>
          </a:xfrm>
        </p:grpSpPr>
        <p:sp>
          <p:nvSpPr>
            <p:cNvPr id="113" name="Shape 113"/>
            <p:cNvSpPr/>
            <p:nvPr/>
          </p:nvSpPr>
          <p:spPr>
            <a:xfrm>
              <a:off x="261256" y="4792669"/>
              <a:ext cx="871341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Jeffrey L. Privette</a:t>
              </a:r>
              <a:endPara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Center </a:t>
              </a: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Weather and Climate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National Centers for Environmental </a:t>
              </a:r>
              <a:r>
                <a:rPr lang="en-US" sz="24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Information</a:t>
              </a:r>
              <a:endPara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173329" y="1257765"/>
              <a:ext cx="8974668" cy="2368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Arial"/>
                <a:buNone/>
              </a:pPr>
              <a:endParaRPr sz="4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buClr>
                  <a:schemeClr val="lt1"/>
                </a:buClr>
                <a:buSzPts val="6000"/>
              </a:pPr>
              <a:r>
                <a:rPr lang="en-US" sz="4400" b="1" dirty="0" smtClean="0">
                  <a:solidFill>
                    <a:schemeClr val="lt1"/>
                  </a:solidFill>
                </a:rPr>
                <a:t>NOAA/NCEI’s Approaches to </a:t>
              </a:r>
            </a:p>
            <a:p>
              <a:pPr lvl="0" algn="ctr">
                <a:buClr>
                  <a:schemeClr val="lt1"/>
                </a:buClr>
                <a:buSzPts val="6000"/>
              </a:pPr>
              <a:r>
                <a:rPr lang="en-US" sz="4400" b="1" dirty="0" smtClean="0">
                  <a:solidFill>
                    <a:schemeClr val="lt1"/>
                  </a:solidFill>
                </a:rPr>
                <a:t>Informing </a:t>
              </a:r>
              <a:r>
                <a:rPr lang="en-US" sz="4400" b="1" dirty="0">
                  <a:solidFill>
                    <a:schemeClr val="lt1"/>
                  </a:solidFill>
                </a:rPr>
                <a:t>Users on </a:t>
              </a:r>
              <a:r>
                <a:rPr lang="en-US" sz="4400" b="1" dirty="0" smtClean="0">
                  <a:solidFill>
                    <a:schemeClr val="lt1"/>
                  </a:solidFill>
                </a:rPr>
                <a:t>Uncertainty</a:t>
              </a:r>
              <a:endParaRPr sz="4400" dirty="0" smtClean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endParaRPr sz="2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July 20, 2018</a:t>
              </a:r>
              <a:endParaRPr dirty="0"/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6245423"/>
              <a:ext cx="9144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Revealing the Past, Interpreting the Present, and Informing the Future</a:t>
              </a:r>
              <a:endParaRPr/>
            </a:p>
          </p:txBody>
        </p:sp>
      </p:grpSp>
      <p:pic>
        <p:nvPicPr>
          <p:cNvPr id="116" name="Shape 1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720" y="2253530"/>
            <a:ext cx="1558701" cy="1560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and Targeted Upgrades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1040"/>
            <a:ext cx="11471564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Documenting Uncertainty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Approach: Climate Algorithm Theoretical Basis Document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Performance and User Need: Product Requirements Sheet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Communicating to Users: Stewardship Maturity Matrix (G. Peng)</a:t>
            </a:r>
          </a:p>
          <a:p>
            <a:pPr marL="25400" indent="0">
              <a:buNone/>
            </a:pPr>
            <a:endParaRPr lang="en-US" dirty="0"/>
          </a:p>
          <a:p>
            <a:r>
              <a:rPr lang="en-US" dirty="0" smtClean="0"/>
              <a:t>Targeting data sets for uncertainty determination</a:t>
            </a:r>
          </a:p>
          <a:p>
            <a:pPr lvl="1"/>
            <a:r>
              <a:rPr lang="en-US" dirty="0" smtClean="0"/>
              <a:t>Product </a:t>
            </a:r>
            <a:r>
              <a:rPr lang="en-US" dirty="0"/>
              <a:t>Area Management (PAM) </a:t>
            </a:r>
            <a:r>
              <a:rPr lang="en-US" dirty="0" smtClean="0"/>
              <a:t>Plan</a:t>
            </a:r>
          </a:p>
          <a:p>
            <a:pPr lvl="2"/>
            <a:r>
              <a:rPr lang="en-US" dirty="0" smtClean="0"/>
              <a:t>Annual product change recommendations driven by user requests</a:t>
            </a:r>
          </a:p>
        </p:txBody>
      </p:sp>
    </p:spTree>
    <p:extLst>
      <p:ext uri="{BB962C8B-B14F-4D97-AF65-F5344CB8AC3E}">
        <p14:creationId xmlns:p14="http://schemas.microsoft.com/office/powerpoint/2010/main" val="4250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Programmatic 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0618"/>
            <a:ext cx="10972800" cy="4525963"/>
          </a:xfrm>
        </p:spPr>
        <p:txBody>
          <a:bodyPr/>
          <a:lstStyle/>
          <a:p>
            <a:r>
              <a:rPr lang="en-US" dirty="0" smtClean="0"/>
              <a:t>Uncertainty provision is the right thing to do</a:t>
            </a:r>
          </a:p>
          <a:p>
            <a:r>
              <a:rPr lang="en-US" dirty="0" smtClean="0"/>
              <a:t>Uncertainty analysis is typically complex and expensive</a:t>
            </a:r>
          </a:p>
          <a:p>
            <a:r>
              <a:rPr lang="en-US" dirty="0" smtClean="0"/>
              <a:t>Uncertainty is often ignored by users. Very often.</a:t>
            </a:r>
          </a:p>
          <a:p>
            <a:r>
              <a:rPr lang="en-US" dirty="0" smtClean="0"/>
              <a:t>Uncertainty is misunderstood by many users</a:t>
            </a:r>
          </a:p>
          <a:p>
            <a:r>
              <a:rPr lang="en-US" dirty="0" smtClean="0"/>
              <a:t>Uncertainty is not an easy ‘sell’ for organizational funding</a:t>
            </a:r>
          </a:p>
          <a:p>
            <a:r>
              <a:rPr lang="en-US" dirty="0" smtClean="0"/>
              <a:t>Uncertainty importance varies with data set. </a:t>
            </a:r>
            <a:br>
              <a:rPr lang="en-US" dirty="0" smtClean="0"/>
            </a:br>
            <a:r>
              <a:rPr lang="en-US" dirty="0" smtClean="0"/>
              <a:t>Use and User matters.</a:t>
            </a:r>
          </a:p>
          <a:p>
            <a:pPr marL="2540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2540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58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Uncertainty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35" t="11628" r="55290" b="36946"/>
          <a:stretch/>
        </p:blipFill>
        <p:spPr>
          <a:xfrm>
            <a:off x="1642310" y="1662735"/>
            <a:ext cx="8841559" cy="476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Programmatic Considerations about Uncertainty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310" y="1932713"/>
            <a:ext cx="10972800" cy="4525963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“</a:t>
            </a:r>
            <a:r>
              <a:rPr lang="en-US" dirty="0">
                <a:sym typeface="Wingdings" panose="05000000000000000000" pitchFamily="2" charset="2"/>
              </a:rPr>
              <a:t>Best” way to spend </a:t>
            </a:r>
            <a:r>
              <a:rPr lang="en-US" dirty="0" smtClean="0">
                <a:sym typeface="Wingdings" panose="05000000000000000000" pitchFamily="2" charset="2"/>
              </a:rPr>
              <a:t>limited funds </a:t>
            </a:r>
            <a:r>
              <a:rPr lang="en-US" dirty="0">
                <a:sym typeface="Wingdings" panose="05000000000000000000" pitchFamily="2" charset="2"/>
              </a:rPr>
              <a:t>varies with </a:t>
            </a:r>
            <a:r>
              <a:rPr lang="en-US" dirty="0" smtClean="0">
                <a:sym typeface="Wingdings" panose="05000000000000000000" pitchFamily="2" charset="2"/>
              </a:rPr>
              <a:t>users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Determine uncertainty, or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Improve resolution, latency, update frequency, validation, access interface, QA/QC, metadata and documentation…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Or add new features, extensions, or whole new products?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NCEI Goal: Inform trades by user community</a:t>
            </a:r>
          </a:p>
          <a:p>
            <a:pPr marL="508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NCEI’s Approach to Product Uncertainty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486" y="1808020"/>
            <a:ext cx="11457714" cy="4839928"/>
          </a:xfrm>
        </p:spPr>
        <p:txBody>
          <a:bodyPr/>
          <a:lstStyle/>
          <a:p>
            <a:r>
              <a:rPr lang="en-US" dirty="0" smtClean="0"/>
              <a:t>Target key data sets for uncertainty analyses</a:t>
            </a:r>
          </a:p>
          <a:p>
            <a:pPr lvl="1"/>
            <a:r>
              <a:rPr lang="en-US" dirty="0" smtClean="0"/>
              <a:t>Importance, visibility, users and uses</a:t>
            </a:r>
          </a:p>
          <a:p>
            <a:pPr lvl="1"/>
            <a:r>
              <a:rPr lang="en-US" dirty="0" smtClean="0"/>
              <a:t>Subjective decision-making</a:t>
            </a:r>
          </a:p>
          <a:p>
            <a:r>
              <a:rPr lang="en-US" dirty="0" smtClean="0"/>
              <a:t>Document current uncertainty (Threshold requirement)</a:t>
            </a:r>
            <a:endParaRPr lang="en-US" dirty="0"/>
          </a:p>
          <a:p>
            <a:r>
              <a:rPr lang="en-US" dirty="0" smtClean="0"/>
              <a:t>Document user-desired uncertainty (Objective requirement)</a:t>
            </a:r>
          </a:p>
          <a:p>
            <a:r>
              <a:rPr lang="en-US" dirty="0" smtClean="0"/>
              <a:t>Be transparent about knowns and unknowns</a:t>
            </a:r>
          </a:p>
        </p:txBody>
      </p:sp>
    </p:spTree>
    <p:extLst>
      <p:ext uri="{BB962C8B-B14F-4D97-AF65-F5344CB8AC3E}">
        <p14:creationId xmlns:p14="http://schemas.microsoft.com/office/powerpoint/2010/main" val="1542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and Targeted Upgrades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1040"/>
            <a:ext cx="11471564" cy="4525963"/>
          </a:xfrm>
        </p:spPr>
        <p:txBody>
          <a:bodyPr/>
          <a:lstStyle/>
          <a:p>
            <a:r>
              <a:rPr lang="en-US" dirty="0" smtClean="0"/>
              <a:t>Documenting Uncertainty</a:t>
            </a:r>
          </a:p>
          <a:p>
            <a:pPr lvl="1"/>
            <a:r>
              <a:rPr lang="en-US" dirty="0" smtClean="0"/>
              <a:t>Approach: Climate Algorithm Theoretical Basis Document</a:t>
            </a:r>
          </a:p>
          <a:p>
            <a:pPr lvl="1"/>
            <a:r>
              <a:rPr lang="en-US" dirty="0" smtClean="0"/>
              <a:t>Performance and User Need: Product Requirements Sheet</a:t>
            </a:r>
          </a:p>
          <a:p>
            <a:pPr lvl="1"/>
            <a:r>
              <a:rPr lang="en-US" dirty="0" smtClean="0"/>
              <a:t>Communicating to Users: Stewardship Maturity Matrix (G. Peng)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76" y="0"/>
            <a:ext cx="52993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98" y="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8" y="1457325"/>
            <a:ext cx="2357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Climate Algorithm Theoretical Basis Document – Example </a:t>
            </a:r>
          </a:p>
        </p:txBody>
      </p:sp>
    </p:spTree>
    <p:extLst>
      <p:ext uri="{BB962C8B-B14F-4D97-AF65-F5344CB8AC3E}">
        <p14:creationId xmlns:p14="http://schemas.microsoft.com/office/powerpoint/2010/main" val="10366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203200" y="513889"/>
            <a:ext cx="11684000" cy="94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Product Requirements Sheet: Example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02" t="23986" r="31000" b="11981"/>
          <a:stretch/>
        </p:blipFill>
        <p:spPr>
          <a:xfrm>
            <a:off x="1271747" y="1560194"/>
            <a:ext cx="9632633" cy="513740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46078" y="5915024"/>
            <a:ext cx="696913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216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EI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36717</TotalTime>
  <Words>399</Words>
  <Application>Microsoft Office PowerPoint</Application>
  <PresentationFormat>Widescreen</PresentationFormat>
  <Paragraphs>66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Noto Sans Symbols</vt:lpstr>
      <vt:lpstr>Arial</vt:lpstr>
      <vt:lpstr>Wingdings</vt:lpstr>
      <vt:lpstr>Arial Narrow</vt:lpstr>
      <vt:lpstr>Courier New</vt:lpstr>
      <vt:lpstr>Calibri</vt:lpstr>
      <vt:lpstr>NCEI Theme</vt:lpstr>
      <vt:lpstr>PowerPoint Presentation</vt:lpstr>
      <vt:lpstr>PowerPoint Presentation</vt:lpstr>
      <vt:lpstr>Programmatic Considerations</vt:lpstr>
      <vt:lpstr>Explaining Uncertainty</vt:lpstr>
      <vt:lpstr>Programmatic Considerations about Uncertainty</vt:lpstr>
      <vt:lpstr>NCEI’s Approach to Product Uncertainty</vt:lpstr>
      <vt:lpstr>Transparency and Targeted Upgrades</vt:lpstr>
      <vt:lpstr>PowerPoint Presentation</vt:lpstr>
      <vt:lpstr>Product Requirements Sheet: Example</vt:lpstr>
      <vt:lpstr>Transparency and Targeted Upgrades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Brewer</dc:creator>
  <cp:lastModifiedBy>Jeff Privette</cp:lastModifiedBy>
  <cp:revision>97</cp:revision>
  <cp:lastPrinted>2018-06-01T15:39:52Z</cp:lastPrinted>
  <dcterms:modified xsi:type="dcterms:W3CDTF">2018-07-18T22:25:45Z</dcterms:modified>
</cp:coreProperties>
</file>