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handoutMasterIdLst>
    <p:handoutMasterId r:id="rId23"/>
  </p:handoutMasterIdLst>
  <p:sldIdLst>
    <p:sldId id="285" r:id="rId2"/>
    <p:sldId id="1438" r:id="rId3"/>
    <p:sldId id="1411" r:id="rId4"/>
    <p:sldId id="358" r:id="rId5"/>
    <p:sldId id="278" r:id="rId6"/>
    <p:sldId id="1412" r:id="rId7"/>
    <p:sldId id="626" r:id="rId8"/>
    <p:sldId id="1435" r:id="rId9"/>
    <p:sldId id="618" r:id="rId10"/>
    <p:sldId id="426" r:id="rId11"/>
    <p:sldId id="381" r:id="rId12"/>
    <p:sldId id="1424" r:id="rId13"/>
    <p:sldId id="268" r:id="rId14"/>
    <p:sldId id="624" r:id="rId15"/>
    <p:sldId id="1447" r:id="rId16"/>
    <p:sldId id="344" r:id="rId17"/>
    <p:sldId id="1446" r:id="rId18"/>
    <p:sldId id="442" r:id="rId19"/>
    <p:sldId id="434" r:id="rId20"/>
    <p:sldId id="1423"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92" autoAdjust="0"/>
    <p:restoredTop sz="90239" autoAdjust="0"/>
  </p:normalViewPr>
  <p:slideViewPr>
    <p:cSldViewPr snapToGrid="0">
      <p:cViewPr>
        <p:scale>
          <a:sx n="122" d="100"/>
          <a:sy n="122" d="100"/>
        </p:scale>
        <p:origin x="144" y="-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7" d="100"/>
          <a:sy n="57" d="100"/>
        </p:scale>
        <p:origin x="174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2DEC937-A386-4961-8A28-884D8B5C438A}" type="datetimeFigureOut">
              <a:rPr lang="en-US" smtClean="0"/>
              <a:t>7/16/19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08F891-3A6D-4690-B373-4EB2D5352EBF}" type="slidenum">
              <a:rPr lang="en-US" smtClean="0"/>
              <a:t>‹#›</a:t>
            </a:fld>
            <a:endParaRPr lang="en-US"/>
          </a:p>
        </p:txBody>
      </p:sp>
    </p:spTree>
    <p:extLst>
      <p:ext uri="{BB962C8B-B14F-4D97-AF65-F5344CB8AC3E}">
        <p14:creationId xmlns:p14="http://schemas.microsoft.com/office/powerpoint/2010/main" val="1569837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C13B16-48AB-44EC-91A9-070EA98DE4A9}" type="datetimeFigureOut">
              <a:rPr lang="en-US" smtClean="0"/>
              <a:t>7/16/19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F587F3-BBD2-466E-937D-60E85F493531}" type="slidenum">
              <a:rPr lang="en-US" smtClean="0"/>
              <a:t>‹#›</a:t>
            </a:fld>
            <a:endParaRPr lang="en-US"/>
          </a:p>
        </p:txBody>
      </p:sp>
    </p:spTree>
    <p:extLst>
      <p:ext uri="{BB962C8B-B14F-4D97-AF65-F5344CB8AC3E}">
        <p14:creationId xmlns:p14="http://schemas.microsoft.com/office/powerpoint/2010/main" val="3336574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1</a:t>
            </a:fld>
            <a:endParaRPr lang="en-US"/>
          </a:p>
        </p:txBody>
      </p:sp>
    </p:spTree>
    <p:extLst>
      <p:ext uri="{BB962C8B-B14F-4D97-AF65-F5344CB8AC3E}">
        <p14:creationId xmlns:p14="http://schemas.microsoft.com/office/powerpoint/2010/main" val="32623927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docs.google.com</a:t>
            </a:r>
            <a:r>
              <a:rPr lang="en-US" dirty="0"/>
              <a:t>/spreadsheets/d/1lrAugAtaVy2DRLi99iboRGiYJV_Q69IsfHXF9juxrMc/</a:t>
            </a:r>
            <a:r>
              <a:rPr lang="en-US" dirty="0" err="1"/>
              <a:t>edit#gid</a:t>
            </a:r>
            <a:r>
              <a:rPr lang="en-US" dirty="0"/>
              <a:t>=578935066</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EFC6C67-3CAB-A74D-97A6-CC60E543E77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879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Community Surface Dynamics Modeling System</a:t>
            </a:r>
          </a:p>
        </p:txBody>
      </p:sp>
      <p:sp>
        <p:nvSpPr>
          <p:cNvPr id="4" name="Slide Number Placeholder 3"/>
          <p:cNvSpPr>
            <a:spLocks noGrp="1"/>
          </p:cNvSpPr>
          <p:nvPr>
            <p:ph type="sldNum" sz="quarter" idx="5"/>
          </p:nvPr>
        </p:nvSpPr>
        <p:spPr/>
        <p:txBody>
          <a:bodyPr/>
          <a:lstStyle/>
          <a:p>
            <a:fld id="{EFF587F3-BBD2-466E-937D-60E85F493531}" type="slidenum">
              <a:rPr lang="en-US" smtClean="0"/>
              <a:t>11</a:t>
            </a:fld>
            <a:endParaRPr lang="en-US"/>
          </a:p>
        </p:txBody>
      </p:sp>
    </p:spTree>
    <p:extLst>
      <p:ext uri="{BB962C8B-B14F-4D97-AF65-F5344CB8AC3E}">
        <p14:creationId xmlns:p14="http://schemas.microsoft.com/office/powerpoint/2010/main" val="210100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Mantaining</a:t>
            </a:r>
            <a:r>
              <a:rPr lang="en-US" dirty="0"/>
              <a:t> parsers was becoming a lot more challenging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1373E9-E956-274B-B790-949A95826D2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5037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data.imlczo.org</a:t>
            </a:r>
            <a:r>
              <a:rPr lang="en-US" dirty="0"/>
              <a:t>/clowder/datasets/573a361ee4b0e63138ea0c24?space=570e7d67e4b0ed483bd2da27</a:t>
            </a:r>
          </a:p>
          <a:p>
            <a:r>
              <a:rPr lang="en-US" dirty="0"/>
              <a:t>http://</a:t>
            </a:r>
            <a:r>
              <a:rPr lang="en-US" dirty="0" err="1"/>
              <a:t>data.imlczo.org</a:t>
            </a:r>
            <a:r>
              <a:rPr lang="en-US" dirty="0"/>
              <a:t>/#detail/location/5TE%20Soil%20Probe%2015cm/</a:t>
            </a:r>
          </a:p>
        </p:txBody>
      </p:sp>
      <p:sp>
        <p:nvSpPr>
          <p:cNvPr id="4" name="Slide Number Placeholder 3"/>
          <p:cNvSpPr>
            <a:spLocks noGrp="1"/>
          </p:cNvSpPr>
          <p:nvPr>
            <p:ph type="sldNum" sz="quarter" idx="10"/>
          </p:nvPr>
        </p:nvSpPr>
        <p:spPr/>
        <p:txBody>
          <a:bodyPr/>
          <a:lstStyle/>
          <a:p>
            <a:fld id="{EFF587F3-BBD2-466E-937D-60E85F493531}" type="slidenum">
              <a:rPr lang="en-US" smtClean="0"/>
              <a:t>13</a:t>
            </a:fld>
            <a:endParaRPr lang="en-US"/>
          </a:p>
        </p:txBody>
      </p:sp>
    </p:spTree>
    <p:extLst>
      <p:ext uri="{BB962C8B-B14F-4D97-AF65-F5344CB8AC3E}">
        <p14:creationId xmlns:p14="http://schemas.microsoft.com/office/powerpoint/2010/main" val="2077063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Tower</a:t>
            </a:r>
            <a:r>
              <a:rPr lang="en-US" sz="1200" b="0" i="0" kern="1200" dirty="0">
                <a:solidFill>
                  <a:schemeClr val="tx1"/>
                </a:solidFill>
                <a:effectLst/>
                <a:latin typeface="+mn-lt"/>
                <a:ea typeface="+mn-ea"/>
                <a:cs typeface="+mn-cs"/>
              </a:rPr>
              <a:t> sensors monitor physical and chemical properties of atmosphere-related processes, such as humidity and wind. They also measure net ecosystem exchange or the amount of gas that is exchanged between the atmosphere and the ecosystem.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1373E9-E956-274B-B790-949A95826D2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292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Download Page – Parameter Filtering</a:t>
            </a:r>
          </a:p>
        </p:txBody>
      </p:sp>
      <p:sp>
        <p:nvSpPr>
          <p:cNvPr id="4" name="Slide Number Placeholder 3"/>
          <p:cNvSpPr>
            <a:spLocks noGrp="1"/>
          </p:cNvSpPr>
          <p:nvPr>
            <p:ph type="sldNum" sz="quarter" idx="10"/>
          </p:nvPr>
        </p:nvSpPr>
        <p:spPr/>
        <p:txBody>
          <a:bodyPr/>
          <a:lstStyle/>
          <a:p>
            <a:fld id="{A43AA30B-AFE2-2447-942B-6C8F24A5613A}" type="slidenum">
              <a:rPr lang="en-US" smtClean="0"/>
              <a:t>15</a:t>
            </a:fld>
            <a:endParaRPr lang="en-US" dirty="0"/>
          </a:p>
        </p:txBody>
      </p:sp>
    </p:spTree>
    <p:extLst>
      <p:ext uri="{BB962C8B-B14F-4D97-AF65-F5344CB8AC3E}">
        <p14:creationId xmlns:p14="http://schemas.microsoft.com/office/powerpoint/2010/main" val="1044637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data.imlczo.org</a:t>
            </a:r>
            <a:r>
              <a:rPr lang="en-US" dirty="0"/>
              <a:t>/</a:t>
            </a:r>
            <a:r>
              <a:rPr lang="en-US" dirty="0" err="1"/>
              <a:t>clowder</a:t>
            </a:r>
            <a:r>
              <a:rPr lang="en-US" dirty="0"/>
              <a:t>/</a:t>
            </a:r>
            <a:r>
              <a:rPr lang="en-US" dirty="0" err="1"/>
              <a:t>api</a:t>
            </a:r>
            <a:r>
              <a:rPr lang="en-US" dirty="0"/>
              <a:t>/</a:t>
            </a:r>
            <a:r>
              <a:rPr lang="en-US" dirty="0" err="1"/>
              <a:t>geostreams</a:t>
            </a:r>
            <a:r>
              <a:rPr lang="en-US" dirty="0"/>
              <a:t>/</a:t>
            </a:r>
            <a:r>
              <a:rPr lang="en-US" dirty="0" err="1"/>
              <a:t>datapoints?sensor_id</a:t>
            </a:r>
            <a:r>
              <a:rPr lang="en-US" dirty="0"/>
              <a:t>=73&amp;since=2015-07-12T19:50:00Z&amp;until=2015-07-14T20:37:00Z</a:t>
            </a:r>
          </a:p>
        </p:txBody>
      </p:sp>
      <p:sp>
        <p:nvSpPr>
          <p:cNvPr id="4" name="Slide Number Placeholder 3"/>
          <p:cNvSpPr>
            <a:spLocks noGrp="1"/>
          </p:cNvSpPr>
          <p:nvPr>
            <p:ph type="sldNum" sz="quarter" idx="10"/>
          </p:nvPr>
        </p:nvSpPr>
        <p:spPr/>
        <p:txBody>
          <a:bodyPr/>
          <a:lstStyle/>
          <a:p>
            <a:fld id="{E9E6DE7B-390D-2941-BF22-7A25C48A4008}" type="slidenum">
              <a:rPr lang="en-US" smtClean="0"/>
              <a:t>16</a:t>
            </a:fld>
            <a:endParaRPr lang="en-US"/>
          </a:p>
        </p:txBody>
      </p:sp>
    </p:spTree>
    <p:extLst>
      <p:ext uri="{BB962C8B-B14F-4D97-AF65-F5344CB8AC3E}">
        <p14:creationId xmlns:p14="http://schemas.microsoft.com/office/powerpoint/2010/main" val="18825129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19</a:t>
            </a:fld>
            <a:endParaRPr lang="en-US"/>
          </a:p>
        </p:txBody>
      </p:sp>
    </p:spTree>
    <p:extLst>
      <p:ext uri="{BB962C8B-B14F-4D97-AF65-F5344CB8AC3E}">
        <p14:creationId xmlns:p14="http://schemas.microsoft.com/office/powerpoint/2010/main" val="2950093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20</a:t>
            </a:fld>
            <a:endParaRPr lang="en-US"/>
          </a:p>
        </p:txBody>
      </p:sp>
    </p:spTree>
    <p:extLst>
      <p:ext uri="{BB962C8B-B14F-4D97-AF65-F5344CB8AC3E}">
        <p14:creationId xmlns:p14="http://schemas.microsoft.com/office/powerpoint/2010/main" val="3098295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2</a:t>
            </a:fld>
            <a:endParaRPr lang="en-US"/>
          </a:p>
        </p:txBody>
      </p:sp>
    </p:spTree>
    <p:extLst>
      <p:ext uri="{BB962C8B-B14F-4D97-AF65-F5344CB8AC3E}">
        <p14:creationId xmlns:p14="http://schemas.microsoft.com/office/powerpoint/2010/main" val="3487367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3</a:t>
            </a:fld>
            <a:endParaRPr lang="en-US"/>
          </a:p>
        </p:txBody>
      </p:sp>
    </p:spTree>
    <p:extLst>
      <p:ext uri="{BB962C8B-B14F-4D97-AF65-F5344CB8AC3E}">
        <p14:creationId xmlns:p14="http://schemas.microsoft.com/office/powerpoint/2010/main" val="772300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Cyberinfrastructure for Sustained Scientific Innovation (CSSI) - Data and Software: Elements and Frameworks</a:t>
            </a:r>
          </a:p>
          <a:p>
            <a:endParaRPr lang="en-US" dirty="0"/>
          </a:p>
        </p:txBody>
      </p:sp>
      <p:sp>
        <p:nvSpPr>
          <p:cNvPr id="4" name="Slide Number Placeholder 3"/>
          <p:cNvSpPr>
            <a:spLocks noGrp="1"/>
          </p:cNvSpPr>
          <p:nvPr>
            <p:ph type="sldNum" sz="quarter" idx="10"/>
          </p:nvPr>
        </p:nvSpPr>
        <p:spPr/>
        <p:txBody>
          <a:bodyPr/>
          <a:lstStyle/>
          <a:p>
            <a:fld id="{EFF587F3-BBD2-466E-937D-60E85F493531}" type="slidenum">
              <a:rPr lang="en-US" smtClean="0"/>
              <a:t>4</a:t>
            </a:fld>
            <a:endParaRPr lang="en-US"/>
          </a:p>
        </p:txBody>
      </p:sp>
    </p:spTree>
    <p:extLst>
      <p:ext uri="{BB962C8B-B14F-4D97-AF65-F5344CB8AC3E}">
        <p14:creationId xmlns:p14="http://schemas.microsoft.com/office/powerpoint/2010/main" val="2101878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4f8ffc15d9_2_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9" name="Google Shape;469;g4f8ffc15d9_2_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Clowder already has extractors that will take a zipped up shapefile, or geotiff file and extract the information from it to place it on a map, using geoserver. This was close, but needed some improvements to be really helpful, for example would like to be able to use these uploads from an extrernal tool, for example QGIS and be able to browse the geo spatial data.</a:t>
            </a:r>
            <a:endParaRPr/>
          </a:p>
        </p:txBody>
      </p:sp>
      <p:sp>
        <p:nvSpPr>
          <p:cNvPr id="470" name="Google Shape;470;g4f8ffc15d9_2_8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19591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Great Lakes are the largest group of freshwater lakes on Earth by total area</a:t>
            </a:r>
          </a:p>
          <a:p>
            <a:r>
              <a:rPr lang="en-US" sz="1200" b="0" i="0" kern="1200" dirty="0">
                <a:solidFill>
                  <a:schemeClr val="tx1"/>
                </a:solidFill>
                <a:effectLst/>
                <a:latin typeface="+mn-lt"/>
                <a:ea typeface="+mn-ea"/>
                <a:cs typeface="+mn-cs"/>
              </a:rPr>
              <a:t>Lake stratification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Great Lakes Fish Monitoring and Surveillance Program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1373E9-E956-274B-B790-949A95826D2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5177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7</a:t>
            </a:fld>
            <a:endParaRPr lang="en-US"/>
          </a:p>
        </p:txBody>
      </p:sp>
    </p:spTree>
    <p:extLst>
      <p:ext uri="{BB962C8B-B14F-4D97-AF65-F5344CB8AC3E}">
        <p14:creationId xmlns:p14="http://schemas.microsoft.com/office/powerpoint/2010/main" val="25861136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in a while a new column is added</a:t>
            </a:r>
          </a:p>
          <a:p>
            <a:r>
              <a:rPr lang="en-US" dirty="0"/>
              <a:t>We only parse a subset</a:t>
            </a:r>
          </a:p>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8</a:t>
            </a:fld>
            <a:endParaRPr lang="en-US"/>
          </a:p>
        </p:txBody>
      </p:sp>
    </p:spTree>
    <p:extLst>
      <p:ext uri="{BB962C8B-B14F-4D97-AF65-F5344CB8AC3E}">
        <p14:creationId xmlns:p14="http://schemas.microsoft.com/office/powerpoint/2010/main" val="941748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F587F3-BBD2-466E-937D-60E85F493531}" type="slidenum">
              <a:rPr lang="en-US" smtClean="0"/>
              <a:t>9</a:t>
            </a:fld>
            <a:endParaRPr lang="en-US"/>
          </a:p>
        </p:txBody>
      </p:sp>
    </p:spTree>
    <p:extLst>
      <p:ext uri="{BB962C8B-B14F-4D97-AF65-F5344CB8AC3E}">
        <p14:creationId xmlns:p14="http://schemas.microsoft.com/office/powerpoint/2010/main" val="1859138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AEAD91-F580-714E-AFB5-569BFE6ED11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0" name="Text Placeholder 19"/>
          <p:cNvSpPr>
            <a:spLocks noGrp="1"/>
          </p:cNvSpPr>
          <p:nvPr>
            <p:ph type="body" sz="quarter" idx="11" hasCustomPrompt="1"/>
          </p:nvPr>
        </p:nvSpPr>
        <p:spPr>
          <a:xfrm>
            <a:off x="650039" y="4183682"/>
            <a:ext cx="10900197" cy="825500"/>
          </a:xfrm>
          <a:prstGeom prst="rect">
            <a:avLst/>
          </a:prstGeom>
        </p:spPr>
        <p:txBody>
          <a:bodyPr vert="horz" lIns="0" tIns="0" rIns="0" bIns="0" anchor="ctr" anchorCtr="0"/>
          <a:lstStyle>
            <a:lvl1pPr marL="0" indent="0" algn="ctr">
              <a:buNone/>
              <a:defRPr sz="3200">
                <a:solidFill>
                  <a:schemeClr val="tx1"/>
                </a:solidFill>
              </a:defRPr>
            </a:lvl1pPr>
          </a:lstStyle>
          <a:p>
            <a:pPr lvl="0"/>
            <a:r>
              <a:rPr lang="en-US" dirty="0"/>
              <a:t>Click to edit subtitle</a:t>
            </a:r>
          </a:p>
        </p:txBody>
      </p:sp>
      <p:sp>
        <p:nvSpPr>
          <p:cNvPr id="5" name="Text Placeholder 19">
            <a:extLst>
              <a:ext uri="{FF2B5EF4-FFF2-40B4-BE49-F238E27FC236}">
                <a16:creationId xmlns:a16="http://schemas.microsoft.com/office/drawing/2014/main" id="{15FC5E0B-19A4-0A47-AC36-76C2FFB9BD15}"/>
              </a:ext>
            </a:extLst>
          </p:cNvPr>
          <p:cNvSpPr>
            <a:spLocks noGrp="1"/>
          </p:cNvSpPr>
          <p:nvPr>
            <p:ph type="body" sz="quarter" idx="12" hasCustomPrompt="1"/>
          </p:nvPr>
        </p:nvSpPr>
        <p:spPr>
          <a:xfrm>
            <a:off x="650039" y="1509364"/>
            <a:ext cx="10900197" cy="825500"/>
          </a:xfrm>
          <a:prstGeom prst="rect">
            <a:avLst/>
          </a:prstGeom>
        </p:spPr>
        <p:txBody>
          <a:bodyPr vert="horz" lIns="0" tIns="0" rIns="0" bIns="0" anchor="ctr" anchorCtr="0">
            <a:normAutofit/>
          </a:bodyPr>
          <a:lstStyle>
            <a:lvl1pPr marL="0" indent="0" algn="ctr">
              <a:buNone/>
              <a:defRPr sz="4400">
                <a:solidFill>
                  <a:schemeClr val="bg1"/>
                </a:solidFill>
                <a:latin typeface="+mj-lt"/>
              </a:defRPr>
            </a:lvl1pPr>
          </a:lstStyle>
          <a:p>
            <a:pPr lvl="0"/>
            <a:r>
              <a:rPr lang="en-US" dirty="0"/>
              <a:t>Click to edit title</a:t>
            </a:r>
          </a:p>
        </p:txBody>
      </p:sp>
    </p:spTree>
    <p:extLst>
      <p:ext uri="{BB962C8B-B14F-4D97-AF65-F5344CB8AC3E}">
        <p14:creationId xmlns:p14="http://schemas.microsoft.com/office/powerpoint/2010/main" val="2362807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Placeholder 12">
            <a:extLst>
              <a:ext uri="{FF2B5EF4-FFF2-40B4-BE49-F238E27FC236}">
                <a16:creationId xmlns:a16="http://schemas.microsoft.com/office/drawing/2014/main" id="{901D28AD-0879-F441-88C7-42534AE041B3}"/>
              </a:ext>
            </a:extLst>
          </p:cNvPr>
          <p:cNvSpPr>
            <a:spLocks noGrp="1"/>
          </p:cNvSpPr>
          <p:nvPr>
            <p:ph type="title"/>
          </p:nvPr>
        </p:nvSpPr>
        <p:spPr>
          <a:xfrm>
            <a:off x="0" y="94891"/>
            <a:ext cx="12192000" cy="940279"/>
          </a:xfrm>
          <a:prstGeom prst="rect">
            <a:avLst/>
          </a:prstGeom>
          <a:solidFill>
            <a:schemeClr val="tx1"/>
          </a:solidFill>
        </p:spPr>
        <p:txBody>
          <a:bodyPr vert="horz" lIns="91440" tIns="45720" rIns="91440" bIns="45720" rtlCol="0" anchor="ctr">
            <a:normAutofit/>
          </a:bodyPr>
          <a:lstStyle>
            <a:lvl1pPr marL="731520">
              <a:defRPr>
                <a:solidFill>
                  <a:schemeClr val="bg1"/>
                </a:solidFill>
              </a:defRPr>
            </a:lvl1pPr>
          </a:lstStyle>
          <a:p>
            <a:r>
              <a:rPr lang="en-US"/>
              <a:t>Click to edit Master title style</a:t>
            </a:r>
            <a:endParaRPr lang="en-US" dirty="0"/>
          </a:p>
        </p:txBody>
      </p:sp>
      <p:sp>
        <p:nvSpPr>
          <p:cNvPr id="10" name="Content Placeholder 2">
            <a:extLst>
              <a:ext uri="{FF2B5EF4-FFF2-40B4-BE49-F238E27FC236}">
                <a16:creationId xmlns:a16="http://schemas.microsoft.com/office/drawing/2014/main" id="{14E396CE-C327-754D-97FA-10A79586564D}"/>
              </a:ext>
            </a:extLst>
          </p:cNvPr>
          <p:cNvSpPr>
            <a:spLocks noGrp="1"/>
          </p:cNvSpPr>
          <p:nvPr>
            <p:ph idx="10"/>
          </p:nvPr>
        </p:nvSpPr>
        <p:spPr>
          <a:xfrm>
            <a:off x="803695" y="1281885"/>
            <a:ext cx="10584610" cy="4739353"/>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03706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400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95096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F2D1467-1124-D24B-BFA8-21646AD6C49B}" type="datetimeFigureOut">
              <a:rPr lang="en-US" smtClean="0"/>
              <a:t>7/16/19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9C8C67-83C0-ED4B-864D-1874235948C7}" type="slidenum">
              <a:rPr lang="en-US" smtClean="0"/>
              <a:t>‹#›</a:t>
            </a:fld>
            <a:endParaRPr lang="en-US"/>
          </a:p>
        </p:txBody>
      </p:sp>
    </p:spTree>
    <p:extLst>
      <p:ext uri="{BB962C8B-B14F-4D97-AF65-F5344CB8AC3E}">
        <p14:creationId xmlns:p14="http://schemas.microsoft.com/office/powerpoint/2010/main" val="3647455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a:xfrm>
            <a:off x="650039" y="90286"/>
            <a:ext cx="10900197" cy="782483"/>
          </a:xfrm>
          <a:prstGeom prst="rect">
            <a:avLst/>
          </a:prstGeom>
        </p:spPr>
        <p:txBody>
          <a:bodyPr lIns="0" tIns="0" rIns="0" bIns="0" anchor="ctr" anchorCtr="0">
            <a:normAutofit/>
          </a:bodyPr>
          <a:lstStyle>
            <a:lvl1pPr>
              <a:defRPr sz="4400"/>
            </a:lvl1pPr>
          </a:lstStyle>
          <a:p>
            <a:r>
              <a:rPr lang="en-US"/>
              <a:t>Click to edit Master title style</a:t>
            </a:r>
            <a:endParaRPr lang="en-US" dirty="0"/>
          </a:p>
        </p:txBody>
      </p:sp>
      <p:sp>
        <p:nvSpPr>
          <p:cNvPr id="3" name="Content Placeholder 2"/>
          <p:cNvSpPr>
            <a:spLocks noGrp="1"/>
          </p:cNvSpPr>
          <p:nvPr>
            <p:ph idx="1"/>
          </p:nvPr>
        </p:nvSpPr>
        <p:spPr>
          <a:xfrm>
            <a:off x="650039" y="1107512"/>
            <a:ext cx="10900197" cy="4851387"/>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17722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Image slide">
    <p:spTree>
      <p:nvGrpSpPr>
        <p:cNvPr id="1" name="Shape 57"/>
        <p:cNvGrpSpPr/>
        <p:nvPr/>
      </p:nvGrpSpPr>
      <p:grpSpPr>
        <a:xfrm>
          <a:off x="0" y="0"/>
          <a:ext cx="0" cy="0"/>
          <a:chOff x="0" y="0"/>
          <a:chExt cx="0" cy="0"/>
        </a:xfrm>
      </p:grpSpPr>
      <p:pic>
        <p:nvPicPr>
          <p:cNvPr id="58" name="Shape 58"/>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59" name="Shape 59"/>
          <p:cNvSpPr txBox="1">
            <a:spLocks noGrp="1"/>
          </p:cNvSpPr>
          <p:nvPr>
            <p:ph type="title"/>
          </p:nvPr>
        </p:nvSpPr>
        <p:spPr>
          <a:xfrm>
            <a:off x="650039" y="108346"/>
            <a:ext cx="10900197" cy="632004"/>
          </a:xfrm>
          <a:prstGeom prst="rect">
            <a:avLst/>
          </a:prstGeom>
          <a:noFill/>
          <a:ln>
            <a:noFill/>
          </a:ln>
        </p:spPr>
        <p:txBody>
          <a:bodyPr wrap="square" lIns="68575" tIns="68575" rIns="68575" bIns="68575" anchor="ctr" anchorCtr="0"/>
          <a:lstStyle>
            <a:lvl1pPr marL="0" marR="0" lvl="0" indent="0" algn="l" rtl="0">
              <a:lnSpc>
                <a:spcPct val="90000"/>
              </a:lnSpc>
              <a:spcBef>
                <a:spcPts val="0"/>
              </a:spcBef>
              <a:buClr>
                <a:schemeClr val="dk1"/>
              </a:buClr>
              <a:buSzPts val="3300"/>
              <a:buFont typeface="Arial"/>
              <a:buNone/>
              <a:defRPr sz="4400" b="0" i="0" u="none" strike="noStrike" cap="none">
                <a:solidFill>
                  <a:schemeClr val="dk1"/>
                </a:solidFill>
                <a:latin typeface="Arial"/>
                <a:ea typeface="Arial"/>
                <a:cs typeface="Arial"/>
                <a:sym typeface="Arial"/>
              </a:defRPr>
            </a:lvl1pPr>
            <a:lvl2pPr lvl="1" indent="0">
              <a:spcBef>
                <a:spcPts val="0"/>
              </a:spcBef>
              <a:buSzPts val="1100"/>
              <a:buNone/>
              <a:defRPr sz="1867"/>
            </a:lvl2pPr>
            <a:lvl3pPr lvl="2" indent="0">
              <a:spcBef>
                <a:spcPts val="0"/>
              </a:spcBef>
              <a:buSzPts val="1100"/>
              <a:buNone/>
              <a:defRPr sz="1867"/>
            </a:lvl3pPr>
            <a:lvl4pPr lvl="3" indent="0">
              <a:spcBef>
                <a:spcPts val="0"/>
              </a:spcBef>
              <a:buSzPts val="1100"/>
              <a:buNone/>
              <a:defRPr sz="1867"/>
            </a:lvl4pPr>
            <a:lvl5pPr lvl="4" indent="0">
              <a:spcBef>
                <a:spcPts val="0"/>
              </a:spcBef>
              <a:buSzPts val="1100"/>
              <a:buNone/>
              <a:defRPr sz="1867"/>
            </a:lvl5pPr>
            <a:lvl6pPr lvl="5" indent="0">
              <a:spcBef>
                <a:spcPts val="0"/>
              </a:spcBef>
              <a:buSzPts val="1100"/>
              <a:buNone/>
              <a:defRPr sz="1867"/>
            </a:lvl6pPr>
            <a:lvl7pPr lvl="6" indent="0">
              <a:spcBef>
                <a:spcPts val="0"/>
              </a:spcBef>
              <a:buSzPts val="1100"/>
              <a:buNone/>
              <a:defRPr sz="1867"/>
            </a:lvl7pPr>
            <a:lvl8pPr lvl="7" indent="0">
              <a:spcBef>
                <a:spcPts val="0"/>
              </a:spcBef>
              <a:buSzPts val="1100"/>
              <a:buNone/>
              <a:defRPr sz="1867"/>
            </a:lvl8pPr>
            <a:lvl9pPr lvl="8" indent="0">
              <a:spcBef>
                <a:spcPts val="0"/>
              </a:spcBef>
              <a:buSzPts val="1100"/>
              <a:buNone/>
              <a:defRPr sz="1867"/>
            </a:lvl9pPr>
          </a:lstStyle>
          <a:p>
            <a:endParaRPr/>
          </a:p>
        </p:txBody>
      </p:sp>
      <p:pic>
        <p:nvPicPr>
          <p:cNvPr id="60" name="Shape 60"/>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650040" y="6418358"/>
            <a:ext cx="1815457" cy="315117"/>
          </a:xfrm>
          <a:prstGeom prst="rect">
            <a:avLst/>
          </a:prstGeom>
          <a:noFill/>
          <a:ln>
            <a:noFill/>
          </a:ln>
        </p:spPr>
      </p:pic>
    </p:spTree>
    <p:extLst>
      <p:ext uri="{BB962C8B-B14F-4D97-AF65-F5344CB8AC3E}">
        <p14:creationId xmlns:p14="http://schemas.microsoft.com/office/powerpoint/2010/main" val="3235201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Text Placeholder 13"/>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43382641"/>
      </p:ext>
    </p:extLst>
  </p:cSld>
  <p:clrMap bg1="lt1" tx1="dk1" bg2="lt2" tx2="dk2" accent1="accent1" accent2="accent2" accent3="accent3" accent4="accent4" accent5="accent5" accent6="accent6" hlink="hlink" folHlink="folHlink"/>
  <p:sldLayoutIdLst>
    <p:sldLayoutId id="2147483685" r:id="rId1"/>
    <p:sldLayoutId id="2147483697" r:id="rId2"/>
    <p:sldLayoutId id="2147483698" r:id="rId3"/>
    <p:sldLayoutId id="2147483696" r:id="rId4"/>
    <p:sldLayoutId id="2147483700" r:id="rId5"/>
    <p:sldLayoutId id="2147483732" r:id="rId6"/>
    <p:sldLayoutId id="2147483733"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opensource.ncsa.illinois.edu/bitbucket/projects/GEOD"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clowder.ncsa.illinois.ed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EB46A8D-97B7-F243-8396-60CCB2542720}"/>
              </a:ext>
            </a:extLst>
          </p:cNvPr>
          <p:cNvSpPr>
            <a:spLocks noGrp="1"/>
          </p:cNvSpPr>
          <p:nvPr>
            <p:ph type="body" sz="quarter" idx="11"/>
          </p:nvPr>
        </p:nvSpPr>
        <p:spPr/>
        <p:txBody>
          <a:bodyPr>
            <a:normAutofit/>
          </a:bodyPr>
          <a:lstStyle/>
          <a:p>
            <a:r>
              <a:rPr lang="en-US" sz="2400" dirty="0"/>
              <a:t>Luigi Marini</a:t>
            </a:r>
          </a:p>
        </p:txBody>
      </p:sp>
      <p:sp>
        <p:nvSpPr>
          <p:cNvPr id="5" name="Text Placeholder 4">
            <a:extLst>
              <a:ext uri="{FF2B5EF4-FFF2-40B4-BE49-F238E27FC236}">
                <a16:creationId xmlns:a16="http://schemas.microsoft.com/office/drawing/2014/main" id="{55CEE704-D72E-E948-9C18-D21D70F8225C}"/>
              </a:ext>
            </a:extLst>
          </p:cNvPr>
          <p:cNvSpPr>
            <a:spLocks noGrp="1"/>
          </p:cNvSpPr>
          <p:nvPr>
            <p:ph type="body" sz="quarter" idx="12"/>
          </p:nvPr>
        </p:nvSpPr>
        <p:spPr>
          <a:xfrm>
            <a:off x="650039" y="1509363"/>
            <a:ext cx="10900197" cy="1884765"/>
          </a:xfrm>
        </p:spPr>
        <p:txBody>
          <a:bodyPr>
            <a:normAutofit fontScale="77500" lnSpcReduction="20000"/>
          </a:bodyPr>
          <a:lstStyle/>
          <a:p>
            <a:r>
              <a:rPr lang="en-US" sz="4800" dirty="0"/>
              <a:t>Intensively Managed Landscapes Critical Zone Observatory </a:t>
            </a:r>
          </a:p>
          <a:p>
            <a:r>
              <a:rPr lang="en-US" sz="4800" dirty="0"/>
              <a:t>&amp;</a:t>
            </a:r>
            <a:br>
              <a:rPr lang="en-US" sz="4800" dirty="0"/>
            </a:br>
            <a:r>
              <a:rPr lang="en-US" sz="4800" dirty="0"/>
              <a:t> Clowder + Geodashboard</a:t>
            </a:r>
          </a:p>
        </p:txBody>
      </p:sp>
    </p:spTree>
    <p:extLst>
      <p:ext uri="{BB962C8B-B14F-4D97-AF65-F5344CB8AC3E}">
        <p14:creationId xmlns:p14="http://schemas.microsoft.com/office/powerpoint/2010/main" val="3502949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Self Managed vs Predefined Data Organization </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1320" y="1135117"/>
            <a:ext cx="7016121" cy="5033897"/>
          </a:xfrm>
          <a:prstGeom prst="rect">
            <a:avLst/>
          </a:prstGeom>
          <a:ln>
            <a:solidFill>
              <a:schemeClr val="accent1"/>
            </a:solidFill>
          </a:ln>
        </p:spPr>
      </p:pic>
    </p:spTree>
    <p:extLst>
      <p:ext uri="{BB962C8B-B14F-4D97-AF65-F5344CB8AC3E}">
        <p14:creationId xmlns:p14="http://schemas.microsoft.com/office/powerpoint/2010/main" val="2833010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Controlled Vocabularies / Social Curation</a:t>
            </a:r>
          </a:p>
        </p:txBody>
      </p:sp>
      <p:sp>
        <p:nvSpPr>
          <p:cNvPr id="3" name="Content Placeholder 2">
            <a:extLst>
              <a:ext uri="{FF2B5EF4-FFF2-40B4-BE49-F238E27FC236}">
                <a16:creationId xmlns:a16="http://schemas.microsoft.com/office/drawing/2014/main" id="{735CE491-5118-4148-93C3-97474138F147}"/>
              </a:ext>
            </a:extLst>
          </p:cNvPr>
          <p:cNvSpPr>
            <a:spLocks noGrp="1"/>
          </p:cNvSpPr>
          <p:nvPr>
            <p:ph idx="10"/>
          </p:nvPr>
        </p:nvSpPr>
        <p:spPr/>
        <p:txBody>
          <a:bodyPr/>
          <a:lstStyle/>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76605" y="3821047"/>
            <a:ext cx="7098850" cy="2324243"/>
          </a:xfrm>
          <a:prstGeom prst="rect">
            <a:avLst/>
          </a:prstGeom>
          <a:ln>
            <a:solidFill>
              <a:schemeClr val="tx1"/>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0579" y="1157833"/>
            <a:ext cx="3841243" cy="2470446"/>
          </a:xfrm>
          <a:prstGeom prst="rect">
            <a:avLst/>
          </a:prstGeom>
          <a:ln>
            <a:solidFill>
              <a:schemeClr val="tx1"/>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92134" y="1157833"/>
            <a:ext cx="3841243" cy="1546673"/>
          </a:xfrm>
          <a:prstGeom prst="rect">
            <a:avLst/>
          </a:prstGeom>
          <a:ln>
            <a:solidFill>
              <a:schemeClr val="tx1"/>
            </a:solidFill>
          </a:ln>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 y="1157833"/>
            <a:ext cx="3240667" cy="3448783"/>
          </a:xfrm>
          <a:prstGeom prst="rect">
            <a:avLst/>
          </a:prstGeom>
          <a:ln>
            <a:solidFill>
              <a:schemeClr val="tx1"/>
            </a:solidFill>
          </a:ln>
        </p:spPr>
      </p:pic>
    </p:spTree>
    <p:extLst>
      <p:ext uri="{BB962C8B-B14F-4D97-AF65-F5344CB8AC3E}">
        <p14:creationId xmlns:p14="http://schemas.microsoft.com/office/powerpoint/2010/main" val="2778390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6388B-9868-AB49-8DBF-F2277E4A2C77}"/>
              </a:ext>
            </a:extLst>
          </p:cNvPr>
          <p:cNvSpPr>
            <a:spLocks noGrp="1"/>
          </p:cNvSpPr>
          <p:nvPr>
            <p:ph type="title"/>
          </p:nvPr>
        </p:nvSpPr>
        <p:spPr/>
        <p:txBody>
          <a:bodyPr>
            <a:normAutofit fontScale="90000"/>
          </a:bodyPr>
          <a:lstStyle/>
          <a:p>
            <a:r>
              <a:rPr lang="en-US" dirty="0"/>
              <a:t>Parsing Data Files to </a:t>
            </a:r>
            <a:r>
              <a:rPr lang="en-US" dirty="0" err="1"/>
              <a:t>Geostreams</a:t>
            </a:r>
            <a:r>
              <a:rPr lang="en-US" dirty="0"/>
              <a:t> API in Python</a:t>
            </a:r>
          </a:p>
        </p:txBody>
      </p:sp>
      <p:pic>
        <p:nvPicPr>
          <p:cNvPr id="19" name="Content Placeholder 18">
            <a:extLst>
              <a:ext uri="{FF2B5EF4-FFF2-40B4-BE49-F238E27FC236}">
                <a16:creationId xmlns:a16="http://schemas.microsoft.com/office/drawing/2014/main" id="{176BBD58-F9EC-3C4E-AC16-ACEAB9E408C1}"/>
              </a:ext>
            </a:extLst>
          </p:cNvPr>
          <p:cNvPicPr>
            <a:picLocks noGrp="1" noChangeAspect="1"/>
          </p:cNvPicPr>
          <p:nvPr>
            <p:ph idx="10"/>
          </p:nvPr>
        </p:nvPicPr>
        <p:blipFill>
          <a:blip r:embed="rId3"/>
          <a:stretch>
            <a:fillRect/>
          </a:stretch>
        </p:blipFill>
        <p:spPr>
          <a:xfrm>
            <a:off x="2494491" y="2970501"/>
            <a:ext cx="5003800" cy="241300"/>
          </a:xfrm>
        </p:spPr>
      </p:pic>
      <p:pic>
        <p:nvPicPr>
          <p:cNvPr id="13" name="Picture 12">
            <a:extLst>
              <a:ext uri="{FF2B5EF4-FFF2-40B4-BE49-F238E27FC236}">
                <a16:creationId xmlns:a16="http://schemas.microsoft.com/office/drawing/2014/main" id="{B9F8FAD9-A2D6-9643-A899-BDE482F37647}"/>
              </a:ext>
            </a:extLst>
          </p:cNvPr>
          <p:cNvPicPr>
            <a:picLocks noChangeAspect="1"/>
          </p:cNvPicPr>
          <p:nvPr/>
        </p:nvPicPr>
        <p:blipFill>
          <a:blip r:embed="rId4"/>
          <a:stretch>
            <a:fillRect/>
          </a:stretch>
        </p:blipFill>
        <p:spPr>
          <a:xfrm>
            <a:off x="2494491" y="1695837"/>
            <a:ext cx="9537700" cy="368300"/>
          </a:xfrm>
          <a:prstGeom prst="rect">
            <a:avLst/>
          </a:prstGeom>
        </p:spPr>
      </p:pic>
      <p:pic>
        <p:nvPicPr>
          <p:cNvPr id="21" name="Picture 20">
            <a:extLst>
              <a:ext uri="{FF2B5EF4-FFF2-40B4-BE49-F238E27FC236}">
                <a16:creationId xmlns:a16="http://schemas.microsoft.com/office/drawing/2014/main" id="{60CE1022-3E85-6347-932D-A37BEE1045C4}"/>
              </a:ext>
            </a:extLst>
          </p:cNvPr>
          <p:cNvPicPr>
            <a:picLocks noChangeAspect="1"/>
          </p:cNvPicPr>
          <p:nvPr/>
        </p:nvPicPr>
        <p:blipFill>
          <a:blip r:embed="rId5"/>
          <a:stretch>
            <a:fillRect/>
          </a:stretch>
        </p:blipFill>
        <p:spPr>
          <a:xfrm>
            <a:off x="2498628" y="2450644"/>
            <a:ext cx="4711700" cy="254000"/>
          </a:xfrm>
          <a:prstGeom prst="rect">
            <a:avLst/>
          </a:prstGeom>
        </p:spPr>
      </p:pic>
      <p:pic>
        <p:nvPicPr>
          <p:cNvPr id="27" name="Picture 26">
            <a:extLst>
              <a:ext uri="{FF2B5EF4-FFF2-40B4-BE49-F238E27FC236}">
                <a16:creationId xmlns:a16="http://schemas.microsoft.com/office/drawing/2014/main" id="{407A0E0A-A7F5-BB47-9BFA-176E43AD1FE3}"/>
              </a:ext>
            </a:extLst>
          </p:cNvPr>
          <p:cNvPicPr>
            <a:picLocks noChangeAspect="1"/>
          </p:cNvPicPr>
          <p:nvPr/>
        </p:nvPicPr>
        <p:blipFill>
          <a:blip r:embed="rId6"/>
          <a:stretch>
            <a:fillRect/>
          </a:stretch>
        </p:blipFill>
        <p:spPr>
          <a:xfrm>
            <a:off x="2494491" y="1462089"/>
            <a:ext cx="1460500" cy="228600"/>
          </a:xfrm>
          <a:prstGeom prst="rect">
            <a:avLst/>
          </a:prstGeom>
        </p:spPr>
      </p:pic>
      <p:pic>
        <p:nvPicPr>
          <p:cNvPr id="29" name="Picture 28">
            <a:extLst>
              <a:ext uri="{FF2B5EF4-FFF2-40B4-BE49-F238E27FC236}">
                <a16:creationId xmlns:a16="http://schemas.microsoft.com/office/drawing/2014/main" id="{3CAEE39C-CCF6-EB44-97D4-7CB55CB3D77A}"/>
              </a:ext>
            </a:extLst>
          </p:cNvPr>
          <p:cNvPicPr>
            <a:picLocks noChangeAspect="1"/>
          </p:cNvPicPr>
          <p:nvPr/>
        </p:nvPicPr>
        <p:blipFill>
          <a:blip r:embed="rId7"/>
          <a:stretch>
            <a:fillRect/>
          </a:stretch>
        </p:blipFill>
        <p:spPr>
          <a:xfrm>
            <a:off x="2498628" y="2701191"/>
            <a:ext cx="7962900" cy="292100"/>
          </a:xfrm>
          <a:prstGeom prst="rect">
            <a:avLst/>
          </a:prstGeom>
        </p:spPr>
      </p:pic>
      <p:pic>
        <p:nvPicPr>
          <p:cNvPr id="10" name="Content Placeholder 4">
            <a:extLst>
              <a:ext uri="{FF2B5EF4-FFF2-40B4-BE49-F238E27FC236}">
                <a16:creationId xmlns:a16="http://schemas.microsoft.com/office/drawing/2014/main" id="{8DF14DC8-FECE-574A-829B-D0A254BBD5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94491" y="3454881"/>
            <a:ext cx="3712345" cy="2734638"/>
          </a:xfrm>
          <a:prstGeom prst="rect">
            <a:avLst/>
          </a:prstGeom>
          <a:ln>
            <a:solidFill>
              <a:schemeClr val="tx1"/>
            </a:solidFill>
          </a:ln>
        </p:spPr>
      </p:pic>
      <p:sp>
        <p:nvSpPr>
          <p:cNvPr id="12" name="Content Placeholder 6">
            <a:extLst>
              <a:ext uri="{FF2B5EF4-FFF2-40B4-BE49-F238E27FC236}">
                <a16:creationId xmlns:a16="http://schemas.microsoft.com/office/drawing/2014/main" id="{93896869-DC3F-A243-A3D6-6F0D69D62CEC}"/>
              </a:ext>
            </a:extLst>
          </p:cNvPr>
          <p:cNvSpPr txBox="1">
            <a:spLocks/>
          </p:cNvSpPr>
          <p:nvPr/>
        </p:nvSpPr>
        <p:spPr>
          <a:xfrm>
            <a:off x="286652" y="1563380"/>
            <a:ext cx="1577891" cy="5007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Python requests</a:t>
            </a:r>
          </a:p>
        </p:txBody>
      </p:sp>
      <p:sp>
        <p:nvSpPr>
          <p:cNvPr id="14" name="Content Placeholder 6">
            <a:extLst>
              <a:ext uri="{FF2B5EF4-FFF2-40B4-BE49-F238E27FC236}">
                <a16:creationId xmlns:a16="http://schemas.microsoft.com/office/drawing/2014/main" id="{D9346678-55C7-BF40-A9BD-6903D240D94A}"/>
              </a:ext>
            </a:extLst>
          </p:cNvPr>
          <p:cNvSpPr txBox="1">
            <a:spLocks/>
          </p:cNvSpPr>
          <p:nvPr/>
        </p:nvSpPr>
        <p:spPr>
          <a:xfrm>
            <a:off x="181636" y="2682125"/>
            <a:ext cx="1787923" cy="5007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None/>
              <a:tabLst/>
              <a:defRPr/>
            </a:pPr>
            <a:r>
              <a:rPr lang="en-US" sz="1800" dirty="0" err="1">
                <a:latin typeface="Arial" panose="020B0604020202020204"/>
              </a:rPr>
              <a:t>pyGeotemporal</a:t>
            </a:r>
            <a:endParaRPr kumimoji="0" lang="en-US" sz="1800" b="0" i="0" u="none" strike="noStrike" kern="1200" cap="none" spc="0" normalizeH="0" baseline="0" noProof="0" dirty="0">
              <a:ln>
                <a:noFill/>
              </a:ln>
              <a:effectLst/>
              <a:uLnTx/>
              <a:uFillTx/>
              <a:latin typeface="Arial" panose="020B0604020202020204"/>
            </a:endParaRPr>
          </a:p>
        </p:txBody>
      </p:sp>
      <p:sp>
        <p:nvSpPr>
          <p:cNvPr id="15" name="Content Placeholder 6">
            <a:extLst>
              <a:ext uri="{FF2B5EF4-FFF2-40B4-BE49-F238E27FC236}">
                <a16:creationId xmlns:a16="http://schemas.microsoft.com/office/drawing/2014/main" id="{107F06C6-4265-E348-AAAB-6071C0719B55}"/>
              </a:ext>
            </a:extLst>
          </p:cNvPr>
          <p:cNvSpPr txBox="1">
            <a:spLocks/>
          </p:cNvSpPr>
          <p:nvPr/>
        </p:nvSpPr>
        <p:spPr>
          <a:xfrm>
            <a:off x="181636" y="4491481"/>
            <a:ext cx="1787923" cy="5007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None/>
              <a:tabLst/>
              <a:defRPr/>
            </a:pPr>
            <a:r>
              <a:rPr lang="en-US" sz="1800" dirty="0">
                <a:latin typeface="Arial" panose="020B0604020202020204"/>
              </a:rPr>
              <a:t>YML Config</a:t>
            </a:r>
            <a:endParaRPr kumimoji="0" lang="en-US" sz="1800" b="0" i="0" u="none" strike="noStrike" kern="1200" cap="none" spc="0" normalizeH="0" baseline="0" noProof="0" dirty="0">
              <a:ln>
                <a:noFill/>
              </a:ln>
              <a:effectLst/>
              <a:uLnTx/>
              <a:uFillTx/>
              <a:latin typeface="Arial" panose="020B0604020202020204"/>
            </a:endParaRPr>
          </a:p>
        </p:txBody>
      </p:sp>
    </p:spTree>
    <p:extLst>
      <p:ext uri="{BB962C8B-B14F-4D97-AF65-F5344CB8AC3E}">
        <p14:creationId xmlns:p14="http://schemas.microsoft.com/office/powerpoint/2010/main" val="27035235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Goose Creek Flux Tower</a:t>
            </a:r>
          </a:p>
        </p:txBody>
      </p:sp>
      <p:sp>
        <p:nvSpPr>
          <p:cNvPr id="10" name="Content Placeholder 9">
            <a:extLst>
              <a:ext uri="{FF2B5EF4-FFF2-40B4-BE49-F238E27FC236}">
                <a16:creationId xmlns:a16="http://schemas.microsoft.com/office/drawing/2014/main" id="{7AC36DB0-1499-B741-A87D-A6D4D726806E}"/>
              </a:ext>
            </a:extLst>
          </p:cNvPr>
          <p:cNvSpPr>
            <a:spLocks noGrp="1"/>
          </p:cNvSpPr>
          <p:nvPr>
            <p:ph idx="10"/>
          </p:nvPr>
        </p:nvSpPr>
        <p:spPr/>
        <p:txBody>
          <a:bodyPr/>
          <a:lstStyle/>
          <a:p>
            <a:r>
              <a:rPr lang="en-US" dirty="0"/>
              <a:t>Geodashboard (23 instruments)</a:t>
            </a:r>
          </a:p>
        </p:txBody>
      </p:sp>
      <p:pic>
        <p:nvPicPr>
          <p:cNvPr id="5" name="Picture 4">
            <a:extLst>
              <a:ext uri="{FF2B5EF4-FFF2-40B4-BE49-F238E27FC236}">
                <a16:creationId xmlns:a16="http://schemas.microsoft.com/office/drawing/2014/main" id="{4DA407F7-FB3E-4644-B8A7-DBE7D75E5D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108" y="2173211"/>
            <a:ext cx="3325091" cy="3309697"/>
          </a:xfrm>
          <a:prstGeom prst="rect">
            <a:avLst/>
          </a:prstGeom>
          <a:ln>
            <a:solidFill>
              <a:schemeClr val="tx1"/>
            </a:solidFill>
          </a:ln>
        </p:spPr>
      </p:pic>
      <p:pic>
        <p:nvPicPr>
          <p:cNvPr id="7" name="Picture 6">
            <a:extLst>
              <a:ext uri="{FF2B5EF4-FFF2-40B4-BE49-F238E27FC236}">
                <a16:creationId xmlns:a16="http://schemas.microsoft.com/office/drawing/2014/main" id="{2882416D-471B-174B-AD50-C50BA9B57A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6358" y="1703210"/>
            <a:ext cx="7116162" cy="4564743"/>
          </a:xfrm>
          <a:prstGeom prst="rect">
            <a:avLst/>
          </a:prstGeom>
          <a:ln>
            <a:solidFill>
              <a:schemeClr val="tx1"/>
            </a:solidFill>
          </a:ln>
        </p:spPr>
      </p:pic>
    </p:spTree>
    <p:extLst>
      <p:ext uri="{BB962C8B-B14F-4D97-AF65-F5344CB8AC3E}">
        <p14:creationId xmlns:p14="http://schemas.microsoft.com/office/powerpoint/2010/main" val="1744037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vert="horz" lIns="0" tIns="0" rIns="0" bIns="0" rtlCol="0" anchor="ctr" anchorCtr="0">
            <a:noAutofit/>
          </a:bodyPr>
          <a:lstStyle/>
          <a:p>
            <a:r>
              <a:rPr lang="en-US" dirty="0"/>
              <a:t>Explore</a:t>
            </a:r>
          </a:p>
        </p:txBody>
      </p:sp>
      <p:sp>
        <p:nvSpPr>
          <p:cNvPr id="4" name="Content Placeholder 3">
            <a:extLst>
              <a:ext uri="{FF2B5EF4-FFF2-40B4-BE49-F238E27FC236}">
                <a16:creationId xmlns:a16="http://schemas.microsoft.com/office/drawing/2014/main" id="{E58081DF-AAFD-534B-A97C-2B5A5732F0E0}"/>
              </a:ext>
            </a:extLst>
          </p:cNvPr>
          <p:cNvSpPr>
            <a:spLocks noGrp="1"/>
          </p:cNvSpPr>
          <p:nvPr>
            <p:ph idx="10"/>
          </p:nvPr>
        </p:nvSpPr>
        <p:spPr/>
        <p:txBody>
          <a:bodyPr/>
          <a:lstStyle/>
          <a:p>
            <a:endParaRPr lang="en-US"/>
          </a:p>
        </p:txBody>
      </p:sp>
      <p:sp>
        <p:nvSpPr>
          <p:cNvPr id="59396" name="Picture 8"/>
          <p:cNvSpPr>
            <a:spLocks noChangeAspect="1"/>
          </p:cNvSpPr>
          <p:nvPr/>
        </p:nvSpPr>
        <p:spPr bwMode="auto">
          <a:xfrm>
            <a:off x="7391400" y="1371600"/>
            <a:ext cx="3119438" cy="419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66666"/>
              </a:solidFill>
              <a:effectLst/>
              <a:uLnTx/>
              <a:uFillTx/>
              <a:latin typeface="Arial" panose="020B0604020202020204"/>
              <a:ea typeface="+mn-ea"/>
              <a:cs typeface="+mn-cs"/>
            </a:endParaRPr>
          </a:p>
        </p:txBody>
      </p:sp>
      <p:pic>
        <p:nvPicPr>
          <p:cNvPr id="3" name="Picture 2">
            <a:extLst>
              <a:ext uri="{FF2B5EF4-FFF2-40B4-BE49-F238E27FC236}">
                <a16:creationId xmlns:a16="http://schemas.microsoft.com/office/drawing/2014/main" id="{E0DBEE32-E987-8E42-A076-5738418626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6247" y="1157950"/>
            <a:ext cx="9559505" cy="4987221"/>
          </a:xfrm>
          <a:prstGeom prst="rect">
            <a:avLst/>
          </a:prstGeom>
          <a:ln>
            <a:solidFill>
              <a:schemeClr val="tx1"/>
            </a:solidFill>
          </a:ln>
        </p:spPr>
      </p:pic>
    </p:spTree>
    <p:extLst>
      <p:ext uri="{BB962C8B-B14F-4D97-AF65-F5344CB8AC3E}">
        <p14:creationId xmlns:p14="http://schemas.microsoft.com/office/powerpoint/2010/main" val="3124305451"/>
      </p:ext>
    </p:extLst>
  </p:cSld>
  <p:clrMapOvr>
    <a:masterClrMapping/>
  </p:clrMapOvr>
  <mc:AlternateContent xmlns:mc="http://schemas.openxmlformats.org/markup-compatibility/2006" xmlns:p14="http://schemas.microsoft.com/office/powerpoint/2010/main">
    <mc:Choice Requires="p14">
      <p:transition spd="slow" p14:dur="2000" advTm="7000"/>
    </mc:Choice>
    <mc:Fallback xmlns="">
      <p:transition spd="slow" advTm="7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D5F04-2A5E-004F-AF1B-CBFC2A1791D2}"/>
              </a:ext>
            </a:extLst>
          </p:cNvPr>
          <p:cNvSpPr>
            <a:spLocks noGrp="1"/>
          </p:cNvSpPr>
          <p:nvPr>
            <p:ph type="title"/>
          </p:nvPr>
        </p:nvSpPr>
        <p:spPr/>
        <p:txBody>
          <a:bodyPr/>
          <a:lstStyle/>
          <a:p>
            <a:r>
              <a:rPr lang="en-US" dirty="0"/>
              <a:t>Search and Download</a:t>
            </a:r>
          </a:p>
        </p:txBody>
      </p:sp>
      <p:sp>
        <p:nvSpPr>
          <p:cNvPr id="3" name="Content Placeholder 2">
            <a:extLst>
              <a:ext uri="{FF2B5EF4-FFF2-40B4-BE49-F238E27FC236}">
                <a16:creationId xmlns:a16="http://schemas.microsoft.com/office/drawing/2014/main" id="{B6D20255-6A4F-1848-A11E-2C97A6821974}"/>
              </a:ext>
            </a:extLst>
          </p:cNvPr>
          <p:cNvSpPr>
            <a:spLocks noGrp="1"/>
          </p:cNvSpPr>
          <p:nvPr>
            <p:ph idx="10"/>
          </p:nvPr>
        </p:nvSpPr>
        <p:spPr/>
        <p:txBody>
          <a:bodyPr/>
          <a:lstStyle/>
          <a:p>
            <a:endParaRPr lang="en-US" dirty="0"/>
          </a:p>
        </p:txBody>
      </p:sp>
      <p:pic>
        <p:nvPicPr>
          <p:cNvPr id="5" name="Picture 4">
            <a:extLst>
              <a:ext uri="{FF2B5EF4-FFF2-40B4-BE49-F238E27FC236}">
                <a16:creationId xmlns:a16="http://schemas.microsoft.com/office/drawing/2014/main" id="{AF624D02-60B8-154D-AC97-49C8B594C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2145" y="1042799"/>
            <a:ext cx="7661564" cy="5226976"/>
          </a:xfrm>
          <a:prstGeom prst="rect">
            <a:avLst/>
          </a:prstGeom>
          <a:ln>
            <a:solidFill>
              <a:schemeClr val="accent1"/>
            </a:solidFill>
          </a:ln>
        </p:spPr>
      </p:pic>
    </p:spTree>
    <p:extLst>
      <p:ext uri="{BB962C8B-B14F-4D97-AF65-F5344CB8AC3E}">
        <p14:creationId xmlns:p14="http://schemas.microsoft.com/office/powerpoint/2010/main" val="1439559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72507" y="1384494"/>
            <a:ext cx="6207369" cy="4609239"/>
          </a:xfrm>
          <a:prstGeom prst="rect">
            <a:avLst/>
          </a:prstGeom>
        </p:spPr>
      </p:pic>
      <p:sp>
        <p:nvSpPr>
          <p:cNvPr id="2" name="Title 1"/>
          <p:cNvSpPr>
            <a:spLocks noGrp="1"/>
          </p:cNvSpPr>
          <p:nvPr>
            <p:ph type="title"/>
          </p:nvPr>
        </p:nvSpPr>
        <p:spPr/>
        <p:txBody>
          <a:bodyPr/>
          <a:lstStyle/>
          <a:p>
            <a:r>
              <a:rPr lang="en-US" dirty="0"/>
              <a:t>Datapoints</a:t>
            </a:r>
          </a:p>
        </p:txBody>
      </p:sp>
      <p:sp>
        <p:nvSpPr>
          <p:cNvPr id="9" name="TextBox 8"/>
          <p:cNvSpPr txBox="1"/>
          <p:nvPr/>
        </p:nvSpPr>
        <p:spPr>
          <a:xfrm>
            <a:off x="8427310" y="1137791"/>
            <a:ext cx="2781531" cy="1077218"/>
          </a:xfrm>
          <a:prstGeom prst="rect">
            <a:avLst/>
          </a:prstGeom>
          <a:noFill/>
        </p:spPr>
        <p:txBody>
          <a:bodyPr wrap="none" rtlCol="0">
            <a:spAutoFit/>
          </a:bodyPr>
          <a:lstStyle/>
          <a:p>
            <a:r>
              <a:rPr lang="en-US" dirty="0"/>
              <a:t>ISO 8601</a:t>
            </a:r>
          </a:p>
          <a:p>
            <a:r>
              <a:rPr lang="en-US" dirty="0"/>
              <a:t>With </a:t>
            </a:r>
            <a:r>
              <a:rPr lang="en-US" dirty="0" err="1"/>
              <a:t>timezone</a:t>
            </a:r>
            <a:endParaRPr lang="en-US" dirty="0"/>
          </a:p>
        </p:txBody>
      </p:sp>
      <p:cxnSp>
        <p:nvCxnSpPr>
          <p:cNvPr id="11" name="Straight Arrow Connector 10"/>
          <p:cNvCxnSpPr>
            <a:cxnSpLocks/>
          </p:cNvCxnSpPr>
          <p:nvPr/>
        </p:nvCxnSpPr>
        <p:spPr>
          <a:xfrm flipH="1">
            <a:off x="6146801" y="1676400"/>
            <a:ext cx="2108199" cy="342900"/>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2" name="TextBox 11"/>
          <p:cNvSpPr txBox="1"/>
          <p:nvPr/>
        </p:nvSpPr>
        <p:spPr>
          <a:xfrm>
            <a:off x="1025103" y="3086047"/>
            <a:ext cx="1981200" cy="1077218"/>
          </a:xfrm>
          <a:prstGeom prst="rect">
            <a:avLst/>
          </a:prstGeom>
          <a:noFill/>
        </p:spPr>
        <p:txBody>
          <a:bodyPr wrap="square" rtlCol="0">
            <a:spAutoFit/>
          </a:bodyPr>
          <a:lstStyle/>
          <a:p>
            <a:r>
              <a:rPr lang="en-US" dirty="0"/>
              <a:t>Flexible</a:t>
            </a:r>
          </a:p>
          <a:p>
            <a:r>
              <a:rPr lang="en-US" dirty="0"/>
              <a:t>JSON</a:t>
            </a:r>
          </a:p>
        </p:txBody>
      </p:sp>
      <p:cxnSp>
        <p:nvCxnSpPr>
          <p:cNvPr id="13" name="Straight Arrow Connector 12"/>
          <p:cNvCxnSpPr>
            <a:cxnSpLocks/>
          </p:cNvCxnSpPr>
          <p:nvPr/>
        </p:nvCxnSpPr>
        <p:spPr>
          <a:xfrm flipV="1">
            <a:off x="2015703" y="2448501"/>
            <a:ext cx="1095797" cy="878899"/>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15" name="Straight Arrow Connector 14"/>
          <p:cNvCxnSpPr>
            <a:cxnSpLocks/>
          </p:cNvCxnSpPr>
          <p:nvPr/>
        </p:nvCxnSpPr>
        <p:spPr>
          <a:xfrm flipV="1">
            <a:off x="1892726" y="4097478"/>
            <a:ext cx="1218774" cy="1048491"/>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7" name="TextBox 16"/>
          <p:cNvSpPr txBox="1"/>
          <p:nvPr/>
        </p:nvSpPr>
        <p:spPr>
          <a:xfrm>
            <a:off x="690996" y="4955757"/>
            <a:ext cx="2315307" cy="584775"/>
          </a:xfrm>
          <a:prstGeom prst="rect">
            <a:avLst/>
          </a:prstGeom>
          <a:noFill/>
        </p:spPr>
        <p:txBody>
          <a:bodyPr wrap="square" rtlCol="0">
            <a:spAutoFit/>
          </a:bodyPr>
          <a:lstStyle/>
          <a:p>
            <a:r>
              <a:rPr lang="en-US" dirty="0" err="1"/>
              <a:t>GeoJSON</a:t>
            </a:r>
            <a:endParaRPr lang="en-US" dirty="0"/>
          </a:p>
        </p:txBody>
      </p:sp>
    </p:spTree>
    <p:extLst>
      <p:ext uri="{BB962C8B-B14F-4D97-AF65-F5344CB8AC3E}">
        <p14:creationId xmlns:p14="http://schemas.microsoft.com/office/powerpoint/2010/main" val="2547122611"/>
      </p:ext>
    </p:extLst>
  </p:cSld>
  <p:clrMapOvr>
    <a:masterClrMapping/>
  </p:clrMapOvr>
  <mc:AlternateContent xmlns:mc="http://schemas.openxmlformats.org/markup-compatibility/2006" xmlns:p14="http://schemas.microsoft.com/office/powerpoint/2010/main">
    <mc:Choice Requires="p14">
      <p:transition spd="slow" p14:dur="2000" advTm="7000"/>
    </mc:Choice>
    <mc:Fallback xmlns="">
      <p:transition spd="slow" advTm="7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B63BF-A36C-3045-9F9A-44889BDD447A}"/>
              </a:ext>
            </a:extLst>
          </p:cNvPr>
          <p:cNvSpPr>
            <a:spLocks noGrp="1"/>
          </p:cNvSpPr>
          <p:nvPr>
            <p:ph type="title"/>
          </p:nvPr>
        </p:nvSpPr>
        <p:spPr/>
        <p:txBody>
          <a:bodyPr/>
          <a:lstStyle/>
          <a:p>
            <a:r>
              <a:rPr lang="en-US" dirty="0" err="1"/>
              <a:t>Postgresql</a:t>
            </a:r>
            <a:r>
              <a:rPr lang="en-US" dirty="0"/>
              <a:t> Schema</a:t>
            </a:r>
          </a:p>
        </p:txBody>
      </p:sp>
      <p:pic>
        <p:nvPicPr>
          <p:cNvPr id="6" name="Content Placeholder 5">
            <a:extLst>
              <a:ext uri="{FF2B5EF4-FFF2-40B4-BE49-F238E27FC236}">
                <a16:creationId xmlns:a16="http://schemas.microsoft.com/office/drawing/2014/main" id="{2DE34779-3C1C-1448-8109-8DBF4137B143}"/>
              </a:ext>
            </a:extLst>
          </p:cNvPr>
          <p:cNvPicPr>
            <a:picLocks noGrp="1" noChangeAspect="1"/>
          </p:cNvPicPr>
          <p:nvPr>
            <p:ph idx="10"/>
          </p:nvPr>
        </p:nvPicPr>
        <p:blipFill>
          <a:blip r:embed="rId2"/>
          <a:stretch>
            <a:fillRect/>
          </a:stretch>
        </p:blipFill>
        <p:spPr>
          <a:xfrm>
            <a:off x="920750" y="5074389"/>
            <a:ext cx="10585450" cy="617359"/>
          </a:xfrm>
          <a:ln>
            <a:solidFill>
              <a:schemeClr val="tx1"/>
            </a:solidFill>
          </a:ln>
        </p:spPr>
      </p:pic>
      <p:pic>
        <p:nvPicPr>
          <p:cNvPr id="8" name="Picture 7">
            <a:extLst>
              <a:ext uri="{FF2B5EF4-FFF2-40B4-BE49-F238E27FC236}">
                <a16:creationId xmlns:a16="http://schemas.microsoft.com/office/drawing/2014/main" id="{9AD21E4B-C02E-1142-A63D-EF60AA6EFEA9}"/>
              </a:ext>
            </a:extLst>
          </p:cNvPr>
          <p:cNvPicPr>
            <a:picLocks noChangeAspect="1"/>
          </p:cNvPicPr>
          <p:nvPr/>
        </p:nvPicPr>
        <p:blipFill>
          <a:blip r:embed="rId3"/>
          <a:stretch>
            <a:fillRect/>
          </a:stretch>
        </p:blipFill>
        <p:spPr>
          <a:xfrm>
            <a:off x="920750" y="1308100"/>
            <a:ext cx="8674100" cy="3225800"/>
          </a:xfrm>
          <a:prstGeom prst="rect">
            <a:avLst/>
          </a:prstGeom>
          <a:ln>
            <a:solidFill>
              <a:schemeClr val="tx1"/>
            </a:solidFill>
          </a:ln>
        </p:spPr>
      </p:pic>
      <p:pic>
        <p:nvPicPr>
          <p:cNvPr id="4" name="Graphic 3">
            <a:extLst>
              <a:ext uri="{FF2B5EF4-FFF2-40B4-BE49-F238E27FC236}">
                <a16:creationId xmlns:a16="http://schemas.microsoft.com/office/drawing/2014/main" id="{ACC17162-B3C9-5846-8F1D-9AD6191629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32198" y="1449951"/>
            <a:ext cx="674002" cy="694285"/>
          </a:xfrm>
          <a:prstGeom prst="rect">
            <a:avLst/>
          </a:prstGeom>
        </p:spPr>
      </p:pic>
      <p:pic>
        <p:nvPicPr>
          <p:cNvPr id="7" name="Picture 6">
            <a:extLst>
              <a:ext uri="{FF2B5EF4-FFF2-40B4-BE49-F238E27FC236}">
                <a16:creationId xmlns:a16="http://schemas.microsoft.com/office/drawing/2014/main" id="{A41D5A70-52D2-6B47-89BA-EE95661CFC56}"/>
              </a:ext>
            </a:extLst>
          </p:cNvPr>
          <p:cNvPicPr>
            <a:picLocks noChangeAspect="1"/>
          </p:cNvPicPr>
          <p:nvPr/>
        </p:nvPicPr>
        <p:blipFill>
          <a:blip r:embed="rId6"/>
          <a:stretch>
            <a:fillRect/>
          </a:stretch>
        </p:blipFill>
        <p:spPr>
          <a:xfrm>
            <a:off x="10683841" y="2559017"/>
            <a:ext cx="1174817" cy="690541"/>
          </a:xfrm>
          <a:prstGeom prst="rect">
            <a:avLst/>
          </a:prstGeom>
          <a:ln>
            <a:solidFill>
              <a:schemeClr val="tx1"/>
            </a:solidFill>
          </a:ln>
        </p:spPr>
      </p:pic>
      <p:sp>
        <p:nvSpPr>
          <p:cNvPr id="5" name="Rectangle 4">
            <a:extLst>
              <a:ext uri="{FF2B5EF4-FFF2-40B4-BE49-F238E27FC236}">
                <a16:creationId xmlns:a16="http://schemas.microsoft.com/office/drawing/2014/main" id="{E48B6BAE-9285-A140-961A-557597B79446}"/>
              </a:ext>
            </a:extLst>
          </p:cNvPr>
          <p:cNvSpPr/>
          <p:nvPr/>
        </p:nvSpPr>
        <p:spPr>
          <a:xfrm>
            <a:off x="2153805" y="2748914"/>
            <a:ext cx="686377" cy="1972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0E78804-A9F2-3146-8B08-A08634010E10}"/>
              </a:ext>
            </a:extLst>
          </p:cNvPr>
          <p:cNvSpPr/>
          <p:nvPr/>
        </p:nvSpPr>
        <p:spPr>
          <a:xfrm>
            <a:off x="2167659" y="2208425"/>
            <a:ext cx="921904" cy="19721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9535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69B26-59C8-6541-9107-D6CC6329A3F9}"/>
              </a:ext>
            </a:extLst>
          </p:cNvPr>
          <p:cNvSpPr>
            <a:spLocks noGrp="1"/>
          </p:cNvSpPr>
          <p:nvPr>
            <p:ph type="title"/>
          </p:nvPr>
        </p:nvSpPr>
        <p:spPr/>
        <p:txBody>
          <a:bodyPr/>
          <a:lstStyle/>
          <a:p>
            <a:r>
              <a:rPr lang="en-US" dirty="0"/>
              <a:t>Data Size &amp; Hardware</a:t>
            </a:r>
          </a:p>
        </p:txBody>
      </p:sp>
      <p:sp>
        <p:nvSpPr>
          <p:cNvPr id="3" name="Content Placeholder 2">
            <a:extLst>
              <a:ext uri="{FF2B5EF4-FFF2-40B4-BE49-F238E27FC236}">
                <a16:creationId xmlns:a16="http://schemas.microsoft.com/office/drawing/2014/main" id="{DA735D84-B03C-0841-B893-1B70E9142694}"/>
              </a:ext>
            </a:extLst>
          </p:cNvPr>
          <p:cNvSpPr>
            <a:spLocks noGrp="1"/>
          </p:cNvSpPr>
          <p:nvPr>
            <p:ph idx="10"/>
          </p:nvPr>
        </p:nvSpPr>
        <p:spPr>
          <a:xfrm>
            <a:off x="803695" y="1281885"/>
            <a:ext cx="4987505" cy="4739353"/>
          </a:xfrm>
        </p:spPr>
        <p:txBody>
          <a:bodyPr>
            <a:normAutofit/>
          </a:bodyPr>
          <a:lstStyle/>
          <a:p>
            <a:r>
              <a:rPr lang="en-US" sz="3200" dirty="0"/>
              <a:t>Clowder:</a:t>
            </a:r>
          </a:p>
          <a:p>
            <a:pPr lvl="1"/>
            <a:r>
              <a:rPr lang="en-US" sz="2800" dirty="0"/>
              <a:t>Datasets: 459</a:t>
            </a:r>
          </a:p>
          <a:p>
            <a:pPr lvl="1"/>
            <a:r>
              <a:rPr lang="en-US" sz="2800" dirty="0"/>
              <a:t>Clowder Files: 74K</a:t>
            </a:r>
          </a:p>
          <a:p>
            <a:r>
              <a:rPr lang="en-US" sz="3200" dirty="0"/>
              <a:t>Geodashboard </a:t>
            </a:r>
          </a:p>
          <a:p>
            <a:pPr lvl="1"/>
            <a:r>
              <a:rPr lang="en-US" sz="2800" dirty="0"/>
              <a:t>Sensors: 145</a:t>
            </a:r>
          </a:p>
          <a:p>
            <a:pPr lvl="1"/>
            <a:r>
              <a:rPr lang="en-US" sz="2800" dirty="0"/>
              <a:t>Datapoints: 5,863,002</a:t>
            </a:r>
            <a:endParaRPr lang="en-US" sz="3200" dirty="0"/>
          </a:p>
          <a:p>
            <a:r>
              <a:rPr lang="en-US" sz="3200" dirty="0"/>
              <a:t>Bytes on Disk: ~4 TB</a:t>
            </a:r>
          </a:p>
          <a:p>
            <a:pPr lvl="1"/>
            <a:r>
              <a:rPr lang="en-US" sz="2800" dirty="0"/>
              <a:t>Lidar Data (2.4 TB)</a:t>
            </a:r>
          </a:p>
          <a:p>
            <a:endParaRPr lang="en-US" sz="2000" dirty="0">
              <a:ln w="0"/>
              <a:effectLst>
                <a:outerShdw blurRad="38100" dist="19050" dir="2700000" algn="tl" rotWithShape="0">
                  <a:schemeClr val="dk1">
                    <a:alpha val="40000"/>
                  </a:schemeClr>
                </a:outerShdw>
              </a:effectLst>
            </a:endParaRPr>
          </a:p>
        </p:txBody>
      </p:sp>
      <p:pic>
        <p:nvPicPr>
          <p:cNvPr id="5" name="Picture 4">
            <a:extLst>
              <a:ext uri="{FF2B5EF4-FFF2-40B4-BE49-F238E27FC236}">
                <a16:creationId xmlns:a16="http://schemas.microsoft.com/office/drawing/2014/main" id="{1C7AC26C-7C13-564E-8E69-65BB5B10B9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0514" y="2503181"/>
            <a:ext cx="6103793" cy="2570018"/>
          </a:xfrm>
          <a:prstGeom prst="rect">
            <a:avLst/>
          </a:prstGeom>
          <a:ln>
            <a:solidFill>
              <a:schemeClr val="tx1"/>
            </a:solidFill>
          </a:ln>
        </p:spPr>
      </p:pic>
      <p:pic>
        <p:nvPicPr>
          <p:cNvPr id="7" name="Picture 6">
            <a:extLst>
              <a:ext uri="{FF2B5EF4-FFF2-40B4-BE49-F238E27FC236}">
                <a16:creationId xmlns:a16="http://schemas.microsoft.com/office/drawing/2014/main" id="{CD783BB8-FB31-FD4A-AB44-C0E441A90C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944" y="1558744"/>
            <a:ext cx="2369127" cy="420863"/>
          </a:xfrm>
          <a:prstGeom prst="rect">
            <a:avLst/>
          </a:prstGeom>
        </p:spPr>
      </p:pic>
    </p:spTree>
    <p:extLst>
      <p:ext uri="{BB962C8B-B14F-4D97-AF65-F5344CB8AC3E}">
        <p14:creationId xmlns:p14="http://schemas.microsoft.com/office/powerpoint/2010/main" val="21612455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48AB3-C5C1-714C-B333-EB2A4048CC14}"/>
              </a:ext>
            </a:extLst>
          </p:cNvPr>
          <p:cNvSpPr>
            <a:spLocks noGrp="1"/>
          </p:cNvSpPr>
          <p:nvPr>
            <p:ph type="title"/>
          </p:nvPr>
        </p:nvSpPr>
        <p:spPr/>
        <p:txBody>
          <a:bodyPr/>
          <a:lstStyle/>
          <a:p>
            <a:r>
              <a:rPr lang="en-US" dirty="0" err="1"/>
              <a:t>Geostreaming</a:t>
            </a:r>
            <a:r>
              <a:rPr lang="en-US" dirty="0"/>
              <a:t> Data Framework V3</a:t>
            </a:r>
          </a:p>
        </p:txBody>
      </p:sp>
      <p:sp>
        <p:nvSpPr>
          <p:cNvPr id="3" name="Content Placeholder 2">
            <a:extLst>
              <a:ext uri="{FF2B5EF4-FFF2-40B4-BE49-F238E27FC236}">
                <a16:creationId xmlns:a16="http://schemas.microsoft.com/office/drawing/2014/main" id="{2D135FD5-3507-224A-BCC4-D66DC71FF656}"/>
              </a:ext>
            </a:extLst>
          </p:cNvPr>
          <p:cNvSpPr>
            <a:spLocks noGrp="1"/>
          </p:cNvSpPr>
          <p:nvPr>
            <p:ph idx="10"/>
          </p:nvPr>
        </p:nvSpPr>
        <p:spPr>
          <a:xfrm>
            <a:off x="346364" y="1281885"/>
            <a:ext cx="5264727" cy="4739353"/>
          </a:xfrm>
        </p:spPr>
        <p:txBody>
          <a:bodyPr>
            <a:normAutofit/>
          </a:bodyPr>
          <a:lstStyle/>
          <a:p>
            <a:r>
              <a:rPr lang="en-US" dirty="0"/>
              <a:t>New Backend</a:t>
            </a:r>
          </a:p>
          <a:p>
            <a:pPr lvl="1"/>
            <a:r>
              <a:rPr lang="en-US" dirty="0"/>
              <a:t>New binning tech</a:t>
            </a:r>
          </a:p>
          <a:p>
            <a:pPr lvl="1"/>
            <a:r>
              <a:rPr lang="en-US" dirty="0"/>
              <a:t>Daily/Monthly/Yearly/Seasonal Bins stored in PostgreSQL</a:t>
            </a:r>
          </a:p>
          <a:p>
            <a:r>
              <a:rPr lang="en-US" dirty="0"/>
              <a:t>New Frontend</a:t>
            </a:r>
          </a:p>
          <a:p>
            <a:pPr lvl="1"/>
            <a:r>
              <a:rPr lang="en-US" dirty="0" err="1"/>
              <a:t>React.js</a:t>
            </a:r>
            <a:r>
              <a:rPr lang="en-US" dirty="0"/>
              <a:t>/D3.js/</a:t>
            </a:r>
            <a:r>
              <a:rPr lang="en-US" dirty="0" err="1"/>
              <a:t>OpenLayers</a:t>
            </a:r>
            <a:endParaRPr lang="en-US" dirty="0"/>
          </a:p>
          <a:p>
            <a:pPr lvl="1"/>
            <a:r>
              <a:rPr lang="en-US" dirty="0"/>
              <a:t>Easier to add/configure new visualizations</a:t>
            </a:r>
          </a:p>
          <a:p>
            <a:pPr lvl="1"/>
            <a:r>
              <a:rPr lang="en-US" dirty="0"/>
              <a:t>Mobile Version for Farmers in the Field</a:t>
            </a:r>
          </a:p>
        </p:txBody>
      </p:sp>
      <p:pic>
        <p:nvPicPr>
          <p:cNvPr id="4" name="Picture 3">
            <a:extLst>
              <a:ext uri="{FF2B5EF4-FFF2-40B4-BE49-F238E27FC236}">
                <a16:creationId xmlns:a16="http://schemas.microsoft.com/office/drawing/2014/main" id="{B2E10101-055B-F746-8BC8-B609E791C8E0}"/>
              </a:ext>
            </a:extLst>
          </p:cNvPr>
          <p:cNvPicPr>
            <a:picLocks noChangeAspect="1"/>
          </p:cNvPicPr>
          <p:nvPr/>
        </p:nvPicPr>
        <p:blipFill>
          <a:blip r:embed="rId3"/>
          <a:stretch>
            <a:fillRect/>
          </a:stretch>
        </p:blipFill>
        <p:spPr>
          <a:xfrm>
            <a:off x="5705684" y="1521664"/>
            <a:ext cx="6350761" cy="4259793"/>
          </a:xfrm>
          <a:prstGeom prst="rect">
            <a:avLst/>
          </a:prstGeom>
          <a:ln>
            <a:solidFill>
              <a:schemeClr val="tx1"/>
            </a:solidFill>
          </a:ln>
        </p:spPr>
      </p:pic>
    </p:spTree>
    <p:extLst>
      <p:ext uri="{BB962C8B-B14F-4D97-AF65-F5344CB8AC3E}">
        <p14:creationId xmlns:p14="http://schemas.microsoft.com/office/powerpoint/2010/main" val="2220575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FB1357-8B1D-1648-B798-58EFAEE052C3}"/>
              </a:ext>
            </a:extLst>
          </p:cNvPr>
          <p:cNvSpPr>
            <a:spLocks noGrp="1"/>
          </p:cNvSpPr>
          <p:nvPr>
            <p:ph type="title"/>
          </p:nvPr>
        </p:nvSpPr>
        <p:spPr/>
        <p:txBody>
          <a:bodyPr>
            <a:noAutofit/>
          </a:bodyPr>
          <a:lstStyle/>
          <a:p>
            <a:r>
              <a:rPr lang="en-US" dirty="0"/>
              <a:t>Intensively</a:t>
            </a:r>
            <a:r>
              <a:rPr lang="en-US" sz="2000" dirty="0"/>
              <a:t> </a:t>
            </a:r>
            <a:r>
              <a:rPr lang="en-US" dirty="0"/>
              <a:t>Managed Landscapes</a:t>
            </a:r>
          </a:p>
        </p:txBody>
      </p:sp>
      <p:sp>
        <p:nvSpPr>
          <p:cNvPr id="13" name="Content Placeholder 12">
            <a:extLst>
              <a:ext uri="{FF2B5EF4-FFF2-40B4-BE49-F238E27FC236}">
                <a16:creationId xmlns:a16="http://schemas.microsoft.com/office/drawing/2014/main" id="{C951EE06-D9FC-0849-B22D-1475666F55CC}"/>
              </a:ext>
            </a:extLst>
          </p:cNvPr>
          <p:cNvSpPr>
            <a:spLocks noGrp="1"/>
          </p:cNvSpPr>
          <p:nvPr>
            <p:ph idx="10"/>
          </p:nvPr>
        </p:nvSpPr>
        <p:spPr>
          <a:xfrm>
            <a:off x="6428508" y="1202755"/>
            <a:ext cx="5382492" cy="4739353"/>
          </a:xfrm>
        </p:spPr>
        <p:txBody>
          <a:bodyPr/>
          <a:lstStyle/>
          <a:p>
            <a:pPr marL="400050" indent="-342900"/>
            <a:r>
              <a:rPr lang="en-US" sz="3600" dirty="0"/>
              <a:t>3 sites: </a:t>
            </a:r>
          </a:p>
          <a:p>
            <a:pPr marL="857250" lvl="1" indent="-342900"/>
            <a:r>
              <a:rPr lang="en-US" sz="3200" dirty="0"/>
              <a:t>Illinois, Iowa, and Minnesota </a:t>
            </a:r>
          </a:p>
          <a:p>
            <a:pPr marL="400050" indent="-342900"/>
            <a:r>
              <a:rPr lang="en-US" sz="3600" dirty="0"/>
              <a:t>Many institutions:</a:t>
            </a:r>
          </a:p>
          <a:p>
            <a:pPr marL="857250" lvl="1" indent="-342900"/>
            <a:r>
              <a:rPr lang="en-US" sz="3200" dirty="0"/>
              <a:t>UIUC, IU, Northwestern, Penn State, Purdue, U of Iowa, UT Knoxville</a:t>
            </a:r>
          </a:p>
          <a:p>
            <a:endParaRPr lang="en-US" dirty="0"/>
          </a:p>
        </p:txBody>
      </p:sp>
      <p:pic>
        <p:nvPicPr>
          <p:cNvPr id="9" name="Picture 8">
            <a:extLst>
              <a:ext uri="{FF2B5EF4-FFF2-40B4-BE49-F238E27FC236}">
                <a16:creationId xmlns:a16="http://schemas.microsoft.com/office/drawing/2014/main" id="{C9463BA9-307D-C545-83AD-AB70B7D78A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202755"/>
            <a:ext cx="5715000" cy="4660900"/>
          </a:xfrm>
          <a:prstGeom prst="rect">
            <a:avLst/>
          </a:prstGeom>
        </p:spPr>
      </p:pic>
    </p:spTree>
    <p:extLst>
      <p:ext uri="{BB962C8B-B14F-4D97-AF65-F5344CB8AC3E}">
        <p14:creationId xmlns:p14="http://schemas.microsoft.com/office/powerpoint/2010/main" val="923688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D599B-C070-F640-8DCE-645AF2B3F3F6}"/>
              </a:ext>
            </a:extLst>
          </p:cNvPr>
          <p:cNvSpPr>
            <a:spLocks noGrp="1"/>
          </p:cNvSpPr>
          <p:nvPr>
            <p:ph type="title"/>
          </p:nvPr>
        </p:nvSpPr>
        <p:spPr/>
        <p:txBody>
          <a:bodyPr/>
          <a:lstStyle/>
          <a:p>
            <a:r>
              <a:rPr lang="en-US" dirty="0"/>
              <a:t>Thanks! All Software is Open Source</a:t>
            </a:r>
          </a:p>
        </p:txBody>
      </p:sp>
      <p:sp>
        <p:nvSpPr>
          <p:cNvPr id="3" name="Content Placeholder 2">
            <a:extLst>
              <a:ext uri="{FF2B5EF4-FFF2-40B4-BE49-F238E27FC236}">
                <a16:creationId xmlns:a16="http://schemas.microsoft.com/office/drawing/2014/main" id="{E504904F-6E1B-BD4E-BAA1-465B286768BE}"/>
              </a:ext>
            </a:extLst>
          </p:cNvPr>
          <p:cNvSpPr>
            <a:spLocks noGrp="1"/>
          </p:cNvSpPr>
          <p:nvPr>
            <p:ph idx="10"/>
          </p:nvPr>
        </p:nvSpPr>
        <p:spPr/>
        <p:txBody>
          <a:bodyPr>
            <a:normAutofit/>
          </a:bodyPr>
          <a:lstStyle/>
          <a:p>
            <a:pPr marL="0" indent="0" algn="ctr">
              <a:buNone/>
            </a:pPr>
            <a:endParaRPr lang="en-US" sz="4000" dirty="0">
              <a:solidFill>
                <a:srgbClr val="666666"/>
              </a:solidFill>
              <a:latin typeface="Arial" charset="0"/>
              <a:ea typeface="ＭＳ Ｐゴシック" charset="0"/>
              <a:hlinkClick r:id="rId3"/>
            </a:endParaRPr>
          </a:p>
          <a:p>
            <a:pPr marL="0" indent="0" algn="ctr">
              <a:buNone/>
            </a:pPr>
            <a:endParaRPr lang="en-US" sz="4000" dirty="0">
              <a:hlinkClick r:id="rId3"/>
            </a:endParaRPr>
          </a:p>
          <a:p>
            <a:pPr marL="0" indent="0" algn="ctr">
              <a:buNone/>
            </a:pPr>
            <a:r>
              <a:rPr lang="en-US" sz="4000" dirty="0">
                <a:hlinkClick r:id="rId4"/>
              </a:rPr>
              <a:t>https://clowder.ncsa.illinois.edu/</a:t>
            </a:r>
            <a:endParaRPr lang="en-US" sz="4000" dirty="0"/>
          </a:p>
          <a:p>
            <a:pPr marL="0" indent="0" algn="ctr">
              <a:buNone/>
            </a:pPr>
            <a:endParaRPr lang="en-US" sz="4000" dirty="0">
              <a:hlinkClick r:id="rId3"/>
            </a:endParaRPr>
          </a:p>
          <a:p>
            <a:pPr marL="0" indent="0" algn="ctr">
              <a:buNone/>
            </a:pPr>
            <a:r>
              <a:rPr lang="en-US" sz="4000" dirty="0">
                <a:hlinkClick r:id="rId3"/>
              </a:rPr>
              <a:t>https://geodashboard.ncsa.illinois.edu</a:t>
            </a:r>
          </a:p>
        </p:txBody>
      </p:sp>
    </p:spTree>
    <p:extLst>
      <p:ext uri="{BB962C8B-B14F-4D97-AF65-F5344CB8AC3E}">
        <p14:creationId xmlns:p14="http://schemas.microsoft.com/office/powerpoint/2010/main" val="460896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FA7F6-DAB8-2640-95FD-2623F8B95458}"/>
              </a:ext>
            </a:extLst>
          </p:cNvPr>
          <p:cNvSpPr>
            <a:spLocks noGrp="1"/>
          </p:cNvSpPr>
          <p:nvPr>
            <p:ph type="title"/>
          </p:nvPr>
        </p:nvSpPr>
        <p:spPr/>
        <p:txBody>
          <a:bodyPr/>
          <a:lstStyle/>
          <a:p>
            <a:r>
              <a:rPr lang="en-US"/>
              <a:t>IML CZO Data</a:t>
            </a:r>
            <a:endParaRPr lang="en-US" dirty="0"/>
          </a:p>
        </p:txBody>
      </p:sp>
      <p:sp>
        <p:nvSpPr>
          <p:cNvPr id="8" name="Content Placeholder 7">
            <a:extLst>
              <a:ext uri="{FF2B5EF4-FFF2-40B4-BE49-F238E27FC236}">
                <a16:creationId xmlns:a16="http://schemas.microsoft.com/office/drawing/2014/main" id="{172E9C13-5E2D-6E4E-8B44-607F8165494C}"/>
              </a:ext>
            </a:extLst>
          </p:cNvPr>
          <p:cNvSpPr>
            <a:spLocks noGrp="1"/>
          </p:cNvSpPr>
          <p:nvPr>
            <p:ph idx="10"/>
          </p:nvPr>
        </p:nvSpPr>
        <p:spPr>
          <a:xfrm>
            <a:off x="803695" y="1281885"/>
            <a:ext cx="8402913" cy="4739353"/>
          </a:xfrm>
        </p:spPr>
        <p:txBody>
          <a:bodyPr>
            <a:normAutofit fontScale="85000" lnSpcReduction="20000"/>
          </a:bodyPr>
          <a:lstStyle/>
          <a:p>
            <a:r>
              <a:rPr lang="en-US" dirty="0"/>
              <a:t>Atmospheric</a:t>
            </a:r>
          </a:p>
          <a:p>
            <a:pPr lvl="1"/>
            <a:r>
              <a:rPr lang="en-US" dirty="0"/>
              <a:t>Air pressure, Air temperature, Barometric pressure, C02 Flux, Wind Speed, Incoming Global Solar Radiation, Wind direction and Speed, Precipitation, Relative Humidity etc.</a:t>
            </a:r>
          </a:p>
          <a:p>
            <a:r>
              <a:rPr lang="en-US" dirty="0"/>
              <a:t>Stream Water Quality</a:t>
            </a:r>
          </a:p>
          <a:p>
            <a:pPr lvl="1"/>
            <a:r>
              <a:rPr lang="en-US" dirty="0"/>
              <a:t>Ammonium, </a:t>
            </a:r>
            <a:r>
              <a:rPr lang="en-US" dirty="0" err="1"/>
              <a:t>Kjeldahl</a:t>
            </a:r>
            <a:r>
              <a:rPr lang="en-US" dirty="0"/>
              <a:t> Nitrogen, Nitrate as N, Stream pH, Water Temperature, Nitrate-N, Water temp F</a:t>
            </a:r>
          </a:p>
          <a:p>
            <a:r>
              <a:rPr lang="en-US" dirty="0"/>
              <a:t>Streamflow</a:t>
            </a:r>
          </a:p>
          <a:p>
            <a:pPr lvl="1"/>
            <a:r>
              <a:rPr lang="en-US" dirty="0"/>
              <a:t>River Discharge, River Stage, Water Elevation, Flood Stage, Discharge</a:t>
            </a:r>
          </a:p>
          <a:p>
            <a:r>
              <a:rPr lang="en-US" dirty="0"/>
              <a:t>Soil States</a:t>
            </a:r>
          </a:p>
          <a:p>
            <a:pPr lvl="1"/>
            <a:r>
              <a:rPr lang="en-US" dirty="0"/>
              <a:t>Soil Heat Flux, Soil Temperature, Soil Water Content, Electrical conductivity, Temperature, etc.</a:t>
            </a:r>
          </a:p>
          <a:p>
            <a:r>
              <a:rPr lang="en-US" dirty="0"/>
              <a:t>Remote Sensing Lidar</a:t>
            </a:r>
          </a:p>
          <a:p>
            <a:r>
              <a:rPr lang="en-US" dirty="0"/>
              <a:t>Lab Analysis Results (soil cores)</a:t>
            </a:r>
          </a:p>
          <a:p>
            <a:r>
              <a:rPr lang="en-US" dirty="0"/>
              <a:t>GIS layers</a:t>
            </a:r>
          </a:p>
        </p:txBody>
      </p:sp>
      <p:pic>
        <p:nvPicPr>
          <p:cNvPr id="4" name="Picture 3">
            <a:extLst>
              <a:ext uri="{FF2B5EF4-FFF2-40B4-BE49-F238E27FC236}">
                <a16:creationId xmlns:a16="http://schemas.microsoft.com/office/drawing/2014/main" id="{B4BD4CDF-C01E-DC46-843E-BED8BE4262F2}"/>
              </a:ext>
            </a:extLst>
          </p:cNvPr>
          <p:cNvPicPr>
            <a:picLocks noChangeAspect="1"/>
          </p:cNvPicPr>
          <p:nvPr/>
        </p:nvPicPr>
        <p:blipFill>
          <a:blip r:embed="rId3"/>
          <a:stretch>
            <a:fillRect/>
          </a:stretch>
        </p:blipFill>
        <p:spPr>
          <a:xfrm>
            <a:off x="10774074" y="3569779"/>
            <a:ext cx="1048876" cy="1864669"/>
          </a:xfrm>
          <a:prstGeom prst="rect">
            <a:avLst/>
          </a:prstGeom>
        </p:spPr>
      </p:pic>
      <p:pic>
        <p:nvPicPr>
          <p:cNvPr id="5" name="Picture 4">
            <a:extLst>
              <a:ext uri="{FF2B5EF4-FFF2-40B4-BE49-F238E27FC236}">
                <a16:creationId xmlns:a16="http://schemas.microsoft.com/office/drawing/2014/main" id="{7B610515-B82E-C24D-B347-9F3CB07D2A3B}"/>
              </a:ext>
            </a:extLst>
          </p:cNvPr>
          <p:cNvPicPr>
            <a:picLocks noChangeAspect="1"/>
          </p:cNvPicPr>
          <p:nvPr/>
        </p:nvPicPr>
        <p:blipFill>
          <a:blip r:embed="rId4"/>
          <a:stretch>
            <a:fillRect/>
          </a:stretch>
        </p:blipFill>
        <p:spPr>
          <a:xfrm>
            <a:off x="9469845" y="3569779"/>
            <a:ext cx="1040992" cy="1850653"/>
          </a:xfrm>
          <a:prstGeom prst="rect">
            <a:avLst/>
          </a:prstGeom>
        </p:spPr>
      </p:pic>
      <p:pic>
        <p:nvPicPr>
          <p:cNvPr id="6" name="Picture 5">
            <a:extLst>
              <a:ext uri="{FF2B5EF4-FFF2-40B4-BE49-F238E27FC236}">
                <a16:creationId xmlns:a16="http://schemas.microsoft.com/office/drawing/2014/main" id="{C470512D-6B79-1749-A607-CFEA567E623F}"/>
              </a:ext>
            </a:extLst>
          </p:cNvPr>
          <p:cNvPicPr>
            <a:picLocks noChangeAspect="1"/>
          </p:cNvPicPr>
          <p:nvPr/>
        </p:nvPicPr>
        <p:blipFill>
          <a:blip r:embed="rId5"/>
          <a:stretch>
            <a:fillRect/>
          </a:stretch>
        </p:blipFill>
        <p:spPr>
          <a:xfrm>
            <a:off x="9970428" y="1261336"/>
            <a:ext cx="1080819" cy="1919876"/>
          </a:xfrm>
          <a:prstGeom prst="rect">
            <a:avLst/>
          </a:prstGeom>
        </p:spPr>
      </p:pic>
    </p:spTree>
    <p:extLst>
      <p:ext uri="{BB962C8B-B14F-4D97-AF65-F5344CB8AC3E}">
        <p14:creationId xmlns:p14="http://schemas.microsoft.com/office/powerpoint/2010/main" val="3765591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2755E92-739C-4046-B39F-A576E6713E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86945" y="1711142"/>
            <a:ext cx="5777658" cy="3774918"/>
          </a:xfrm>
          <a:prstGeom prst="rect">
            <a:avLst/>
          </a:prstGeom>
        </p:spPr>
      </p:pic>
      <p:sp>
        <p:nvSpPr>
          <p:cNvPr id="2" name="Title 1">
            <a:extLst>
              <a:ext uri="{FF2B5EF4-FFF2-40B4-BE49-F238E27FC236}">
                <a16:creationId xmlns:a16="http://schemas.microsoft.com/office/drawing/2014/main" id="{B96B134E-AEFC-6343-9A01-744E508F7DC5}"/>
              </a:ext>
            </a:extLst>
          </p:cNvPr>
          <p:cNvSpPr>
            <a:spLocks noGrp="1"/>
          </p:cNvSpPr>
          <p:nvPr>
            <p:ph type="title"/>
          </p:nvPr>
        </p:nvSpPr>
        <p:spPr/>
        <p:txBody>
          <a:bodyPr>
            <a:noAutofit/>
          </a:bodyPr>
          <a:lstStyle/>
          <a:p>
            <a:r>
              <a:rPr lang="en-US" sz="3200" dirty="0"/>
              <a:t>Clowder: Open Source Data Management for Long Tail Data</a:t>
            </a:r>
          </a:p>
        </p:txBody>
      </p:sp>
      <p:sp>
        <p:nvSpPr>
          <p:cNvPr id="3" name="Content Placeholder 2">
            <a:extLst>
              <a:ext uri="{FF2B5EF4-FFF2-40B4-BE49-F238E27FC236}">
                <a16:creationId xmlns:a16="http://schemas.microsoft.com/office/drawing/2014/main" id="{8A8B2973-AC08-8746-81BC-3174FE171545}"/>
              </a:ext>
            </a:extLst>
          </p:cNvPr>
          <p:cNvSpPr>
            <a:spLocks noGrp="1"/>
          </p:cNvSpPr>
          <p:nvPr>
            <p:ph idx="10"/>
          </p:nvPr>
        </p:nvSpPr>
        <p:spPr>
          <a:xfrm>
            <a:off x="332509" y="1281885"/>
            <a:ext cx="6054436" cy="4739353"/>
          </a:xfrm>
        </p:spPr>
        <p:txBody>
          <a:bodyPr>
            <a:normAutofit lnSpcReduction="10000"/>
          </a:bodyPr>
          <a:lstStyle/>
          <a:p>
            <a:r>
              <a:rPr lang="en-US" b="1" dirty="0"/>
              <a:t>Upload</a:t>
            </a:r>
            <a:r>
              <a:rPr lang="en-US" dirty="0"/>
              <a:t> files and organize them in datasets and collections</a:t>
            </a:r>
          </a:p>
          <a:p>
            <a:r>
              <a:rPr lang="en-US" dirty="0"/>
              <a:t>Add generic well structured </a:t>
            </a:r>
            <a:r>
              <a:rPr lang="en-US" b="1" dirty="0"/>
              <a:t>metadata</a:t>
            </a:r>
            <a:r>
              <a:rPr lang="en-US" dirty="0"/>
              <a:t> to files and datasets</a:t>
            </a:r>
          </a:p>
          <a:p>
            <a:r>
              <a:rPr lang="en-US" dirty="0"/>
              <a:t>Trigger </a:t>
            </a:r>
            <a:r>
              <a:rPr lang="en-US" b="1" dirty="0"/>
              <a:t>execution</a:t>
            </a:r>
            <a:r>
              <a:rPr lang="en-US" dirty="0"/>
              <a:t> of arbitrary code on files and datasets using a scalable cloud-based extraction system</a:t>
            </a:r>
          </a:p>
          <a:p>
            <a:r>
              <a:rPr lang="en-US" b="1" dirty="0"/>
              <a:t>Visualize</a:t>
            </a:r>
            <a:r>
              <a:rPr lang="en-US" dirty="0"/>
              <a:t> data and metadata in the browser using custom previewers</a:t>
            </a:r>
          </a:p>
          <a:p>
            <a:r>
              <a:rPr lang="en-US" dirty="0"/>
              <a:t>Selectively </a:t>
            </a:r>
            <a:r>
              <a:rPr lang="en-US" b="1" dirty="0"/>
              <a:t>share</a:t>
            </a:r>
            <a:r>
              <a:rPr lang="en-US" dirty="0"/>
              <a:t> and publish datasets</a:t>
            </a:r>
          </a:p>
        </p:txBody>
      </p:sp>
    </p:spTree>
    <p:extLst>
      <p:ext uri="{BB962C8B-B14F-4D97-AF65-F5344CB8AC3E}">
        <p14:creationId xmlns:p14="http://schemas.microsoft.com/office/powerpoint/2010/main" val="41003382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93"/>
          <p:cNvSpPr txBox="1">
            <a:spLocks noGrp="1"/>
          </p:cNvSpPr>
          <p:nvPr>
            <p:ph type="title"/>
          </p:nvPr>
        </p:nvSpPr>
        <p:spPr>
          <a:xfrm>
            <a:off x="0" y="51392"/>
            <a:ext cx="12192000" cy="794100"/>
          </a:xfrm>
          <a:prstGeom prst="rect">
            <a:avLst/>
          </a:prstGeom>
          <a:solidFill>
            <a:schemeClr val="dk1"/>
          </a:solidFill>
          <a:ln>
            <a:noFill/>
          </a:ln>
        </p:spPr>
        <p:txBody>
          <a:bodyPr spcFirstLastPara="1" wrap="square" lIns="0" tIns="91425" rIns="0" bIns="91425" anchor="ctr" anchorCtr="0">
            <a:noAutofit/>
          </a:bodyPr>
          <a:lstStyle/>
          <a:p>
            <a:pPr marL="457200" lvl="0" indent="0" algn="l" rtl="0">
              <a:lnSpc>
                <a:spcPct val="90000"/>
              </a:lnSpc>
              <a:spcBef>
                <a:spcPts val="0"/>
              </a:spcBef>
              <a:spcAft>
                <a:spcPts val="0"/>
              </a:spcAft>
              <a:buClr>
                <a:schemeClr val="lt1"/>
              </a:buClr>
              <a:buSzPts val="4400"/>
              <a:buFont typeface="Arial"/>
              <a:buNone/>
            </a:pPr>
            <a:r>
              <a:rPr lang="en-US">
                <a:solidFill>
                  <a:schemeClr val="lt1"/>
                </a:solidFill>
              </a:rPr>
              <a:t>GIS Layers – Extractors and Previewers</a:t>
            </a:r>
            <a:endParaRPr/>
          </a:p>
        </p:txBody>
      </p:sp>
      <p:pic>
        <p:nvPicPr>
          <p:cNvPr id="473" name="Google Shape;473;p93"/>
          <p:cNvPicPr preferRelativeResize="0"/>
          <p:nvPr/>
        </p:nvPicPr>
        <p:blipFill rotWithShape="1">
          <a:blip r:embed="rId3">
            <a:alphaModFix/>
          </a:blip>
          <a:srcRect/>
          <a:stretch/>
        </p:blipFill>
        <p:spPr>
          <a:xfrm>
            <a:off x="302637" y="1787259"/>
            <a:ext cx="3133083" cy="2206434"/>
          </a:xfrm>
          <a:prstGeom prst="rect">
            <a:avLst/>
          </a:prstGeom>
          <a:noFill/>
          <a:ln w="9525" cap="flat" cmpd="sng">
            <a:solidFill>
              <a:schemeClr val="accent1"/>
            </a:solidFill>
            <a:prstDash val="solid"/>
            <a:round/>
            <a:headEnd type="none" w="sm" len="sm"/>
            <a:tailEnd type="none" w="sm" len="sm"/>
          </a:ln>
        </p:spPr>
      </p:pic>
      <p:pic>
        <p:nvPicPr>
          <p:cNvPr id="474" name="Google Shape;474;p93"/>
          <p:cNvPicPr preferRelativeResize="0"/>
          <p:nvPr/>
        </p:nvPicPr>
        <p:blipFill rotWithShape="1">
          <a:blip r:embed="rId4">
            <a:alphaModFix/>
          </a:blip>
          <a:srcRect/>
          <a:stretch/>
        </p:blipFill>
        <p:spPr>
          <a:xfrm>
            <a:off x="8472403" y="1374452"/>
            <a:ext cx="2400525" cy="1978953"/>
          </a:xfrm>
          <a:prstGeom prst="rect">
            <a:avLst/>
          </a:prstGeom>
          <a:noFill/>
          <a:ln w="9525" cap="flat" cmpd="sng">
            <a:solidFill>
              <a:schemeClr val="accent1"/>
            </a:solidFill>
            <a:prstDash val="solid"/>
            <a:round/>
            <a:headEnd type="none" w="sm" len="sm"/>
            <a:tailEnd type="none" w="sm" len="sm"/>
          </a:ln>
        </p:spPr>
      </p:pic>
      <p:pic>
        <p:nvPicPr>
          <p:cNvPr id="475" name="Google Shape;475;p93"/>
          <p:cNvPicPr preferRelativeResize="0"/>
          <p:nvPr/>
        </p:nvPicPr>
        <p:blipFill rotWithShape="1">
          <a:blip r:embed="rId5">
            <a:alphaModFix/>
          </a:blip>
          <a:srcRect/>
          <a:stretch/>
        </p:blipFill>
        <p:spPr>
          <a:xfrm>
            <a:off x="4550310" y="2530338"/>
            <a:ext cx="2807503" cy="1313127"/>
          </a:xfrm>
          <a:prstGeom prst="rect">
            <a:avLst/>
          </a:prstGeom>
          <a:noFill/>
          <a:ln w="9525" cap="flat" cmpd="sng">
            <a:solidFill>
              <a:schemeClr val="accent1"/>
            </a:solidFill>
            <a:prstDash val="solid"/>
            <a:round/>
            <a:headEnd type="none" w="sm" len="sm"/>
            <a:tailEnd type="none" w="sm" len="sm"/>
          </a:ln>
        </p:spPr>
      </p:pic>
      <p:sp>
        <p:nvSpPr>
          <p:cNvPr id="476" name="Google Shape;476;p93"/>
          <p:cNvSpPr/>
          <p:nvPr/>
        </p:nvSpPr>
        <p:spPr>
          <a:xfrm>
            <a:off x="8244062" y="4672421"/>
            <a:ext cx="2801700" cy="1230000"/>
          </a:xfrm>
          <a:prstGeom prst="rect">
            <a:avLst/>
          </a:prstGeom>
          <a:ln w="38100">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endParaRPr sz="1800" b="0" i="0" u="none" strike="noStrike" cap="none" dirty="0">
              <a:solidFill>
                <a:srgbClr val="FFFFFF"/>
              </a:solidFill>
              <a:latin typeface="Arial"/>
              <a:ea typeface="Arial"/>
              <a:cs typeface="Arial"/>
              <a:sym typeface="Arial"/>
            </a:endParaRPr>
          </a:p>
        </p:txBody>
      </p:sp>
      <p:sp>
        <p:nvSpPr>
          <p:cNvPr id="477" name="Google Shape;477;p93"/>
          <p:cNvSpPr/>
          <p:nvPr/>
        </p:nvSpPr>
        <p:spPr>
          <a:xfrm>
            <a:off x="512326" y="4830192"/>
            <a:ext cx="2713800" cy="914400"/>
          </a:xfrm>
          <a:prstGeom prst="rect">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Arial"/>
              <a:buNone/>
            </a:pPr>
            <a:r>
              <a:rPr lang="en-US" sz="1800" b="0" i="0" u="none" strike="noStrike" cap="none">
                <a:solidFill>
                  <a:srgbClr val="FFFFFF"/>
                </a:solidFill>
                <a:latin typeface="Arial"/>
                <a:ea typeface="Arial"/>
                <a:cs typeface="Arial"/>
                <a:sym typeface="Arial"/>
              </a:rPr>
              <a:t>Shapefile / Geotiff Extractor</a:t>
            </a:r>
            <a:endParaRPr/>
          </a:p>
        </p:txBody>
      </p:sp>
      <p:sp>
        <p:nvSpPr>
          <p:cNvPr id="478" name="Google Shape;478;p93"/>
          <p:cNvSpPr/>
          <p:nvPr/>
        </p:nvSpPr>
        <p:spPr>
          <a:xfrm rot="5400000">
            <a:off x="1380093" y="4006772"/>
            <a:ext cx="978300" cy="484500"/>
          </a:xfrm>
          <a:prstGeom prst="rightArrow">
            <a:avLst>
              <a:gd name="adj1" fmla="val 50000"/>
              <a:gd name="adj2" fmla="val 50000"/>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79" name="Google Shape;479;p93"/>
          <p:cNvSpPr/>
          <p:nvPr/>
        </p:nvSpPr>
        <p:spPr>
          <a:xfrm>
            <a:off x="3472004" y="5045076"/>
            <a:ext cx="4389000" cy="484500"/>
          </a:xfrm>
          <a:prstGeom prst="rightArrow">
            <a:avLst>
              <a:gd name="adj1" fmla="val 50000"/>
              <a:gd name="adj2" fmla="val 50000"/>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80" name="Google Shape;480;p93"/>
          <p:cNvSpPr/>
          <p:nvPr/>
        </p:nvSpPr>
        <p:spPr>
          <a:xfrm rot="-8260317">
            <a:off x="7279451" y="4047847"/>
            <a:ext cx="978356" cy="484607"/>
          </a:xfrm>
          <a:prstGeom prst="rightArrow">
            <a:avLst>
              <a:gd name="adj1" fmla="val 50000"/>
              <a:gd name="adj2" fmla="val 50000"/>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81" name="Google Shape;481;p93"/>
          <p:cNvSpPr/>
          <p:nvPr/>
        </p:nvSpPr>
        <p:spPr>
          <a:xfrm rot="10800000">
            <a:off x="3483256" y="2703081"/>
            <a:ext cx="978300" cy="484500"/>
          </a:xfrm>
          <a:prstGeom prst="rightArrow">
            <a:avLst>
              <a:gd name="adj1" fmla="val 50000"/>
              <a:gd name="adj2" fmla="val 50000"/>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82" name="Google Shape;482;p93"/>
          <p:cNvSpPr/>
          <p:nvPr/>
        </p:nvSpPr>
        <p:spPr>
          <a:xfrm rot="-5400000">
            <a:off x="9155694" y="3751495"/>
            <a:ext cx="978300" cy="484500"/>
          </a:xfrm>
          <a:prstGeom prst="rightArrow">
            <a:avLst>
              <a:gd name="adj1" fmla="val 50000"/>
              <a:gd name="adj2" fmla="val 50000"/>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483" name="Google Shape;483;p93"/>
          <p:cNvSpPr/>
          <p:nvPr/>
        </p:nvSpPr>
        <p:spPr>
          <a:xfrm rot="5400000">
            <a:off x="1380093" y="1252189"/>
            <a:ext cx="978300" cy="484500"/>
          </a:xfrm>
          <a:prstGeom prst="rightArrow">
            <a:avLst>
              <a:gd name="adj1" fmla="val 50000"/>
              <a:gd name="adj2" fmla="val 50000"/>
            </a:avLst>
          </a:prstGeom>
          <a:solidFill>
            <a:schemeClr val="accent1"/>
          </a:solidFill>
          <a:ln w="12700" cap="flat" cmpd="sng">
            <a:solidFill>
              <a:srgbClr val="254A6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4" name="Google Shape;1000;p131">
            <a:extLst>
              <a:ext uri="{FF2B5EF4-FFF2-40B4-BE49-F238E27FC236}">
                <a16:creationId xmlns:a16="http://schemas.microsoft.com/office/drawing/2014/main" id="{F263DD0F-744A-A944-B0E8-8AF2372F3F72}"/>
              </a:ext>
            </a:extLst>
          </p:cNvPr>
          <p:cNvPicPr preferRelativeResize="0"/>
          <p:nvPr/>
        </p:nvPicPr>
        <p:blipFill rotWithShape="1">
          <a:blip r:embed="rId6">
            <a:alphaModFix/>
          </a:blip>
          <a:srcRect/>
          <a:stretch/>
        </p:blipFill>
        <p:spPr>
          <a:xfrm>
            <a:off x="2103650" y="4215190"/>
            <a:ext cx="1607581" cy="458161"/>
          </a:xfrm>
          <a:prstGeom prst="rect">
            <a:avLst/>
          </a:prstGeom>
          <a:noFill/>
          <a:ln>
            <a:noFill/>
          </a:ln>
        </p:spPr>
      </p:pic>
      <p:pic>
        <p:nvPicPr>
          <p:cNvPr id="15" name="Picture 14">
            <a:extLst>
              <a:ext uri="{FF2B5EF4-FFF2-40B4-BE49-F238E27FC236}">
                <a16:creationId xmlns:a16="http://schemas.microsoft.com/office/drawing/2014/main" id="{656A7A2C-88A6-6C4E-B166-9B4474F2A8D5}"/>
              </a:ext>
            </a:extLst>
          </p:cNvPr>
          <p:cNvPicPr>
            <a:picLocks noChangeAspect="1"/>
          </p:cNvPicPr>
          <p:nvPr/>
        </p:nvPicPr>
        <p:blipFill>
          <a:blip r:embed="rId7"/>
          <a:stretch>
            <a:fillRect/>
          </a:stretch>
        </p:blipFill>
        <p:spPr>
          <a:xfrm>
            <a:off x="2804940" y="5436285"/>
            <a:ext cx="804244" cy="679362"/>
          </a:xfrm>
          <a:prstGeom prst="rect">
            <a:avLst/>
          </a:prstGeom>
        </p:spPr>
      </p:pic>
      <p:pic>
        <p:nvPicPr>
          <p:cNvPr id="3" name="Picture 2">
            <a:extLst>
              <a:ext uri="{FF2B5EF4-FFF2-40B4-BE49-F238E27FC236}">
                <a16:creationId xmlns:a16="http://schemas.microsoft.com/office/drawing/2014/main" id="{268C27D7-C163-C24A-A806-0EF8D07246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32702" y="945533"/>
            <a:ext cx="1399309" cy="494921"/>
          </a:xfrm>
          <a:prstGeom prst="rect">
            <a:avLst/>
          </a:prstGeom>
        </p:spPr>
      </p:pic>
      <p:sp>
        <p:nvSpPr>
          <p:cNvPr id="4" name="TextBox 3">
            <a:extLst>
              <a:ext uri="{FF2B5EF4-FFF2-40B4-BE49-F238E27FC236}">
                <a16:creationId xmlns:a16="http://schemas.microsoft.com/office/drawing/2014/main" id="{B0A46D7E-4DF1-E94C-87C8-47B4634E40C1}"/>
              </a:ext>
            </a:extLst>
          </p:cNvPr>
          <p:cNvSpPr txBox="1"/>
          <p:nvPr/>
        </p:nvSpPr>
        <p:spPr>
          <a:xfrm>
            <a:off x="3719600" y="2204959"/>
            <a:ext cx="564257" cy="553998"/>
          </a:xfrm>
          <a:prstGeom prst="rect">
            <a:avLst/>
          </a:prstGeom>
        </p:spPr>
        <p:txBody>
          <a:bodyPr wrap="none" lIns="0" tIns="0" rIns="0" bIns="0" rtlCol="0" anchor="ctr" anchorCtr="0">
            <a:spAutoFit/>
          </a:bodyPr>
          <a:lstStyle/>
          <a:p>
            <a:pPr algn="ctr"/>
            <a:r>
              <a:rPr lang="en-US" cap="all" dirty="0"/>
              <a:t>OGC</a:t>
            </a:r>
          </a:p>
          <a:p>
            <a:pPr algn="ctr"/>
            <a:r>
              <a:rPr lang="en-US" cap="all" dirty="0"/>
              <a:t>WMS</a:t>
            </a:r>
          </a:p>
        </p:txBody>
      </p:sp>
      <p:sp>
        <p:nvSpPr>
          <p:cNvPr id="19" name="TextBox 18">
            <a:extLst>
              <a:ext uri="{FF2B5EF4-FFF2-40B4-BE49-F238E27FC236}">
                <a16:creationId xmlns:a16="http://schemas.microsoft.com/office/drawing/2014/main" id="{260C4BEA-31ED-C44D-8993-0F9AC7D931CC}"/>
              </a:ext>
            </a:extLst>
          </p:cNvPr>
          <p:cNvSpPr txBox="1"/>
          <p:nvPr/>
        </p:nvSpPr>
        <p:spPr>
          <a:xfrm>
            <a:off x="10088352" y="3888088"/>
            <a:ext cx="538609" cy="553998"/>
          </a:xfrm>
          <a:prstGeom prst="rect">
            <a:avLst/>
          </a:prstGeom>
        </p:spPr>
        <p:txBody>
          <a:bodyPr wrap="none" lIns="0" tIns="0" rIns="0" bIns="0" rtlCol="0" anchor="ctr" anchorCtr="0">
            <a:spAutoFit/>
          </a:bodyPr>
          <a:lstStyle/>
          <a:p>
            <a:pPr algn="ctr"/>
            <a:r>
              <a:rPr lang="en-US" cap="all" dirty="0"/>
              <a:t>OGC</a:t>
            </a:r>
          </a:p>
          <a:p>
            <a:pPr algn="ctr"/>
            <a:r>
              <a:rPr lang="en-US" cap="all" dirty="0"/>
              <a:t>CSW</a:t>
            </a:r>
          </a:p>
        </p:txBody>
      </p:sp>
      <p:pic>
        <p:nvPicPr>
          <p:cNvPr id="5" name="Picture 4">
            <a:extLst>
              <a:ext uri="{FF2B5EF4-FFF2-40B4-BE49-F238E27FC236}">
                <a16:creationId xmlns:a16="http://schemas.microsoft.com/office/drawing/2014/main" id="{6D969F0A-8895-AC4A-BEC6-C175A05E94E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78915" y="5055501"/>
            <a:ext cx="1587500" cy="374650"/>
          </a:xfrm>
          <a:prstGeom prst="rect">
            <a:avLst/>
          </a:prstGeom>
        </p:spPr>
      </p:pic>
      <p:sp>
        <p:nvSpPr>
          <p:cNvPr id="23" name="Content Placeholder 6">
            <a:extLst>
              <a:ext uri="{FF2B5EF4-FFF2-40B4-BE49-F238E27FC236}">
                <a16:creationId xmlns:a16="http://schemas.microsoft.com/office/drawing/2014/main" id="{D1F04FBD-B61F-FE48-AE41-861131ACCA01}"/>
              </a:ext>
            </a:extLst>
          </p:cNvPr>
          <p:cNvSpPr txBox="1">
            <a:spLocks/>
          </p:cNvSpPr>
          <p:nvPr/>
        </p:nvSpPr>
        <p:spPr>
          <a:xfrm>
            <a:off x="450763" y="1097276"/>
            <a:ext cx="1176230" cy="349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None/>
              <a:tabLst/>
              <a:defRPr/>
            </a:pPr>
            <a:r>
              <a:rPr kumimoji="0" lang="en-US" sz="1800" b="0" i="0" u="none" strike="noStrike" kern="1200" cap="none" spc="0" normalizeH="0" baseline="0" noProof="0" dirty="0" err="1">
                <a:ln>
                  <a:noFill/>
                </a:ln>
                <a:effectLst/>
                <a:uLnTx/>
                <a:uFillTx/>
                <a:latin typeface="Arial" panose="020B0604020202020204"/>
                <a:ea typeface="+mn-ea"/>
                <a:cs typeface="+mn-cs"/>
              </a:rPr>
              <a:t>GeoTIFF</a:t>
            </a: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sp>
        <p:nvSpPr>
          <p:cNvPr id="24" name="Content Placeholder 6">
            <a:extLst>
              <a:ext uri="{FF2B5EF4-FFF2-40B4-BE49-F238E27FC236}">
                <a16:creationId xmlns:a16="http://schemas.microsoft.com/office/drawing/2014/main" id="{78AFF260-E095-F747-8663-B184F1A36031}"/>
              </a:ext>
            </a:extLst>
          </p:cNvPr>
          <p:cNvSpPr txBox="1">
            <a:spLocks/>
          </p:cNvSpPr>
          <p:nvPr/>
        </p:nvSpPr>
        <p:spPr>
          <a:xfrm>
            <a:off x="2087908" y="1092192"/>
            <a:ext cx="1176230" cy="349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Shapefile</a:t>
            </a:r>
          </a:p>
        </p:txBody>
      </p:sp>
    </p:spTree>
    <p:extLst>
      <p:ext uri="{BB962C8B-B14F-4D97-AF65-F5344CB8AC3E}">
        <p14:creationId xmlns:p14="http://schemas.microsoft.com/office/powerpoint/2010/main" val="4061545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Geodashboard</a:t>
            </a:r>
          </a:p>
        </p:txBody>
      </p:sp>
      <p:sp>
        <p:nvSpPr>
          <p:cNvPr id="3" name="Content Placeholder 2"/>
          <p:cNvSpPr>
            <a:spLocks noGrp="1"/>
          </p:cNvSpPr>
          <p:nvPr>
            <p:ph idx="10"/>
          </p:nvPr>
        </p:nvSpPr>
        <p:spPr>
          <a:xfrm>
            <a:off x="600631" y="2050473"/>
            <a:ext cx="5269440" cy="4285169"/>
          </a:xfrm>
        </p:spPr>
        <p:txBody>
          <a:bodyPr>
            <a:normAutofit/>
          </a:bodyPr>
          <a:lstStyle/>
          <a:p>
            <a:r>
              <a:rPr lang="en-US" dirty="0"/>
              <a:t>Great Lakes Monitoring</a:t>
            </a:r>
          </a:p>
          <a:p>
            <a:r>
              <a:rPr lang="en-US" dirty="0"/>
              <a:t>Provide easy access to environmental monitoring data collected by </a:t>
            </a:r>
          </a:p>
          <a:p>
            <a:pPr lvl="1"/>
            <a:r>
              <a:rPr lang="en-US" dirty="0"/>
              <a:t>U. S. Environmental Protection Agency’s Great Lakes National Program Office</a:t>
            </a:r>
          </a:p>
          <a:p>
            <a:pPr lvl="1"/>
            <a:r>
              <a:rPr lang="en-US" dirty="0"/>
              <a:t>Heidelberg University</a:t>
            </a:r>
          </a:p>
          <a:p>
            <a:pPr lvl="1"/>
            <a:r>
              <a:rPr lang="en-US" dirty="0"/>
              <a:t>NOAA</a:t>
            </a:r>
          </a:p>
          <a:p>
            <a:pPr lvl="1"/>
            <a:r>
              <a:rPr lang="en-US" dirty="0"/>
              <a:t>USGS</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41168" y="2327563"/>
            <a:ext cx="969818" cy="604936"/>
          </a:xfrm>
          <a:prstGeom prst="rect">
            <a:avLst/>
          </a:prstGeom>
        </p:spPr>
      </p:pic>
      <p:pic>
        <p:nvPicPr>
          <p:cNvPr id="9" name="Picture 8" descr="glm-lakeguardian.jpg">
            <a:extLst>
              <a:ext uri="{FF2B5EF4-FFF2-40B4-BE49-F238E27FC236}">
                <a16:creationId xmlns:a16="http://schemas.microsoft.com/office/drawing/2014/main" id="{71792F0C-7948-884C-9517-2A1BC16E14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2618" y="4946480"/>
            <a:ext cx="1749063" cy="1248599"/>
          </a:xfrm>
          <a:prstGeom prst="rect">
            <a:avLst/>
          </a:prstGeom>
        </p:spPr>
      </p:pic>
      <p:pic>
        <p:nvPicPr>
          <p:cNvPr id="10" name="Picture 9">
            <a:extLst>
              <a:ext uri="{FF2B5EF4-FFF2-40B4-BE49-F238E27FC236}">
                <a16:creationId xmlns:a16="http://schemas.microsoft.com/office/drawing/2014/main" id="{941A6964-465B-0244-8DB2-115A3F10649D}"/>
              </a:ext>
            </a:extLst>
          </p:cNvPr>
          <p:cNvPicPr>
            <a:picLocks noChangeAspect="1"/>
          </p:cNvPicPr>
          <p:nvPr/>
        </p:nvPicPr>
        <p:blipFill>
          <a:blip r:embed="rId5"/>
          <a:stretch>
            <a:fillRect/>
          </a:stretch>
        </p:blipFill>
        <p:spPr>
          <a:xfrm>
            <a:off x="8435771" y="4946481"/>
            <a:ext cx="2146027" cy="1248598"/>
          </a:xfrm>
          <a:prstGeom prst="rect">
            <a:avLst/>
          </a:prstGeom>
        </p:spPr>
      </p:pic>
      <p:pic>
        <p:nvPicPr>
          <p:cNvPr id="11" name="Picture 10">
            <a:extLst>
              <a:ext uri="{FF2B5EF4-FFF2-40B4-BE49-F238E27FC236}">
                <a16:creationId xmlns:a16="http://schemas.microsoft.com/office/drawing/2014/main" id="{8C04736F-D50C-8F4F-8383-E181B8110E73}"/>
              </a:ext>
            </a:extLst>
          </p:cNvPr>
          <p:cNvPicPr>
            <a:picLocks noChangeAspect="1"/>
          </p:cNvPicPr>
          <p:nvPr/>
        </p:nvPicPr>
        <p:blipFill>
          <a:blip r:embed="rId6"/>
          <a:stretch>
            <a:fillRect/>
          </a:stretch>
        </p:blipFill>
        <p:spPr>
          <a:xfrm>
            <a:off x="6376600" y="4946481"/>
            <a:ext cx="1839817" cy="1070439"/>
          </a:xfrm>
          <a:prstGeom prst="rect">
            <a:avLst/>
          </a:prstGeom>
        </p:spPr>
      </p:pic>
      <p:pic>
        <p:nvPicPr>
          <p:cNvPr id="12" name="Picture 11">
            <a:extLst>
              <a:ext uri="{FF2B5EF4-FFF2-40B4-BE49-F238E27FC236}">
                <a16:creationId xmlns:a16="http://schemas.microsoft.com/office/drawing/2014/main" id="{0BD7C2D3-F7AB-8743-AB52-F0F31180AA3B}"/>
              </a:ext>
            </a:extLst>
          </p:cNvPr>
          <p:cNvPicPr>
            <a:picLocks noChangeAspect="1"/>
          </p:cNvPicPr>
          <p:nvPr/>
        </p:nvPicPr>
        <p:blipFill>
          <a:blip r:embed="rId7"/>
          <a:stretch>
            <a:fillRect/>
          </a:stretch>
        </p:blipFill>
        <p:spPr>
          <a:xfrm>
            <a:off x="6096000" y="2116862"/>
            <a:ext cx="4607131" cy="2483531"/>
          </a:xfrm>
          <a:prstGeom prst="rect">
            <a:avLst/>
          </a:prstGeom>
          <a:ln>
            <a:solidFill>
              <a:schemeClr val="tx1"/>
            </a:solidFill>
          </a:ln>
        </p:spPr>
      </p:pic>
      <p:pic>
        <p:nvPicPr>
          <p:cNvPr id="8" name="Picture 7">
            <a:extLst>
              <a:ext uri="{FF2B5EF4-FFF2-40B4-BE49-F238E27FC236}">
                <a16:creationId xmlns:a16="http://schemas.microsoft.com/office/drawing/2014/main" id="{16DCF64A-B5D4-FD43-A00C-89BD3D02CD7A}"/>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9116291" y="3539955"/>
            <a:ext cx="2931016" cy="1688600"/>
          </a:xfrm>
          <a:prstGeom prst="rect">
            <a:avLst/>
          </a:prstGeom>
          <a:ln>
            <a:solidFill>
              <a:schemeClr val="accent1"/>
            </a:solidFill>
          </a:ln>
        </p:spPr>
      </p:pic>
      <p:sp>
        <p:nvSpPr>
          <p:cNvPr id="13" name="Content Placeholder 2">
            <a:extLst>
              <a:ext uri="{FF2B5EF4-FFF2-40B4-BE49-F238E27FC236}">
                <a16:creationId xmlns:a16="http://schemas.microsoft.com/office/drawing/2014/main" id="{0F6837CC-C2EA-6542-A126-D3B863A21CBC}"/>
              </a:ext>
            </a:extLst>
          </p:cNvPr>
          <p:cNvSpPr txBox="1">
            <a:spLocks/>
          </p:cNvSpPr>
          <p:nvPr/>
        </p:nvSpPr>
        <p:spPr>
          <a:xfrm>
            <a:off x="600631" y="1165838"/>
            <a:ext cx="10990738" cy="604937"/>
          </a:xfrm>
          <a:prstGeom prst="rect">
            <a:avLst/>
          </a:prstGeom>
        </p:spPr>
        <p:txBody>
          <a:bodyPr vert="horz"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Store, visualize and query data streams at multiple locations</a:t>
            </a:r>
          </a:p>
        </p:txBody>
      </p:sp>
    </p:spTree>
    <p:extLst>
      <p:ext uri="{BB962C8B-B14F-4D97-AF65-F5344CB8AC3E}">
        <p14:creationId xmlns:p14="http://schemas.microsoft.com/office/powerpoint/2010/main" val="3468346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75D5E-E53C-0446-AC1C-DF85F89B2BDA}"/>
              </a:ext>
            </a:extLst>
          </p:cNvPr>
          <p:cNvSpPr>
            <a:spLocks noGrp="1"/>
          </p:cNvSpPr>
          <p:nvPr>
            <p:ph type="title"/>
          </p:nvPr>
        </p:nvSpPr>
        <p:spPr>
          <a:xfrm>
            <a:off x="0" y="94891"/>
            <a:ext cx="12192000" cy="940279"/>
          </a:xfrm>
        </p:spPr>
        <p:txBody>
          <a:bodyPr/>
          <a:lstStyle/>
          <a:p>
            <a:r>
              <a:rPr lang="en-US" dirty="0"/>
              <a:t>Architecture and Data Flow</a:t>
            </a:r>
          </a:p>
        </p:txBody>
      </p:sp>
      <p:sp>
        <p:nvSpPr>
          <p:cNvPr id="4" name="Rectangle 3">
            <a:extLst>
              <a:ext uri="{FF2B5EF4-FFF2-40B4-BE49-F238E27FC236}">
                <a16:creationId xmlns:a16="http://schemas.microsoft.com/office/drawing/2014/main" id="{ABF9B62F-3F2C-3A4F-AFE3-3724A8A20655}"/>
              </a:ext>
            </a:extLst>
          </p:cNvPr>
          <p:cNvSpPr/>
          <p:nvPr/>
        </p:nvSpPr>
        <p:spPr>
          <a:xfrm>
            <a:off x="7523775" y="1350511"/>
            <a:ext cx="1953702" cy="1395915"/>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Rectangle 4">
            <a:extLst>
              <a:ext uri="{FF2B5EF4-FFF2-40B4-BE49-F238E27FC236}">
                <a16:creationId xmlns:a16="http://schemas.microsoft.com/office/drawing/2014/main" id="{CBBD5E07-73FF-E944-A3D2-EDBE69D8CAA6}"/>
              </a:ext>
            </a:extLst>
          </p:cNvPr>
          <p:cNvSpPr/>
          <p:nvPr/>
        </p:nvSpPr>
        <p:spPr>
          <a:xfrm>
            <a:off x="7522838" y="4422390"/>
            <a:ext cx="2773478" cy="1623111"/>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6" name="Picture 5" descr="Screen Shot 2014-05-22 at 9.58.22 AM.png">
            <a:extLst>
              <a:ext uri="{FF2B5EF4-FFF2-40B4-BE49-F238E27FC236}">
                <a16:creationId xmlns:a16="http://schemas.microsoft.com/office/drawing/2014/main" id="{BFD00646-B349-0047-B5BF-F77A662016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26084" y="4873441"/>
            <a:ext cx="1703380" cy="1074246"/>
          </a:xfrm>
          <a:prstGeom prst="rect">
            <a:avLst/>
          </a:prstGeom>
        </p:spPr>
      </p:pic>
      <p:pic>
        <p:nvPicPr>
          <p:cNvPr id="7" name="Picture 6" descr="Screen Shot 2014-05-22 at 10.09.38 AM.png">
            <a:extLst>
              <a:ext uri="{FF2B5EF4-FFF2-40B4-BE49-F238E27FC236}">
                <a16:creationId xmlns:a16="http://schemas.microsoft.com/office/drawing/2014/main" id="{E1D7B42F-FF3A-2C45-9901-0D084B8FAF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56994" y="1691307"/>
            <a:ext cx="1487264" cy="937951"/>
          </a:xfrm>
          <a:prstGeom prst="rect">
            <a:avLst/>
          </a:prstGeom>
        </p:spPr>
      </p:pic>
      <p:sp>
        <p:nvSpPr>
          <p:cNvPr id="8" name="TextBox 7">
            <a:extLst>
              <a:ext uri="{FF2B5EF4-FFF2-40B4-BE49-F238E27FC236}">
                <a16:creationId xmlns:a16="http://schemas.microsoft.com/office/drawing/2014/main" id="{A06704D3-F9FA-144A-B69D-89BF880F1884}"/>
              </a:ext>
            </a:extLst>
          </p:cNvPr>
          <p:cNvSpPr txBox="1"/>
          <p:nvPr/>
        </p:nvSpPr>
        <p:spPr>
          <a:xfrm>
            <a:off x="7770297" y="1368142"/>
            <a:ext cx="146065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rPr>
              <a:t>Geodashboard</a:t>
            </a:r>
          </a:p>
        </p:txBody>
      </p:sp>
      <p:sp>
        <p:nvSpPr>
          <p:cNvPr id="9" name="TextBox 8">
            <a:extLst>
              <a:ext uri="{FF2B5EF4-FFF2-40B4-BE49-F238E27FC236}">
                <a16:creationId xmlns:a16="http://schemas.microsoft.com/office/drawing/2014/main" id="{AB6C4444-B941-5943-8620-3C1FF8BE7A0F}"/>
              </a:ext>
            </a:extLst>
          </p:cNvPr>
          <p:cNvSpPr txBox="1"/>
          <p:nvPr/>
        </p:nvSpPr>
        <p:spPr>
          <a:xfrm>
            <a:off x="8291627" y="4453688"/>
            <a:ext cx="103105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Clowder</a:t>
            </a:r>
            <a:endParaRPr kumimoji="0" lang="en-US" sz="13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74F4EE68-9D5E-FC45-84A9-CA19EE4E96E8}"/>
              </a:ext>
            </a:extLst>
          </p:cNvPr>
          <p:cNvSpPr/>
          <p:nvPr/>
        </p:nvSpPr>
        <p:spPr>
          <a:xfrm rot="5400000">
            <a:off x="8277424" y="2042261"/>
            <a:ext cx="1264304" cy="2773479"/>
          </a:xfrm>
          <a:prstGeom prst="rect">
            <a:avLst/>
          </a:prstGeom>
        </p:spPr>
        <p:style>
          <a:lnRef idx="3">
            <a:schemeClr val="lt1"/>
          </a:lnRef>
          <a:fillRef idx="1">
            <a:schemeClr val="accent5"/>
          </a:fillRef>
          <a:effectRef idx="1">
            <a:schemeClr val="accent5"/>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Arial" panose="020B0604020202020204"/>
                <a:ea typeface="+mn-ea"/>
                <a:cs typeface="+mn-cs"/>
              </a:rPr>
              <a:t>Geostreams</a:t>
            </a: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Web API</a:t>
            </a:r>
          </a:p>
        </p:txBody>
      </p:sp>
      <p:sp>
        <p:nvSpPr>
          <p:cNvPr id="19" name="Snip Diagonal Corner Rectangle 18">
            <a:extLst>
              <a:ext uri="{FF2B5EF4-FFF2-40B4-BE49-F238E27FC236}">
                <a16:creationId xmlns:a16="http://schemas.microsoft.com/office/drawing/2014/main" id="{00E93AD5-BA9B-8544-A253-7590CEEBA155}"/>
              </a:ext>
            </a:extLst>
          </p:cNvPr>
          <p:cNvSpPr/>
          <p:nvPr/>
        </p:nvSpPr>
        <p:spPr>
          <a:xfrm>
            <a:off x="1605542" y="2790877"/>
            <a:ext cx="1548722" cy="634550"/>
          </a:xfrm>
          <a:prstGeom prst="snip2Diag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panose="020B0604020202020204"/>
                <a:ea typeface="+mn-ea"/>
                <a:cs typeface="+mn-cs"/>
              </a:rPr>
              <a:t>Data Loggers</a:t>
            </a:r>
          </a:p>
        </p:txBody>
      </p:sp>
      <p:sp>
        <p:nvSpPr>
          <p:cNvPr id="21" name="Rectangle 20">
            <a:extLst>
              <a:ext uri="{FF2B5EF4-FFF2-40B4-BE49-F238E27FC236}">
                <a16:creationId xmlns:a16="http://schemas.microsoft.com/office/drawing/2014/main" id="{C1CF70D3-36A2-2A49-B032-6A80C4B8A230}"/>
              </a:ext>
            </a:extLst>
          </p:cNvPr>
          <p:cNvSpPr/>
          <p:nvPr/>
        </p:nvSpPr>
        <p:spPr>
          <a:xfrm>
            <a:off x="3879090" y="4893405"/>
            <a:ext cx="1126102" cy="8127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Any file</a:t>
            </a:r>
          </a:p>
        </p:txBody>
      </p:sp>
      <p:sp>
        <p:nvSpPr>
          <p:cNvPr id="22" name="Snip Diagonal Corner Rectangle 21">
            <a:extLst>
              <a:ext uri="{FF2B5EF4-FFF2-40B4-BE49-F238E27FC236}">
                <a16:creationId xmlns:a16="http://schemas.microsoft.com/office/drawing/2014/main" id="{C227FB81-A24B-1041-A238-430BDAF049C4}"/>
              </a:ext>
            </a:extLst>
          </p:cNvPr>
          <p:cNvSpPr/>
          <p:nvPr/>
        </p:nvSpPr>
        <p:spPr>
          <a:xfrm>
            <a:off x="1590442" y="4950053"/>
            <a:ext cx="1578922" cy="634550"/>
          </a:xfrm>
          <a:prstGeom prst="snip2Diag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panose="020B0604020202020204"/>
                <a:ea typeface="+mn-ea"/>
                <a:cs typeface="+mn-cs"/>
              </a:rPr>
              <a:t>Manual Uploads</a:t>
            </a:r>
          </a:p>
        </p:txBody>
      </p:sp>
      <p:cxnSp>
        <p:nvCxnSpPr>
          <p:cNvPr id="25" name="Straight Arrow Connector 24">
            <a:extLst>
              <a:ext uri="{FF2B5EF4-FFF2-40B4-BE49-F238E27FC236}">
                <a16:creationId xmlns:a16="http://schemas.microsoft.com/office/drawing/2014/main" id="{53CBE588-EBFF-2248-BC81-333DBB5F4FE3}"/>
              </a:ext>
            </a:extLst>
          </p:cNvPr>
          <p:cNvCxnSpPr>
            <a:cxnSpLocks/>
          </p:cNvCxnSpPr>
          <p:nvPr/>
        </p:nvCxnSpPr>
        <p:spPr>
          <a:xfrm>
            <a:off x="3322941" y="5267328"/>
            <a:ext cx="443335" cy="0"/>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cxnSp>
        <p:nvCxnSpPr>
          <p:cNvPr id="27" name="Straight Arrow Connector 26">
            <a:extLst>
              <a:ext uri="{FF2B5EF4-FFF2-40B4-BE49-F238E27FC236}">
                <a16:creationId xmlns:a16="http://schemas.microsoft.com/office/drawing/2014/main" id="{869DB1CC-70EA-0340-8E9C-B4057027D459}"/>
              </a:ext>
            </a:extLst>
          </p:cNvPr>
          <p:cNvCxnSpPr>
            <a:cxnSpLocks/>
          </p:cNvCxnSpPr>
          <p:nvPr/>
        </p:nvCxnSpPr>
        <p:spPr>
          <a:xfrm>
            <a:off x="5127012" y="5270558"/>
            <a:ext cx="2221634" cy="0"/>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cxnSp>
        <p:nvCxnSpPr>
          <p:cNvPr id="28" name="Straight Arrow Connector 27">
            <a:extLst>
              <a:ext uri="{FF2B5EF4-FFF2-40B4-BE49-F238E27FC236}">
                <a16:creationId xmlns:a16="http://schemas.microsoft.com/office/drawing/2014/main" id="{3FC1F78E-85A8-CF4B-80D7-1E41F22C2FB5}"/>
              </a:ext>
            </a:extLst>
          </p:cNvPr>
          <p:cNvCxnSpPr>
            <a:cxnSpLocks/>
          </p:cNvCxnSpPr>
          <p:nvPr/>
        </p:nvCxnSpPr>
        <p:spPr>
          <a:xfrm flipH="1" flipV="1">
            <a:off x="6442841" y="3871162"/>
            <a:ext cx="809297" cy="711798"/>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cxnSp>
        <p:nvCxnSpPr>
          <p:cNvPr id="31" name="Straight Arrow Connector 30">
            <a:extLst>
              <a:ext uri="{FF2B5EF4-FFF2-40B4-BE49-F238E27FC236}">
                <a16:creationId xmlns:a16="http://schemas.microsoft.com/office/drawing/2014/main" id="{9E2E7F6F-AD8D-FB47-A084-73B8B366F757}"/>
              </a:ext>
            </a:extLst>
          </p:cNvPr>
          <p:cNvCxnSpPr>
            <a:cxnSpLocks/>
          </p:cNvCxnSpPr>
          <p:nvPr/>
        </p:nvCxnSpPr>
        <p:spPr>
          <a:xfrm>
            <a:off x="3322941" y="3215354"/>
            <a:ext cx="286706" cy="0"/>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sp>
        <p:nvSpPr>
          <p:cNvPr id="32" name="Rectangle 31">
            <a:extLst>
              <a:ext uri="{FF2B5EF4-FFF2-40B4-BE49-F238E27FC236}">
                <a16:creationId xmlns:a16="http://schemas.microsoft.com/office/drawing/2014/main" id="{E4F59BA2-805C-DE49-A416-31AFF83116A2}"/>
              </a:ext>
            </a:extLst>
          </p:cNvPr>
          <p:cNvSpPr/>
          <p:nvPr/>
        </p:nvSpPr>
        <p:spPr>
          <a:xfrm>
            <a:off x="3778324" y="2706797"/>
            <a:ext cx="1126102" cy="812748"/>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Data file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(.csv, .</a:t>
            </a:r>
            <a:r>
              <a:rPr lang="en-US" sz="1400" dirty="0">
                <a:solidFill>
                  <a:srgbClr val="666666"/>
                </a:solidFill>
                <a:latin typeface="Arial" panose="020B0604020202020204"/>
              </a:rPr>
              <a:t>xml,</a:t>
            </a: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 .</a:t>
            </a:r>
            <a:r>
              <a:rPr kumimoji="0" lang="en-US" sz="1400" b="0" i="0" u="none" strike="noStrike" kern="1200" cap="none" spc="0" normalizeH="0" baseline="0" noProof="0" dirty="0" err="1">
                <a:ln>
                  <a:noFill/>
                </a:ln>
                <a:solidFill>
                  <a:srgbClr val="666666"/>
                </a:solidFill>
                <a:effectLst/>
                <a:uLnTx/>
                <a:uFillTx/>
                <a:latin typeface="Arial" panose="020B0604020202020204"/>
                <a:ea typeface="+mn-ea"/>
                <a:cs typeface="+mn-cs"/>
              </a:rPr>
              <a:t>xsl</a:t>
            </a:r>
            <a:r>
              <a:rPr kumimoji="0" lang="en-US" sz="1400" b="0" i="0" u="none" strike="noStrike" kern="1200" cap="none" spc="0" normalizeH="0" baseline="0" noProof="0" dirty="0">
                <a:ln>
                  <a:noFill/>
                </a:ln>
                <a:solidFill>
                  <a:srgbClr val="666666"/>
                </a:solidFill>
                <a:effectLst/>
                <a:uLnTx/>
                <a:uFillTx/>
                <a:latin typeface="Arial" panose="020B0604020202020204"/>
                <a:ea typeface="+mn-ea"/>
                <a:cs typeface="+mn-cs"/>
              </a:rPr>
              <a:t>)</a:t>
            </a:r>
          </a:p>
        </p:txBody>
      </p:sp>
      <p:cxnSp>
        <p:nvCxnSpPr>
          <p:cNvPr id="35" name="Straight Arrow Connector 34">
            <a:extLst>
              <a:ext uri="{FF2B5EF4-FFF2-40B4-BE49-F238E27FC236}">
                <a16:creationId xmlns:a16="http://schemas.microsoft.com/office/drawing/2014/main" id="{93CF0A06-8829-F549-8CAC-A24EDB1C8F2F}"/>
              </a:ext>
            </a:extLst>
          </p:cNvPr>
          <p:cNvCxnSpPr>
            <a:cxnSpLocks/>
          </p:cNvCxnSpPr>
          <p:nvPr/>
        </p:nvCxnSpPr>
        <p:spPr>
          <a:xfrm>
            <a:off x="6647470" y="3787218"/>
            <a:ext cx="701176" cy="635172"/>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sp>
        <p:nvSpPr>
          <p:cNvPr id="39" name="Rounded Rectangle 38">
            <a:extLst>
              <a:ext uri="{FF2B5EF4-FFF2-40B4-BE49-F238E27FC236}">
                <a16:creationId xmlns:a16="http://schemas.microsoft.com/office/drawing/2014/main" id="{BFBD182D-0B6F-7642-811D-9564BF0752A9}"/>
              </a:ext>
            </a:extLst>
          </p:cNvPr>
          <p:cNvSpPr/>
          <p:nvPr/>
        </p:nvSpPr>
        <p:spPr>
          <a:xfrm>
            <a:off x="5513666" y="2746426"/>
            <a:ext cx="1119233" cy="88632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panose="020B0604020202020204"/>
                <a:ea typeface="+mn-ea"/>
                <a:cs typeface="+mn-cs"/>
              </a:rPr>
              <a:t>Data Parser</a:t>
            </a:r>
          </a:p>
        </p:txBody>
      </p:sp>
      <p:cxnSp>
        <p:nvCxnSpPr>
          <p:cNvPr id="40" name="Straight Arrow Connector 39">
            <a:extLst>
              <a:ext uri="{FF2B5EF4-FFF2-40B4-BE49-F238E27FC236}">
                <a16:creationId xmlns:a16="http://schemas.microsoft.com/office/drawing/2014/main" id="{B0A0DD18-B782-5547-A93B-9B50B94A8B3F}"/>
              </a:ext>
            </a:extLst>
          </p:cNvPr>
          <p:cNvCxnSpPr/>
          <p:nvPr/>
        </p:nvCxnSpPr>
        <p:spPr>
          <a:xfrm>
            <a:off x="4991116" y="3244623"/>
            <a:ext cx="420632" cy="0"/>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cxnSp>
        <p:nvCxnSpPr>
          <p:cNvPr id="53" name="Straight Arrow Connector 52">
            <a:extLst>
              <a:ext uri="{FF2B5EF4-FFF2-40B4-BE49-F238E27FC236}">
                <a16:creationId xmlns:a16="http://schemas.microsoft.com/office/drawing/2014/main" id="{CCDFC765-30D5-EE4A-9578-3499F1C476AA}"/>
              </a:ext>
            </a:extLst>
          </p:cNvPr>
          <p:cNvCxnSpPr>
            <a:cxnSpLocks/>
          </p:cNvCxnSpPr>
          <p:nvPr/>
        </p:nvCxnSpPr>
        <p:spPr>
          <a:xfrm>
            <a:off x="6734818" y="3244623"/>
            <a:ext cx="701176" cy="1453"/>
          </a:xfrm>
          <a:prstGeom prst="straightConnector1">
            <a:avLst/>
          </a:prstGeom>
          <a:ln>
            <a:tailEnd type="triangle" w="lg" len="lg"/>
          </a:ln>
        </p:spPr>
        <p:style>
          <a:lnRef idx="3">
            <a:schemeClr val="accent4"/>
          </a:lnRef>
          <a:fillRef idx="0">
            <a:schemeClr val="accent4"/>
          </a:fillRef>
          <a:effectRef idx="2">
            <a:schemeClr val="accent4"/>
          </a:effectRef>
          <a:fontRef idx="minor">
            <a:schemeClr val="tx1"/>
          </a:fontRef>
        </p:style>
      </p:cxnSp>
      <p:sp>
        <p:nvSpPr>
          <p:cNvPr id="33" name="Rectangle 32">
            <a:extLst>
              <a:ext uri="{FF2B5EF4-FFF2-40B4-BE49-F238E27FC236}">
                <a16:creationId xmlns:a16="http://schemas.microsoft.com/office/drawing/2014/main" id="{308FFCFD-8E91-8340-84C6-C1763DF8E809}"/>
              </a:ext>
            </a:extLst>
          </p:cNvPr>
          <p:cNvSpPr/>
          <p:nvPr/>
        </p:nvSpPr>
        <p:spPr>
          <a:xfrm>
            <a:off x="9616743" y="1992166"/>
            <a:ext cx="679573" cy="754260"/>
          </a:xfrm>
          <a:prstGeom prst="rect">
            <a:avLst/>
          </a:prstGeom>
          <a:ln>
            <a:prstDash val="sysDash"/>
          </a:ln>
        </p:spPr>
        <p:style>
          <a:lnRef idx="3">
            <a:schemeClr val="lt1"/>
          </a:lnRef>
          <a:fillRef idx="1">
            <a:schemeClr val="accent5"/>
          </a:fillRef>
          <a:effectRef idx="1">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Other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panose="020B0604020202020204"/>
                <a:ea typeface="+mn-ea"/>
                <a:cs typeface="+mn-cs"/>
              </a:rPr>
              <a:t>Clients</a:t>
            </a:r>
          </a:p>
        </p:txBody>
      </p:sp>
    </p:spTree>
    <p:extLst>
      <p:ext uri="{BB962C8B-B14F-4D97-AF65-F5344CB8AC3E}">
        <p14:creationId xmlns:p14="http://schemas.microsoft.com/office/powerpoint/2010/main" val="38507069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C24155-8597-E940-A697-CBCD5F2E3E41}"/>
              </a:ext>
            </a:extLst>
          </p:cNvPr>
          <p:cNvSpPr>
            <a:spLocks noGrp="1"/>
          </p:cNvSpPr>
          <p:nvPr>
            <p:ph type="title"/>
          </p:nvPr>
        </p:nvSpPr>
        <p:spPr/>
        <p:txBody>
          <a:bodyPr>
            <a:noAutofit/>
          </a:bodyPr>
          <a:lstStyle/>
          <a:p>
            <a:r>
              <a:rPr lang="en-US" sz="3200" dirty="0"/>
              <a:t>Flux Tower Site / </a:t>
            </a:r>
            <a:r>
              <a:rPr lang="en-US" sz="3200" dirty="0" err="1"/>
              <a:t>Loggernet</a:t>
            </a:r>
            <a:r>
              <a:rPr lang="en-US" sz="3200" dirty="0"/>
              <a:t> 15 minute interval / 158 Columns</a:t>
            </a:r>
          </a:p>
        </p:txBody>
      </p:sp>
      <p:pic>
        <p:nvPicPr>
          <p:cNvPr id="7" name="Content Placeholder 6">
            <a:extLst>
              <a:ext uri="{FF2B5EF4-FFF2-40B4-BE49-F238E27FC236}">
                <a16:creationId xmlns:a16="http://schemas.microsoft.com/office/drawing/2014/main" id="{D5BCA8D8-2398-E542-8BCC-BB012B546974}"/>
              </a:ext>
            </a:extLst>
          </p:cNvPr>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1361382" y="1281113"/>
            <a:ext cx="9469236" cy="4740275"/>
          </a:xfrm>
          <a:ln>
            <a:solidFill>
              <a:schemeClr val="tx1"/>
            </a:solidFill>
          </a:ln>
        </p:spPr>
      </p:pic>
    </p:spTree>
    <p:extLst>
      <p:ext uri="{BB962C8B-B14F-4D97-AF65-F5344CB8AC3E}">
        <p14:creationId xmlns:p14="http://schemas.microsoft.com/office/powerpoint/2010/main" val="4184558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8B4A90-D173-5544-B7AE-8281C52A15B1}"/>
              </a:ext>
            </a:extLst>
          </p:cNvPr>
          <p:cNvSpPr>
            <a:spLocks noGrp="1"/>
          </p:cNvSpPr>
          <p:nvPr>
            <p:ph type="title"/>
          </p:nvPr>
        </p:nvSpPr>
        <p:spPr/>
        <p:txBody>
          <a:bodyPr/>
          <a:lstStyle/>
          <a:p>
            <a:r>
              <a:rPr lang="en-US" dirty="0"/>
              <a:t>Project Spaces and Access Control</a:t>
            </a:r>
          </a:p>
        </p:txBody>
      </p:sp>
      <p:pic>
        <p:nvPicPr>
          <p:cNvPr id="5" name="Content Placeholder 4">
            <a:extLst>
              <a:ext uri="{FF2B5EF4-FFF2-40B4-BE49-F238E27FC236}">
                <a16:creationId xmlns:a16="http://schemas.microsoft.com/office/drawing/2014/main" id="{76774A28-2DE1-8A42-BC02-2303DD18E9DE}"/>
              </a:ext>
            </a:extLst>
          </p:cNvPr>
          <p:cNvPicPr>
            <a:picLocks noGrp="1" noChangeAspect="1"/>
          </p:cNvPicPr>
          <p:nvPr>
            <p:ph idx="10"/>
          </p:nvPr>
        </p:nvPicPr>
        <p:blipFill>
          <a:blip r:embed="rId3">
            <a:extLst>
              <a:ext uri="{28A0092B-C50C-407E-A947-70E740481C1C}">
                <a14:useLocalDpi xmlns:a14="http://schemas.microsoft.com/office/drawing/2010/main" val="0"/>
              </a:ext>
            </a:extLst>
          </a:blip>
          <a:stretch>
            <a:fillRect/>
          </a:stretch>
        </p:blipFill>
        <p:spPr>
          <a:xfrm>
            <a:off x="675928" y="1350385"/>
            <a:ext cx="7598179" cy="4740275"/>
          </a:xfrm>
          <a:ln>
            <a:solidFill>
              <a:schemeClr val="tx1"/>
            </a:solidFill>
          </a:ln>
        </p:spPr>
      </p:pic>
      <p:pic>
        <p:nvPicPr>
          <p:cNvPr id="8" name="Picture 7">
            <a:extLst>
              <a:ext uri="{FF2B5EF4-FFF2-40B4-BE49-F238E27FC236}">
                <a16:creationId xmlns:a16="http://schemas.microsoft.com/office/drawing/2014/main" id="{2CB64435-875D-9845-A168-265035BDDDA3}"/>
              </a:ext>
            </a:extLst>
          </p:cNvPr>
          <p:cNvPicPr>
            <a:picLocks noChangeAspect="1"/>
          </p:cNvPicPr>
          <p:nvPr/>
        </p:nvPicPr>
        <p:blipFill rotWithShape="1">
          <a:blip r:embed="rId4"/>
          <a:srcRect r="38259"/>
          <a:stretch/>
        </p:blipFill>
        <p:spPr>
          <a:xfrm>
            <a:off x="8734645" y="1350385"/>
            <a:ext cx="3152555" cy="2484972"/>
          </a:xfrm>
          <a:prstGeom prst="rect">
            <a:avLst/>
          </a:prstGeom>
          <a:ln>
            <a:solidFill>
              <a:schemeClr val="tx1"/>
            </a:solid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9C6CBBA4-3EDB-E640-B8C2-5A50DBE34B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34645" y="4119512"/>
            <a:ext cx="2744807" cy="2003266"/>
          </a:xfrm>
          <a:prstGeom prst="rect">
            <a:avLst/>
          </a:prstGeom>
          <a:ln>
            <a:solidFill>
              <a:schemeClr val="tx1"/>
            </a:solidFill>
          </a:ln>
        </p:spPr>
      </p:pic>
    </p:spTree>
    <p:extLst>
      <p:ext uri="{BB962C8B-B14F-4D97-AF65-F5344CB8AC3E}">
        <p14:creationId xmlns:p14="http://schemas.microsoft.com/office/powerpoint/2010/main" val="1763828503"/>
      </p:ext>
    </p:extLst>
  </p:cSld>
  <p:clrMapOvr>
    <a:masterClrMapping/>
  </p:clrMapOvr>
</p:sld>
</file>

<file path=ppt/theme/theme1.xml><?xml version="1.0" encoding="utf-8"?>
<a:theme xmlns:a="http://schemas.openxmlformats.org/drawingml/2006/main" name="NCSA">
  <a:themeElements>
    <a:clrScheme name="NCSA">
      <a:dk1>
        <a:srgbClr val="666666"/>
      </a:dk1>
      <a:lt1>
        <a:srgbClr val="FFFFFF"/>
      </a:lt1>
      <a:dk2>
        <a:srgbClr val="999999"/>
      </a:dk2>
      <a:lt2>
        <a:srgbClr val="FFFFFF"/>
      </a:lt2>
      <a:accent1>
        <a:srgbClr val="336699"/>
      </a:accent1>
      <a:accent2>
        <a:srgbClr val="3399FF"/>
      </a:accent2>
      <a:accent3>
        <a:srgbClr val="CCCCCC"/>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0" tIns="0" rIns="0" bIns="0" anchor="ctr" anchorCtr="0"/>
      <a:lstStyle>
        <a:defPPr algn="ctr">
          <a:defRPr cap="all" dirty="0" smtClean="0"/>
        </a:defPPr>
      </a:lstStyle>
    </a:txDef>
  </a:objectDefaults>
  <a:extraClrSchemeLst/>
  <a:extLst>
    <a:ext uri="{05A4C25C-085E-4340-85A3-A5531E510DB2}">
      <thm15:themeFamily xmlns:thm15="http://schemas.microsoft.com/office/thememl/2012/main" name="imlczo-data-allhands-2018" id="{4674DCF4-5D9A-174A-94F6-DE1769F2EE2E}" vid="{C7A11996-801B-D24D-B78D-CE7CF0C721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NCSA</Template>
  <TotalTime>12188</TotalTime>
  <Words>703</Words>
  <Application>Microsoft Macintosh PowerPoint</Application>
  <PresentationFormat>Widescreen</PresentationFormat>
  <Paragraphs>130</Paragraphs>
  <Slides>20</Slides>
  <Notes>18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NCSA</vt:lpstr>
      <vt:lpstr>PowerPoint Presentation</vt:lpstr>
      <vt:lpstr>Intensively Managed Landscapes</vt:lpstr>
      <vt:lpstr>IML CZO Data</vt:lpstr>
      <vt:lpstr>Clowder: Open Source Data Management for Long Tail Data</vt:lpstr>
      <vt:lpstr>GIS Layers – Extractors and Previewers</vt:lpstr>
      <vt:lpstr>Geodashboard</vt:lpstr>
      <vt:lpstr>Architecture and Data Flow</vt:lpstr>
      <vt:lpstr>Flux Tower Site / Loggernet 15 minute interval / 158 Columns</vt:lpstr>
      <vt:lpstr>Project Spaces and Access Control</vt:lpstr>
      <vt:lpstr>Self Managed vs Predefined Data Organization </vt:lpstr>
      <vt:lpstr>Controlled Vocabularies / Social Curation</vt:lpstr>
      <vt:lpstr>Parsing Data Files to Geostreams API in Python</vt:lpstr>
      <vt:lpstr>Goose Creek Flux Tower</vt:lpstr>
      <vt:lpstr>Explore</vt:lpstr>
      <vt:lpstr>Search and Download</vt:lpstr>
      <vt:lpstr>Datapoints</vt:lpstr>
      <vt:lpstr>Postgresql Schema</vt:lpstr>
      <vt:lpstr>Data Size &amp; Hardware</vt:lpstr>
      <vt:lpstr>Geostreaming Data Framework V3</vt:lpstr>
      <vt:lpstr>Thanks! All Software is Open Source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Marini, Luigi</dc:creator>
  <cp:lastModifiedBy>Marini, Luigi</cp:lastModifiedBy>
  <cp:revision>579</cp:revision>
  <dcterms:created xsi:type="dcterms:W3CDTF">2018-07-20T16:16:35Z</dcterms:created>
  <dcterms:modified xsi:type="dcterms:W3CDTF">2019-07-17T04:23:03Z</dcterms:modified>
</cp:coreProperties>
</file>