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3"/>
  </p:notesMasterIdLst>
  <p:sldIdLst>
    <p:sldId id="258" r:id="rId2"/>
    <p:sldId id="284" r:id="rId3"/>
    <p:sldId id="287" r:id="rId4"/>
    <p:sldId id="269" r:id="rId5"/>
    <p:sldId id="298" r:id="rId6"/>
    <p:sldId id="300" r:id="rId7"/>
    <p:sldId id="294" r:id="rId8"/>
    <p:sldId id="290" r:id="rId9"/>
    <p:sldId id="273" r:id="rId10"/>
    <p:sldId id="302" r:id="rId11"/>
    <p:sldId id="309" r:id="rId12"/>
    <p:sldId id="304" r:id="rId13"/>
    <p:sldId id="305" r:id="rId14"/>
    <p:sldId id="306" r:id="rId15"/>
    <p:sldId id="307" r:id="rId16"/>
    <p:sldId id="285" r:id="rId17"/>
    <p:sldId id="303" r:id="rId18"/>
    <p:sldId id="286" r:id="rId19"/>
    <p:sldId id="297" r:id="rId20"/>
    <p:sldId id="279" r:id="rId21"/>
    <p:sldId id="30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432FF"/>
    <a:srgbClr val="99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691" autoAdjust="0"/>
    <p:restoredTop sz="93063" autoAdjust="0"/>
  </p:normalViewPr>
  <p:slideViewPr>
    <p:cSldViewPr snapToGrid="0" snapToObjects="1">
      <p:cViewPr>
        <p:scale>
          <a:sx n="100" d="100"/>
          <a:sy n="100" d="100"/>
        </p:scale>
        <p:origin x="760" y="5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59648-E4A7-4B98-AD41-EA4B501A3B60}" type="datetimeFigureOut">
              <a:rPr lang="en-US" smtClean="0"/>
              <a:t>7/17/19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FFB7A-6C79-4D9C-A409-9C73B8A9E5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19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Largest mostly undammed river</a:t>
            </a:r>
            <a:r>
              <a:rPr lang="en-US" baseline="0" dirty="0" smtClean="0"/>
              <a:t> in CA.  Short, steep, rapidly eroding in soft sedimentary rock of the CA coastal range.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04FB4-D43D-41F4-BDD5-0832452C55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506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Image of the Reserve and Rivendell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04FB4-D43D-41F4-BDD5-0832452C55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42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E10F5-E316-284A-9980-58FB7A0532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448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scaling issues with large</a:t>
            </a:r>
            <a:r>
              <a:rPr lang="en-US" baseline="0" dirty="0" smtClean="0"/>
              <a:t> numbers of sensors.  reliability becomes more important than cost.   online critical.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04FB4-D43D-41F4-BDD5-0832452C55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8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tree </a:t>
            </a:r>
            <a:r>
              <a:rPr lang="en-US" dirty="0" err="1" smtClean="0"/>
              <a:t>psychrometer</a:t>
            </a:r>
            <a:r>
              <a:rPr lang="en-US" dirty="0" smtClean="0"/>
              <a:t>: </a:t>
            </a:r>
            <a:r>
              <a:rPr lang="en-US" sz="1200" dirty="0" smtClean="0"/>
              <a:t>directly tests the relationships between moisture, lithology, and water balance in the dominant vegetation types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104FB4-D43D-41F4-BDD5-0832452C55F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317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Lessons Learned:</a:t>
            </a:r>
            <a:r>
              <a:rPr lang="en-US" baseline="0" dirty="0" smtClean="0"/>
              <a:t> low adoption of tools offered, need for time series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0FFB7A-6C79-4D9C-A409-9C73B8A9E5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43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Transition</a:t>
            </a:r>
            <a:r>
              <a:rPr lang="en-US" baseline="0" dirty="0" smtClean="0"/>
              <a:t> from CZO-wide infrastructure to two Data Managers giving </a:t>
            </a:r>
            <a:r>
              <a:rPr lang="en-US" baseline="0" smtClean="0"/>
              <a:t>their perspective from the 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5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44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09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77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81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5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550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48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95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1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66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0C937666-565B-0144-9EFA-A23EFAAA1543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54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8765C-71D4-3C41-B060-D7A5AE1717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07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microsoft.com/office/2007/relationships/hdphoto" Target="../media/hdphoto1.wdp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10.emf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5.xml"/><Relationship Id="rId4" Type="http://schemas.openxmlformats.org/officeDocument/2006/relationships/image" Target="../media/image31.jpeg"/><Relationship Id="rId5" Type="http://schemas.openxmlformats.org/officeDocument/2006/relationships/image" Target="../media/image32.png"/><Relationship Id="rId6" Type="http://schemas.microsoft.com/office/2007/relationships/hdphoto" Target="../media/hdphoto2.wdp"/><Relationship Id="rId7" Type="http://schemas.openxmlformats.org/officeDocument/2006/relationships/image" Target="../media/image33.png"/><Relationship Id="rId8" Type="http://schemas.openxmlformats.org/officeDocument/2006/relationships/image" Target="../media/image34.jpeg"/><Relationship Id="rId9" Type="http://schemas.openxmlformats.org/officeDocument/2006/relationships/image" Target="../media/image35.jpeg"/><Relationship Id="rId10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8.jpg"/><Relationship Id="rId3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eg"/><Relationship Id="rId5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JPG"/><Relationship Id="rId5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87691" y="1902356"/>
            <a:ext cx="838200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Eel River CZO </a:t>
            </a:r>
            <a:endParaRPr lang="en-US" sz="3600" b="1" dirty="0" smtClean="0"/>
          </a:p>
          <a:p>
            <a:pPr algn="ctr"/>
            <a:r>
              <a:rPr lang="en-US" sz="3600" b="1" dirty="0" smtClean="0"/>
              <a:t>Data Management </a:t>
            </a:r>
            <a:r>
              <a:rPr lang="en-US" sz="3600" b="1" dirty="0" smtClean="0"/>
              <a:t>&amp; </a:t>
            </a:r>
            <a:r>
              <a:rPr lang="en-US" sz="3600" b="1" dirty="0" err="1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Dendra</a:t>
            </a:r>
            <a:endParaRPr lang="en-US" sz="3600" b="1" dirty="0">
              <a:solidFill>
                <a:srgbClr val="0070C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48242" y="1163968"/>
            <a:ext cx="16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</a:rPr>
              <a:t>d</a:t>
            </a:r>
            <a:r>
              <a:rPr lang="en-US" dirty="0" err="1" smtClean="0">
                <a:solidFill>
                  <a:srgbClr val="0070C0"/>
                </a:solidFill>
              </a:rPr>
              <a:t>endra.science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99" y="18347"/>
            <a:ext cx="12179301" cy="11164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93800" y="381583"/>
            <a:ext cx="16539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Eel River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87691" y="1180876"/>
            <a:ext cx="1993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criticalzone.org/eel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94383" y="1161781"/>
            <a:ext cx="2074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angelo.berkeley.edu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="" xmlns:a16="http://schemas.microsoft.com/office/drawing/2014/main" id="{F92DD890-8739-4F8E-BF67-2A85286A5FB1}"/>
              </a:ext>
            </a:extLst>
          </p:cNvPr>
          <p:cNvGrpSpPr/>
          <p:nvPr/>
        </p:nvGrpSpPr>
        <p:grpSpPr>
          <a:xfrm>
            <a:off x="4230707" y="5080000"/>
            <a:ext cx="5576831" cy="1676400"/>
            <a:chOff x="3186169" y="2666631"/>
            <a:chExt cx="5576831" cy="1676400"/>
          </a:xfrm>
        </p:grpSpPr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7B622791-6DAC-4D1F-B091-EACDC8C1AA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6600" y="2666631"/>
              <a:ext cx="1676400" cy="1676400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="" xmlns:a16="http://schemas.microsoft.com/office/drawing/2014/main" id="{A0EEF7F6-3289-4830-BEDA-1C8D8AFC0FCD}"/>
                </a:ext>
              </a:extLst>
            </p:cNvPr>
            <p:cNvSpPr/>
            <p:nvPr/>
          </p:nvSpPr>
          <p:spPr>
            <a:xfrm>
              <a:off x="3186169" y="2928627"/>
              <a:ext cx="3891384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>
                  <a:latin typeface="Arial" pitchFamily="34" charset="0"/>
                  <a:cs typeface="Arial" pitchFamily="34" charset="0"/>
                </a:rPr>
                <a:t>J. Scott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Smith</a:t>
              </a:r>
              <a:r>
                <a:rPr lang="en-US" sz="2000" dirty="0" smtClean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20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en-US" sz="20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Software Architect, </a:t>
              </a:r>
            </a:p>
            <a:p>
              <a:r>
                <a:rPr lang="en-US" sz="2000" dirty="0">
                  <a:solidFill>
                    <a:srgbClr val="00B050"/>
                  </a:solidFill>
                  <a:latin typeface="Arial" pitchFamily="34" charset="0"/>
                  <a:cs typeface="Arial" pitchFamily="34" charset="0"/>
                </a:rPr>
                <a:t>New Leaf Solutions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22533" y="3242385"/>
            <a:ext cx="7121723" cy="1754326"/>
            <a:chOff x="175286" y="2748158"/>
            <a:chExt cx="7121723" cy="1754326"/>
          </a:xfrm>
        </p:grpSpPr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AE947759-1A80-4180-96AE-C8EA9D18F731}"/>
                </a:ext>
              </a:extLst>
            </p:cNvPr>
            <p:cNvSpPr/>
            <p:nvPr/>
          </p:nvSpPr>
          <p:spPr>
            <a:xfrm>
              <a:off x="1711756" y="2748158"/>
              <a:ext cx="5585253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Arial" pitchFamily="34" charset="0"/>
                  <a:cs typeface="Arial" pitchFamily="34" charset="0"/>
                </a:rPr>
                <a:t>Collin Bode</a:t>
              </a:r>
              <a:r>
                <a:rPr lang="en-US" sz="2000" dirty="0"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algn="ctr"/>
              <a:r>
                <a:rPr lang="en-US" sz="20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Data Manager</a:t>
              </a:r>
            </a:p>
            <a:p>
              <a:pPr algn="ctr"/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Eel </a:t>
              </a:r>
              <a:r>
                <a:rPr lang="en-US" sz="2000" dirty="0">
                  <a:latin typeface="Arial" pitchFamily="34" charset="0"/>
                  <a:cs typeface="Arial" pitchFamily="34" charset="0"/>
                </a:rPr>
                <a:t>River </a:t>
              </a:r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CZO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CA </a:t>
              </a:r>
              <a:r>
                <a:rPr lang="en-US" sz="2000" dirty="0">
                  <a:latin typeface="Arial" pitchFamily="34" charset="0"/>
                  <a:cs typeface="Arial" pitchFamily="34" charset="0"/>
                </a:rPr>
                <a:t>Heartbeat </a:t>
              </a:r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Initiative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2000" dirty="0" smtClean="0">
                  <a:latin typeface="Arial" pitchFamily="34" charset="0"/>
                  <a:cs typeface="Arial" pitchFamily="34" charset="0"/>
                </a:rPr>
                <a:t>UC Natural Reserves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E853571D-74D4-4176-9EA7-C643B9B87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5286" y="2780558"/>
              <a:ext cx="1671704" cy="17219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459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86"/>
    </mc:Choice>
    <mc:Fallback xmlns="">
      <p:transition spd="slow" advTm="4558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2" b="5057"/>
          <a:stretch/>
        </p:blipFill>
        <p:spPr>
          <a:xfrm>
            <a:off x="0" y="12700"/>
            <a:ext cx="12192000" cy="3365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4833" y="3590895"/>
            <a:ext cx="10862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Goal:</a:t>
            </a:r>
            <a:r>
              <a:rPr lang="en-US" sz="2000" dirty="0" smtClean="0"/>
              <a:t> to provide a system to actively manage both the data and the equipment in a sensor observatory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4203700"/>
            <a:ext cx="362990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Features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Station dashboards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err="1" smtClean="0"/>
              <a:t>Datastream</a:t>
            </a:r>
            <a:r>
              <a:rPr lang="en-US" sz="2000" dirty="0" smtClean="0"/>
              <a:t> Query &amp; Graphing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System Status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Dynamic Versioning of Data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089900" y="4203700"/>
            <a:ext cx="37865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Software stack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err="1" smtClean="0"/>
              <a:t>Node.js</a:t>
            </a: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dirty="0" err="1" smtClean="0"/>
              <a:t>Vue</a:t>
            </a:r>
            <a:r>
              <a:rPr lang="en-US" sz="2000" dirty="0" smtClean="0"/>
              <a:t> interface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MongoDB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Time-series DB independent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000" dirty="0" err="1" smtClean="0"/>
              <a:t>InfluxDB</a:t>
            </a:r>
            <a:endParaRPr lang="en-US" sz="20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US" sz="2000" dirty="0" smtClean="0"/>
              <a:t>MySQL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648200" y="4203700"/>
            <a:ext cx="269208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Stats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3 Organizations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50 Stations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2000 </a:t>
            </a:r>
            <a:r>
              <a:rPr lang="en-US" sz="2000" dirty="0" err="1" smtClean="0"/>
              <a:t>Datastreams</a:t>
            </a: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1.2 </a:t>
            </a:r>
            <a:r>
              <a:rPr lang="en-US" sz="2000" dirty="0"/>
              <a:t>Billion </a:t>
            </a:r>
            <a:r>
              <a:rPr lang="en-US" sz="2000" dirty="0" err="1"/>
              <a:t>Datapoints</a:t>
            </a:r>
            <a:endParaRPr lang="en-US" sz="2000" dirty="0"/>
          </a:p>
          <a:p>
            <a:pPr marL="285750" indent="-285750">
              <a:buFont typeface="Arial" charset="0"/>
              <a:buChar char="•"/>
            </a:pPr>
            <a:endParaRPr lang="en-US" sz="2000" dirty="0" smtClean="0"/>
          </a:p>
          <a:p>
            <a:pPr marL="285750" indent="-285750">
              <a:buFont typeface="Arial" charset="0"/>
              <a:buChar char="•"/>
            </a:pPr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3F7AD09-1D64-4F68-B6A1-1AA708B38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08964"/>
            <a:ext cx="1739900" cy="94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8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5986"/>
          <a:stretch/>
        </p:blipFill>
        <p:spPr>
          <a:xfrm>
            <a:off x="7960" y="1028699"/>
            <a:ext cx="12137721" cy="64474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4499" y="548441"/>
            <a:ext cx="29279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Live System Status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6633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24499" y="548441"/>
            <a:ext cx="4651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Individual Station Dashboards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04900"/>
            <a:ext cx="5908540" cy="5118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6239"/>
            <a:ext cx="5908541" cy="35438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88"/>
          <a:stretch/>
        </p:blipFill>
        <p:spPr>
          <a:xfrm>
            <a:off x="6158960" y="651460"/>
            <a:ext cx="5908541" cy="22507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419" y="2876803"/>
            <a:ext cx="5941922" cy="38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8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22" y="1310620"/>
            <a:ext cx="9541168" cy="55473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0399" y="787400"/>
            <a:ext cx="4340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Datastream</a:t>
            </a:r>
            <a:r>
              <a:rPr lang="en-US" sz="2800" b="1" dirty="0" smtClean="0"/>
              <a:t> Query Interface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6911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40399" y="787400"/>
            <a:ext cx="478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Datastream</a:t>
            </a:r>
            <a:r>
              <a:rPr lang="en-US" sz="2800" b="1" dirty="0" smtClean="0"/>
              <a:t> Graphing Interface</a:t>
            </a:r>
            <a:endParaRPr lang="en-US" sz="2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99" y="1331024"/>
            <a:ext cx="8587701" cy="552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5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1300251"/>
            <a:ext cx="10388600" cy="555774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340399" y="787400"/>
            <a:ext cx="478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Datastream</a:t>
            </a:r>
            <a:r>
              <a:rPr lang="en-US" sz="2800" b="1" dirty="0" smtClean="0"/>
              <a:t> Graphing Interface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709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9900" y="1280837"/>
            <a:ext cx="45973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Incident </a:t>
            </a:r>
            <a:r>
              <a:rPr lang="en-US" dirty="0" smtClean="0">
                <a:solidFill>
                  <a:srgbClr val="000000"/>
                </a:solidFill>
              </a:rPr>
              <a:t>ID</a:t>
            </a:r>
            <a:r>
              <a:rPr lang="en-US" dirty="0" smtClean="0">
                <a:solidFill>
                  <a:srgbClr val="000000"/>
                </a:solidFill>
              </a:rPr>
              <a:t>: 5c8716bef191e048cac27c84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Title:  </a:t>
            </a:r>
            <a:r>
              <a:rPr lang="en-US" b="1" dirty="0">
                <a:solidFill>
                  <a:srgbClr val="FF0000"/>
                </a:solidFill>
              </a:rPr>
              <a:t>Ant Colony Corrodes Radio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Station: 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Ingrid Tree Weather Station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Datastream</a:t>
            </a:r>
            <a:r>
              <a:rPr lang="en-US" dirty="0" err="1">
                <a:solidFill>
                  <a:srgbClr val="000000"/>
                </a:solidFill>
              </a:rPr>
              <a:t>s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  <a:r>
              <a:rPr lang="en-US" dirty="0">
                <a:solidFill>
                  <a:srgbClr val="000000"/>
                </a:solidFill>
              </a:rPr>
              <a:t>	resistance probes, </a:t>
            </a:r>
          </a:p>
          <a:p>
            <a:r>
              <a:rPr lang="en-US" dirty="0">
                <a:solidFill>
                  <a:srgbClr val="000000"/>
                </a:solidFill>
              </a:rPr>
              <a:t>		rain collector</a:t>
            </a:r>
          </a:p>
          <a:p>
            <a:r>
              <a:rPr lang="en-US" dirty="0">
                <a:solidFill>
                  <a:srgbClr val="000000"/>
                </a:solidFill>
              </a:rPr>
              <a:t>		wells</a:t>
            </a:r>
          </a:p>
          <a:p>
            <a:r>
              <a:rPr lang="en-US" dirty="0">
                <a:solidFill>
                  <a:srgbClr val="000000"/>
                </a:solidFill>
              </a:rPr>
              <a:t>Data Flagged:  ERPs:      90,304 values </a:t>
            </a:r>
          </a:p>
          <a:p>
            <a:r>
              <a:rPr lang="en-US" dirty="0">
                <a:solidFill>
                  <a:srgbClr val="000000"/>
                </a:solidFill>
              </a:rPr>
              <a:t>	         Well 6:     3,024 values</a:t>
            </a:r>
          </a:p>
          <a:p>
            <a:r>
              <a:rPr lang="en-US" dirty="0">
                <a:solidFill>
                  <a:srgbClr val="000000"/>
                </a:solidFill>
              </a:rPr>
              <a:t>	         Well 7:     3,024 </a:t>
            </a:r>
            <a:r>
              <a:rPr lang="en-US" dirty="0" smtClean="0">
                <a:solidFill>
                  <a:srgbClr val="000000"/>
                </a:solidFill>
              </a:rPr>
              <a:t>values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Flag:  NETWORK FAILURE, VALID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Begins_at</a:t>
            </a:r>
            <a:r>
              <a:rPr lang="en-US" dirty="0" smtClean="0">
                <a:solidFill>
                  <a:srgbClr val="000000"/>
                </a:solidFill>
              </a:rPr>
              <a:t>:        2014-03-24 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Ends_before</a:t>
            </a:r>
            <a:r>
              <a:rPr lang="en-US" dirty="0" smtClean="0">
                <a:solidFill>
                  <a:srgbClr val="000000"/>
                </a:solidFill>
              </a:rPr>
              <a:t>:   2014-04-08 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 err="1" smtClean="0">
                <a:solidFill>
                  <a:srgbClr val="000000"/>
                </a:solidFill>
              </a:rPr>
              <a:t>Submited_b</a:t>
            </a:r>
            <a:r>
              <a:rPr lang="en-US" dirty="0" err="1" smtClean="0">
                <a:solidFill>
                  <a:srgbClr val="000000"/>
                </a:solidFill>
              </a:rPr>
              <a:t>y</a:t>
            </a:r>
            <a:r>
              <a:rPr lang="en-US" dirty="0">
                <a:solidFill>
                  <a:srgbClr val="000000"/>
                </a:solidFill>
              </a:rPr>
              <a:t>: Collin Bode </a:t>
            </a:r>
          </a:p>
          <a:p>
            <a:r>
              <a:rPr lang="en-US" dirty="0" err="1" smtClean="0">
                <a:solidFill>
                  <a:srgbClr val="000000"/>
                </a:solidFill>
              </a:rPr>
              <a:t>Submited_at</a:t>
            </a:r>
            <a:r>
              <a:rPr lang="en-US" dirty="0" smtClean="0">
                <a:solidFill>
                  <a:srgbClr val="000000"/>
                </a:solidFill>
              </a:rPr>
              <a:t>: 2014-04-09T00:00:00Z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9900" y="5147692"/>
            <a:ext cx="102002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</a:rPr>
              <a:t>Description:</a:t>
            </a:r>
            <a:r>
              <a:rPr lang="en-US" sz="2000" dirty="0">
                <a:solidFill>
                  <a:srgbClr val="000000"/>
                </a:solidFill>
              </a:rPr>
              <a:t>  </a:t>
            </a:r>
          </a:p>
          <a:p>
            <a:r>
              <a:rPr lang="en-US" sz="1600" dirty="0"/>
              <a:t>Okay, I wasn't expecting that. I climb 40 meters up a Ingrid (</a:t>
            </a:r>
            <a:r>
              <a:rPr lang="en-US" sz="1600" dirty="0" err="1"/>
              <a:t>douglas</a:t>
            </a:r>
            <a:r>
              <a:rPr lang="en-US" sz="1600" dirty="0"/>
              <a:t> fir tree) to figure out why my data logger's wireless stopped working. I open the box, and surprise! An ant colony is using the wireless radio as an egg warmer.   </a:t>
            </a:r>
          </a:p>
          <a:p>
            <a:r>
              <a:rPr lang="en-US" sz="1600" dirty="0"/>
              <a:t>The colony somehow corroded the connectors between the radio and the logger so badly that the firmware got corrupted.  All slave radios were offline until I replaced the radio a spare.  </a:t>
            </a:r>
            <a:r>
              <a:rPr lang="en-US" sz="1600" dirty="0" smtClean="0"/>
              <a:t>I </a:t>
            </a:r>
            <a:r>
              <a:rPr lang="en-US" sz="1600" dirty="0"/>
              <a:t>left the box open to allow them to naturally disperse, then swept the stragglers out with a paintbrush.  </a:t>
            </a:r>
            <a:r>
              <a:rPr lang="en-US" sz="1600" dirty="0" err="1"/>
              <a:t>Replugged</a:t>
            </a:r>
            <a:r>
              <a:rPr lang="en-US" sz="1600" dirty="0"/>
              <a:t> the hole with weather goop.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011" t="6052" r="7284"/>
          <a:stretch/>
        </p:blipFill>
        <p:spPr>
          <a:xfrm>
            <a:off x="5257801" y="685800"/>
            <a:ext cx="5412317" cy="4449652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340399" y="787400"/>
            <a:ext cx="44019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Incident Reports </a:t>
            </a:r>
            <a:r>
              <a:rPr lang="en-US" sz="2400" dirty="0" smtClean="0"/>
              <a:t>(annotations)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42076247"/>
      </p:ext>
    </p:extLst>
  </p:cSld>
  <p:clrMapOvr>
    <a:masterClrMapping/>
  </p:clrMapOvr>
  <p:transition advTm="75212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591403"/>
            <a:chOff x="0" y="0"/>
            <a:chExt cx="12192000" cy="59140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0"/>
              <a:ext cx="9144000" cy="591403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xmlns="" id="{41590BC7-C152-46B8-8D3D-CA8723D05AF3}"/>
                </a:ext>
              </a:extLst>
            </p:cNvPr>
            <p:cNvSpPr txBox="1"/>
            <p:nvPr/>
          </p:nvSpPr>
          <p:spPr>
            <a:xfrm>
              <a:off x="9877244" y="141064"/>
              <a:ext cx="2281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http://dendra.science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1E5F1285-E94F-413A-9AB1-817E8B777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4000" cy="591403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340399" y="787400"/>
            <a:ext cx="4826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Dynamic versioning of datasets</a:t>
            </a:r>
            <a:endParaRPr lang="en-US" sz="2800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2"/>
          <a:stretch/>
        </p:blipFill>
        <p:spPr>
          <a:xfrm>
            <a:off x="508947" y="1275125"/>
            <a:ext cx="6086901" cy="309402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620000" y="1299865"/>
            <a:ext cx="41021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Flag and Translate System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User submits a report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Annotation is processed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Source data is unchanged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All data pulled is now translated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Invalid flag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Correction will perform calculation on the fly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734300" y="5130800"/>
            <a:ext cx="3670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Well Data Annotation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Event: grad student pulled pressure transducers out of well.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Flag: invalid</a:t>
            </a:r>
            <a:endParaRPr lang="en-US" dirty="0"/>
          </a:p>
        </p:txBody>
      </p:sp>
      <p:sp>
        <p:nvSpPr>
          <p:cNvPr id="3" name="Right Arrow 2"/>
          <p:cNvSpPr/>
          <p:nvPr/>
        </p:nvSpPr>
        <p:spPr>
          <a:xfrm rot="13381023">
            <a:off x="6847331" y="4581964"/>
            <a:ext cx="810769" cy="327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34547" y="4077710"/>
            <a:ext cx="7210347" cy="2768600"/>
            <a:chOff x="434547" y="4077710"/>
            <a:chExt cx="7210347" cy="27686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4547" y="4077710"/>
              <a:ext cx="6235700" cy="2768600"/>
            </a:xfrm>
            <a:prstGeom prst="rect">
              <a:avLst/>
            </a:prstGeom>
          </p:spPr>
        </p:pic>
        <p:sp>
          <p:nvSpPr>
            <p:cNvPr id="13" name="Right Arrow 12"/>
            <p:cNvSpPr/>
            <p:nvPr/>
          </p:nvSpPr>
          <p:spPr>
            <a:xfrm rot="8659935">
              <a:off x="6834125" y="5003706"/>
              <a:ext cx="810769" cy="32765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79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00300" y="-76200"/>
            <a:ext cx="4266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Non-</a:t>
            </a:r>
            <a:r>
              <a:rPr lang="en-US" sz="3200" dirty="0" err="1" smtClean="0"/>
              <a:t>timeseries</a:t>
            </a:r>
            <a:r>
              <a:rPr lang="en-US" sz="3200" dirty="0" smtClean="0"/>
              <a:t> Datasets</a:t>
            </a:r>
            <a:endParaRPr lang="en-US" sz="32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2324100" y="97675"/>
            <a:ext cx="9144000" cy="2319251"/>
            <a:chOff x="0" y="97674"/>
            <a:chExt cx="9144000" cy="2319251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9588" y="97674"/>
              <a:ext cx="2254412" cy="2319251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0" y="707648"/>
              <a:ext cx="594360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2"/>
              </a:pPr>
              <a:r>
                <a:rPr lang="en-US" sz="2000" dirty="0"/>
                <a:t>GIS &amp; LiDAR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5 LiDAR flights 2004,2009, (2014 green, 2015) 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10 years of GIS layers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24100" y="381001"/>
            <a:ext cx="8232094" cy="2520973"/>
            <a:chOff x="0" y="381000"/>
            <a:chExt cx="8232094" cy="2520973"/>
          </a:xfrm>
        </p:grpSpPr>
        <p:sp>
          <p:nvSpPr>
            <p:cNvPr id="3" name="Content Placeholder 2"/>
            <p:cNvSpPr txBox="1">
              <a:spLocks/>
            </p:cNvSpPr>
            <p:nvPr/>
          </p:nvSpPr>
          <p:spPr>
            <a:xfrm>
              <a:off x="0" y="381000"/>
              <a:ext cx="3548149" cy="457200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+mj-lt"/>
                <a:buAutoNum type="arabicPeriod"/>
              </a:pPr>
              <a:r>
                <a:rPr lang="en-US" sz="2000" dirty="0"/>
                <a:t>Sensor Observatory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067" b="95768" l="2178" r="99689">
                          <a14:foregroundMark x1="2905" y1="3051" x2="59647" y2="2067"/>
                          <a14:foregroundMark x1="59855" y1="3051" x2="59647" y2="92717"/>
                          <a14:foregroundMark x1="79876" y1="27264" x2="60788" y2="93307"/>
                          <a14:foregroundMark x1="79253" y1="28051" x2="60581" y2="88386"/>
                          <a14:foregroundMark x1="62448" y1="88681" x2="63278" y2="95079"/>
                          <a14:foregroundMark x1="63278" y1="95079" x2="3423" y2="95472"/>
                          <a14:foregroundMark x1="62344" y1="15650" x2="63071" y2="77264"/>
                          <a14:foregroundMark x1="59855" y1="2756" x2="99689" y2="6102"/>
                          <a14:backgroundMark x1="78320" y1="26181" x2="78320" y2="26181"/>
                          <a14:backgroundMark x1="64523" y1="4823" x2="63589" y2="75197"/>
                          <a14:backgroundMark x1="77801" y1="29232" x2="64523" y2="74016"/>
                          <a14:backgroundMark x1="98859" y1="5315" x2="57780" y2="1575"/>
                          <a14:backgroundMark x1="42635" y1="1378" x2="42635" y2="1378"/>
                          <a14:backgroundMark x1="59544" y1="886" x2="40145" y2="10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9400" y="1212827"/>
              <a:ext cx="1602694" cy="1689146"/>
            </a:xfrm>
            <a:prstGeom prst="rect">
              <a:avLst/>
            </a:prstGeom>
          </p:spPr>
        </p:pic>
      </p:grpSp>
      <p:grpSp>
        <p:nvGrpSpPr>
          <p:cNvPr id="34" name="Group 33"/>
          <p:cNvGrpSpPr/>
          <p:nvPr/>
        </p:nvGrpSpPr>
        <p:grpSpPr>
          <a:xfrm>
            <a:off x="2324100" y="4928175"/>
            <a:ext cx="9144000" cy="1371600"/>
            <a:chOff x="0" y="4928175"/>
            <a:chExt cx="9144000" cy="1371600"/>
          </a:xfrm>
        </p:grpSpPr>
        <p:sp>
          <p:nvSpPr>
            <p:cNvPr id="5" name="Rectangle 4"/>
            <p:cNvSpPr/>
            <p:nvPr/>
          </p:nvSpPr>
          <p:spPr>
            <a:xfrm>
              <a:off x="0" y="4953000"/>
              <a:ext cx="594360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6"/>
              </a:pPr>
              <a:r>
                <a:rPr lang="en-US" sz="2000" dirty="0"/>
                <a:t>Geophysics:  mapping fractured rock moisture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Electrical Resistivity Tomography (ERT)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Seismic refraction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Neutron logging in wells</a:t>
              </a:r>
            </a:p>
          </p:txBody>
        </p:sp>
        <p:pic>
          <p:nvPicPr>
            <p:cNvPr id="28" name="Picture 27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2108" y="4928175"/>
              <a:ext cx="1951892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" name="Group 32"/>
          <p:cNvGrpSpPr/>
          <p:nvPr/>
        </p:nvGrpSpPr>
        <p:grpSpPr>
          <a:xfrm>
            <a:off x="2324100" y="3706410"/>
            <a:ext cx="8926106" cy="1377142"/>
            <a:chOff x="0" y="3706410"/>
            <a:chExt cx="8926106" cy="1377142"/>
          </a:xfrm>
        </p:grpSpPr>
        <p:sp>
          <p:nvSpPr>
            <p:cNvPr id="6" name="Rectangle 5"/>
            <p:cNvSpPr/>
            <p:nvPr/>
          </p:nvSpPr>
          <p:spPr>
            <a:xfrm>
              <a:off x="0" y="4191000"/>
              <a:ext cx="8926106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5"/>
              </a:pPr>
              <a:r>
                <a:rPr lang="en-US" sz="2000" dirty="0"/>
                <a:t>Targeted Field Campaigns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 err="1"/>
                <a:t>Picarro</a:t>
              </a:r>
              <a:r>
                <a:rPr lang="en-US" sz="1600" dirty="0"/>
                <a:t> CRDS analyzer in situ monitoring of  d</a:t>
              </a:r>
              <a:r>
                <a:rPr lang="en-US" sz="1600" baseline="30000" dirty="0"/>
                <a:t>18</a:t>
              </a:r>
              <a:r>
                <a:rPr lang="en-US" sz="1600" dirty="0"/>
                <a:t>O and </a:t>
              </a:r>
              <a:r>
                <a:rPr lang="en-US" sz="1600" dirty="0" err="1"/>
                <a:t>dD</a:t>
              </a:r>
              <a:r>
                <a:rPr lang="en-US" sz="1600" dirty="0"/>
                <a:t> in water &amp; vapor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Conservative tracer experiments during dry season</a:t>
              </a: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92108" y="3706410"/>
              <a:ext cx="1465270" cy="1100435"/>
            </a:xfrm>
            <a:prstGeom prst="rect">
              <a:avLst/>
            </a:prstGeom>
          </p:spPr>
        </p:pic>
      </p:grpSp>
      <p:grpSp>
        <p:nvGrpSpPr>
          <p:cNvPr id="32" name="Group 31"/>
          <p:cNvGrpSpPr/>
          <p:nvPr/>
        </p:nvGrpSpPr>
        <p:grpSpPr>
          <a:xfrm>
            <a:off x="2324101" y="2667001"/>
            <a:ext cx="7023839" cy="1810227"/>
            <a:chOff x="0" y="2667000"/>
            <a:chExt cx="7023839" cy="1810227"/>
          </a:xfrm>
        </p:grpSpPr>
        <p:sp>
          <p:nvSpPr>
            <p:cNvPr id="7" name="Rectangle 6"/>
            <p:cNvSpPr/>
            <p:nvPr/>
          </p:nvSpPr>
          <p:spPr>
            <a:xfrm>
              <a:off x="0" y="2667000"/>
              <a:ext cx="5943600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4"/>
              </a:pPr>
              <a:r>
                <a:rPr lang="en-US" sz="2000" dirty="0"/>
                <a:t>Manual Sampling and Monitoring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Tracing isotopes through the system:  vegetation, soil, </a:t>
              </a:r>
              <a:r>
                <a:rPr lang="en-US" sz="1600" dirty="0" err="1"/>
                <a:t>lysimeter</a:t>
              </a:r>
              <a:r>
                <a:rPr lang="en-US" sz="1600" dirty="0"/>
                <a:t> water, well, stream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Well level hand measurements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Collection of </a:t>
              </a:r>
              <a:r>
                <a:rPr lang="en-US" sz="1600" dirty="0" err="1"/>
                <a:t>Isco</a:t>
              </a:r>
              <a:r>
                <a:rPr lang="en-US" sz="1600" dirty="0"/>
                <a:t> water bottle samples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Rain water collection</a:t>
              </a: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7400" y="3041316"/>
              <a:ext cx="1156439" cy="1435911"/>
            </a:xfrm>
            <a:prstGeom prst="rect">
              <a:avLst/>
            </a:prstGeom>
          </p:spPr>
        </p:pic>
      </p:grpSp>
      <p:grpSp>
        <p:nvGrpSpPr>
          <p:cNvPr id="17" name="Group 16"/>
          <p:cNvGrpSpPr/>
          <p:nvPr/>
        </p:nvGrpSpPr>
        <p:grpSpPr>
          <a:xfrm>
            <a:off x="2324100" y="1528227"/>
            <a:ext cx="9144000" cy="2186370"/>
            <a:chOff x="0" y="1528227"/>
            <a:chExt cx="9144000" cy="2186370"/>
          </a:xfrm>
        </p:grpSpPr>
        <p:sp>
          <p:nvSpPr>
            <p:cNvPr id="8" name="Rectangle 7"/>
            <p:cNvSpPr/>
            <p:nvPr/>
          </p:nvSpPr>
          <p:spPr>
            <a:xfrm>
              <a:off x="0" y="1528227"/>
              <a:ext cx="6477000" cy="1138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3"/>
              </a:pPr>
              <a:r>
                <a:rPr lang="en-US" sz="2000" dirty="0"/>
                <a:t>Automated water collection: chemical &amp; isotope analysis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Four 24 –position </a:t>
              </a:r>
              <a:r>
                <a:rPr lang="en-US" sz="1600" dirty="0" err="1"/>
                <a:t>Isco</a:t>
              </a:r>
              <a:r>
                <a:rPr lang="en-US" sz="1600" dirty="0"/>
                <a:t> water samplers: 3 wells, 1 stream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Networked for remote sampling adjustment</a:t>
              </a:r>
            </a:p>
            <a:p>
              <a:pPr marL="914400" lvl="1" indent="-457200">
                <a:buFont typeface="Arial" pitchFamily="34" charset="0"/>
                <a:buChar char="•"/>
              </a:pPr>
              <a:r>
                <a:rPr lang="en-US" sz="1600" dirty="0"/>
                <a:t>Modified bottle collectors to isolate water</a:t>
              </a:r>
            </a:p>
          </p:txBody>
        </p:sp>
        <p:pic>
          <p:nvPicPr>
            <p:cNvPr id="16" name="Picture 15" descr="syringes_rescale.jp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7802052" y="2372649"/>
              <a:ext cx="1532186" cy="11517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0" name="Group 9"/>
          <p:cNvGrpSpPr/>
          <p:nvPr/>
        </p:nvGrpSpPr>
        <p:grpSpPr>
          <a:xfrm>
            <a:off x="2324100" y="5079134"/>
            <a:ext cx="7543800" cy="1778866"/>
            <a:chOff x="0" y="5079134"/>
            <a:chExt cx="7543800" cy="1778866"/>
          </a:xfrm>
        </p:grpSpPr>
        <p:sp>
          <p:nvSpPr>
            <p:cNvPr id="2" name="Rectangle 1"/>
            <p:cNvSpPr/>
            <p:nvPr/>
          </p:nvSpPr>
          <p:spPr>
            <a:xfrm>
              <a:off x="0" y="5943600"/>
              <a:ext cx="7543800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+mj-lt"/>
                <a:buAutoNum type="arabicPeriod" startAt="7"/>
              </a:pPr>
              <a:r>
                <a:rPr lang="en-US" sz="2000" dirty="0"/>
                <a:t>New Tools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 err="1"/>
                <a:t>Vadose</a:t>
              </a:r>
              <a:r>
                <a:rPr lang="en-US" sz="1600" dirty="0"/>
                <a:t>-Zone-Monitoring System (VMS)</a:t>
              </a:r>
            </a:p>
            <a:p>
              <a:pPr marL="800100" lvl="1" indent="-342900">
                <a:buFont typeface="Arial" pitchFamily="34" charset="0"/>
                <a:buChar char="•"/>
              </a:pPr>
              <a:r>
                <a:rPr lang="en-US" sz="1600" dirty="0"/>
                <a:t>Tree </a:t>
              </a:r>
              <a:r>
                <a:rPr lang="en-US" sz="1600" dirty="0" err="1"/>
                <a:t>psychrometer</a:t>
              </a:r>
              <a:endParaRPr lang="en-US" sz="1600" dirty="0"/>
            </a:p>
          </p:txBody>
        </p:sp>
        <p:pic>
          <p:nvPicPr>
            <p:cNvPr id="24" name="Picture 23" descr="Screen shot 2014-04-14 at 8.37.42 AM.png"/>
            <p:cNvPicPr>
              <a:picLocks noChangeAspect="1"/>
            </p:cNvPicPr>
            <p:nvPr/>
          </p:nvPicPr>
          <p:blipFill rotWithShape="1">
            <a:blip r:embed="rId11"/>
            <a:srcRect l="16503" t="17608" r="47408" b="26423"/>
            <a:stretch/>
          </p:blipFill>
          <p:spPr>
            <a:xfrm>
              <a:off x="5410200" y="5079134"/>
              <a:ext cx="1684575" cy="1778866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10910"/>
            <a:ext cx="2330758" cy="9240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546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742"/>
    </mc:Choice>
    <mc:Fallback xmlns="">
      <p:transition xmlns:p14="http://schemas.microsoft.com/office/powerpoint/2010/main" spd="slow" advTm="113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58937" y="148659"/>
            <a:ext cx="3592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CZO Data: Google Drive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48577" y="656702"/>
            <a:ext cx="7700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CZO is required to archive research data and make it available after publication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3392" y="1008056"/>
            <a:ext cx="8405891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you need to archive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Raw data </a:t>
            </a:r>
            <a:r>
              <a:rPr lang="en-US" sz="1400" i="1" dirty="0"/>
              <a:t>(no really.  Raw as in unprocessed, messy, unformatted data)</a:t>
            </a:r>
            <a:endParaRPr lang="en-US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Processed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Methods for each step </a:t>
            </a:r>
            <a:r>
              <a:rPr lang="en-US" sz="1400" i="1" dirty="0"/>
              <a:t>(sample method, cleaning method, analysis)</a:t>
            </a:r>
            <a:endParaRPr lang="en-US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2000" dirty="0"/>
              <a:t>Goal: </a:t>
            </a:r>
            <a:r>
              <a:rPr lang="en-US" dirty="0"/>
              <a:t>a stranger must be able to look at data, read your README files and use the data.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89893" y="2860774"/>
            <a:ext cx="7124700" cy="3124200"/>
            <a:chOff x="648393" y="3176663"/>
            <a:chExt cx="7124700" cy="31242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393" y="3176663"/>
              <a:ext cx="7124700" cy="3124200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2073110" y="3429000"/>
              <a:ext cx="861282" cy="39901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489894" y="6166503"/>
            <a:ext cx="775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PowerPoints &amp; Posters: also </a:t>
            </a:r>
            <a:r>
              <a:rPr lang="en-US" dirty="0"/>
              <a:t>place CZO related media you give in Google Drive.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910"/>
            <a:ext cx="2330758" cy="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13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636" y="0"/>
            <a:ext cx="5299364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20751" y="5948896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Angelo Coast Range Reserve</a:t>
            </a:r>
          </a:p>
          <a:p>
            <a:pPr algn="ctr"/>
            <a:r>
              <a:rPr lang="en-US" sz="2000" dirty="0"/>
              <a:t>UC Natural Reserve System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26" y="1467756"/>
            <a:ext cx="3143250" cy="4191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5123" y="825212"/>
            <a:ext cx="2289281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66FF"/>
                </a:solidFill>
              </a:rPr>
              <a:t>Eel River, </a:t>
            </a:r>
            <a:r>
              <a:rPr lang="en-US" sz="3200" b="1" dirty="0" smtClean="0">
                <a:solidFill>
                  <a:srgbClr val="0066FF"/>
                </a:solidFill>
              </a:rPr>
              <a:t>CA</a:t>
            </a:r>
            <a:endParaRPr lang="en-US" sz="3200" b="1" dirty="0">
              <a:solidFill>
                <a:srgbClr val="0066FF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210800" y="762000"/>
            <a:ext cx="76200" cy="762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6"/>
                </a:solidFill>
              </a:ln>
              <a:solidFill>
                <a:schemeClr val="accent6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10800" y="304800"/>
            <a:ext cx="837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Angelo</a:t>
            </a:r>
          </a:p>
        </p:txBody>
      </p:sp>
      <p:sp>
        <p:nvSpPr>
          <p:cNvPr id="9" name="Oval 8"/>
          <p:cNvSpPr/>
          <p:nvPr/>
        </p:nvSpPr>
        <p:spPr>
          <a:xfrm>
            <a:off x="9211056" y="6062472"/>
            <a:ext cx="182880" cy="192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20585" y="5512154"/>
            <a:ext cx="1069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solidFill>
                  <a:schemeClr val="accent2"/>
                </a:solidFill>
              </a:rPr>
              <a:t>Sagehorn</a:t>
            </a:r>
            <a:endParaRPr lang="en-US" dirty="0">
              <a:solidFill>
                <a:schemeClr val="accent2"/>
              </a:solidFill>
            </a:endParaRPr>
          </a:p>
          <a:p>
            <a:pPr algn="ctr"/>
            <a:r>
              <a:rPr lang="en-US" dirty="0">
                <a:solidFill>
                  <a:schemeClr val="accent2"/>
                </a:solidFill>
              </a:rPr>
              <a:t>Ranch</a:t>
            </a:r>
          </a:p>
        </p:txBody>
      </p:sp>
      <p:cxnSp>
        <p:nvCxnSpPr>
          <p:cNvPr id="15" name="Straight Connector 14"/>
          <p:cNvCxnSpPr>
            <a:stCxn id="13" idx="3"/>
          </p:cNvCxnSpPr>
          <p:nvPr/>
        </p:nvCxnSpPr>
        <p:spPr>
          <a:xfrm>
            <a:off x="8789852" y="5835320"/>
            <a:ext cx="421205" cy="22715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0" y="0"/>
            <a:ext cx="2816933" cy="1117600"/>
            <a:chOff x="0" y="0"/>
            <a:chExt cx="2816933" cy="11176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895"/>
            <a:stretch/>
          </p:blipFill>
          <p:spPr>
            <a:xfrm>
              <a:off x="0" y="0"/>
              <a:ext cx="2816933" cy="111760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097638" y="350156"/>
              <a:ext cx="1653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Eel River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009559" y="360467"/>
            <a:ext cx="4012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Approach: where are we?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2663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542"/>
    </mc:Choice>
    <mc:Fallback xmlns="">
      <p:transition xmlns:p14="http://schemas.microsoft.com/office/powerpoint/2010/main" spd="slow" advTm="54542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6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53"/>
    </mc:Choice>
    <mc:Fallback xmlns="">
      <p:transition spd="slow" advTm="23453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3DD3661D-DCF1-2440-8F90-B1F781B60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873609"/>
              </p:ext>
            </p:extLst>
          </p:nvPr>
        </p:nvGraphicFramePr>
        <p:xfrm>
          <a:off x="842578" y="2374615"/>
          <a:ext cx="10844175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703">
                  <a:extLst>
                    <a:ext uri="{9D8B030D-6E8A-4147-A177-3AD203B41FA5}">
                      <a16:colId xmlns="" xmlns:a16="http://schemas.microsoft.com/office/drawing/2014/main" val="3780902231"/>
                    </a:ext>
                  </a:extLst>
                </a:gridCol>
                <a:gridCol w="6085837">
                  <a:extLst>
                    <a:ext uri="{9D8B030D-6E8A-4147-A177-3AD203B41FA5}">
                      <a16:colId xmlns="" xmlns:a16="http://schemas.microsoft.com/office/drawing/2014/main" val="3076779964"/>
                    </a:ext>
                  </a:extLst>
                </a:gridCol>
                <a:gridCol w="4332635">
                  <a:extLst>
                    <a:ext uri="{9D8B030D-6E8A-4147-A177-3AD203B41FA5}">
                      <a16:colId xmlns="" xmlns:a16="http://schemas.microsoft.com/office/drawing/2014/main" val="1514025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Moderator introduction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Galewsky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(NCSA)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8298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CZO 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Cyberinfrastructure 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history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 Bode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UC Berkeley)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6392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Eel River CZO &amp; </a:t>
                      </a:r>
                      <a:r>
                        <a:rPr lang="en-US" sz="2400" b="0" dirty="0" err="1"/>
                        <a:t>Dendra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9988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IML CZO &amp; </a:t>
                      </a:r>
                      <a:r>
                        <a:rPr lang="en-US" sz="2400" b="1" dirty="0" err="1"/>
                        <a:t>Clowder+Geodashboard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 Marini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NCSA)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9309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CUAHSI &amp;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Martin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Seul</a:t>
                      </a: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(CUAHSI)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7919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Migrating CZO (meta)data to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David Lubinski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CU-Boulder)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681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“</a:t>
                      </a:r>
                      <a:r>
                        <a:rPr lang="en-US" sz="2400" b="0" i="1" dirty="0"/>
                        <a:t>CZ Collaborative Network</a:t>
                      </a:r>
                      <a:r>
                        <a:rPr lang="en-US" sz="2400" b="0" dirty="0"/>
                        <a:t>” NSF RFP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094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Discussion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2897168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262F229-D8EF-6440-A5EC-CBB53F7395A4}"/>
              </a:ext>
            </a:extLst>
          </p:cNvPr>
          <p:cNvSpPr/>
          <p:nvPr/>
        </p:nvSpPr>
        <p:spPr>
          <a:xfrm>
            <a:off x="0" y="-1"/>
            <a:ext cx="12192000" cy="2219945"/>
          </a:xfrm>
          <a:prstGeom prst="rect">
            <a:avLst/>
          </a:prstGeom>
          <a:solidFill>
            <a:srgbClr val="798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D4567F3-9032-E147-86D6-A5B224D7729C}"/>
              </a:ext>
            </a:extLst>
          </p:cNvPr>
          <p:cNvSpPr txBox="1"/>
          <p:nvPr/>
        </p:nvSpPr>
        <p:spPr>
          <a:xfrm>
            <a:off x="718750" y="518168"/>
            <a:ext cx="1096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The Critical Zones</a:t>
            </a:r>
            <a:r>
              <a:rPr lang="en-US" sz="4000" dirty="0">
                <a:solidFill>
                  <a:schemeClr val="bg1"/>
                </a:solidFill>
              </a:rPr>
              <a:t>: Supporting place-based research</a:t>
            </a:r>
            <a:r>
              <a:rPr lang="en-US" dirty="0"/>
              <a:t> </a:t>
            </a:r>
            <a:endParaRPr lang="en-US" b="0" dirty="0">
              <a:effectLst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DA99FD4-C148-D74D-A606-8F6E6010D479}"/>
              </a:ext>
            </a:extLst>
          </p:cNvPr>
          <p:cNvSpPr txBox="1"/>
          <p:nvPr/>
        </p:nvSpPr>
        <p:spPr>
          <a:xfrm>
            <a:off x="675718" y="1283776"/>
            <a:ext cx="1106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Data management for the NSF Critical Zone Observatories program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160C304-C5C6-D040-8011-6F17152A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5215" y="6000453"/>
            <a:ext cx="1479454" cy="702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6F589-4E79-3643-8C56-0496CFD4890D}"/>
              </a:ext>
            </a:extLst>
          </p:cNvPr>
          <p:cNvSpPr txBox="1"/>
          <p:nvPr/>
        </p:nvSpPr>
        <p:spPr>
          <a:xfrm>
            <a:off x="7925355" y="6186886"/>
            <a:ext cx="2565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5F9EB5"/>
                </a:solidFill>
              </a:rPr>
              <a:t>SUMMER MEETING 2019</a:t>
            </a:r>
          </a:p>
        </p:txBody>
      </p:sp>
    </p:spTree>
    <p:extLst>
      <p:ext uri="{BB962C8B-B14F-4D97-AF65-F5344CB8AC3E}">
        <p14:creationId xmlns:p14="http://schemas.microsoft.com/office/powerpoint/2010/main" val="113987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048000" y="1599957"/>
            <a:ext cx="9144000" cy="5395464"/>
            <a:chOff x="1524000" y="0"/>
            <a:chExt cx="9144000" cy="5395464"/>
          </a:xfrm>
        </p:grpSpPr>
        <p:pic>
          <p:nvPicPr>
            <p:cNvPr id="2" name="Picture 123" descr="NSF_Conceptual_Fig_v3_8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0" y="0"/>
              <a:ext cx="9144000" cy="5251174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</p:pic>
        <p:cxnSp>
          <p:nvCxnSpPr>
            <p:cNvPr id="3" name="Straight Arrow Connector 2"/>
            <p:cNvCxnSpPr/>
            <p:nvPr/>
          </p:nvCxnSpPr>
          <p:spPr>
            <a:xfrm flipV="1">
              <a:off x="2971800" y="1000539"/>
              <a:ext cx="0" cy="914400"/>
            </a:xfrm>
            <a:prstGeom prst="straightConnector1">
              <a:avLst/>
            </a:prstGeom>
            <a:ln w="57150" cap="flat" cmpd="sng" algn="ctr">
              <a:solidFill>
                <a:srgbClr val="00009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 flipV="1">
              <a:off x="8229600" y="685800"/>
              <a:ext cx="0" cy="914400"/>
            </a:xfrm>
            <a:prstGeom prst="straightConnector1">
              <a:avLst/>
            </a:prstGeom>
            <a:ln w="57150" cap="flat" cmpd="sng" algn="ctr">
              <a:solidFill>
                <a:srgbClr val="00009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V="1">
              <a:off x="9829800" y="1179443"/>
              <a:ext cx="0" cy="914400"/>
            </a:xfrm>
            <a:prstGeom prst="straightConnector1">
              <a:avLst/>
            </a:prstGeom>
            <a:ln w="476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rot="5400000" flipH="1" flipV="1">
              <a:off x="4304506" y="1257300"/>
              <a:ext cx="1905000" cy="1588"/>
            </a:xfrm>
            <a:prstGeom prst="straightConnector1">
              <a:avLst/>
            </a:prstGeom>
            <a:ln w="50800">
              <a:solidFill>
                <a:srgbClr val="FF660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rot="5400000" flipH="1" flipV="1">
              <a:off x="7579416" y="2150610"/>
              <a:ext cx="2133600" cy="1588"/>
            </a:xfrm>
            <a:prstGeom prst="straightConnector1">
              <a:avLst/>
            </a:prstGeom>
            <a:ln w="50800">
              <a:solidFill>
                <a:srgbClr val="FF660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V="1">
              <a:off x="2286000" y="987288"/>
              <a:ext cx="0" cy="3356112"/>
            </a:xfrm>
            <a:prstGeom prst="straightConnector1">
              <a:avLst/>
            </a:prstGeom>
            <a:ln w="50800">
              <a:solidFill>
                <a:srgbClr val="FF6600"/>
              </a:solidFill>
              <a:tailEnd type="arrow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flipV="1">
              <a:off x="4419600" y="632791"/>
              <a:ext cx="0" cy="914400"/>
            </a:xfrm>
            <a:prstGeom prst="straightConnector1">
              <a:avLst/>
            </a:prstGeom>
            <a:ln w="57150" cap="flat" cmpd="sng" algn="ctr">
              <a:solidFill>
                <a:srgbClr val="000090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428343" y="123370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evaporation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84029" y="453180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transpiration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372600" y="4124980"/>
              <a:ext cx="838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z</a:t>
              </a:r>
              <a:r>
                <a:rPr lang="en-US" sz="2800" baseline="-25000" dirty="0"/>
                <a:t>b</a:t>
              </a:r>
              <a:endParaRPr lang="en-US" baseline="-250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 flipV="1">
              <a:off x="2209804" y="3352801"/>
              <a:ext cx="3047997" cy="2042663"/>
            </a:xfrm>
            <a:prstGeom prst="line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2743200" y="545068"/>
              <a:ext cx="1676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transpiration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590" y="4460552"/>
            <a:ext cx="304800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Rock Moisture:</a:t>
            </a:r>
            <a:r>
              <a:rPr lang="en-US" sz="2000" dirty="0" smtClean="0"/>
              <a:t> a possibly dominant source of water storage in the CA coastal range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20848" y="383879"/>
            <a:ext cx="4994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/>
              <a:t>Approach: what is our research?</a:t>
            </a:r>
            <a:endParaRPr lang="en-US" sz="2800" b="1"/>
          </a:p>
        </p:txBody>
      </p:sp>
      <p:grpSp>
        <p:nvGrpSpPr>
          <p:cNvPr id="19" name="Group 18"/>
          <p:cNvGrpSpPr/>
          <p:nvPr/>
        </p:nvGrpSpPr>
        <p:grpSpPr>
          <a:xfrm>
            <a:off x="0" y="0"/>
            <a:ext cx="2816933" cy="1117600"/>
            <a:chOff x="0" y="0"/>
            <a:chExt cx="2816933" cy="111760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895"/>
            <a:stretch/>
          </p:blipFill>
          <p:spPr>
            <a:xfrm>
              <a:off x="0" y="0"/>
              <a:ext cx="2816933" cy="111760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097638" y="350156"/>
              <a:ext cx="1653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Eel River</a:t>
              </a:r>
            </a:p>
          </p:txBody>
        </p:sp>
      </p:grpSp>
      <p:sp>
        <p:nvSpPr>
          <p:cNvPr id="22" name="Rectangle 21"/>
          <p:cNvSpPr/>
          <p:nvPr/>
        </p:nvSpPr>
        <p:spPr>
          <a:xfrm>
            <a:off x="18143" y="2349014"/>
            <a:ext cx="28593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The Unmeasured Zone:</a:t>
            </a:r>
            <a:r>
              <a:rPr lang="en-US" sz="2000" dirty="0"/>
              <a:t> </a:t>
            </a:r>
            <a:r>
              <a:rPr lang="en-US" sz="2000" dirty="0">
                <a:cs typeface="Arial"/>
              </a:rPr>
              <a:t>the unsaturated weathered bedrock through which meteoric water passes to the groundwater</a:t>
            </a:r>
            <a:endParaRPr 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-59645" y="1524862"/>
            <a:ext cx="30480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Critical Zone in </a:t>
            </a:r>
            <a:r>
              <a:rPr lang="en-US" sz="2000" b="1" smtClean="0"/>
              <a:t>erosional landscapes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24380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wi b09 angled east can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5300" y="0"/>
            <a:ext cx="9144000" cy="6858000"/>
          </a:xfrm>
          <a:prstGeom prst="rect">
            <a:avLst/>
          </a:prstGeom>
        </p:spPr>
      </p:pic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7828693" y="4114800"/>
            <a:ext cx="956010" cy="338503"/>
          </a:xfrm>
          <a:prstGeom prst="wedgeRoundRectCallout">
            <a:avLst>
              <a:gd name="adj1" fmla="val -50759"/>
              <a:gd name="adj2" fmla="val 76760"/>
              <a:gd name="adj3" fmla="val 16667"/>
            </a:avLst>
          </a:prstGeom>
          <a:solidFill>
            <a:schemeClr val="bg1">
              <a:alpha val="60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45720" tIns="22860" rIns="45720" bIns="22860">
            <a:prstTxWarp prst="textNoShape">
              <a:avLst/>
            </a:prstTxWarp>
          </a:bodyPr>
          <a:lstStyle/>
          <a:p>
            <a:r>
              <a:rPr lang="en-US" sz="1400" b="1" dirty="0">
                <a:latin typeface="Arial" pitchFamily="34" charset="0"/>
                <a:cs typeface="Arial" pitchFamily="34" charset="0"/>
              </a:rPr>
              <a:t>Rivendell</a:t>
            </a:r>
          </a:p>
        </p:txBody>
      </p:sp>
      <p:sp>
        <p:nvSpPr>
          <p:cNvPr id="13" name="Oval 12"/>
          <p:cNvSpPr/>
          <p:nvPr/>
        </p:nvSpPr>
        <p:spPr>
          <a:xfrm rot="20569615">
            <a:off x="7501492" y="4537764"/>
            <a:ext cx="309458" cy="166906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11188700" y="381000"/>
            <a:ext cx="228600" cy="17722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>
            <a:off x="7255149" y="4569411"/>
            <a:ext cx="228600" cy="17722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/>
          <p:cNvSpPr/>
          <p:nvPr/>
        </p:nvSpPr>
        <p:spPr>
          <a:xfrm>
            <a:off x="6223314" y="3505200"/>
            <a:ext cx="228600" cy="17722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817101" y="457200"/>
            <a:ext cx="1232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Cahto Peak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359900" y="4812268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HQ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0669" y="4878988"/>
            <a:ext cx="1015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Angelo </a:t>
            </a:r>
          </a:p>
          <a:p>
            <a:r>
              <a:rPr lang="en-US" dirty="0">
                <a:solidFill>
                  <a:srgbClr val="FFFF00"/>
                </a:solidFill>
              </a:rPr>
              <a:t>Meadow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88551" y="3135868"/>
            <a:ext cx="1617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South Meadow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51914" y="3581400"/>
            <a:ext cx="164786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8EB4E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66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21873" y="3505200"/>
            <a:ext cx="1421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Soil Moisture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0579100" y="5715000"/>
            <a:ext cx="1328960" cy="984978"/>
            <a:chOff x="381000" y="691422"/>
            <a:chExt cx="1328960" cy="984978"/>
          </a:xfrm>
          <a:solidFill>
            <a:schemeClr val="tx1"/>
          </a:solidFill>
        </p:grpSpPr>
        <p:sp>
          <p:nvSpPr>
            <p:cNvPr id="25" name="TextBox 24"/>
            <p:cNvSpPr txBox="1"/>
            <p:nvPr/>
          </p:nvSpPr>
          <p:spPr>
            <a:xfrm>
              <a:off x="914400" y="1276290"/>
              <a:ext cx="7955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North</a:t>
              </a: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flipV="1">
              <a:off x="685800" y="838200"/>
              <a:ext cx="838200" cy="685800"/>
            </a:xfrm>
            <a:prstGeom prst="straightConnector1">
              <a:avLst/>
            </a:prstGeom>
            <a:grpFill/>
            <a:ln w="34925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 rot="19162585">
              <a:off x="739717" y="691422"/>
              <a:ext cx="6335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East</a:t>
              </a: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H="1">
              <a:off x="381000" y="1219200"/>
              <a:ext cx="1219200" cy="0"/>
            </a:xfrm>
            <a:prstGeom prst="straightConnector1">
              <a:avLst/>
            </a:prstGeom>
            <a:grpFill/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/>
          <p:cNvSpPr/>
          <p:nvPr/>
        </p:nvSpPr>
        <p:spPr>
          <a:xfrm>
            <a:off x="9131300" y="5117812"/>
            <a:ext cx="164786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8EB4E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66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062260" y="5340652"/>
            <a:ext cx="1280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Stilling Well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353539" y="4312273"/>
            <a:ext cx="164786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8EB4E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66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28290" y="3886201"/>
            <a:ext cx="7425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USGS 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Gage</a:t>
            </a:r>
          </a:p>
        </p:txBody>
      </p:sp>
      <p:sp>
        <p:nvSpPr>
          <p:cNvPr id="15" name="Isosceles Triangle 14"/>
          <p:cNvSpPr/>
          <p:nvPr/>
        </p:nvSpPr>
        <p:spPr>
          <a:xfrm>
            <a:off x="9238918" y="5029200"/>
            <a:ext cx="228600" cy="177224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5"/>
          <p:cNvSpPr txBox="1">
            <a:spLocks noChangeArrowheads="1"/>
          </p:cNvSpPr>
          <p:nvPr/>
        </p:nvSpPr>
        <p:spPr bwMode="auto">
          <a:xfrm>
            <a:off x="3044518" y="101421"/>
            <a:ext cx="5303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 dirty="0" smtClean="0">
                <a:solidFill>
                  <a:srgbClr val="FFFF00"/>
                </a:solidFill>
              </a:rPr>
              <a:t>Approach: </a:t>
            </a:r>
            <a:r>
              <a:rPr lang="en-US" sz="2800" dirty="0" smtClean="0">
                <a:solidFill>
                  <a:srgbClr val="FFFF00"/>
                </a:solidFill>
              </a:rPr>
              <a:t>Intensive Monitoring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 rot="7472062">
            <a:off x="7908061" y="3025350"/>
            <a:ext cx="1418815" cy="671177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0" y="0"/>
            <a:ext cx="2816933" cy="1117600"/>
            <a:chOff x="0" y="0"/>
            <a:chExt cx="2816933" cy="111760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895"/>
            <a:stretch/>
          </p:blipFill>
          <p:spPr>
            <a:xfrm>
              <a:off x="0" y="0"/>
              <a:ext cx="2816933" cy="111760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097638" y="350156"/>
              <a:ext cx="1653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Eel River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156555" y="750265"/>
            <a:ext cx="3907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</a:rPr>
              <a:t>Real-time Sensor Observatory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273" y="1697937"/>
            <a:ext cx="28450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Sensor Observatory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High speed wireless network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All equipment online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5 minute interval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/>
              <a:t>Most monitoring on one hillslope</a:t>
            </a:r>
          </a:p>
        </p:txBody>
      </p:sp>
    </p:spTree>
    <p:extLst>
      <p:ext uri="{BB962C8B-B14F-4D97-AF65-F5344CB8AC3E}">
        <p14:creationId xmlns:p14="http://schemas.microsoft.com/office/powerpoint/2010/main" val="350679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10"/>
    </mc:Choice>
    <mc:Fallback xmlns="">
      <p:transition spd="slow" advTm="28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31233" y="241012"/>
            <a:ext cx="7265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Tools: Trees for power and communication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4726" y="1985554"/>
            <a:ext cx="10023317" cy="4872446"/>
          </a:xfrm>
          <a:prstGeom prst="rect">
            <a:avLst/>
          </a:prstGeom>
        </p:spPr>
      </p:pic>
      <p:pic>
        <p:nvPicPr>
          <p:cNvPr id="8" name="Picture 5" descr="2006-10-13_reb_090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3700" y="1311743"/>
            <a:ext cx="4161418" cy="554625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893300" y="6488668"/>
            <a:ext cx="2935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Peter Steel, </a:t>
            </a:r>
            <a:r>
              <a:rPr lang="en-US" smtClean="0">
                <a:solidFill>
                  <a:srgbClr val="FFFF00"/>
                </a:solidFill>
              </a:rPr>
              <a:t>Reserve manager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10"/>
            <a:ext cx="2330758" cy="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0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2006-10-13_reb_089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343400" cy="5791200"/>
          </a:xfrm>
          <a:prstGeom prst="rect">
            <a:avLst/>
          </a:prstGeom>
          <a:noFill/>
        </p:spPr>
      </p:pic>
      <p:pic>
        <p:nvPicPr>
          <p:cNvPr id="32774" name="Picture 6" descr="2006-10-13_reb_089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2971800"/>
            <a:ext cx="5181600" cy="3886200"/>
          </a:xfrm>
          <a:prstGeom prst="rect">
            <a:avLst/>
          </a:prstGeom>
          <a:noFill/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6096000" y="1957388"/>
            <a:ext cx="34547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Redwood height: 40 meters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Solar System total weight: 80kilos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Arms: very sore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030914" y="134759"/>
            <a:ext cx="40020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dirty="0">
                <a:solidFill>
                  <a:srgbClr val="000000"/>
                </a:solidFill>
                <a:latin typeface="+mj-lt"/>
                <a:ea typeface="ＭＳ Ｐゴシック" pitchFamily="-65" charset="-128"/>
                <a:cs typeface="ＭＳ Ｐゴシック" pitchFamily="-65" charset="-128"/>
              </a:rPr>
              <a:t>Networks: REB Construction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10"/>
            <a:ext cx="2330758" cy="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204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00"/>
          <a:stretch/>
        </p:blipFill>
        <p:spPr>
          <a:xfrm>
            <a:off x="5482946" y="838200"/>
            <a:ext cx="5185054" cy="601980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7443" y="0"/>
            <a:ext cx="9144000" cy="838200"/>
            <a:chOff x="0" y="0"/>
            <a:chExt cx="9144000" cy="8382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8382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914400" y="304800"/>
              <a:ext cx="11029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Eel River</a:t>
              </a: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6634" r="25043"/>
          <a:stretch/>
        </p:blipFill>
        <p:spPr>
          <a:xfrm>
            <a:off x="1524000" y="838201"/>
            <a:ext cx="4648200" cy="5977381"/>
          </a:xfrm>
          <a:prstGeom prst="rect">
            <a:avLst/>
          </a:prstGeom>
        </p:spPr>
      </p:pic>
      <p:sp>
        <p:nvSpPr>
          <p:cNvPr id="5" name="Shape 77"/>
          <p:cNvSpPr txBox="1">
            <a:spLocks/>
          </p:cNvSpPr>
          <p:nvPr/>
        </p:nvSpPr>
        <p:spPr>
          <a:xfrm>
            <a:off x="1835700" y="869760"/>
            <a:ext cx="6527250" cy="806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 Type: Campbell Scientific</a:t>
            </a:r>
          </a:p>
        </p:txBody>
      </p:sp>
    </p:spTree>
    <p:extLst>
      <p:ext uri="{BB962C8B-B14F-4D97-AF65-F5344CB8AC3E}">
        <p14:creationId xmlns:p14="http://schemas.microsoft.com/office/powerpoint/2010/main" val="416324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56700" y="6309335"/>
            <a:ext cx="2133600" cy="365125"/>
          </a:xfrm>
        </p:spPr>
        <p:txBody>
          <a:bodyPr/>
          <a:lstStyle/>
          <a:p>
            <a:fld id="{713AC2CE-07DD-394A-B226-5500B8D17C7D}" type="slidenum">
              <a:rPr lang="en-US" smtClean="0"/>
              <a:t>8</a:t>
            </a:fld>
            <a:endParaRPr lang="en-US"/>
          </a:p>
        </p:txBody>
      </p:sp>
      <p:pic>
        <p:nvPicPr>
          <p:cNvPr id="3" name="Picture 2" descr="IMG_584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88229" y="730772"/>
            <a:ext cx="5890131" cy="4442920"/>
          </a:xfrm>
          <a:prstGeom prst="rect">
            <a:avLst/>
          </a:prstGeom>
        </p:spPr>
      </p:pic>
      <p:pic>
        <p:nvPicPr>
          <p:cNvPr id="4" name="Picture 3" descr="IMG_586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57666" y="739256"/>
            <a:ext cx="5931240" cy="4448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03500" y="5946525"/>
            <a:ext cx="93181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/>
              <a:t>Vadose</a:t>
            </a:r>
            <a:r>
              <a:rPr lang="en-US" b="1" u="sng" dirty="0"/>
              <a:t> Zone Monitoring System</a:t>
            </a:r>
            <a:r>
              <a:rPr lang="en-US" dirty="0"/>
              <a:t>: two 19 m long sleeves in 55 degree (from horizontal) inclined holes. One hole-TDT moisture and </a:t>
            </a:r>
            <a:r>
              <a:rPr lang="en-US" dirty="0" err="1"/>
              <a:t>lysimeters</a:t>
            </a:r>
            <a:r>
              <a:rPr lang="en-US" dirty="0"/>
              <a:t> every 2 m; other hole- 2 m long </a:t>
            </a:r>
            <a:r>
              <a:rPr lang="en-US" dirty="0" err="1"/>
              <a:t>lysimeters</a:t>
            </a:r>
            <a:r>
              <a:rPr lang="en-US" dirty="0"/>
              <a:t> to capture fracture flow and tubes to collect gas at each interval depth.  </a:t>
            </a:r>
            <a:r>
              <a:rPr lang="en-US" b="1" dirty="0"/>
              <a:t>Installed October 25,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51782" y="230660"/>
            <a:ext cx="4302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Vadose Zone Monitoring System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910"/>
            <a:ext cx="2330758" cy="9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Rivendell_04_Levels_w_sensor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97"/>
          <a:stretch/>
        </p:blipFill>
        <p:spPr bwMode="auto">
          <a:xfrm>
            <a:off x="4600576" y="0"/>
            <a:ext cx="7578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2931685" y="88546"/>
            <a:ext cx="3563796" cy="52322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/>
              <a:t>Rivendell Sensor List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530690"/>
              </p:ext>
            </p:extLst>
          </p:nvPr>
        </p:nvGraphicFramePr>
        <p:xfrm>
          <a:off x="2931685" y="851475"/>
          <a:ext cx="4808716" cy="6006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45420"/>
                <a:gridCol w="1363296"/>
              </a:tblGrid>
              <a:tr h="200264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sng" strike="noStrike" dirty="0">
                          <a:effectLst/>
                        </a:rPr>
                        <a:t>Value Measured</a:t>
                      </a:r>
                      <a:endParaRPr lang="en-US" sz="2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sng" strike="noStrike" dirty="0">
                          <a:effectLst/>
                        </a:rPr>
                        <a:t>Instruments</a:t>
                      </a:r>
                      <a:endParaRPr lang="en-US" sz="20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Barometric pressure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CO2 Sensor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Light, net radiometer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Light, shortwave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effectLst/>
                        </a:rPr>
                        <a:t>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Light, shortwave, offline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Logger, battery voltage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Logger, temperature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Precipitation, tipping bucket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Relative humidity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Sap flow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 smtClean="0">
                          <a:effectLst/>
                        </a:rPr>
                        <a:t>136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Snow pack height, sonic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Soil Hygrometer/Psychrometer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54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Soil moisture, Electrical resistance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192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Soil moisture, sm200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Soil moisture, time domain reflectometer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Temperature, air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Temperature, air, offline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30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Temperature, water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Water content reflectometers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Water samples, isco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Water turbidity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Well and stream water level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Well water level, manual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Wind, direction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Wind, speed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  <a:tr h="16021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792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722" marR="5722" marT="5722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0" y="0"/>
            <a:ext cx="2816933" cy="1117600"/>
            <a:chOff x="0" y="0"/>
            <a:chExt cx="2816933" cy="11176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895"/>
            <a:stretch/>
          </p:blipFill>
          <p:spPr>
            <a:xfrm>
              <a:off x="0" y="0"/>
              <a:ext cx="2816933" cy="11176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097638" y="350156"/>
              <a:ext cx="1653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/>
                <a:t>Eel River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689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54"/>
    </mc:Choice>
    <mc:Fallback xmlns="">
      <p:transition spd="slow" advTm="14954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4.2|17.8|26.5|21.3|7.8|19.9"/>
</p:tagLst>
</file>

<file path=ppt/theme/theme1.xml><?xml version="1.0" encoding="utf-8"?>
<a:theme xmlns:a="http://schemas.openxmlformats.org/drawingml/2006/main" name="Colli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lin" id="{B6CB9E38-2351-9842-9F2A-6F8259455EBE}" vid="{5CBFF0B3-CF9C-B542-B587-6B958BC842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1911</TotalTime>
  <Words>1069</Words>
  <Application>Microsoft Macintosh PowerPoint</Application>
  <PresentationFormat>Widescreen</PresentationFormat>
  <Paragraphs>250</Paragraphs>
  <Slides>21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</vt:lpstr>
      <vt:lpstr>Calibri Light</vt:lpstr>
      <vt:lpstr>ＭＳ Ｐゴシック</vt:lpstr>
      <vt:lpstr>Arial</vt:lpstr>
      <vt:lpstr>Collin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Collin</dc:creator>
  <cp:lastModifiedBy>Collin</cp:lastModifiedBy>
  <cp:revision>86</cp:revision>
  <dcterms:created xsi:type="dcterms:W3CDTF">2017-03-28T20:23:04Z</dcterms:created>
  <dcterms:modified xsi:type="dcterms:W3CDTF">2019-07-17T16:30:07Z</dcterms:modified>
</cp:coreProperties>
</file>