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70" r:id="rId2"/>
    <p:sldId id="267" r:id="rId3"/>
    <p:sldId id="281" r:id="rId4"/>
    <p:sldId id="282" r:id="rId5"/>
    <p:sldId id="283" r:id="rId6"/>
    <p:sldId id="272" r:id="rId7"/>
    <p:sldId id="275" r:id="rId8"/>
    <p:sldId id="273" r:id="rId9"/>
    <p:sldId id="274" r:id="rId10"/>
    <p:sldId id="278" r:id="rId11"/>
    <p:sldId id="276" r:id="rId12"/>
    <p:sldId id="277" r:id="rId13"/>
    <p:sldId id="279" r:id="rId14"/>
    <p:sldId id="285" r:id="rId15"/>
    <p:sldId id="284" r:id="rId16"/>
    <p:sldId id="28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on, Miguel" initials="LM" lastIdx="4" clrIdx="0">
    <p:extLst>
      <p:ext uri="{19B8F6BF-5375-455C-9EA6-DF929625EA0E}">
        <p15:presenceInfo xmlns:p15="http://schemas.microsoft.com/office/powerpoint/2012/main" userId="Leon, Migu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854B"/>
    <a:srgbClr val="5F9EB5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2"/>
    <p:restoredTop sz="78344"/>
  </p:normalViewPr>
  <p:slideViewPr>
    <p:cSldViewPr snapToGrid="0" snapToObjects="1">
      <p:cViewPr varScale="1">
        <p:scale>
          <a:sx n="83" d="100"/>
          <a:sy n="83" d="100"/>
        </p:scale>
        <p:origin x="140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50C5D-4237-244A-9CDC-FD4569631BDB}" type="datetimeFigureOut">
              <a:rPr lang="en-US" smtClean="0"/>
              <a:t>7/17/19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65F5A-65FB-1D4E-AB9C-AB28CA399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5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Transition</a:t>
            </a:r>
            <a:r>
              <a:rPr lang="en-US" baseline="0" dirty="0"/>
              <a:t> from </a:t>
            </a:r>
            <a:r>
              <a:rPr lang="en-US" baseline="0" dirty="0" err="1"/>
              <a:t>HydroShare</a:t>
            </a:r>
            <a:r>
              <a:rPr lang="en-US" baseline="0" dirty="0"/>
              <a:t> summary to why and how CZO is moving meta(data) to it.  Note that this third phase is a final phase for the CZO program.  An NSF call for proposals was recently released for future CZO science research </a:t>
            </a:r>
            <a:endParaRPr lang="en-US" sz="1200" dirty="0">
              <a:solidFill>
                <a:srgbClr val="79854B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72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60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373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09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81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057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9677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Transition</a:t>
            </a:r>
            <a:r>
              <a:rPr lang="en-US" baseline="0" dirty="0"/>
              <a:t> from the new NSF call for proposals</a:t>
            </a:r>
            <a:endParaRPr lang="en-US" sz="1200" dirty="0">
              <a:solidFill>
                <a:srgbClr val="79854B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39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37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98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84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12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Hollywood trailer style summary (read it with a deep voice).  Fragmented = much data at individual CZOs, some data at repositories, much metadata in central catalog.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59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7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5F5A-65FB-1D4E-AB9C-AB28CA3996E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83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A0C70-7039-5C45-BEFA-D5A00C9772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6DBF52-6A0F-684E-B6E0-7A1FC8A92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D173A-77E9-8040-AC4E-1AA1E1145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CF957-50E6-384B-A264-7543D202D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5C234-8C2A-054B-BA27-76FE8D86A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1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60893-B024-1A45-BEB9-45AAF98F9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2D49A9-BFCD-C946-93A6-ED15657E91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51854-48D4-8844-8E95-E8E695C40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1A422-7406-D446-B29B-5143E886C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284BB-40A1-A841-B555-C7347F3F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1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55C994-0736-CF4B-B034-C36F8C983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1D38F2-9602-6644-99F7-9E767FB85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7DE47-F1AC-294E-AC71-C6B76B31A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0BBAA-1F4D-F846-9E0C-F5FE2A67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CC49D-2A70-944C-A421-3EEF81925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469A4-FA02-2145-912A-BAC4C7A27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5ED13-0DA0-E844-A1F8-65B19BBBC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47FA1-129D-7F49-9114-B08954CA2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3A621-22FA-BF42-BA03-E3ED3B45E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0CEC2-A0E4-3140-8AF8-6CC49E853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48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FFF07-A0F3-9B4E-B91F-42C6EEBC9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440C09-53F5-754C-B4C5-28345A5A7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5D2819-666E-664F-9253-F486ECCB9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96608-C799-2F40-8BA4-C72CA0884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1E03D-5923-284C-9E01-5B44660FD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02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E3DC-6816-0549-A0D0-A9B13400C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1216F-6995-3741-AF53-5254E08312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C5F91-178C-E24D-AD37-03CF2B0004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A390E8-E15E-EC4C-A29D-BC68D8FEC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16DB4-D9D1-1749-8FC3-4C0CD18DF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C6C87E-1139-1B40-97F7-929BD3B26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8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56A31-1EFE-4343-8B61-9C1910CDC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5B64C-7BC3-2846-B584-F9D9A6977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339F33-A3E2-6C4A-A743-4C0C86FD8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323EF5-1EC1-3248-9D7F-F2E401EF98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A970EF-CDB9-7645-BB20-D73890827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D87407-593E-FA40-B0BC-22FB1DBD2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8D3B7A-E5F4-C349-9318-F470995A7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B590AA-0E37-7045-B2C9-3D14FEA83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76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132B1-7F4B-C54D-B057-50C84CC9A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269014-382E-974F-900B-87737ABC2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DFBE27-BD63-3942-8B9B-5701EA660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87627-391E-2449-BAD7-B534BED6B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46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D8AFB9-6D4A-8443-9D72-7235500FC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E435D8-199B-DB4A-B8AD-22EBA2B8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02E7C-D15A-F946-911D-3BBB9A3D1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958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674EE-A962-9F4E-BDA4-6F78F1E89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69AF6-5F83-F04D-BF17-E9FC4E55A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7F3751-0D3A-8C4C-804E-7EC5422C2A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D1224-2273-CB45-A2AE-6409C9BCE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110B36-78CA-084D-8F33-D21E95A00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36490-5C10-D647-9729-861B803E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73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8F0C7-E911-A544-A28E-FDE2DF43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73EA7A-0734-3548-816F-10491ED759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D5D6EC-5B57-A24C-A3D1-F93EDE5139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9C17C3-AE5D-304A-8CAD-7F5C55FB0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66A9DB-A115-044D-9FD9-799D85DFF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84954-D478-0E41-B43C-95562D6B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6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58CDC1-9D17-094E-BD01-57CA884FD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E2BBF9-CCA7-9B4F-923F-C675DC690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DB713-3D39-5741-B0F0-952AB835A1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54EB4-F506-E14F-96BD-E06C64A12A59}" type="datetimeFigureOut">
              <a:rPr lang="en-US" smtClean="0"/>
              <a:t>7/17/19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017FD-C557-A842-AE31-6436BEDDED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D2487-D2E6-DD40-97BF-12EAF6D28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1972C-C12E-6843-9E5C-3917FBA40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DD3661D-DCF1-2440-8F90-B1F781B602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043447"/>
              </p:ext>
            </p:extLst>
          </p:nvPr>
        </p:nvGraphicFramePr>
        <p:xfrm>
          <a:off x="842578" y="2374615"/>
          <a:ext cx="10823602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5130">
                  <a:extLst>
                    <a:ext uri="{9D8B030D-6E8A-4147-A177-3AD203B41FA5}">
                      <a16:colId xmlns:a16="http://schemas.microsoft.com/office/drawing/2014/main" val="3780902231"/>
                    </a:ext>
                  </a:extLst>
                </a:gridCol>
                <a:gridCol w="6085837">
                  <a:extLst>
                    <a:ext uri="{9D8B030D-6E8A-4147-A177-3AD203B41FA5}">
                      <a16:colId xmlns:a16="http://schemas.microsoft.com/office/drawing/2014/main" val="3076779964"/>
                    </a:ext>
                  </a:extLst>
                </a:gridCol>
                <a:gridCol w="4332635">
                  <a:extLst>
                    <a:ext uri="{9D8B030D-6E8A-4147-A177-3AD203B41FA5}">
                      <a16:colId xmlns:a16="http://schemas.microsoft.com/office/drawing/2014/main" val="15140258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•</a:t>
                      </a: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Moderator introduction</a:t>
                      </a: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Ben </a:t>
                      </a:r>
                      <a:r>
                        <a:rPr lang="en-US" sz="2400" b="0" dirty="0" err="1">
                          <a:solidFill>
                            <a:srgbClr val="79854B"/>
                          </a:solidFill>
                        </a:rPr>
                        <a:t>Galewsky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(NCSA)</a:t>
                      </a: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298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CZO cyberinfrastructure history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Collin Bode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(CZO, UC Berkeley)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392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Eel River CZO &amp; </a:t>
                      </a:r>
                      <a:r>
                        <a:rPr lang="en-US" sz="2400" b="0" dirty="0" err="1"/>
                        <a:t>Dendra</a:t>
                      </a:r>
                      <a:r>
                        <a:rPr lang="en-US" sz="2400" b="0" dirty="0"/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Collin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9988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IML CZO &amp; </a:t>
                      </a:r>
                      <a:r>
                        <a:rPr lang="en-US" sz="2400" b="0" dirty="0" err="1"/>
                        <a:t>Clowder+Geodashboard</a:t>
                      </a:r>
                      <a:r>
                        <a:rPr lang="en-US" sz="2400" b="1" dirty="0"/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Luigi Marini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(CZO, NCSA)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309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CUAHSI &amp; </a:t>
                      </a:r>
                      <a:r>
                        <a:rPr lang="en-US" sz="2400" b="0" dirty="0" err="1"/>
                        <a:t>HydroShare</a:t>
                      </a:r>
                      <a:r>
                        <a:rPr lang="en-US" sz="2400" b="0" dirty="0"/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Martin </a:t>
                      </a:r>
                      <a:r>
                        <a:rPr lang="en-US" sz="2400" b="0" dirty="0" err="1">
                          <a:solidFill>
                            <a:srgbClr val="79854B"/>
                          </a:solidFill>
                        </a:rPr>
                        <a:t>Seul</a:t>
                      </a: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(CUAHSI)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919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79854B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Migrating CZO (meta)data to </a:t>
                      </a:r>
                      <a:r>
                        <a:rPr lang="en-US" sz="2400" b="1" dirty="0" err="1"/>
                        <a:t>HydroShare</a:t>
                      </a:r>
                      <a:r>
                        <a:rPr lang="en-US" sz="2400" b="1" dirty="0"/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rgbClr val="79854B"/>
                          </a:solidFill>
                        </a:rPr>
                        <a:t>David Lubinski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(CZO, CU-Boulder)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81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“</a:t>
                      </a:r>
                      <a:r>
                        <a:rPr lang="en-US" sz="2400" b="0" i="1" dirty="0"/>
                        <a:t>CZ Collaborative Network</a:t>
                      </a:r>
                      <a:r>
                        <a:rPr lang="en-US" sz="2400" b="0" dirty="0"/>
                        <a:t>” NSF RFP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Luigi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940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•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Discussion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Ben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897168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F262F229-D8EF-6440-A5EC-CBB53F7395A4}"/>
              </a:ext>
            </a:extLst>
          </p:cNvPr>
          <p:cNvSpPr/>
          <p:nvPr/>
        </p:nvSpPr>
        <p:spPr>
          <a:xfrm>
            <a:off x="0" y="-1"/>
            <a:ext cx="12192000" cy="2219945"/>
          </a:xfrm>
          <a:prstGeom prst="rect">
            <a:avLst/>
          </a:prstGeom>
          <a:solidFill>
            <a:srgbClr val="798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4567F3-9032-E147-86D6-A5B224D7729C}"/>
              </a:ext>
            </a:extLst>
          </p:cNvPr>
          <p:cNvSpPr txBox="1"/>
          <p:nvPr/>
        </p:nvSpPr>
        <p:spPr>
          <a:xfrm>
            <a:off x="718750" y="518168"/>
            <a:ext cx="109680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The Critical Zones</a:t>
            </a:r>
            <a:r>
              <a:rPr lang="en-US" sz="4000" dirty="0">
                <a:solidFill>
                  <a:schemeClr val="bg1"/>
                </a:solidFill>
              </a:rPr>
              <a:t>: Supporting place-based research</a:t>
            </a:r>
            <a:r>
              <a:rPr lang="en-US" dirty="0"/>
              <a:t> </a:t>
            </a:r>
            <a:endParaRPr lang="en-US" b="0" dirty="0"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DA99FD4-C148-D74D-A606-8F6E6010D479}"/>
              </a:ext>
            </a:extLst>
          </p:cNvPr>
          <p:cNvSpPr txBox="1"/>
          <p:nvPr/>
        </p:nvSpPr>
        <p:spPr>
          <a:xfrm>
            <a:off x="675718" y="1283776"/>
            <a:ext cx="11068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Data management for the NSF Critical Zone Observatories program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60C304-C5C6-D040-8011-6F17152A5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5215" y="6000453"/>
            <a:ext cx="1479454" cy="7022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16F589-4E79-3643-8C56-0496CFD4890D}"/>
              </a:ext>
            </a:extLst>
          </p:cNvPr>
          <p:cNvSpPr txBox="1"/>
          <p:nvPr/>
        </p:nvSpPr>
        <p:spPr>
          <a:xfrm>
            <a:off x="7925355" y="6186886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5F9EB5"/>
                </a:solidFill>
              </a:rPr>
              <a:t>SUMMER MEETING 2019</a:t>
            </a:r>
          </a:p>
        </p:txBody>
      </p:sp>
    </p:spTree>
    <p:extLst>
      <p:ext uri="{BB962C8B-B14F-4D97-AF65-F5344CB8AC3E}">
        <p14:creationId xmlns:p14="http://schemas.microsoft.com/office/powerpoint/2010/main" val="1107736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86F664-0242-E74C-89A9-B31D500D29B1}"/>
              </a:ext>
            </a:extLst>
          </p:cNvPr>
          <p:cNvSpPr txBox="1"/>
          <p:nvPr/>
        </p:nvSpPr>
        <p:spPr>
          <a:xfrm>
            <a:off x="1368457" y="325284"/>
            <a:ext cx="8403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  <a:effectLst/>
              </a:rPr>
              <a:t>Project tasks </a:t>
            </a:r>
            <a:r>
              <a:rPr lang="en-US" sz="4000" b="1" dirty="0">
                <a:solidFill>
                  <a:srgbClr val="79854B"/>
                </a:solidFill>
              </a:rPr>
              <a:t>for </a:t>
            </a:r>
            <a:r>
              <a:rPr lang="en-US" sz="4000" b="1" dirty="0" err="1">
                <a:solidFill>
                  <a:srgbClr val="79854B"/>
                </a:solidFill>
              </a:rPr>
              <a:t>HydroShare</a:t>
            </a:r>
            <a:r>
              <a:rPr lang="en-US" sz="4000" b="1" dirty="0">
                <a:solidFill>
                  <a:srgbClr val="79854B"/>
                </a:solidFill>
              </a:rPr>
              <a:t> migration</a:t>
            </a:r>
            <a:endParaRPr lang="en-US" dirty="0">
              <a:solidFill>
                <a:srgbClr val="79854B"/>
              </a:solidFill>
              <a:effectLst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0024DE-B607-EF43-B6D9-BC30F96F37A7}"/>
              </a:ext>
            </a:extLst>
          </p:cNvPr>
          <p:cNvSpPr/>
          <p:nvPr/>
        </p:nvSpPr>
        <p:spPr>
          <a:xfrm>
            <a:off x="942535" y="1472796"/>
            <a:ext cx="11249465" cy="5196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79854B"/>
                </a:solidFill>
              </a:rPr>
              <a:t>1. </a:t>
            </a:r>
            <a:r>
              <a:rPr lang="en-US" sz="2800" b="1" dirty="0"/>
              <a:t>Create CVs for variables </a:t>
            </a:r>
            <a:r>
              <a:rPr lang="en-US" sz="2800" dirty="0">
                <a:solidFill>
                  <a:srgbClr val="79854B"/>
                </a:solidFill>
              </a:rPr>
              <a:t>(controlled vocab for topics &amp; ODM2 names)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79854B"/>
                </a:solidFill>
              </a:rPr>
              <a:t>2. </a:t>
            </a:r>
            <a:r>
              <a:rPr lang="en-US" sz="2800" b="1" dirty="0"/>
              <a:t>Map metadata </a:t>
            </a:r>
            <a:r>
              <a:rPr lang="en-US" sz="2800" dirty="0">
                <a:solidFill>
                  <a:srgbClr val="79854B"/>
                </a:solidFill>
              </a:rPr>
              <a:t>from CriticalZone.org to </a:t>
            </a:r>
            <a:r>
              <a:rPr lang="en-US" sz="2800" dirty="0" err="1">
                <a:solidFill>
                  <a:srgbClr val="79854B"/>
                </a:solidFill>
              </a:rPr>
              <a:t>HydroShare</a:t>
            </a:r>
            <a:endParaRPr lang="en-US" sz="2800" dirty="0">
              <a:solidFill>
                <a:srgbClr val="79854B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79854B"/>
                </a:solidFill>
              </a:rPr>
              <a:t>3. </a:t>
            </a:r>
            <a:r>
              <a:rPr lang="en-US" sz="2800" b="1" dirty="0"/>
              <a:t>Move metadata catalog </a:t>
            </a:r>
            <a:r>
              <a:rPr lang="en-US" sz="2800" dirty="0">
                <a:solidFill>
                  <a:srgbClr val="79854B"/>
                </a:solidFill>
              </a:rPr>
              <a:t>from </a:t>
            </a:r>
            <a:r>
              <a:rPr lang="en-US" sz="2800" dirty="0" err="1">
                <a:solidFill>
                  <a:srgbClr val="79854B"/>
                </a:solidFill>
              </a:rPr>
              <a:t>CriticalZone.org</a:t>
            </a:r>
            <a:r>
              <a:rPr lang="en-US" sz="2800" dirty="0">
                <a:solidFill>
                  <a:srgbClr val="79854B"/>
                </a:solidFill>
              </a:rPr>
              <a:t> to </a:t>
            </a:r>
            <a:r>
              <a:rPr lang="en-US" sz="2800" dirty="0" err="1">
                <a:solidFill>
                  <a:srgbClr val="79854B"/>
                </a:solidFill>
              </a:rPr>
              <a:t>HydroShare</a:t>
            </a:r>
            <a:endParaRPr lang="en-US" sz="2800" dirty="0">
              <a:solidFill>
                <a:srgbClr val="79854B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79854B"/>
                </a:solidFill>
              </a:rPr>
              <a:t>4. </a:t>
            </a:r>
            <a:r>
              <a:rPr lang="en-US" sz="2800" b="1" dirty="0"/>
              <a:t>Copy some data files </a:t>
            </a:r>
            <a:r>
              <a:rPr lang="en-US" sz="2800" dirty="0">
                <a:solidFill>
                  <a:srgbClr val="79854B"/>
                </a:solidFill>
              </a:rPr>
              <a:t>from servers at CZOs to </a:t>
            </a:r>
            <a:r>
              <a:rPr lang="en-US" sz="2800" dirty="0" err="1">
                <a:solidFill>
                  <a:srgbClr val="79854B"/>
                </a:solidFill>
              </a:rPr>
              <a:t>HydroShare</a:t>
            </a:r>
            <a:endParaRPr lang="en-US" sz="2800" dirty="0">
              <a:solidFill>
                <a:srgbClr val="79854B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79854B"/>
                </a:solidFill>
              </a:rPr>
              <a:t>5. </a:t>
            </a:r>
            <a:r>
              <a:rPr lang="en-US" sz="2800" b="1" dirty="0"/>
              <a:t>Add CZO “Community” functionality </a:t>
            </a:r>
            <a:r>
              <a:rPr lang="en-US" sz="2800" dirty="0">
                <a:solidFill>
                  <a:srgbClr val="79854B"/>
                </a:solidFill>
              </a:rPr>
              <a:t>to </a:t>
            </a:r>
            <a:r>
              <a:rPr lang="en-US" sz="2800" dirty="0" err="1">
                <a:solidFill>
                  <a:srgbClr val="79854B"/>
                </a:solidFill>
              </a:rPr>
              <a:t>HydroShare</a:t>
            </a:r>
            <a:r>
              <a:rPr lang="en-US" sz="2800" dirty="0">
                <a:solidFill>
                  <a:srgbClr val="79854B"/>
                </a:solidFill>
              </a:rPr>
              <a:t> (group of groups)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79854B"/>
                </a:solidFill>
              </a:rPr>
              <a:t>6. </a:t>
            </a:r>
            <a:r>
              <a:rPr lang="en-US" sz="2800" b="1" dirty="0"/>
              <a:t>Add CZO metadata authoring </a:t>
            </a:r>
            <a:r>
              <a:rPr lang="en-US" sz="2800" dirty="0">
                <a:solidFill>
                  <a:srgbClr val="79854B"/>
                </a:solidFill>
              </a:rPr>
              <a:t>to </a:t>
            </a:r>
            <a:r>
              <a:rPr lang="en-US" sz="2800" dirty="0" err="1">
                <a:solidFill>
                  <a:srgbClr val="79854B"/>
                </a:solidFill>
              </a:rPr>
              <a:t>HydroShare</a:t>
            </a:r>
            <a:r>
              <a:rPr lang="en-US" sz="2800" dirty="0">
                <a:solidFill>
                  <a:srgbClr val="79854B"/>
                </a:solidFill>
              </a:rPr>
              <a:t> (CVs, standard titles)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79854B"/>
                </a:solidFill>
              </a:rPr>
              <a:t>7. </a:t>
            </a:r>
            <a:r>
              <a:rPr lang="en-US" sz="2800" b="1" dirty="0"/>
              <a:t>Meet post-migration needs </a:t>
            </a:r>
            <a:r>
              <a:rPr lang="en-US" sz="2800" dirty="0">
                <a:solidFill>
                  <a:srgbClr val="79854B"/>
                </a:solidFill>
              </a:rPr>
              <a:t>for cleanup, training, &amp; support</a:t>
            </a:r>
          </a:p>
          <a:p>
            <a:pPr>
              <a:lnSpc>
                <a:spcPct val="150000"/>
              </a:lnSpc>
            </a:pPr>
            <a:endParaRPr lang="en-US" sz="2800" dirty="0">
              <a:solidFill>
                <a:srgbClr val="7985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09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5CD96C0-A31F-484D-ADF9-E74694822F89}"/>
              </a:ext>
            </a:extLst>
          </p:cNvPr>
          <p:cNvSpPr/>
          <p:nvPr/>
        </p:nvSpPr>
        <p:spPr>
          <a:xfrm>
            <a:off x="-178903" y="-178420"/>
            <a:ext cx="6659216" cy="7359805"/>
          </a:xfrm>
          <a:prstGeom prst="rect">
            <a:avLst/>
          </a:prstGeom>
          <a:solidFill>
            <a:srgbClr val="798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86F664-0242-E74C-89A9-B31D500D29B1}"/>
              </a:ext>
            </a:extLst>
          </p:cNvPr>
          <p:cNvSpPr txBox="1"/>
          <p:nvPr/>
        </p:nvSpPr>
        <p:spPr>
          <a:xfrm>
            <a:off x="75472" y="1324833"/>
            <a:ext cx="51240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5. Add CZO Community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Functionality to HS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0024DE-B607-EF43-B6D9-BC30F96F37A7}"/>
              </a:ext>
            </a:extLst>
          </p:cNvPr>
          <p:cNvSpPr/>
          <p:nvPr/>
        </p:nvSpPr>
        <p:spPr>
          <a:xfrm>
            <a:off x="155397" y="3187976"/>
            <a:ext cx="504675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b="1" dirty="0">
                <a:solidFill>
                  <a:schemeClr val="bg1"/>
                </a:solidFill>
              </a:rPr>
              <a:t>CZO Landing page</a:t>
            </a: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New functionality for </a:t>
            </a:r>
            <a:r>
              <a:rPr lang="en-US" sz="2400" dirty="0" err="1">
                <a:solidFill>
                  <a:schemeClr val="bg1"/>
                </a:solidFill>
              </a:rPr>
              <a:t>HydroShare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Be able to browse and search CZO datasets in one place, including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IML-CZO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Disclaimer: this is a work in progress </a:t>
            </a:r>
          </a:p>
        </p:txBody>
      </p:sp>
      <p:pic>
        <p:nvPicPr>
          <p:cNvPr id="2050" name="Picture 2" descr="https://lh4.googleusercontent.com/7SUF2mbP2dfRgH7yNUQnL8IoMO1Q_xxEAdaZOOxAfstto6XV6RKgMltbUOmhBQkw0XlhTGImQE-LyICzPnmuLOQ_vQNp9B653agYdgAFmNsVrvlKdw6aJyR5Hr978_rRtJXPHGRZahQ">
            <a:extLst>
              <a:ext uri="{FF2B5EF4-FFF2-40B4-BE49-F238E27FC236}">
                <a16:creationId xmlns:a16="http://schemas.microsoft.com/office/drawing/2014/main" id="{12582B06-EB96-754F-BFFB-CBE4BEAB4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084" y="-1"/>
            <a:ext cx="6324916" cy="13174367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6.googleusercontent.com/4SDXtnc1M_2YDZhCN8-rAOhaNjuSzjU4ArpvMbBvIKbVtC4eNmCAAgrsT7cSrVivxiGa96OtoNsz9SBUQGn8RXLCgVRuU5CY2hnMeoAAZsS2wJVuVSlpqqSlhaHSyTOsPpdoZlWNpHE">
            <a:extLst>
              <a:ext uri="{FF2B5EF4-FFF2-40B4-BE49-F238E27FC236}">
                <a16:creationId xmlns:a16="http://schemas.microsoft.com/office/drawing/2014/main" id="{4AB81697-1B3B-6C4D-BB76-0E7184579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105" y="266019"/>
            <a:ext cx="32512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F88DF520-8C96-0540-BF7A-2B8C6AFC2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717" y="715692"/>
            <a:ext cx="542621" cy="54262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613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5CD96C0-A31F-484D-ADF9-E74694822F89}"/>
              </a:ext>
            </a:extLst>
          </p:cNvPr>
          <p:cNvSpPr/>
          <p:nvPr/>
        </p:nvSpPr>
        <p:spPr>
          <a:xfrm>
            <a:off x="-178903" y="-193073"/>
            <a:ext cx="12370903" cy="7359805"/>
          </a:xfrm>
          <a:prstGeom prst="rect">
            <a:avLst/>
          </a:prstGeom>
          <a:solidFill>
            <a:srgbClr val="798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C0024DE-B607-EF43-B6D9-BC30F96F37A7}"/>
              </a:ext>
            </a:extLst>
          </p:cNvPr>
          <p:cNvSpPr/>
          <p:nvPr/>
        </p:nvSpPr>
        <p:spPr>
          <a:xfrm>
            <a:off x="114108" y="3046686"/>
            <a:ext cx="504675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b="1" dirty="0">
                <a:solidFill>
                  <a:schemeClr val="bg1"/>
                </a:solidFill>
              </a:rPr>
              <a:t>CZO data resource landing page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Be able to manage our data and metadata directly on </a:t>
            </a:r>
            <a:r>
              <a:rPr lang="en-US" sz="2400" dirty="0" err="1">
                <a:solidFill>
                  <a:schemeClr val="bg1"/>
                </a:solidFill>
              </a:rPr>
              <a:t>HydroShare</a:t>
            </a: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Extend </a:t>
            </a:r>
            <a:r>
              <a:rPr lang="en-US" sz="2400" dirty="0" err="1">
                <a:solidFill>
                  <a:schemeClr val="bg1"/>
                </a:solidFill>
              </a:rPr>
              <a:t>HydroShare</a:t>
            </a:r>
            <a:r>
              <a:rPr lang="en-US" sz="2400" dirty="0">
                <a:solidFill>
                  <a:schemeClr val="bg1"/>
                </a:solidFill>
              </a:rPr>
              <a:t> to use CZO controlled vocab (</a:t>
            </a:r>
            <a:r>
              <a:rPr lang="en-US" sz="2400" dirty="0" err="1">
                <a:solidFill>
                  <a:schemeClr val="bg1"/>
                </a:solidFill>
              </a:rPr>
              <a:t>ie</a:t>
            </a:r>
            <a:r>
              <a:rPr lang="en-US" sz="2400" dirty="0">
                <a:solidFill>
                  <a:schemeClr val="bg1"/>
                </a:solidFill>
              </a:rPr>
              <a:t> ODM2 Variable Names).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Enable </a:t>
            </a:r>
            <a:r>
              <a:rPr lang="en-US" sz="2400" dirty="0" err="1">
                <a:solidFill>
                  <a:schemeClr val="bg1"/>
                </a:solidFill>
              </a:rPr>
              <a:t>HydroShare</a:t>
            </a:r>
            <a:r>
              <a:rPr lang="en-US" sz="2400" dirty="0">
                <a:solidFill>
                  <a:schemeClr val="bg1"/>
                </a:solidFill>
              </a:rPr>
              <a:t> to point to remotely stored files</a:t>
            </a:r>
          </a:p>
        </p:txBody>
      </p:sp>
      <p:pic>
        <p:nvPicPr>
          <p:cNvPr id="3074" name="Picture 2" descr="https://lh3.googleusercontent.com/EsOCvG8YS-Ej4jLg_B_d_yrJ43VTgZpnCB21BZNaqOskfP8ubQEX27I6zVIbejoka6qD8YIuYpGMsVepcDynjpNS7s8FrLbKu-eC-9lGPTelFENyTnEHhqov3BNt3nl29GLXIfMVYIk">
            <a:extLst>
              <a:ext uri="{FF2B5EF4-FFF2-40B4-BE49-F238E27FC236}">
                <a16:creationId xmlns:a16="http://schemas.microsoft.com/office/drawing/2014/main" id="{63D38A86-8686-CE42-9E85-E1FA906E2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651" y="-324108"/>
            <a:ext cx="5079133" cy="1160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4.googleusercontent.com/akdjTOiWILPimfamE-RDfn07_SWkRXlxrX9MUR-Nofos2diDMtGzqLmeKeM_9Llq0B-ne6WX2LaECfcFS2XGgufSSNISRQn0FdVchpUZs9CUgmHU117OBl8j0MvsUk31T5CNwAr8ul4">
            <a:extLst>
              <a:ext uri="{FF2B5EF4-FFF2-40B4-BE49-F238E27FC236}">
                <a16:creationId xmlns:a16="http://schemas.microsoft.com/office/drawing/2014/main" id="{1FE36A59-F72F-6B4D-A4D8-C4054DD28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4827" y="-169128"/>
            <a:ext cx="1467172" cy="733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AD7BDE5-F6A6-EE48-B428-8EC0706FF8DC}"/>
              </a:ext>
            </a:extLst>
          </p:cNvPr>
          <p:cNvCxnSpPr>
            <a:cxnSpLocks/>
          </p:cNvCxnSpPr>
          <p:nvPr/>
        </p:nvCxnSpPr>
        <p:spPr>
          <a:xfrm flipH="1">
            <a:off x="10290876" y="1782305"/>
            <a:ext cx="1782304" cy="45100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0A29DA9-0F5A-BB47-B48E-B003699C3D56}"/>
              </a:ext>
            </a:extLst>
          </p:cNvPr>
          <p:cNvSpPr txBox="1"/>
          <p:nvPr/>
        </p:nvSpPr>
        <p:spPr>
          <a:xfrm>
            <a:off x="75472" y="1324833"/>
            <a:ext cx="47008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6. Add CZO metadata authoring to HS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pic>
        <p:nvPicPr>
          <p:cNvPr id="12" name="Picture 4" descr="https://lh6.googleusercontent.com/4SDXtnc1M_2YDZhCN8-rAOhaNjuSzjU4ArpvMbBvIKbVtC4eNmCAAgrsT7cSrVivxiGa96OtoNsz9SBUQGn8RXLCgVRuU5CY2hnMeoAAZsS2wJVuVSlpqqSlhaHSyTOsPpdoZlWNpHE">
            <a:extLst>
              <a:ext uri="{FF2B5EF4-FFF2-40B4-BE49-F238E27FC236}">
                <a16:creationId xmlns:a16="http://schemas.microsoft.com/office/drawing/2014/main" id="{9444A28E-7990-4B4A-A234-2EC2A0B24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105" y="266019"/>
            <a:ext cx="32512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790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86F664-0242-E74C-89A9-B31D500D29B1}"/>
              </a:ext>
            </a:extLst>
          </p:cNvPr>
          <p:cNvSpPr txBox="1"/>
          <p:nvPr/>
        </p:nvSpPr>
        <p:spPr>
          <a:xfrm>
            <a:off x="4906794" y="325284"/>
            <a:ext cx="3886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  <a:effectLst/>
              </a:rPr>
              <a:t>: Benefits for CZO</a:t>
            </a:r>
            <a:endParaRPr lang="en-US" dirty="0">
              <a:solidFill>
                <a:srgbClr val="79854B"/>
              </a:solidFill>
              <a:effectLst/>
            </a:endParaRPr>
          </a:p>
        </p:txBody>
      </p:sp>
      <p:pic>
        <p:nvPicPr>
          <p:cNvPr id="5" name="Picture 4" descr="https://lh6.googleusercontent.com/4SDXtnc1M_2YDZhCN8-rAOhaNjuSzjU4ArpvMbBvIKbVtC4eNmCAAgrsT7cSrVivxiGa96OtoNsz9SBUQGn8RXLCgVRuU5CY2hnMeoAAZsS2wJVuVSlpqqSlhaHSyTOsPpdoZlWNpHE">
            <a:extLst>
              <a:ext uri="{FF2B5EF4-FFF2-40B4-BE49-F238E27FC236}">
                <a16:creationId xmlns:a16="http://schemas.microsoft.com/office/drawing/2014/main" id="{8AE55AE8-A830-3C40-99EA-72FACBF98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064" y="325284"/>
            <a:ext cx="32512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7E9695-0395-9C4E-BC25-869956F0CE83}"/>
              </a:ext>
            </a:extLst>
          </p:cNvPr>
          <p:cNvSpPr txBox="1"/>
          <p:nvPr/>
        </p:nvSpPr>
        <p:spPr>
          <a:xfrm>
            <a:off x="1103412" y="338538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  <a:effectLst/>
              </a:rPr>
              <a:t>+</a:t>
            </a:r>
            <a:endParaRPr lang="en-US" dirty="0">
              <a:solidFill>
                <a:srgbClr val="79854B"/>
              </a:solidFill>
              <a:effectLst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4EDE41-1BBF-9745-A7EA-A8888DC7A868}"/>
              </a:ext>
            </a:extLst>
          </p:cNvPr>
          <p:cNvSpPr/>
          <p:nvPr/>
        </p:nvSpPr>
        <p:spPr>
          <a:xfrm>
            <a:off x="782457" y="1364930"/>
            <a:ext cx="52563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9854B"/>
                </a:solidFill>
              </a:rPr>
              <a:t>Requirements</a:t>
            </a:r>
          </a:p>
          <a:p>
            <a:endParaRPr lang="en-US" sz="2400" b="1" dirty="0"/>
          </a:p>
          <a:p>
            <a:r>
              <a:rPr lang="en-US" sz="2400" b="1" dirty="0"/>
              <a:t>Central repository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Storage of both metadata </a:t>
            </a:r>
            <a:r>
              <a:rPr lang="en-US" sz="2400" i="1" dirty="0">
                <a:solidFill>
                  <a:srgbClr val="79854B"/>
                </a:solidFill>
              </a:rPr>
              <a:t>and</a:t>
            </a:r>
            <a:r>
              <a:rPr lang="en-US" sz="2400" dirty="0">
                <a:solidFill>
                  <a:srgbClr val="79854B"/>
                </a:solidFill>
              </a:rPr>
              <a:t> data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Hard/software, training, &amp; support</a:t>
            </a:r>
          </a:p>
          <a:p>
            <a:endParaRPr lang="en-US" sz="2400" dirty="0">
              <a:solidFill>
                <a:srgbClr val="79854B"/>
              </a:solidFill>
            </a:endParaRPr>
          </a:p>
          <a:p>
            <a:r>
              <a:rPr lang="en-US" sz="2400" b="1" dirty="0"/>
              <a:t>Better findability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Better, faster search/browse (</a:t>
            </a:r>
            <a:r>
              <a:rPr lang="en-US" sz="2400" dirty="0" err="1">
                <a:solidFill>
                  <a:srgbClr val="79854B"/>
                </a:solidFill>
              </a:rPr>
              <a:t>Solr</a:t>
            </a:r>
            <a:r>
              <a:rPr lang="en-US" sz="2400" dirty="0">
                <a:solidFill>
                  <a:srgbClr val="79854B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"Smart" metadata (e.g., GIS files).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79854B"/>
                </a:solidFill>
              </a:rPr>
              <a:t>Schema.org</a:t>
            </a:r>
            <a:r>
              <a:rPr lang="en-US" sz="2400" dirty="0">
                <a:solidFill>
                  <a:srgbClr val="79854B"/>
                </a:solidFill>
              </a:rPr>
              <a:t> &amp; other standards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Consistent variable names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Optional data DOIs (published data)</a:t>
            </a:r>
          </a:p>
        </p:txBody>
      </p:sp>
      <p:pic>
        <p:nvPicPr>
          <p:cNvPr id="5122" name="Picture 2" descr="File Cabinet Icon  ">
            <a:extLst>
              <a:ext uri="{FF2B5EF4-FFF2-40B4-BE49-F238E27FC236}">
                <a16:creationId xmlns:a16="http://schemas.microsoft.com/office/drawing/2014/main" id="{955745F4-4B1B-F546-8EB5-4AC944785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29" y="2143424"/>
            <a:ext cx="486669" cy="48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lh4.googleusercontent.com/EYsgV4geOJTtb3W9kolMiQgj65WsixuNfTxG5B8ebp-Hraz3DDE222XppS80AXcFumdCF2dW6FqfDQEcl_WbkM49hpErpOQnCYJPueMEzFxFcURuNq-cvwG5w0lWmMD3r7D5unb-ByI">
            <a:extLst>
              <a:ext uri="{FF2B5EF4-FFF2-40B4-BE49-F238E27FC236}">
                <a16:creationId xmlns:a16="http://schemas.microsoft.com/office/drawing/2014/main" id="{CB344075-BEB4-8A43-A34F-E5C0A6E23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alphaModFix am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11" y="3624151"/>
            <a:ext cx="458304" cy="45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A5754C8-FC34-DC43-95A8-B4DADD1E9F36}"/>
              </a:ext>
            </a:extLst>
          </p:cNvPr>
          <p:cNvSpPr/>
          <p:nvPr/>
        </p:nvSpPr>
        <p:spPr>
          <a:xfrm>
            <a:off x="6949412" y="1364930"/>
            <a:ext cx="48813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9854B"/>
                </a:solidFill>
              </a:rPr>
              <a:t>Extras</a:t>
            </a:r>
          </a:p>
          <a:p>
            <a:endParaRPr lang="en-US" sz="2400" b="1" dirty="0"/>
          </a:p>
          <a:p>
            <a:r>
              <a:rPr lang="en-US" sz="2400" b="1" dirty="0"/>
              <a:t>Collaboration and sharing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Work on shared data together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Share workflows and models too</a:t>
            </a:r>
          </a:p>
          <a:p>
            <a:endParaRPr lang="en-US" sz="2400" dirty="0">
              <a:solidFill>
                <a:srgbClr val="79854B"/>
              </a:solidFill>
            </a:endParaRPr>
          </a:p>
          <a:p>
            <a:r>
              <a:rPr lang="en-US" sz="2400" b="1" dirty="0"/>
              <a:t>Online tools, apps, and access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Analyze your data (</a:t>
            </a:r>
            <a:r>
              <a:rPr lang="en-US" sz="2400" dirty="0" err="1">
                <a:solidFill>
                  <a:srgbClr val="79854B"/>
                </a:solidFill>
              </a:rPr>
              <a:t>ie</a:t>
            </a:r>
            <a:r>
              <a:rPr lang="en-US" sz="2400" dirty="0">
                <a:solidFill>
                  <a:srgbClr val="79854B"/>
                </a:solidFill>
              </a:rPr>
              <a:t> </a:t>
            </a:r>
            <a:r>
              <a:rPr lang="en-US" sz="2400" dirty="0" err="1">
                <a:solidFill>
                  <a:srgbClr val="79854B"/>
                </a:solidFill>
              </a:rPr>
              <a:t>JupyterHub</a:t>
            </a:r>
            <a:r>
              <a:rPr lang="en-US" sz="2400" dirty="0">
                <a:solidFill>
                  <a:srgbClr val="79854B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Run models on your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Access data via </a:t>
            </a:r>
            <a:r>
              <a:rPr lang="en-US" sz="2400" dirty="0" err="1">
                <a:solidFill>
                  <a:srgbClr val="79854B"/>
                </a:solidFill>
              </a:rPr>
              <a:t>HydroShare</a:t>
            </a:r>
            <a:r>
              <a:rPr lang="en-US" sz="2400" dirty="0">
                <a:solidFill>
                  <a:srgbClr val="79854B"/>
                </a:solidFill>
              </a:rPr>
              <a:t> API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79854B"/>
              </a:solidFill>
            </a:endParaRPr>
          </a:p>
          <a:p>
            <a:r>
              <a:rPr lang="en-US" sz="2400" b="1" dirty="0"/>
              <a:t>Firm foundation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Enables more work in the future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79854B"/>
              </a:solidFill>
            </a:endParaRPr>
          </a:p>
        </p:txBody>
      </p:sp>
      <p:pic>
        <p:nvPicPr>
          <p:cNvPr id="5126" name="Picture 6" descr="Image result for icon two people">
            <a:extLst>
              <a:ext uri="{FF2B5EF4-FFF2-40B4-BE49-F238E27FC236}">
                <a16:creationId xmlns:a16="http://schemas.microsoft.com/office/drawing/2014/main" id="{F3842E9C-3A14-374F-B916-E2778AE5B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03" y="2143424"/>
            <a:ext cx="507824" cy="50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Image result for icon tools">
            <a:extLst>
              <a:ext uri="{FF2B5EF4-FFF2-40B4-BE49-F238E27FC236}">
                <a16:creationId xmlns:a16="http://schemas.microsoft.com/office/drawing/2014/main" id="{E72CEF92-71B4-2D4C-9BE1-041EA3C84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03" y="3624151"/>
            <a:ext cx="458304" cy="45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7247FBD-E8D8-EE49-87C2-1ADFE2C2E61A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39000"/>
          </a:blip>
          <a:stretch>
            <a:fillRect/>
          </a:stretch>
        </p:blipFill>
        <p:spPr>
          <a:xfrm>
            <a:off x="6249209" y="5317067"/>
            <a:ext cx="729066" cy="57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34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EA6B1BB-C9A9-EC4F-B72A-4D05D3E565AA}"/>
              </a:ext>
            </a:extLst>
          </p:cNvPr>
          <p:cNvSpPr txBox="1"/>
          <p:nvPr/>
        </p:nvSpPr>
        <p:spPr>
          <a:xfrm>
            <a:off x="1368457" y="325284"/>
            <a:ext cx="25689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  <a:effectLst/>
              </a:rPr>
              <a:t>Questions?</a:t>
            </a:r>
            <a:endParaRPr lang="en-US" dirty="0">
              <a:solidFill>
                <a:srgbClr val="79854B"/>
              </a:solidFill>
              <a:effectLst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21629-902B-6B46-99FB-3F39400B9947}"/>
              </a:ext>
            </a:extLst>
          </p:cNvPr>
          <p:cNvSpPr txBox="1"/>
          <p:nvPr/>
        </p:nvSpPr>
        <p:spPr>
          <a:xfrm>
            <a:off x="5581413" y="2368478"/>
            <a:ext cx="755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rgbClr val="79854B"/>
                </a:solidFill>
                <a:effectLst/>
              </a:rPr>
              <a:t>?</a:t>
            </a:r>
            <a:endParaRPr lang="en-US" sz="9600" dirty="0">
              <a:solidFill>
                <a:srgbClr val="79854B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43397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27FF5D0-AEAD-824A-82A6-B208A207F6FB}"/>
              </a:ext>
            </a:extLst>
          </p:cNvPr>
          <p:cNvSpPr txBox="1"/>
          <p:nvPr/>
        </p:nvSpPr>
        <p:spPr>
          <a:xfrm>
            <a:off x="1368457" y="325284"/>
            <a:ext cx="102708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</a:rPr>
              <a:t>Era 3: </a:t>
            </a:r>
            <a:r>
              <a:rPr lang="en-US" sz="4000" b="1" dirty="0" err="1">
                <a:solidFill>
                  <a:srgbClr val="79854B"/>
                </a:solidFill>
              </a:rPr>
              <a:t>HydroShare</a:t>
            </a:r>
            <a:r>
              <a:rPr lang="en-US" sz="4000" b="1" dirty="0">
                <a:solidFill>
                  <a:srgbClr val="79854B"/>
                </a:solidFill>
              </a:rPr>
              <a:t> Centralization </a:t>
            </a:r>
            <a:r>
              <a:rPr lang="en-US" sz="4000" dirty="0">
                <a:solidFill>
                  <a:srgbClr val="79854B"/>
                </a:solidFill>
              </a:rPr>
              <a:t>(2017-Current)</a:t>
            </a:r>
            <a:endParaRPr lang="en-US" dirty="0">
              <a:solidFill>
                <a:srgbClr val="79854B"/>
              </a:solidFill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E892CF-9161-0749-9766-DDF4D814DEA4}"/>
              </a:ext>
            </a:extLst>
          </p:cNvPr>
          <p:cNvSpPr txBox="1"/>
          <p:nvPr/>
        </p:nvSpPr>
        <p:spPr>
          <a:xfrm>
            <a:off x="421130" y="1391666"/>
            <a:ext cx="59331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Approaches</a:t>
            </a:r>
            <a:endParaRPr lang="en-US" sz="2400" dirty="0">
              <a:solidFill>
                <a:srgbClr val="79854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NSF: CZO system will be changing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Repository systems have matured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Deliberately narrow in scope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Adopt a central repository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Searchable metadata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No requirement for dynamic data combination (bag &amp; tag)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Small budget</a:t>
            </a:r>
          </a:p>
        </p:txBody>
      </p:sp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E892CF-9161-0749-9766-DDF4D814DEA4}"/>
              </a:ext>
            </a:extLst>
          </p:cNvPr>
          <p:cNvSpPr txBox="1"/>
          <p:nvPr/>
        </p:nvSpPr>
        <p:spPr>
          <a:xfrm>
            <a:off x="421128" y="4836987"/>
            <a:ext cx="6284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79854B"/>
                </a:solidFill>
              </a:rPr>
              <a:t>CUAHSI </a:t>
            </a:r>
            <a:r>
              <a:rPr lang="en-US" sz="2400" i="1" dirty="0" err="1">
                <a:solidFill>
                  <a:srgbClr val="79854B"/>
                </a:solidFill>
              </a:rPr>
              <a:t>HydroShare</a:t>
            </a:r>
            <a:endParaRPr lang="en-US" sz="2400" i="1" dirty="0">
              <a:solidFill>
                <a:srgbClr val="79854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79854B"/>
                </a:solidFill>
              </a:rPr>
              <a:t>ODM2 Controlled Vocabulary: Variable Names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899" y="1536700"/>
            <a:ext cx="4126523" cy="838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E892CF-9161-0749-9766-DDF4D814DEA4}"/>
              </a:ext>
            </a:extLst>
          </p:cNvPr>
          <p:cNvSpPr txBox="1"/>
          <p:nvPr/>
        </p:nvSpPr>
        <p:spPr>
          <a:xfrm>
            <a:off x="6567369" y="3099826"/>
            <a:ext cx="51644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Lessons Learned</a:t>
            </a:r>
            <a:endParaRPr lang="en-US" sz="2400" dirty="0">
              <a:solidFill>
                <a:srgbClr val="79854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A single controlled vocabulary is insufficient (ODM2 variables)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A semantic taxonomy is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Data managers need to be closely  involved in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Partnering brings more benefit than building on our own</a:t>
            </a:r>
          </a:p>
        </p:txBody>
      </p:sp>
    </p:spTree>
    <p:extLst>
      <p:ext uri="{BB962C8B-B14F-4D97-AF65-F5344CB8AC3E}">
        <p14:creationId xmlns:p14="http://schemas.microsoft.com/office/powerpoint/2010/main" val="4279498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DD3661D-DCF1-2440-8F90-B1F781B602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499813"/>
              </p:ext>
            </p:extLst>
          </p:nvPr>
        </p:nvGraphicFramePr>
        <p:xfrm>
          <a:off x="842578" y="2374615"/>
          <a:ext cx="10823602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5130">
                  <a:extLst>
                    <a:ext uri="{9D8B030D-6E8A-4147-A177-3AD203B41FA5}">
                      <a16:colId xmlns:a16="http://schemas.microsoft.com/office/drawing/2014/main" val="3780902231"/>
                    </a:ext>
                  </a:extLst>
                </a:gridCol>
                <a:gridCol w="6085837">
                  <a:extLst>
                    <a:ext uri="{9D8B030D-6E8A-4147-A177-3AD203B41FA5}">
                      <a16:colId xmlns:a16="http://schemas.microsoft.com/office/drawing/2014/main" val="3076779964"/>
                    </a:ext>
                  </a:extLst>
                </a:gridCol>
                <a:gridCol w="4332635">
                  <a:extLst>
                    <a:ext uri="{9D8B030D-6E8A-4147-A177-3AD203B41FA5}">
                      <a16:colId xmlns:a16="http://schemas.microsoft.com/office/drawing/2014/main" val="15140258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•</a:t>
                      </a: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Moderator introduction</a:t>
                      </a: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Ben </a:t>
                      </a:r>
                      <a:r>
                        <a:rPr lang="en-US" sz="2400" b="0" dirty="0" err="1">
                          <a:solidFill>
                            <a:srgbClr val="79854B"/>
                          </a:solidFill>
                        </a:rPr>
                        <a:t>Galewsky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(NCSA)</a:t>
                      </a: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298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CZO cyberinfrastructure history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Collin Bode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(CZO, UC Berkeley)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392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Eel River CZO &amp; </a:t>
                      </a:r>
                      <a:r>
                        <a:rPr lang="en-US" sz="2400" b="0" dirty="0" err="1"/>
                        <a:t>Dendra</a:t>
                      </a:r>
                      <a:r>
                        <a:rPr lang="en-US" sz="2400" b="0" dirty="0"/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Collin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9988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IML CZO &amp; </a:t>
                      </a:r>
                      <a:r>
                        <a:rPr lang="en-US" sz="2400" b="0" dirty="0" err="1"/>
                        <a:t>Clowder+Geodashboard</a:t>
                      </a:r>
                      <a:r>
                        <a:rPr lang="en-US" sz="2400" b="1" dirty="0"/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Luigi Marini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(CZO, NCSA)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309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CUAHSI &amp; </a:t>
                      </a:r>
                      <a:r>
                        <a:rPr lang="en-US" sz="2400" b="0" dirty="0" err="1"/>
                        <a:t>HydroShare</a:t>
                      </a:r>
                      <a:r>
                        <a:rPr lang="en-US" sz="2400" b="0" dirty="0"/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Martin </a:t>
                      </a:r>
                      <a:r>
                        <a:rPr lang="en-US" sz="2400" b="0" dirty="0" err="1">
                          <a:solidFill>
                            <a:srgbClr val="79854B"/>
                          </a:solidFill>
                        </a:rPr>
                        <a:t>Seul</a:t>
                      </a: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(CUAHSI)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919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Migrating CZO (meta)data to </a:t>
                      </a:r>
                      <a:r>
                        <a:rPr lang="en-US" sz="2400" b="0" dirty="0" err="1"/>
                        <a:t>HydroShare</a:t>
                      </a:r>
                      <a:r>
                        <a:rPr lang="en-US" sz="2400" b="0" dirty="0"/>
                        <a:t>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David Lubinski </a:t>
                      </a:r>
                      <a:r>
                        <a:rPr lang="en-US" sz="24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(CZO, CU-Boulder)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81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79854B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“</a:t>
                      </a:r>
                      <a:r>
                        <a:rPr lang="en-US" sz="2400" b="1" i="1" dirty="0"/>
                        <a:t>CZ Collaborative Network</a:t>
                      </a:r>
                      <a:r>
                        <a:rPr lang="en-US" sz="2400" b="1" dirty="0"/>
                        <a:t>” NSF RFP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79854B"/>
                          </a:solidFill>
                        </a:rPr>
                        <a:t>Luigi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940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•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Discussion 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rgbClr val="79854B"/>
                          </a:solidFill>
                        </a:rPr>
                        <a:t>Ben</a:t>
                      </a: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897168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F262F229-D8EF-6440-A5EC-CBB53F7395A4}"/>
              </a:ext>
            </a:extLst>
          </p:cNvPr>
          <p:cNvSpPr/>
          <p:nvPr/>
        </p:nvSpPr>
        <p:spPr>
          <a:xfrm>
            <a:off x="0" y="-1"/>
            <a:ext cx="12192000" cy="2219945"/>
          </a:xfrm>
          <a:prstGeom prst="rect">
            <a:avLst/>
          </a:prstGeom>
          <a:solidFill>
            <a:srgbClr val="798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4567F3-9032-E147-86D6-A5B224D7729C}"/>
              </a:ext>
            </a:extLst>
          </p:cNvPr>
          <p:cNvSpPr txBox="1"/>
          <p:nvPr/>
        </p:nvSpPr>
        <p:spPr>
          <a:xfrm>
            <a:off x="718750" y="518168"/>
            <a:ext cx="109680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The Critical Zones</a:t>
            </a:r>
            <a:r>
              <a:rPr lang="en-US" sz="4000" dirty="0">
                <a:solidFill>
                  <a:schemeClr val="bg1"/>
                </a:solidFill>
              </a:rPr>
              <a:t>: Supporting place-based research</a:t>
            </a:r>
            <a:r>
              <a:rPr lang="en-US" dirty="0"/>
              <a:t> </a:t>
            </a:r>
            <a:endParaRPr lang="en-US" b="0" dirty="0"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DA99FD4-C148-D74D-A606-8F6E6010D479}"/>
              </a:ext>
            </a:extLst>
          </p:cNvPr>
          <p:cNvSpPr txBox="1"/>
          <p:nvPr/>
        </p:nvSpPr>
        <p:spPr>
          <a:xfrm>
            <a:off x="675718" y="1283776"/>
            <a:ext cx="11068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Data management for the NSF Critical Zone Observatories program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60C304-C5C6-D040-8011-6F17152A5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5215" y="6000453"/>
            <a:ext cx="1479454" cy="7022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16F589-4E79-3643-8C56-0496CFD4890D}"/>
              </a:ext>
            </a:extLst>
          </p:cNvPr>
          <p:cNvSpPr txBox="1"/>
          <p:nvPr/>
        </p:nvSpPr>
        <p:spPr>
          <a:xfrm>
            <a:off x="7925355" y="6186886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5F9EB5"/>
                </a:solidFill>
              </a:rPr>
              <a:t>SUMMER MEETING 2019</a:t>
            </a:r>
          </a:p>
        </p:txBody>
      </p:sp>
    </p:spTree>
    <p:extLst>
      <p:ext uri="{BB962C8B-B14F-4D97-AF65-F5344CB8AC3E}">
        <p14:creationId xmlns:p14="http://schemas.microsoft.com/office/powerpoint/2010/main" val="166754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27FF5D0-AEAD-824A-82A6-B208A207F6FB}"/>
              </a:ext>
            </a:extLst>
          </p:cNvPr>
          <p:cNvSpPr txBox="1"/>
          <p:nvPr/>
        </p:nvSpPr>
        <p:spPr>
          <a:xfrm>
            <a:off x="1368457" y="325284"/>
            <a:ext cx="89825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</a:rPr>
              <a:t>The end of Eras 1 &amp; 2: 2017 status update</a:t>
            </a:r>
            <a:endParaRPr lang="en-US" dirty="0">
              <a:solidFill>
                <a:srgbClr val="79854B"/>
              </a:solidFill>
              <a:effectLst/>
              <a:latin typeface="+mj-lt"/>
            </a:endParaRPr>
          </a:p>
        </p:txBody>
      </p:sp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69A955E-6965-CF42-AA62-C53C4B7EE6D7}"/>
              </a:ext>
            </a:extLst>
          </p:cNvPr>
          <p:cNvSpPr/>
          <p:nvPr/>
        </p:nvSpPr>
        <p:spPr>
          <a:xfrm>
            <a:off x="707756" y="149511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Eras of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2007 </a:t>
            </a:r>
            <a:r>
              <a:rPr lang="mr-IN" sz="2400" dirty="0">
                <a:solidFill>
                  <a:srgbClr val="79854B"/>
                </a:solidFill>
              </a:rPr>
              <a:t>–</a:t>
            </a:r>
            <a:r>
              <a:rPr lang="en-US" sz="2400" dirty="0">
                <a:solidFill>
                  <a:srgbClr val="79854B"/>
                </a:solidFill>
              </a:rPr>
              <a:t> 2012 Loose Federation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2012 </a:t>
            </a:r>
            <a:r>
              <a:rPr lang="mr-IN" sz="2400" dirty="0">
                <a:solidFill>
                  <a:srgbClr val="79854B"/>
                </a:solidFill>
              </a:rPr>
              <a:t>–</a:t>
            </a:r>
            <a:r>
              <a:rPr lang="en-US" sz="2400" dirty="0">
                <a:solidFill>
                  <a:srgbClr val="79854B"/>
                </a:solidFill>
              </a:rPr>
              <a:t> 2016 All-in-one </a:t>
            </a:r>
            <a:r>
              <a:rPr lang="en-US" sz="2400" dirty="0" err="1">
                <a:solidFill>
                  <a:srgbClr val="79854B"/>
                </a:solidFill>
              </a:rPr>
              <a:t>Databasing</a:t>
            </a:r>
            <a:r>
              <a:rPr lang="en-US" sz="2400" dirty="0"/>
              <a:t>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701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27FF5D0-AEAD-824A-82A6-B208A207F6FB}"/>
              </a:ext>
            </a:extLst>
          </p:cNvPr>
          <p:cNvSpPr txBox="1"/>
          <p:nvPr/>
        </p:nvSpPr>
        <p:spPr>
          <a:xfrm>
            <a:off x="1368457" y="325284"/>
            <a:ext cx="89825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</a:rPr>
              <a:t>The end of Eras 1 &amp; 2: 2017 status update</a:t>
            </a:r>
            <a:endParaRPr lang="en-US" dirty="0">
              <a:solidFill>
                <a:srgbClr val="79854B"/>
              </a:solidFill>
              <a:effectLst/>
              <a:latin typeface="+mj-lt"/>
            </a:endParaRPr>
          </a:p>
        </p:txBody>
      </p:sp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69A955E-6965-CF42-AA62-C53C4B7EE6D7}"/>
              </a:ext>
            </a:extLst>
          </p:cNvPr>
          <p:cNvSpPr/>
          <p:nvPr/>
        </p:nvSpPr>
        <p:spPr>
          <a:xfrm>
            <a:off x="707756" y="149511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Eras of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2007 </a:t>
            </a:r>
            <a:r>
              <a:rPr lang="mr-IN" sz="2400" dirty="0">
                <a:solidFill>
                  <a:srgbClr val="79854B"/>
                </a:solidFill>
              </a:rPr>
              <a:t>–</a:t>
            </a:r>
            <a:r>
              <a:rPr lang="en-US" sz="2400" dirty="0">
                <a:solidFill>
                  <a:srgbClr val="79854B"/>
                </a:solidFill>
              </a:rPr>
              <a:t> 2012 Loose Federation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2012 </a:t>
            </a:r>
            <a:r>
              <a:rPr lang="mr-IN" sz="2400" dirty="0">
                <a:solidFill>
                  <a:srgbClr val="79854B"/>
                </a:solidFill>
              </a:rPr>
              <a:t>–</a:t>
            </a:r>
            <a:r>
              <a:rPr lang="en-US" sz="2400" dirty="0">
                <a:solidFill>
                  <a:srgbClr val="79854B"/>
                </a:solidFill>
              </a:rPr>
              <a:t> 2016 All-in-one </a:t>
            </a:r>
            <a:r>
              <a:rPr lang="en-US" sz="2400" dirty="0" err="1">
                <a:solidFill>
                  <a:srgbClr val="79854B"/>
                </a:solidFill>
              </a:rPr>
              <a:t>Databasing</a:t>
            </a:r>
            <a:r>
              <a:rPr lang="en-US" sz="2400" dirty="0"/>
              <a:t>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8B4223-6EA8-6945-9B58-54D5E2FA0FB5}"/>
              </a:ext>
            </a:extLst>
          </p:cNvPr>
          <p:cNvSpPr txBox="1"/>
          <p:nvPr/>
        </p:nvSpPr>
        <p:spPr>
          <a:xfrm>
            <a:off x="6339491" y="1495118"/>
            <a:ext cx="551957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Lessons Learned</a:t>
            </a:r>
            <a:endParaRPr lang="en-US" sz="2400" dirty="0">
              <a:solidFill>
                <a:srgbClr val="79854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Changing visions between Eras was highly ambitious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Scope of both efforts too broad, very difficult to implement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CZO data managers’ needs not met due to mismatch with grant priorities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Need dedicated funds and time for communication &amp; 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171074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27FF5D0-AEAD-824A-82A6-B208A207F6FB}"/>
              </a:ext>
            </a:extLst>
          </p:cNvPr>
          <p:cNvSpPr txBox="1"/>
          <p:nvPr/>
        </p:nvSpPr>
        <p:spPr>
          <a:xfrm>
            <a:off x="1368457" y="325284"/>
            <a:ext cx="89825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</a:rPr>
              <a:t>The end of Eras 1 &amp; 2: 2017 status update</a:t>
            </a:r>
            <a:endParaRPr lang="en-US" dirty="0">
              <a:solidFill>
                <a:srgbClr val="79854B"/>
              </a:solidFill>
              <a:effectLst/>
              <a:latin typeface="+mj-lt"/>
            </a:endParaRPr>
          </a:p>
        </p:txBody>
      </p:sp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69A955E-6965-CF42-AA62-C53C4B7EE6D7}"/>
              </a:ext>
            </a:extLst>
          </p:cNvPr>
          <p:cNvSpPr/>
          <p:nvPr/>
        </p:nvSpPr>
        <p:spPr>
          <a:xfrm>
            <a:off x="707756" y="149511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Eras of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2007 </a:t>
            </a:r>
            <a:r>
              <a:rPr lang="mr-IN" sz="2400" dirty="0">
                <a:solidFill>
                  <a:srgbClr val="79854B"/>
                </a:solidFill>
              </a:rPr>
              <a:t>–</a:t>
            </a:r>
            <a:r>
              <a:rPr lang="en-US" sz="2400" dirty="0">
                <a:solidFill>
                  <a:srgbClr val="79854B"/>
                </a:solidFill>
              </a:rPr>
              <a:t> 2012 Loose Federation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2012 </a:t>
            </a:r>
            <a:r>
              <a:rPr lang="mr-IN" sz="2400" dirty="0">
                <a:solidFill>
                  <a:srgbClr val="79854B"/>
                </a:solidFill>
              </a:rPr>
              <a:t>–</a:t>
            </a:r>
            <a:r>
              <a:rPr lang="en-US" sz="2400" dirty="0">
                <a:solidFill>
                  <a:srgbClr val="79854B"/>
                </a:solidFill>
              </a:rPr>
              <a:t> 2016 All-in-one </a:t>
            </a:r>
            <a:r>
              <a:rPr lang="en-US" sz="2400" dirty="0" err="1">
                <a:solidFill>
                  <a:srgbClr val="79854B"/>
                </a:solidFill>
              </a:rPr>
              <a:t>Databasing</a:t>
            </a:r>
            <a:r>
              <a:rPr lang="en-US" sz="2400" dirty="0"/>
              <a:t>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F630BA-BF2B-6E45-BB9D-A4F256B9DA90}"/>
              </a:ext>
            </a:extLst>
          </p:cNvPr>
          <p:cNvSpPr txBox="1"/>
          <p:nvPr/>
        </p:nvSpPr>
        <p:spPr>
          <a:xfrm>
            <a:off x="707756" y="2972446"/>
            <a:ext cx="55027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Approaches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Partial shift from sites to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Local management of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Network metadata for many datasets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79854B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8B4223-6EA8-6945-9B58-54D5E2FA0FB5}"/>
              </a:ext>
            </a:extLst>
          </p:cNvPr>
          <p:cNvSpPr txBox="1"/>
          <p:nvPr/>
        </p:nvSpPr>
        <p:spPr>
          <a:xfrm>
            <a:off x="6339491" y="1495118"/>
            <a:ext cx="551957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Lessons Learned</a:t>
            </a:r>
            <a:endParaRPr lang="en-US" sz="2400" dirty="0">
              <a:solidFill>
                <a:srgbClr val="79854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Changing visions between Eras was highly ambitious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Scope of both efforts too broad, very difficult to implement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CZO data managers’ needs not met due to mismatch with grant priorities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Need dedicated funds and time for communication &amp; 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2917058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27FF5D0-AEAD-824A-82A6-B208A207F6FB}"/>
              </a:ext>
            </a:extLst>
          </p:cNvPr>
          <p:cNvSpPr txBox="1"/>
          <p:nvPr/>
        </p:nvSpPr>
        <p:spPr>
          <a:xfrm>
            <a:off x="1368457" y="325284"/>
            <a:ext cx="89825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</a:rPr>
              <a:t>The end of Eras 1 &amp; 2: 2017 status update</a:t>
            </a:r>
            <a:endParaRPr lang="en-US" dirty="0">
              <a:solidFill>
                <a:srgbClr val="79854B"/>
              </a:solidFill>
              <a:effectLst/>
              <a:latin typeface="+mj-lt"/>
            </a:endParaRPr>
          </a:p>
        </p:txBody>
      </p:sp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69A955E-6965-CF42-AA62-C53C4B7EE6D7}"/>
              </a:ext>
            </a:extLst>
          </p:cNvPr>
          <p:cNvSpPr/>
          <p:nvPr/>
        </p:nvSpPr>
        <p:spPr>
          <a:xfrm>
            <a:off x="707756" y="149511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Eras of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2007 </a:t>
            </a:r>
            <a:r>
              <a:rPr lang="mr-IN" sz="2400" dirty="0">
                <a:solidFill>
                  <a:srgbClr val="79854B"/>
                </a:solidFill>
              </a:rPr>
              <a:t>–</a:t>
            </a:r>
            <a:r>
              <a:rPr lang="en-US" sz="2400" dirty="0">
                <a:solidFill>
                  <a:srgbClr val="79854B"/>
                </a:solidFill>
              </a:rPr>
              <a:t> 2012 Loose Federation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2012 </a:t>
            </a:r>
            <a:r>
              <a:rPr lang="mr-IN" sz="2400" dirty="0">
                <a:solidFill>
                  <a:srgbClr val="79854B"/>
                </a:solidFill>
              </a:rPr>
              <a:t>–</a:t>
            </a:r>
            <a:r>
              <a:rPr lang="en-US" sz="2400" dirty="0">
                <a:solidFill>
                  <a:srgbClr val="79854B"/>
                </a:solidFill>
              </a:rPr>
              <a:t> 2016 All-in-one </a:t>
            </a:r>
            <a:r>
              <a:rPr lang="en-US" sz="2400" dirty="0" err="1">
                <a:solidFill>
                  <a:srgbClr val="79854B"/>
                </a:solidFill>
              </a:rPr>
              <a:t>Databasing</a:t>
            </a:r>
            <a:r>
              <a:rPr lang="en-US" sz="2400" dirty="0"/>
              <a:t> 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F630BA-BF2B-6E45-BB9D-A4F256B9DA90}"/>
              </a:ext>
            </a:extLst>
          </p:cNvPr>
          <p:cNvSpPr txBox="1"/>
          <p:nvPr/>
        </p:nvSpPr>
        <p:spPr>
          <a:xfrm>
            <a:off x="707756" y="2972446"/>
            <a:ext cx="55027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Approaches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Partial shift from sites to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Local management of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Network metadata for many datasets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79854B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37E6C9-0D08-7342-B0F7-08523D70A132}"/>
              </a:ext>
            </a:extLst>
          </p:cNvPr>
          <p:cNvSpPr txBox="1"/>
          <p:nvPr/>
        </p:nvSpPr>
        <p:spPr>
          <a:xfrm>
            <a:off x="759537" y="4805624"/>
            <a:ext cx="55799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Tools</a:t>
            </a:r>
            <a:endParaRPr lang="en-US" sz="2400" dirty="0">
              <a:solidFill>
                <a:srgbClr val="79854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Website-based metadata catalog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ODM 2 (2 CZOs)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CZ Manager </a:t>
            </a:r>
            <a:r>
              <a:rPr lang="en-US" sz="2400" i="1" dirty="0">
                <a:solidFill>
                  <a:srgbClr val="79854B"/>
                </a:solidFill>
              </a:rPr>
              <a:t>(formerly ODM2 Admin)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8B4223-6EA8-6945-9B58-54D5E2FA0FB5}"/>
              </a:ext>
            </a:extLst>
          </p:cNvPr>
          <p:cNvSpPr txBox="1"/>
          <p:nvPr/>
        </p:nvSpPr>
        <p:spPr>
          <a:xfrm>
            <a:off x="6339491" y="1495118"/>
            <a:ext cx="551957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Lessons Learned</a:t>
            </a:r>
            <a:endParaRPr lang="en-US" sz="2400" dirty="0">
              <a:solidFill>
                <a:srgbClr val="79854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Changing visions between Eras was highly ambitious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Scope of both efforts too broad, very difficult to implement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CZO data managers’ needs not met due to mismatch with grant priorities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Need dedicated funds and time for communication &amp; 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1185211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1958B8B-3EEA-4E4C-A911-7E945129081B}"/>
              </a:ext>
            </a:extLst>
          </p:cNvPr>
          <p:cNvSpPr/>
          <p:nvPr/>
        </p:nvSpPr>
        <p:spPr>
          <a:xfrm>
            <a:off x="-163405" y="-193919"/>
            <a:ext cx="7692886" cy="7359805"/>
          </a:xfrm>
          <a:prstGeom prst="rect">
            <a:avLst/>
          </a:prstGeom>
          <a:solidFill>
            <a:srgbClr val="798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7FF5D0-AEAD-824A-82A6-B208A207F6FB}"/>
              </a:ext>
            </a:extLst>
          </p:cNvPr>
          <p:cNvSpPr txBox="1"/>
          <p:nvPr/>
        </p:nvSpPr>
        <p:spPr>
          <a:xfrm>
            <a:off x="1368457" y="325284"/>
            <a:ext cx="38806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Key tool: Central </a:t>
            </a:r>
            <a:br>
              <a:rPr lang="en-US" sz="4000" b="1" dirty="0">
                <a:solidFill>
                  <a:schemeClr val="bg1"/>
                </a:solidFill>
              </a:rPr>
            </a:br>
            <a:r>
              <a:rPr lang="en-US" sz="4000" b="1" dirty="0">
                <a:solidFill>
                  <a:schemeClr val="bg1"/>
                </a:solidFill>
              </a:rPr>
              <a:t>metadata catalog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3.googleusercontent.com/U2S-JMswEVhHmgsvDaUAW0A7DekO5Edw7DbOB-NT6sEyBvhfn4HdWldd6Ig-qxLiqc6GruFA7qsf_vCKelPPuzd7-ypqXP0Jtcn9mDRCrjTSceV17xbv6pU4LtJ-oGF2cUvplhb42bw">
            <a:extLst>
              <a:ext uri="{FF2B5EF4-FFF2-40B4-BE49-F238E27FC236}">
                <a16:creationId xmlns:a16="http://schemas.microsoft.com/office/drawing/2014/main" id="{FAA071C8-6555-2A49-BB56-9863531FD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687" y="0"/>
            <a:ext cx="5988056" cy="15919020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C79373-5999-504C-AF6E-E514C516CBC6}"/>
              </a:ext>
            </a:extLst>
          </p:cNvPr>
          <p:cNvSpPr txBox="1"/>
          <p:nvPr/>
        </p:nvSpPr>
        <p:spPr>
          <a:xfrm>
            <a:off x="108488" y="2012640"/>
            <a:ext cx="66389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Built on a website CMS at </a:t>
            </a:r>
            <a:r>
              <a:rPr lang="en-US" sz="2800" b="1" dirty="0" err="1">
                <a:solidFill>
                  <a:schemeClr val="bg1"/>
                </a:solidFill>
              </a:rPr>
              <a:t>CriticalZone.org</a:t>
            </a:r>
            <a:endParaRPr lang="en-US" sz="2800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It’s metadata only (links to data)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Data values are stored elsewhere (e.g., Individual CZO servers, </a:t>
            </a:r>
            <a:r>
              <a:rPr lang="en-US" sz="2400" dirty="0" err="1">
                <a:solidFill>
                  <a:schemeClr val="bg1"/>
                </a:solidFill>
              </a:rPr>
              <a:t>OpenTopography</a:t>
            </a:r>
            <a:r>
              <a:rPr lang="en-US" sz="2400" dirty="0">
                <a:solidFill>
                  <a:schemeClr val="bg1"/>
                </a:solidFill>
              </a:rPr>
              <a:t> for LiDAR, CUAHSI HIS for some time-series data)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410+ datasets (most datasets point to multiple files or databases)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2000+ URLs pointing to files &amp; webpages.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Substantial metadata records are missing (e.g., IML-CZO)</a:t>
            </a:r>
          </a:p>
        </p:txBody>
      </p:sp>
    </p:spTree>
    <p:extLst>
      <p:ext uri="{BB962C8B-B14F-4D97-AF65-F5344CB8AC3E}">
        <p14:creationId xmlns:p14="http://schemas.microsoft.com/office/powerpoint/2010/main" val="3387496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EC87B9-ED48-2240-B4D1-B4E7D35589B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 amt="16000"/>
          </a:blip>
          <a:stretch>
            <a:fillRect/>
          </a:stretch>
        </p:blipFill>
        <p:spPr>
          <a:xfrm>
            <a:off x="6347088" y="103863"/>
            <a:ext cx="5648171" cy="6542679"/>
          </a:xfrm>
          <a:prstGeom prst="rect">
            <a:avLst/>
          </a:prstGeom>
        </p:spPr>
      </p:pic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E6724F-E5A0-5D45-92A5-2FC4A09C0114}"/>
              </a:ext>
            </a:extLst>
          </p:cNvPr>
          <p:cNvSpPr txBox="1"/>
          <p:nvPr/>
        </p:nvSpPr>
        <p:spPr>
          <a:xfrm>
            <a:off x="2619213" y="1642819"/>
            <a:ext cx="69229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With a fragmented data sharing system, </a:t>
            </a:r>
            <a:br>
              <a:rPr lang="en-US" sz="3200" dirty="0"/>
            </a:br>
            <a:r>
              <a:rPr lang="en-US" sz="3200" dirty="0"/>
              <a:t>little money remaining, </a:t>
            </a:r>
            <a:br>
              <a:rPr lang="en-US" sz="3200" dirty="0"/>
            </a:br>
            <a:r>
              <a:rPr lang="en-US" sz="3200" dirty="0"/>
              <a:t>and time running out…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CF9DE3-44DF-5044-B1E7-92AC777753A2}"/>
              </a:ext>
            </a:extLst>
          </p:cNvPr>
          <p:cNvSpPr txBox="1"/>
          <p:nvPr/>
        </p:nvSpPr>
        <p:spPr>
          <a:xfrm>
            <a:off x="1368457" y="325284"/>
            <a:ext cx="39007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</a:rPr>
              <a:t>Hollywood trailer</a:t>
            </a:r>
            <a:endParaRPr lang="en-US" dirty="0">
              <a:solidFill>
                <a:srgbClr val="79854B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70645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6913E0-D8FC-FE44-B7A3-8C0DA64933A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 amt="16000"/>
          </a:blip>
          <a:stretch>
            <a:fillRect/>
          </a:stretch>
        </p:blipFill>
        <p:spPr>
          <a:xfrm>
            <a:off x="6347088" y="103863"/>
            <a:ext cx="5648171" cy="6542679"/>
          </a:xfrm>
          <a:prstGeom prst="rect">
            <a:avLst/>
          </a:prstGeom>
        </p:spPr>
      </p:pic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E6724F-E5A0-5D45-92A5-2FC4A09C0114}"/>
              </a:ext>
            </a:extLst>
          </p:cNvPr>
          <p:cNvSpPr txBox="1"/>
          <p:nvPr/>
        </p:nvSpPr>
        <p:spPr>
          <a:xfrm>
            <a:off x="2619213" y="1642819"/>
            <a:ext cx="69229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With a fragmented data sharing system, </a:t>
            </a:r>
            <a:br>
              <a:rPr lang="en-US" sz="3200" dirty="0"/>
            </a:br>
            <a:r>
              <a:rPr lang="en-US" sz="3200" dirty="0"/>
              <a:t>little money remaining, </a:t>
            </a:r>
            <a:br>
              <a:rPr lang="en-US" sz="3200" dirty="0"/>
            </a:br>
            <a:r>
              <a:rPr lang="en-US" sz="3200" dirty="0"/>
              <a:t>and time running out…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92D6C-2493-8544-90B5-172A637FB27C}"/>
              </a:ext>
            </a:extLst>
          </p:cNvPr>
          <p:cNvSpPr txBox="1"/>
          <p:nvPr/>
        </p:nvSpPr>
        <p:spPr>
          <a:xfrm>
            <a:off x="1993874" y="3667144"/>
            <a:ext cx="81735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what will the CZO network do </a:t>
            </a:r>
          </a:p>
          <a:p>
            <a:pPr algn="ctr"/>
            <a:r>
              <a:rPr lang="en-US" sz="3200" dirty="0"/>
              <a:t>to improve data discovery </a:t>
            </a:r>
          </a:p>
          <a:p>
            <a:pPr algn="ctr"/>
            <a:r>
              <a:rPr lang="en-US" sz="3200" dirty="0"/>
              <a:t>and build toward the future?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612FC3-9928-4F45-A6B2-F28072261A22}"/>
              </a:ext>
            </a:extLst>
          </p:cNvPr>
          <p:cNvSpPr txBox="1"/>
          <p:nvPr/>
        </p:nvSpPr>
        <p:spPr>
          <a:xfrm>
            <a:off x="1368457" y="325284"/>
            <a:ext cx="39007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</a:rPr>
              <a:t>Hollywood trailer</a:t>
            </a:r>
            <a:endParaRPr lang="en-US" dirty="0">
              <a:solidFill>
                <a:srgbClr val="79854B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38858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lh6.googleusercontent.com/fxzj6Ch7C2ofMpskTj5RyjQCU20Ghf6zDzUgfUVkkFu2LhHZ6yPQTuV3RcNe495f05yQfmV-YZBUSDyTj6pW9c5A2MwEBSpMHggkFq0O_mOUC95OVIsBS5lZwUIydhO63gQg5QsqW_0">
            <a:extLst>
              <a:ext uri="{FF2B5EF4-FFF2-40B4-BE49-F238E27FC236}">
                <a16:creationId xmlns:a16="http://schemas.microsoft.com/office/drawing/2014/main" id="{30207F6D-1340-FF42-9173-8D9AFDC30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6261" cy="109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86F664-0242-E74C-89A9-B31D500D29B1}"/>
              </a:ext>
            </a:extLst>
          </p:cNvPr>
          <p:cNvSpPr txBox="1"/>
          <p:nvPr/>
        </p:nvSpPr>
        <p:spPr>
          <a:xfrm>
            <a:off x="1368457" y="325284"/>
            <a:ext cx="67335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79854B"/>
                </a:solidFill>
              </a:rPr>
              <a:t>What do we </a:t>
            </a:r>
            <a:r>
              <a:rPr lang="en-US" sz="4000" b="1" i="1" dirty="0">
                <a:solidFill>
                  <a:srgbClr val="79854B"/>
                </a:solidFill>
              </a:rPr>
              <a:t>really</a:t>
            </a:r>
            <a:r>
              <a:rPr lang="en-US" sz="4000" b="1" dirty="0">
                <a:solidFill>
                  <a:srgbClr val="79854B"/>
                </a:solidFill>
              </a:rPr>
              <a:t> need to do?</a:t>
            </a:r>
            <a:endParaRPr lang="en-US" dirty="0">
              <a:solidFill>
                <a:srgbClr val="79854B"/>
              </a:solidFill>
              <a:effectLst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0024DE-B607-EF43-B6D9-BC30F96F37A7}"/>
              </a:ext>
            </a:extLst>
          </p:cNvPr>
          <p:cNvSpPr/>
          <p:nvPr/>
        </p:nvSpPr>
        <p:spPr>
          <a:xfrm>
            <a:off x="1395335" y="1749776"/>
            <a:ext cx="9933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Narrow the scope &amp; meet key needs for CZ data managers and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79854B"/>
                </a:solidFill>
              </a:rPr>
              <a:t>Central repository </a:t>
            </a:r>
            <a:r>
              <a:rPr lang="en-US" sz="2400" dirty="0">
                <a:solidFill>
                  <a:srgbClr val="79854B"/>
                </a:solidFill>
              </a:rPr>
              <a:t>- migrate </a:t>
            </a:r>
            <a:r>
              <a:rPr lang="en-US" sz="2400" i="1" dirty="0">
                <a:solidFill>
                  <a:srgbClr val="79854B"/>
                </a:solidFill>
              </a:rPr>
              <a:t>all</a:t>
            </a:r>
            <a:r>
              <a:rPr lang="en-US" sz="2400" dirty="0">
                <a:solidFill>
                  <a:srgbClr val="79854B"/>
                </a:solidFill>
              </a:rPr>
              <a:t> of the CZO metadata &amp; </a:t>
            </a:r>
            <a:r>
              <a:rPr lang="en-US" sz="2400" i="1" dirty="0">
                <a:solidFill>
                  <a:srgbClr val="79854B"/>
                </a:solidFill>
              </a:rPr>
              <a:t>some</a:t>
            </a:r>
            <a:r>
              <a:rPr lang="en-US" sz="2400" dirty="0">
                <a:solidFill>
                  <a:srgbClr val="79854B"/>
                </a:solidFill>
              </a:rPr>
              <a:t> of its data 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79854B"/>
                </a:solidFill>
              </a:rPr>
              <a:t>Better findability </a:t>
            </a:r>
            <a:r>
              <a:rPr lang="en-US" sz="2400" dirty="0">
                <a:solidFill>
                  <a:srgbClr val="79854B"/>
                </a:solidFill>
              </a:rPr>
              <a:t>– create more searchable metadata, expose it widely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79854B"/>
              </a:solidFill>
            </a:endParaRPr>
          </a:p>
          <a:p>
            <a:r>
              <a:rPr lang="en-US" sz="2400" b="1" dirty="0"/>
              <a:t>Get going &amp; get ‘</a:t>
            </a:r>
            <a:r>
              <a:rPr lang="en-US" sz="2400" b="1" dirty="0" err="1"/>
              <a:t>er</a:t>
            </a:r>
            <a:r>
              <a:rPr lang="en-US" sz="2400" b="1" dirty="0"/>
              <a:t> done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Pick an actively developing repository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Make a workable plan (project tasks)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Obtain modest funding from NSF (starting mid 2018)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9854B"/>
                </a:solidFill>
              </a:rPr>
              <a:t>Form small team of data managers/developers</a:t>
            </a:r>
          </a:p>
        </p:txBody>
      </p:sp>
    </p:spTree>
    <p:extLst>
      <p:ext uri="{BB962C8B-B14F-4D97-AF65-F5344CB8AC3E}">
        <p14:creationId xmlns:p14="http://schemas.microsoft.com/office/powerpoint/2010/main" val="3487173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1133</Words>
  <Application>Microsoft Macintosh PowerPoint</Application>
  <PresentationFormat>Widescreen</PresentationFormat>
  <Paragraphs>206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Mangal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129</cp:revision>
  <dcterms:created xsi:type="dcterms:W3CDTF">2019-07-14T16:45:35Z</dcterms:created>
  <dcterms:modified xsi:type="dcterms:W3CDTF">2019-07-17T18:17:16Z</dcterms:modified>
</cp:coreProperties>
</file>