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8" r:id="rId2"/>
    <p:sldId id="266" r:id="rId3"/>
    <p:sldId id="259" r:id="rId4"/>
    <p:sldId id="256" r:id="rId5"/>
    <p:sldId id="267" r:id="rId6"/>
    <p:sldId id="260" r:id="rId7"/>
    <p:sldId id="262" r:id="rId8"/>
    <p:sldId id="264" r:id="rId9"/>
    <p:sldId id="263" r:id="rId10"/>
    <p:sldId id="268" r:id="rId11"/>
    <p:sldId id="265" r:id="rId12"/>
    <p:sldId id="261" r:id="rId13"/>
    <p:sldId id="25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" userDrawn="1">
          <p15:clr>
            <a:srgbClr val="A4A3A4"/>
          </p15:clr>
        </p15:guide>
        <p15:guide id="2" pos="288" userDrawn="1">
          <p15:clr>
            <a:srgbClr val="A4A3A4"/>
          </p15:clr>
        </p15:guide>
        <p15:guide id="3" orient="horz" pos="2904" userDrawn="1">
          <p15:clr>
            <a:srgbClr val="A4A3A4"/>
          </p15:clr>
        </p15:guide>
        <p15:guide id="4" pos="3264" userDrawn="1">
          <p15:clr>
            <a:srgbClr val="A4A3A4"/>
          </p15:clr>
        </p15:guide>
        <p15:guide id="5" pos="7392" userDrawn="1">
          <p15:clr>
            <a:srgbClr val="A4A3A4"/>
          </p15:clr>
        </p15:guide>
        <p15:guide id="6" orient="horz" pos="6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057"/>
    <p:restoredTop sz="89484"/>
  </p:normalViewPr>
  <p:slideViewPr>
    <p:cSldViewPr snapToGrid="0" snapToObjects="1" showGuides="1">
      <p:cViewPr varScale="1">
        <p:scale>
          <a:sx n="159" d="100"/>
          <a:sy n="159" d="100"/>
        </p:scale>
        <p:origin x="864" y="192"/>
      </p:cViewPr>
      <p:guideLst>
        <p:guide orient="horz" pos="288"/>
        <p:guide pos="288"/>
        <p:guide orient="horz" pos="2904"/>
        <p:guide pos="3264"/>
        <p:guide pos="7392"/>
        <p:guide orient="horz" pos="6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D2EF0C-B341-434F-8823-4620CBB85229}" type="datetimeFigureOut">
              <a:rPr lang="en-US" smtClean="0"/>
              <a:t>1/18/19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42B1F-5137-A14B-A836-D675FEE955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13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7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Links from the metadata records are written using the </a:t>
            </a:r>
            <a:r>
              <a:rPr lang="en-US" dirty="0" err="1"/>
              <a:t>xlink:href</a:t>
            </a:r>
            <a:r>
              <a:rPr lang="en-US" dirty="0"/>
              <a:t> attribute. Three different elements in the contact section of the metadata use </a:t>
            </a:r>
            <a:r>
              <a:rPr lang="en-US" dirty="0" err="1"/>
              <a:t>href:xlinks</a:t>
            </a:r>
            <a:r>
              <a:rPr lang="en-US" dirty="0"/>
              <a:t> (contact, </a:t>
            </a:r>
            <a:r>
              <a:rPr lang="en-US" dirty="0" err="1"/>
              <a:t>individualNamr</a:t>
            </a:r>
            <a:r>
              <a:rPr lang="en-US" dirty="0"/>
              <a:t>, and </a:t>
            </a:r>
            <a:r>
              <a:rPr lang="en-US" dirty="0" err="1"/>
              <a:t>organisationName</a:t>
            </a:r>
            <a:r>
              <a:rPr lang="en-US" dirty="0"/>
              <a:t>). The Radar plot shows how many of these elements are used in each collection. In this case, MGU used links for the entire contact section (shown above as a link to NCEI), R2R used links to people (shown above s link to James Swift) and organizations, and BCO-DMO used links to organizations.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7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identificationInfo</a:t>
            </a:r>
            <a:r>
              <a:rPr lang="en-US" dirty="0"/>
              <a:t> section includes </a:t>
            </a:r>
            <a:r>
              <a:rPr lang="en-US" dirty="0" err="1"/>
              <a:t>xlink:hrefs</a:t>
            </a:r>
            <a:r>
              <a:rPr lang="en-US" dirty="0"/>
              <a:t> in 28 elements and the MGU collection uses the largest number of links (14). The most common usage is as a link to citations to GCMD keyword lists (shown above). BCO-DMO uses links to parameter descriptions as keywords, in this case a link to a definition of the keyword </a:t>
            </a:r>
            <a:r>
              <a:rPr lang="en-US" dirty="0" err="1"/>
              <a:t>cruiseid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95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Links are used in five elements within the </a:t>
            </a:r>
            <a:r>
              <a:rPr lang="en-US" dirty="0" err="1"/>
              <a:t>contentInformation</a:t>
            </a:r>
            <a:r>
              <a:rPr lang="en-US" dirty="0"/>
              <a:t> section. BCO-DMO links to authors of </a:t>
            </a:r>
            <a:r>
              <a:rPr lang="en-US" dirty="0" err="1"/>
              <a:t>featureCatalogs</a:t>
            </a:r>
            <a:r>
              <a:rPr lang="en-US" dirty="0"/>
              <a:t>, in this case a link to themselves. MGU links to a definition of a point, and Pangaea provides a parameter identifier from a database table.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9091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Links are used for three elements in the </a:t>
            </a:r>
            <a:r>
              <a:rPr lang="en-US" dirty="0" err="1"/>
              <a:t>distributionInfo</a:t>
            </a:r>
            <a:r>
              <a:rPr lang="en-US" dirty="0"/>
              <a:t> section. MGU and BCO-DMO both use links to provide information about distributors (themselves in both cases).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38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Examples of DOIs and other identifiers used to identify resources.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042B1F-5137-A14B-A836-D675FEE9550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316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05AF44-D364-D048-A589-066A1CF46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428B36-3C9D-944B-8F93-01748240ED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161527-FDC2-D94C-99D5-11DFE91C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F49E1-F88E-1F4F-AC64-A7958F490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5497E4-5AF9-D943-AD07-E9D12EC0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583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B024A-473A-4744-AC9F-93B05AB07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ED1A41-09D0-374B-B6D5-443FB78566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952BE-E732-9D41-A7CC-4F84AA961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D541C8-28A7-DD4B-A26C-73A7A5A0D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180910-A563-6149-9740-78CDAB441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3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37ADE6-63EC-694C-9EED-8288C24DFA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B26820-6874-AB49-9C81-938AAD69BA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1AE465-3DAB-3D4E-8EAF-4BD4ACB42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9F979A-D6EC-AD4B-81F1-CA9CF283B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C9969-E0F2-E344-9193-B2862A582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25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08523D-72CA-4C43-8431-E6B031DF6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9CFC6-49A2-7F46-A1D1-7A65C34CE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9A26F2-499A-E242-AF2E-070B6F3A7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D04E19-C156-E849-AFBE-B9DEBC0E4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C35B66-CF58-0F43-90CE-A25027446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3218D-B238-BD48-A330-51628B3AF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1D015C-F7C5-B64C-B4E6-8A9F2A7EB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13CF6-D938-434F-B2DC-A3E1909D7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B5D21-2447-5145-BBAB-E20B692D6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57B371-764B-F64B-9478-56DC79FE3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125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70EB8-42D3-DF4E-A0AC-39352D243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0ED5E-3116-B647-9299-E71341202C8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8F0120-A44E-7F45-893F-FBDAF4EB4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F1D3A-519A-8C40-9B1E-4D82686E8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3C49BE-5F67-864D-92EC-C7A4E4146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A1BBC-2B20-6E44-BF53-92B37AC1B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48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FD661-D42D-F649-B9E0-F6885D490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A5-7FFC-8349-8CAC-82770A8AFE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FF6315-2B9F-B84E-BC70-80A64BD71F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52ED5C-E437-0949-9FD2-A40ADE1731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217112-A076-D246-97AA-DC94FD52CB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858983-ECFB-604C-9A00-EBD075084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553C80-93F8-CD4D-AF74-90070368D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2ECE2E-6C8F-2643-A567-08C0AAFBA7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588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3552C-3DA4-4C43-BC58-FD238C74E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A7DE2E-0243-E846-930B-5751F0367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CE70D1-22A5-344A-962A-11F8397F4B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150ECD-CBCC-514A-A5CF-82B58E059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64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09D0DD3-9048-1B47-84DC-0F832E7A7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4C8536-6F1B-8D4C-82EE-FB8511D1F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77CA44-D677-4041-A5CF-5E69DE656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44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77CCB5-7B3A-784F-B41F-A467FF82E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DF84BB-3BD1-F948-B0B4-42A9685659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A39CB-B84B-F448-B349-8272FF469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36BF50-E157-B044-B16B-FA4972F00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C722E8-2C88-9243-8A00-EACCAD3B7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716984-C6E8-D34E-883D-91F5C81B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345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BD2E6C-7955-5244-8E1C-B17A499AC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7E7559B-1146-7C46-81CB-230AB65957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8345EB-E0A1-2A44-9C05-B9BE632D7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A8E8B8-C0C7-5345-A04D-E2F85FBAA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F9E29-2CD1-3644-B2FF-8598BFC8E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940B9-A919-1848-91C2-ACEC99CC0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123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B6E146-EB3F-5C44-88E8-3FBE43E78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88FD24-C092-3243-BA89-E9522EDCF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E6411-C11A-C143-AA8A-3938368AD6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9E5589-ACC3-2F43-BE3D-93D5F5D5EA23}" type="datetimeFigureOut">
              <a:rPr lang="en-US" smtClean="0"/>
              <a:t>1/18/19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03B697-5AFF-184A-A225-F207CA1746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0E7471-650C-1F47-ACC0-7C87A201BA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515CA-1F14-7246-8726-B860D030A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60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vocab.nerc.ac.uk/collection/C17/current/31A4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D2907-D3A1-0F4F-BC1C-3B9C95747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667" y="321733"/>
            <a:ext cx="11023600" cy="648230"/>
          </a:xfrm>
        </p:spPr>
        <p:txBody>
          <a:bodyPr>
            <a:normAutofit fontScale="90000"/>
          </a:bodyPr>
          <a:lstStyle/>
          <a:p>
            <a:r>
              <a:rPr lang="en-US" dirty="0"/>
              <a:t>ISO Metadata Use Cases – Identifiers and Links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E66A13-F955-6842-9F87-E50200F10EC5}"/>
              </a:ext>
            </a:extLst>
          </p:cNvPr>
          <p:cNvSpPr txBox="1"/>
          <p:nvPr/>
        </p:nvSpPr>
        <p:spPr>
          <a:xfrm>
            <a:off x="364068" y="902227"/>
            <a:ext cx="4464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Ted.Habermann</a:t>
            </a:r>
            <a:r>
              <a:rPr lang="en-US" dirty="0"/>
              <a:t>, </a:t>
            </a:r>
            <a:r>
              <a:rPr lang="en-US" dirty="0" err="1"/>
              <a:t>metadatagamechanger.com</a:t>
            </a:r>
            <a:endParaRPr lang="en-US" dirty="0"/>
          </a:p>
        </p:txBody>
      </p:sp>
      <p:cxnSp>
        <p:nvCxnSpPr>
          <p:cNvPr id="335" name="Straight Arrow Connector 334">
            <a:extLst>
              <a:ext uri="{FF2B5EF4-FFF2-40B4-BE49-F238E27FC236}">
                <a16:creationId xmlns:a16="http://schemas.microsoft.com/office/drawing/2014/main" id="{CF845876-22A3-3B43-BBAD-CBEBFB8854FD}"/>
              </a:ext>
            </a:extLst>
          </p:cNvPr>
          <p:cNvCxnSpPr>
            <a:cxnSpLocks/>
            <a:stCxn id="401" idx="1"/>
            <a:endCxn id="424" idx="0"/>
          </p:cNvCxnSpPr>
          <p:nvPr/>
        </p:nvCxnSpPr>
        <p:spPr bwMode="auto">
          <a:xfrm flipH="1">
            <a:off x="4018470" y="3366094"/>
            <a:ext cx="1562693" cy="116938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6" name="Straight Arrow Connector 335">
            <a:extLst>
              <a:ext uri="{FF2B5EF4-FFF2-40B4-BE49-F238E27FC236}">
                <a16:creationId xmlns:a16="http://schemas.microsoft.com/office/drawing/2014/main" id="{603CF194-B9BF-E64A-BB35-AC34CC5105D6}"/>
              </a:ext>
            </a:extLst>
          </p:cNvPr>
          <p:cNvCxnSpPr>
            <a:cxnSpLocks/>
            <a:stCxn id="344" idx="2"/>
            <a:endCxn id="423" idx="0"/>
          </p:cNvCxnSpPr>
          <p:nvPr/>
        </p:nvCxnSpPr>
        <p:spPr bwMode="auto">
          <a:xfrm flipH="1">
            <a:off x="4649070" y="4195828"/>
            <a:ext cx="1668920" cy="93911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7" name="Straight Arrow Connector 336">
            <a:extLst>
              <a:ext uri="{FF2B5EF4-FFF2-40B4-BE49-F238E27FC236}">
                <a16:creationId xmlns:a16="http://schemas.microsoft.com/office/drawing/2014/main" id="{F7A04FB6-A85B-BE41-87A4-FB0C8C453F9D}"/>
              </a:ext>
            </a:extLst>
          </p:cNvPr>
          <p:cNvCxnSpPr>
            <a:cxnSpLocks/>
            <a:stCxn id="344" idx="2"/>
            <a:endCxn id="421" idx="1"/>
          </p:cNvCxnSpPr>
          <p:nvPr/>
        </p:nvCxnSpPr>
        <p:spPr bwMode="auto">
          <a:xfrm>
            <a:off x="6317990" y="4195828"/>
            <a:ext cx="833235" cy="122284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38" name="Straight Arrow Connector 337">
            <a:extLst>
              <a:ext uri="{FF2B5EF4-FFF2-40B4-BE49-F238E27FC236}">
                <a16:creationId xmlns:a16="http://schemas.microsoft.com/office/drawing/2014/main" id="{2212805B-9164-964D-9CF1-E1D23A8B5274}"/>
              </a:ext>
            </a:extLst>
          </p:cNvPr>
          <p:cNvCxnSpPr>
            <a:cxnSpLocks/>
            <a:stCxn id="344" idx="3"/>
            <a:endCxn id="420" idx="1"/>
          </p:cNvCxnSpPr>
          <p:nvPr/>
        </p:nvCxnSpPr>
        <p:spPr bwMode="auto">
          <a:xfrm flipV="1">
            <a:off x="6597617" y="2331533"/>
            <a:ext cx="1527788" cy="149176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339" name="Group 338">
            <a:extLst>
              <a:ext uri="{FF2B5EF4-FFF2-40B4-BE49-F238E27FC236}">
                <a16:creationId xmlns:a16="http://schemas.microsoft.com/office/drawing/2014/main" id="{C08AA22C-23DC-0147-BDAE-632DE71F17A8}"/>
              </a:ext>
            </a:extLst>
          </p:cNvPr>
          <p:cNvGrpSpPr/>
          <p:nvPr/>
        </p:nvGrpSpPr>
        <p:grpSpPr>
          <a:xfrm>
            <a:off x="5581163" y="2993559"/>
            <a:ext cx="1016454" cy="1202269"/>
            <a:chOff x="2373839" y="4010539"/>
            <a:chExt cx="1016454" cy="1202269"/>
          </a:xfrm>
        </p:grpSpPr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1019822D-93CA-9049-B6FB-8CA7D4726E66}"/>
                </a:ext>
              </a:extLst>
            </p:cNvPr>
            <p:cNvGrpSpPr/>
            <p:nvPr/>
          </p:nvGrpSpPr>
          <p:grpSpPr>
            <a:xfrm>
              <a:off x="2373839" y="4010539"/>
              <a:ext cx="559254" cy="745069"/>
              <a:chOff x="4569621" y="2674402"/>
              <a:chExt cx="559254" cy="745069"/>
            </a:xfrm>
          </p:grpSpPr>
          <p:sp>
            <p:nvSpPr>
              <p:cNvPr id="401" name="Folded Corner 400">
                <a:extLst>
                  <a:ext uri="{FF2B5EF4-FFF2-40B4-BE49-F238E27FC236}">
                    <a16:creationId xmlns:a16="http://schemas.microsoft.com/office/drawing/2014/main" id="{82D20548-0A5B-B846-95A0-5D7A3528CD17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02" name="Straight Connector 401">
                <a:extLst>
                  <a:ext uri="{FF2B5EF4-FFF2-40B4-BE49-F238E27FC236}">
                    <a16:creationId xmlns:a16="http://schemas.microsoft.com/office/drawing/2014/main" id="{FB60D80D-B539-374E-863A-4F723811517A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Straight Connector 402">
                <a:extLst>
                  <a:ext uri="{FF2B5EF4-FFF2-40B4-BE49-F238E27FC236}">
                    <a16:creationId xmlns:a16="http://schemas.microsoft.com/office/drawing/2014/main" id="{95B2C80B-9E4D-0E43-8502-621E411C299A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>
                <a:extLst>
                  <a:ext uri="{FF2B5EF4-FFF2-40B4-BE49-F238E27FC236}">
                    <a16:creationId xmlns:a16="http://schemas.microsoft.com/office/drawing/2014/main" id="{3EC8A14C-4063-2644-833D-B4F7A9031199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>
                <a:extLst>
                  <a:ext uri="{FF2B5EF4-FFF2-40B4-BE49-F238E27FC236}">
                    <a16:creationId xmlns:a16="http://schemas.microsoft.com/office/drawing/2014/main" id="{13F915C7-CCC3-4542-9AEF-02F2AA49338E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>
                <a:extLst>
                  <a:ext uri="{FF2B5EF4-FFF2-40B4-BE49-F238E27FC236}">
                    <a16:creationId xmlns:a16="http://schemas.microsoft.com/office/drawing/2014/main" id="{7CE7452E-A63A-CF47-A76F-57C1D59C1D0B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Straight Connector 406">
                <a:extLst>
                  <a:ext uri="{FF2B5EF4-FFF2-40B4-BE49-F238E27FC236}">
                    <a16:creationId xmlns:a16="http://schemas.microsoft.com/office/drawing/2014/main" id="{B42B868F-940B-C045-B054-498199F38624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Straight Connector 407">
                <a:extLst>
                  <a:ext uri="{FF2B5EF4-FFF2-40B4-BE49-F238E27FC236}">
                    <a16:creationId xmlns:a16="http://schemas.microsoft.com/office/drawing/2014/main" id="{80D3E33C-5036-D446-A16C-2204AAFA26CB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Straight Connector 408">
                <a:extLst>
                  <a:ext uri="{FF2B5EF4-FFF2-40B4-BE49-F238E27FC236}">
                    <a16:creationId xmlns:a16="http://schemas.microsoft.com/office/drawing/2014/main" id="{1490436C-86F5-B148-BA92-D6B5D5F8E5D1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>
                <a:extLst>
                  <a:ext uri="{FF2B5EF4-FFF2-40B4-BE49-F238E27FC236}">
                    <a16:creationId xmlns:a16="http://schemas.microsoft.com/office/drawing/2014/main" id="{7815FB39-4BB4-AC4B-AB7C-99EB18F7D90A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>
                <a:extLst>
                  <a:ext uri="{FF2B5EF4-FFF2-40B4-BE49-F238E27FC236}">
                    <a16:creationId xmlns:a16="http://schemas.microsoft.com/office/drawing/2014/main" id="{F63C8838-34DF-924B-81E5-3A6A99448FD6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>
                <a:extLst>
                  <a:ext uri="{FF2B5EF4-FFF2-40B4-BE49-F238E27FC236}">
                    <a16:creationId xmlns:a16="http://schemas.microsoft.com/office/drawing/2014/main" id="{56D3FBD4-37AE-CC46-B8F9-8AC76EF4A9E7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Straight Connector 412">
                <a:extLst>
                  <a:ext uri="{FF2B5EF4-FFF2-40B4-BE49-F238E27FC236}">
                    <a16:creationId xmlns:a16="http://schemas.microsoft.com/office/drawing/2014/main" id="{D2FB673E-61B6-2142-A07C-FC9574FF8499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Straight Connector 413">
                <a:extLst>
                  <a:ext uri="{FF2B5EF4-FFF2-40B4-BE49-F238E27FC236}">
                    <a16:creationId xmlns:a16="http://schemas.microsoft.com/office/drawing/2014/main" id="{A080A832-A4B5-6649-B55D-2574A0D3B29D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Straight Connector 414">
                <a:extLst>
                  <a:ext uri="{FF2B5EF4-FFF2-40B4-BE49-F238E27FC236}">
                    <a16:creationId xmlns:a16="http://schemas.microsoft.com/office/drawing/2014/main" id="{B2B4B5FF-E059-E443-BE18-777502A8426D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15">
                <a:extLst>
                  <a:ext uri="{FF2B5EF4-FFF2-40B4-BE49-F238E27FC236}">
                    <a16:creationId xmlns:a16="http://schemas.microsoft.com/office/drawing/2014/main" id="{343B1D2B-4CE7-1A48-BA81-D188B23982DB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>
                <a:extLst>
                  <a:ext uri="{FF2B5EF4-FFF2-40B4-BE49-F238E27FC236}">
                    <a16:creationId xmlns:a16="http://schemas.microsoft.com/office/drawing/2014/main" id="{DEAB7CF9-944E-1940-A450-943961B8DF0A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>
                <a:extLst>
                  <a:ext uri="{FF2B5EF4-FFF2-40B4-BE49-F238E27FC236}">
                    <a16:creationId xmlns:a16="http://schemas.microsoft.com/office/drawing/2014/main" id="{F489EB33-4F42-C347-9D9B-D682CC1098E4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Straight Connector 418">
                <a:extLst>
                  <a:ext uri="{FF2B5EF4-FFF2-40B4-BE49-F238E27FC236}">
                    <a16:creationId xmlns:a16="http://schemas.microsoft.com/office/drawing/2014/main" id="{AD2659CB-083B-514F-B290-9B1A956BCB08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1" name="Group 340">
              <a:extLst>
                <a:ext uri="{FF2B5EF4-FFF2-40B4-BE49-F238E27FC236}">
                  <a16:creationId xmlns:a16="http://schemas.microsoft.com/office/drawing/2014/main" id="{80B39932-1C79-9A4C-BEE9-80D53E7991EE}"/>
                </a:ext>
              </a:extLst>
            </p:cNvPr>
            <p:cNvGrpSpPr/>
            <p:nvPr/>
          </p:nvGrpSpPr>
          <p:grpSpPr>
            <a:xfrm>
              <a:off x="2526239" y="4162939"/>
              <a:ext cx="559254" cy="745069"/>
              <a:chOff x="4569621" y="2674402"/>
              <a:chExt cx="559254" cy="745069"/>
            </a:xfrm>
          </p:grpSpPr>
          <p:sp>
            <p:nvSpPr>
              <p:cNvPr id="382" name="Folded Corner 381">
                <a:extLst>
                  <a:ext uri="{FF2B5EF4-FFF2-40B4-BE49-F238E27FC236}">
                    <a16:creationId xmlns:a16="http://schemas.microsoft.com/office/drawing/2014/main" id="{D6ABC415-11CC-7F41-B515-420DE8ED6083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83" name="Straight Connector 382">
                <a:extLst>
                  <a:ext uri="{FF2B5EF4-FFF2-40B4-BE49-F238E27FC236}">
                    <a16:creationId xmlns:a16="http://schemas.microsoft.com/office/drawing/2014/main" id="{35540651-A341-324E-8FDD-1397FC8D8451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Straight Connector 383">
                <a:extLst>
                  <a:ext uri="{FF2B5EF4-FFF2-40B4-BE49-F238E27FC236}">
                    <a16:creationId xmlns:a16="http://schemas.microsoft.com/office/drawing/2014/main" id="{C2A308BE-BAAD-814F-8B8D-DEC8D83E58A1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Straight Connector 384">
                <a:extLst>
                  <a:ext uri="{FF2B5EF4-FFF2-40B4-BE49-F238E27FC236}">
                    <a16:creationId xmlns:a16="http://schemas.microsoft.com/office/drawing/2014/main" id="{36345EFE-752F-E643-8298-9BBE6FE2C133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Straight Connector 385">
                <a:extLst>
                  <a:ext uri="{FF2B5EF4-FFF2-40B4-BE49-F238E27FC236}">
                    <a16:creationId xmlns:a16="http://schemas.microsoft.com/office/drawing/2014/main" id="{D2F8900E-7CC1-9E49-B9BE-536BCCED0419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Straight Connector 386">
                <a:extLst>
                  <a:ext uri="{FF2B5EF4-FFF2-40B4-BE49-F238E27FC236}">
                    <a16:creationId xmlns:a16="http://schemas.microsoft.com/office/drawing/2014/main" id="{103FF40A-FB26-6649-AD35-0A7E6C6958D4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Straight Connector 387">
                <a:extLst>
                  <a:ext uri="{FF2B5EF4-FFF2-40B4-BE49-F238E27FC236}">
                    <a16:creationId xmlns:a16="http://schemas.microsoft.com/office/drawing/2014/main" id="{516233B2-4FAF-A44F-A17C-CCECFBACAD0A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Straight Connector 388">
                <a:extLst>
                  <a:ext uri="{FF2B5EF4-FFF2-40B4-BE49-F238E27FC236}">
                    <a16:creationId xmlns:a16="http://schemas.microsoft.com/office/drawing/2014/main" id="{AB22E561-593A-F548-BA53-1BC1D617961A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Straight Connector 389">
                <a:extLst>
                  <a:ext uri="{FF2B5EF4-FFF2-40B4-BE49-F238E27FC236}">
                    <a16:creationId xmlns:a16="http://schemas.microsoft.com/office/drawing/2014/main" id="{0DED616E-AE87-424E-9828-686BF3179725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Straight Connector 390">
                <a:extLst>
                  <a:ext uri="{FF2B5EF4-FFF2-40B4-BE49-F238E27FC236}">
                    <a16:creationId xmlns:a16="http://schemas.microsoft.com/office/drawing/2014/main" id="{4C5AC0EF-40C2-8B45-BF21-E988D53E7D83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391">
                <a:extLst>
                  <a:ext uri="{FF2B5EF4-FFF2-40B4-BE49-F238E27FC236}">
                    <a16:creationId xmlns:a16="http://schemas.microsoft.com/office/drawing/2014/main" id="{1A14A427-B2A0-D24C-9B9B-E90B59BEED3C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>
                <a:extLst>
                  <a:ext uri="{FF2B5EF4-FFF2-40B4-BE49-F238E27FC236}">
                    <a16:creationId xmlns:a16="http://schemas.microsoft.com/office/drawing/2014/main" id="{8AC3E783-51AD-1C4D-8867-9AE325F90D4F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393">
                <a:extLst>
                  <a:ext uri="{FF2B5EF4-FFF2-40B4-BE49-F238E27FC236}">
                    <a16:creationId xmlns:a16="http://schemas.microsoft.com/office/drawing/2014/main" id="{688172C1-DE51-9C4A-927C-95D608A9BA70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Straight Connector 394">
                <a:extLst>
                  <a:ext uri="{FF2B5EF4-FFF2-40B4-BE49-F238E27FC236}">
                    <a16:creationId xmlns:a16="http://schemas.microsoft.com/office/drawing/2014/main" id="{EF17AA8A-78C6-4840-AB77-EB901CB15CA6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Straight Connector 395">
                <a:extLst>
                  <a:ext uri="{FF2B5EF4-FFF2-40B4-BE49-F238E27FC236}">
                    <a16:creationId xmlns:a16="http://schemas.microsoft.com/office/drawing/2014/main" id="{A9CF3565-719A-7440-86F2-C1F68D421BA1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Straight Connector 396">
                <a:extLst>
                  <a:ext uri="{FF2B5EF4-FFF2-40B4-BE49-F238E27FC236}">
                    <a16:creationId xmlns:a16="http://schemas.microsoft.com/office/drawing/2014/main" id="{6FD2B831-0BD5-034D-B451-B3EE2D365874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>
                <a:extLst>
                  <a:ext uri="{FF2B5EF4-FFF2-40B4-BE49-F238E27FC236}">
                    <a16:creationId xmlns:a16="http://schemas.microsoft.com/office/drawing/2014/main" id="{0EE5AB38-8B6C-724F-A503-5F1372F8F20B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>
                <a:extLst>
                  <a:ext uri="{FF2B5EF4-FFF2-40B4-BE49-F238E27FC236}">
                    <a16:creationId xmlns:a16="http://schemas.microsoft.com/office/drawing/2014/main" id="{FC3E0738-16EC-D64E-837A-2FC07CF4EA7A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>
                <a:extLst>
                  <a:ext uri="{FF2B5EF4-FFF2-40B4-BE49-F238E27FC236}">
                    <a16:creationId xmlns:a16="http://schemas.microsoft.com/office/drawing/2014/main" id="{F3CC832D-3F8F-914E-B61B-B59B9DC532E5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2" name="Group 341">
              <a:extLst>
                <a:ext uri="{FF2B5EF4-FFF2-40B4-BE49-F238E27FC236}">
                  <a16:creationId xmlns:a16="http://schemas.microsoft.com/office/drawing/2014/main" id="{003D546E-8299-0441-81B5-8B1CA07CADF7}"/>
                </a:ext>
              </a:extLst>
            </p:cNvPr>
            <p:cNvGrpSpPr/>
            <p:nvPr/>
          </p:nvGrpSpPr>
          <p:grpSpPr>
            <a:xfrm>
              <a:off x="2678639" y="4315339"/>
              <a:ext cx="559254" cy="745069"/>
              <a:chOff x="4569621" y="2674402"/>
              <a:chExt cx="559254" cy="745069"/>
            </a:xfrm>
          </p:grpSpPr>
          <p:sp>
            <p:nvSpPr>
              <p:cNvPr id="363" name="Folded Corner 362">
                <a:extLst>
                  <a:ext uri="{FF2B5EF4-FFF2-40B4-BE49-F238E27FC236}">
                    <a16:creationId xmlns:a16="http://schemas.microsoft.com/office/drawing/2014/main" id="{BA5C80C4-13BC-C34D-A824-596D7C9411BF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64" name="Straight Connector 363">
                <a:extLst>
                  <a:ext uri="{FF2B5EF4-FFF2-40B4-BE49-F238E27FC236}">
                    <a16:creationId xmlns:a16="http://schemas.microsoft.com/office/drawing/2014/main" id="{967C38B0-E801-1045-9A8F-9DBADB2EF2E0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>
                <a:extLst>
                  <a:ext uri="{FF2B5EF4-FFF2-40B4-BE49-F238E27FC236}">
                    <a16:creationId xmlns:a16="http://schemas.microsoft.com/office/drawing/2014/main" id="{FE9BC021-3252-714F-9DAA-1B9391F193E0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6" name="Straight Connector 365">
                <a:extLst>
                  <a:ext uri="{FF2B5EF4-FFF2-40B4-BE49-F238E27FC236}">
                    <a16:creationId xmlns:a16="http://schemas.microsoft.com/office/drawing/2014/main" id="{ADACBFBA-29B9-1C43-A9FB-2A97CEBC291F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Straight Connector 366">
                <a:extLst>
                  <a:ext uri="{FF2B5EF4-FFF2-40B4-BE49-F238E27FC236}">
                    <a16:creationId xmlns:a16="http://schemas.microsoft.com/office/drawing/2014/main" id="{C35E4AEB-3AFD-2A4D-9989-4863D6DC1CCD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8" name="Straight Connector 367">
                <a:extLst>
                  <a:ext uri="{FF2B5EF4-FFF2-40B4-BE49-F238E27FC236}">
                    <a16:creationId xmlns:a16="http://schemas.microsoft.com/office/drawing/2014/main" id="{473DC58C-5261-4C47-9556-05EDD8C6DE1F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>
                <a:extLst>
                  <a:ext uri="{FF2B5EF4-FFF2-40B4-BE49-F238E27FC236}">
                    <a16:creationId xmlns:a16="http://schemas.microsoft.com/office/drawing/2014/main" id="{46297059-D2FB-1E43-80CF-534562B54D2D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>
                <a:extLst>
                  <a:ext uri="{FF2B5EF4-FFF2-40B4-BE49-F238E27FC236}">
                    <a16:creationId xmlns:a16="http://schemas.microsoft.com/office/drawing/2014/main" id="{02DCBB13-BA35-D142-84E8-75657EA67DF2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>
                <a:extLst>
                  <a:ext uri="{FF2B5EF4-FFF2-40B4-BE49-F238E27FC236}">
                    <a16:creationId xmlns:a16="http://schemas.microsoft.com/office/drawing/2014/main" id="{666019A2-30FB-FC47-8EBE-82356F17B464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Straight Connector 371">
                <a:extLst>
                  <a:ext uri="{FF2B5EF4-FFF2-40B4-BE49-F238E27FC236}">
                    <a16:creationId xmlns:a16="http://schemas.microsoft.com/office/drawing/2014/main" id="{841579D2-C5F4-C345-8226-439BAEA6F85A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Straight Connector 372">
                <a:extLst>
                  <a:ext uri="{FF2B5EF4-FFF2-40B4-BE49-F238E27FC236}">
                    <a16:creationId xmlns:a16="http://schemas.microsoft.com/office/drawing/2014/main" id="{4F724E2C-D2C1-964B-BEB5-8DDA1802A13C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Straight Connector 373">
                <a:extLst>
                  <a:ext uri="{FF2B5EF4-FFF2-40B4-BE49-F238E27FC236}">
                    <a16:creationId xmlns:a16="http://schemas.microsoft.com/office/drawing/2014/main" id="{700A13A3-87E3-BF48-9F3B-D4ED5267D207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>
                <a:extLst>
                  <a:ext uri="{FF2B5EF4-FFF2-40B4-BE49-F238E27FC236}">
                    <a16:creationId xmlns:a16="http://schemas.microsoft.com/office/drawing/2014/main" id="{9483C09A-F883-D34E-ABCD-D65F95541FA6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>
                <a:extLst>
                  <a:ext uri="{FF2B5EF4-FFF2-40B4-BE49-F238E27FC236}">
                    <a16:creationId xmlns:a16="http://schemas.microsoft.com/office/drawing/2014/main" id="{C94B77E6-3E72-F847-A2ED-E76E98D75548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>
                <a:extLst>
                  <a:ext uri="{FF2B5EF4-FFF2-40B4-BE49-F238E27FC236}">
                    <a16:creationId xmlns:a16="http://schemas.microsoft.com/office/drawing/2014/main" id="{781F6926-6585-A943-9B8E-5687B48F4037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Straight Connector 377">
                <a:extLst>
                  <a:ext uri="{FF2B5EF4-FFF2-40B4-BE49-F238E27FC236}">
                    <a16:creationId xmlns:a16="http://schemas.microsoft.com/office/drawing/2014/main" id="{FDA5C188-E2DF-7647-8DCF-C373ECAB1603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Straight Connector 378">
                <a:extLst>
                  <a:ext uri="{FF2B5EF4-FFF2-40B4-BE49-F238E27FC236}">
                    <a16:creationId xmlns:a16="http://schemas.microsoft.com/office/drawing/2014/main" id="{65C4930A-16FE-9347-BF1B-D03BB18597C0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Straight Connector 379">
                <a:extLst>
                  <a:ext uri="{FF2B5EF4-FFF2-40B4-BE49-F238E27FC236}">
                    <a16:creationId xmlns:a16="http://schemas.microsoft.com/office/drawing/2014/main" id="{910577AD-913C-4645-BCA7-CF35DBECE88B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Straight Connector 380">
                <a:extLst>
                  <a:ext uri="{FF2B5EF4-FFF2-40B4-BE49-F238E27FC236}">
                    <a16:creationId xmlns:a16="http://schemas.microsoft.com/office/drawing/2014/main" id="{4872DD53-7291-6845-8B88-3095B24268A7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3" name="Group 342">
              <a:extLst>
                <a:ext uri="{FF2B5EF4-FFF2-40B4-BE49-F238E27FC236}">
                  <a16:creationId xmlns:a16="http://schemas.microsoft.com/office/drawing/2014/main" id="{99CF68CC-0667-FA49-8C9C-001220269AE8}"/>
                </a:ext>
              </a:extLst>
            </p:cNvPr>
            <p:cNvGrpSpPr/>
            <p:nvPr/>
          </p:nvGrpSpPr>
          <p:grpSpPr>
            <a:xfrm>
              <a:off x="2831039" y="4467739"/>
              <a:ext cx="559254" cy="745069"/>
              <a:chOff x="4569621" y="2674402"/>
              <a:chExt cx="559254" cy="745069"/>
            </a:xfrm>
          </p:grpSpPr>
          <p:sp>
            <p:nvSpPr>
              <p:cNvPr id="344" name="Folded Corner 343">
                <a:extLst>
                  <a:ext uri="{FF2B5EF4-FFF2-40B4-BE49-F238E27FC236}">
                    <a16:creationId xmlns:a16="http://schemas.microsoft.com/office/drawing/2014/main" id="{6E8DA07F-14FB-9949-97E9-E7704875B67B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45" name="Straight Connector 344">
                <a:extLst>
                  <a:ext uri="{FF2B5EF4-FFF2-40B4-BE49-F238E27FC236}">
                    <a16:creationId xmlns:a16="http://schemas.microsoft.com/office/drawing/2014/main" id="{41F81861-AFD4-254E-B20B-621F355AF4C7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>
                <a:extLst>
                  <a:ext uri="{FF2B5EF4-FFF2-40B4-BE49-F238E27FC236}">
                    <a16:creationId xmlns:a16="http://schemas.microsoft.com/office/drawing/2014/main" id="{4453F50B-8387-D14A-812E-4B918A63F381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>
                <a:extLst>
                  <a:ext uri="{FF2B5EF4-FFF2-40B4-BE49-F238E27FC236}">
                    <a16:creationId xmlns:a16="http://schemas.microsoft.com/office/drawing/2014/main" id="{79F0AB47-D635-4342-891A-0C9358F2D15E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Straight Connector 347">
                <a:extLst>
                  <a:ext uri="{FF2B5EF4-FFF2-40B4-BE49-F238E27FC236}">
                    <a16:creationId xmlns:a16="http://schemas.microsoft.com/office/drawing/2014/main" id="{D533785B-A67B-A844-B87B-DEB35B0AF03E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Straight Connector 348">
                <a:extLst>
                  <a:ext uri="{FF2B5EF4-FFF2-40B4-BE49-F238E27FC236}">
                    <a16:creationId xmlns:a16="http://schemas.microsoft.com/office/drawing/2014/main" id="{C9D401DE-7ADA-734D-B029-D4301BA406EE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Straight Connector 349">
                <a:extLst>
                  <a:ext uri="{FF2B5EF4-FFF2-40B4-BE49-F238E27FC236}">
                    <a16:creationId xmlns:a16="http://schemas.microsoft.com/office/drawing/2014/main" id="{D170354A-A722-0F4A-8D79-2FF707980D01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>
                <a:extLst>
                  <a:ext uri="{FF2B5EF4-FFF2-40B4-BE49-F238E27FC236}">
                    <a16:creationId xmlns:a16="http://schemas.microsoft.com/office/drawing/2014/main" id="{3BBB15E0-09ED-6D4D-94F2-3FA172484276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>
                <a:extLst>
                  <a:ext uri="{FF2B5EF4-FFF2-40B4-BE49-F238E27FC236}">
                    <a16:creationId xmlns:a16="http://schemas.microsoft.com/office/drawing/2014/main" id="{E9744A8B-97CE-C640-B7FC-BAB74084F581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>
                <a:extLst>
                  <a:ext uri="{FF2B5EF4-FFF2-40B4-BE49-F238E27FC236}">
                    <a16:creationId xmlns:a16="http://schemas.microsoft.com/office/drawing/2014/main" id="{07C8A961-53A9-2042-9743-88D05F737541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4" name="Straight Connector 353">
                <a:extLst>
                  <a:ext uri="{FF2B5EF4-FFF2-40B4-BE49-F238E27FC236}">
                    <a16:creationId xmlns:a16="http://schemas.microsoft.com/office/drawing/2014/main" id="{4403CAA0-8B34-0640-A501-BFB933E234BF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Straight Connector 354">
                <a:extLst>
                  <a:ext uri="{FF2B5EF4-FFF2-40B4-BE49-F238E27FC236}">
                    <a16:creationId xmlns:a16="http://schemas.microsoft.com/office/drawing/2014/main" id="{60936A1B-D7D3-9F44-B31F-F1FFF17D9E8D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6" name="Straight Connector 355">
                <a:extLst>
                  <a:ext uri="{FF2B5EF4-FFF2-40B4-BE49-F238E27FC236}">
                    <a16:creationId xmlns:a16="http://schemas.microsoft.com/office/drawing/2014/main" id="{A18BF964-A8BE-2947-A40B-4E9559116EF5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>
                <a:extLst>
                  <a:ext uri="{FF2B5EF4-FFF2-40B4-BE49-F238E27FC236}">
                    <a16:creationId xmlns:a16="http://schemas.microsoft.com/office/drawing/2014/main" id="{12B41D81-7A41-FD4C-99FE-FF970B6B6F52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>
                <a:extLst>
                  <a:ext uri="{FF2B5EF4-FFF2-40B4-BE49-F238E27FC236}">
                    <a16:creationId xmlns:a16="http://schemas.microsoft.com/office/drawing/2014/main" id="{F97A4E59-7EFC-BB4D-9601-4047C981A25A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>
                <a:extLst>
                  <a:ext uri="{FF2B5EF4-FFF2-40B4-BE49-F238E27FC236}">
                    <a16:creationId xmlns:a16="http://schemas.microsoft.com/office/drawing/2014/main" id="{58F9BA19-3041-2240-A387-6F94F6B3C91C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0" name="Straight Connector 359">
                <a:extLst>
                  <a:ext uri="{FF2B5EF4-FFF2-40B4-BE49-F238E27FC236}">
                    <a16:creationId xmlns:a16="http://schemas.microsoft.com/office/drawing/2014/main" id="{50842505-4B5F-6B4C-A277-6CA4EDED0876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Straight Connector 360">
                <a:extLst>
                  <a:ext uri="{FF2B5EF4-FFF2-40B4-BE49-F238E27FC236}">
                    <a16:creationId xmlns:a16="http://schemas.microsoft.com/office/drawing/2014/main" id="{45A73F59-3C19-9F46-92EC-0C0FC04EE920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2" name="Straight Connector 361">
                <a:extLst>
                  <a:ext uri="{FF2B5EF4-FFF2-40B4-BE49-F238E27FC236}">
                    <a16:creationId xmlns:a16="http://schemas.microsoft.com/office/drawing/2014/main" id="{6ED26745-93E7-F24F-B796-9A96229E996B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20" name="Picture 419" descr="A screenshot of a social media post&#13;&#10;&#13;&#10;Description automatically generated">
            <a:extLst>
              <a:ext uri="{FF2B5EF4-FFF2-40B4-BE49-F238E27FC236}">
                <a16:creationId xmlns:a16="http://schemas.microsoft.com/office/drawing/2014/main" id="{5501677C-6AC3-B642-A848-C834DF798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5405" y="1423600"/>
            <a:ext cx="2766777" cy="18158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22" name="TextBox 421">
            <a:extLst>
              <a:ext uri="{FF2B5EF4-FFF2-40B4-BE49-F238E27FC236}">
                <a16:creationId xmlns:a16="http://schemas.microsoft.com/office/drawing/2014/main" id="{62B00D8A-D381-C34B-9DA6-3FCD0F076B14}"/>
              </a:ext>
            </a:extLst>
          </p:cNvPr>
          <p:cNvSpPr txBox="1"/>
          <p:nvPr/>
        </p:nvSpPr>
        <p:spPr>
          <a:xfrm>
            <a:off x="3569459" y="1586859"/>
            <a:ext cx="40563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Metadata records are information hubs that help users find related resources of many kinds.</a:t>
            </a:r>
          </a:p>
        </p:txBody>
      </p:sp>
      <p:pic>
        <p:nvPicPr>
          <p:cNvPr id="423" name="Picture 422" descr="A close up of text on a white background&#13;&#10;&#13;&#10;Description automatically generated">
            <a:extLst>
              <a:ext uri="{FF2B5EF4-FFF2-40B4-BE49-F238E27FC236}">
                <a16:creationId xmlns:a16="http://schemas.microsoft.com/office/drawing/2014/main" id="{756024EE-65AA-3142-B59A-13C9C90DB6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319" y="5134940"/>
            <a:ext cx="1909502" cy="1406700"/>
          </a:xfrm>
          <a:prstGeom prst="rect">
            <a:avLst/>
          </a:prstGeom>
        </p:spPr>
      </p:pic>
      <p:pic>
        <p:nvPicPr>
          <p:cNvPr id="94" name="Picture 93">
            <a:extLst>
              <a:ext uri="{FF2B5EF4-FFF2-40B4-BE49-F238E27FC236}">
                <a16:creationId xmlns:a16="http://schemas.microsoft.com/office/drawing/2014/main" id="{4B88432A-928C-284E-8E71-2E27DD5EF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3872" y="3537674"/>
            <a:ext cx="2472249" cy="149604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5" name="Picture 94" descr="unidata25.jpg">
            <a:extLst>
              <a:ext uri="{FF2B5EF4-FFF2-40B4-BE49-F238E27FC236}">
                <a16:creationId xmlns:a16="http://schemas.microsoft.com/office/drawing/2014/main" id="{91CBEA57-C088-8E4B-94F2-0DA9542463B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9963" y="1852053"/>
            <a:ext cx="2544242" cy="1987782"/>
          </a:xfrm>
          <a:prstGeom prst="rect">
            <a:avLst/>
          </a:prstGeom>
        </p:spPr>
      </p:pic>
      <p:pic>
        <p:nvPicPr>
          <p:cNvPr id="424" name="Picture 423" descr="A stack of pamphlets next to a book shelf&#13;&#10;&#13;&#10;Description automatically generated">
            <a:extLst>
              <a:ext uri="{FF2B5EF4-FFF2-40B4-BE49-F238E27FC236}">
                <a16:creationId xmlns:a16="http://schemas.microsoft.com/office/drawing/2014/main" id="{9CDEFFF7-6E9C-454E-9EF9-C03F47AF2D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2479322" y="3875843"/>
            <a:ext cx="1759026" cy="1319270"/>
          </a:xfrm>
          <a:prstGeom prst="rect">
            <a:avLst/>
          </a:prstGeom>
        </p:spPr>
      </p:pic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135BD507-EBF5-FB43-AB17-F7D186D007C2}"/>
              </a:ext>
            </a:extLst>
          </p:cNvPr>
          <p:cNvCxnSpPr>
            <a:cxnSpLocks/>
            <a:stCxn id="401" idx="1"/>
          </p:cNvCxnSpPr>
          <p:nvPr/>
        </p:nvCxnSpPr>
        <p:spPr bwMode="auto">
          <a:xfrm flipH="1" flipV="1">
            <a:off x="3324205" y="2779942"/>
            <a:ext cx="2256958" cy="58615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599B76C5-A1FC-9249-A190-F37C7F299AA3}"/>
              </a:ext>
            </a:extLst>
          </p:cNvPr>
          <p:cNvCxnSpPr>
            <a:cxnSpLocks/>
            <a:stCxn id="344" idx="3"/>
            <a:endCxn id="94" idx="1"/>
          </p:cNvCxnSpPr>
          <p:nvPr/>
        </p:nvCxnSpPr>
        <p:spPr bwMode="auto">
          <a:xfrm>
            <a:off x="6597617" y="3823294"/>
            <a:ext cx="2216255" cy="46240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421" name="Picture 420" descr="A screenshot of a cell phone&#13;&#10;&#13;&#10;Description automatically generated">
            <a:extLst>
              <a:ext uri="{FF2B5EF4-FFF2-40B4-BE49-F238E27FC236}">
                <a16:creationId xmlns:a16="http://schemas.microsoft.com/office/drawing/2014/main" id="{5B11C5CD-CFF1-6544-A928-DDB163F6FA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51225" y="4507960"/>
            <a:ext cx="2783497" cy="18214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4345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DB364-25D8-5C4F-980B-1A7CCC0E1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28" y="307461"/>
            <a:ext cx="5752071" cy="689318"/>
          </a:xfrm>
        </p:spPr>
        <p:txBody>
          <a:bodyPr>
            <a:noAutofit/>
          </a:bodyPr>
          <a:lstStyle/>
          <a:p>
            <a:r>
              <a:rPr lang="en-US" sz="3600" dirty="0" err="1"/>
              <a:t>href</a:t>
            </a:r>
            <a:r>
              <a:rPr lang="en-US" sz="3600" dirty="0"/>
              <a:t> – distribution information</a:t>
            </a:r>
          </a:p>
        </p:txBody>
      </p:sp>
      <p:pic>
        <p:nvPicPr>
          <p:cNvPr id="14" name="Picture 13" descr="A close up of a map&#13;&#10;&#13;&#10;Description automatically generated">
            <a:extLst>
              <a:ext uri="{FF2B5EF4-FFF2-40B4-BE49-F238E27FC236}">
                <a16:creationId xmlns:a16="http://schemas.microsoft.com/office/drawing/2014/main" id="{F50E8EF1-2FEC-4341-A431-A2CF718509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27" t="-212" r="3816" b="212"/>
          <a:stretch/>
        </p:blipFill>
        <p:spPr>
          <a:xfrm>
            <a:off x="457200" y="1028700"/>
            <a:ext cx="4724400" cy="425881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C4AECDD-A4CC-0742-985D-4627A03D84D3}"/>
              </a:ext>
            </a:extLst>
          </p:cNvPr>
          <p:cNvSpPr txBox="1"/>
          <p:nvPr/>
        </p:nvSpPr>
        <p:spPr>
          <a:xfrm>
            <a:off x="5417944" y="935223"/>
            <a:ext cx="60960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latin typeface="+mj-lt"/>
              </a:rPr>
              <a:t>distributorContact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xlink:title</a:t>
            </a:r>
            <a:r>
              <a:rPr lang="en-US" sz="1400" dirty="0">
                <a:latin typeface="+mj-lt"/>
              </a:rPr>
              <a:t>="Marine Geology Data Manager - distributor - DOC/NOAA/NESDIS/NCEI &amp;</a:t>
            </a:r>
            <a:r>
              <a:rPr lang="en-US" sz="1400" dirty="0" err="1">
                <a:latin typeface="+mj-lt"/>
              </a:rPr>
              <a:t>gt</a:t>
            </a:r>
            <a:r>
              <a:rPr lang="en-US" sz="1400" dirty="0">
                <a:latin typeface="+mj-lt"/>
              </a:rPr>
              <a:t>; National Centers for Environmental Information, NESDIS, NOAA, U.S. Department of Commerce" </a:t>
            </a:r>
            <a:r>
              <a:rPr lang="en-US" sz="1400" dirty="0" err="1">
                <a:latin typeface="+mj-lt"/>
              </a:rPr>
              <a:t>xlink:href</a:t>
            </a:r>
            <a:r>
              <a:rPr lang="en-US" sz="1400" dirty="0">
                <a:latin typeface="+mj-lt"/>
              </a:rPr>
              <a:t>="https://</a:t>
            </a:r>
            <a:r>
              <a:rPr lang="en-US" sz="1400" dirty="0" err="1">
                <a:latin typeface="+mj-lt"/>
              </a:rPr>
              <a:t>www.ngdc.noaa.gov</a:t>
            </a:r>
            <a:r>
              <a:rPr lang="en-US" sz="1400" dirty="0">
                <a:latin typeface="+mj-lt"/>
              </a:rPr>
              <a:t>/</a:t>
            </a:r>
            <a:r>
              <a:rPr lang="en-US" sz="1400" dirty="0" err="1">
                <a:latin typeface="+mj-lt"/>
              </a:rPr>
              <a:t>docucomp</a:t>
            </a:r>
            <a:r>
              <a:rPr lang="en-US" sz="1400" dirty="0">
                <a:latin typeface="+mj-lt"/>
              </a:rPr>
              <a:t>/837b1ad6-a9f3-43e8-be71-0962d51cadaa"/&gt;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390B54E-DE82-9F49-972E-4E5ADC55A9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6483" y="2069277"/>
            <a:ext cx="6373529" cy="171015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A2176C2-F8D2-FA43-814F-04A415B0CC62}"/>
              </a:ext>
            </a:extLst>
          </p:cNvPr>
          <p:cNvCxnSpPr>
            <a:cxnSpLocks/>
          </p:cNvCxnSpPr>
          <p:nvPr/>
        </p:nvCxnSpPr>
        <p:spPr>
          <a:xfrm>
            <a:off x="7287887" y="2447073"/>
            <a:ext cx="20646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CDAB0AE4-859C-9448-83A8-420732E04A8E}"/>
              </a:ext>
            </a:extLst>
          </p:cNvPr>
          <p:cNvSpPr/>
          <p:nvPr/>
        </p:nvSpPr>
        <p:spPr>
          <a:xfrm>
            <a:off x="5411151" y="4121731"/>
            <a:ext cx="56790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" sz="1400" dirty="0">
                <a:latin typeface="+mj-lt"/>
              </a:rPr>
              <a:t>BCO-DMO - Anchor xlink:href="http://lod.bco-dmo.org/id/affiliation/191.rdf"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662BDE-B5E3-9040-9191-523BFA706974}"/>
              </a:ext>
            </a:extLst>
          </p:cNvPr>
          <p:cNvSpPr txBox="1"/>
          <p:nvPr/>
        </p:nvSpPr>
        <p:spPr>
          <a:xfrm>
            <a:off x="352167" y="5357221"/>
            <a:ext cx="4299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distribution information. Examples show links to the repositories (NCEI and BCO-DMO).</a:t>
            </a:r>
          </a:p>
        </p:txBody>
      </p:sp>
    </p:spTree>
    <p:extLst>
      <p:ext uri="{BB962C8B-B14F-4D97-AF65-F5344CB8AC3E}">
        <p14:creationId xmlns:p14="http://schemas.microsoft.com/office/powerpoint/2010/main" val="4010818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DB364-25D8-5C4F-980B-1A7CCC0E1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29" y="307461"/>
            <a:ext cx="5422736" cy="689318"/>
          </a:xfrm>
        </p:spPr>
        <p:txBody>
          <a:bodyPr>
            <a:normAutofit/>
          </a:bodyPr>
          <a:lstStyle/>
          <a:p>
            <a:r>
              <a:rPr lang="en-US" sz="3600" dirty="0" err="1"/>
              <a:t>href</a:t>
            </a:r>
            <a:r>
              <a:rPr lang="en-US" sz="3600" dirty="0"/>
              <a:t> - </a:t>
            </a:r>
            <a:r>
              <a:rPr lang="en-US" sz="3600" dirty="0" err="1"/>
              <a:t>dataQuality</a:t>
            </a:r>
            <a:endParaRPr lang="en-US" sz="3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7CE1E2-B0F8-0D49-89D3-234EDBD88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5823" y="1114783"/>
            <a:ext cx="5873624" cy="21968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5BF85CD-E770-334E-B887-4CA38D337736}"/>
              </a:ext>
            </a:extLst>
          </p:cNvPr>
          <p:cNvSpPr/>
          <p:nvPr/>
        </p:nvSpPr>
        <p:spPr>
          <a:xfrm>
            <a:off x="5535823" y="591563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i="1" dirty="0">
                <a:latin typeface="+mj-lt"/>
              </a:rPr>
              <a:t>NCEI - </a:t>
            </a:r>
            <a:r>
              <a:rPr lang="en-US" sz="1400" i="1" dirty="0" err="1">
                <a:latin typeface="+mj-lt"/>
              </a:rPr>
              <a:t>dataQualityInfo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xlink:href</a:t>
            </a:r>
            <a:r>
              <a:rPr lang="en-US" sz="1400" i="1" dirty="0">
                <a:latin typeface="+mj-lt"/>
              </a:rPr>
              <a:t>="https://</a:t>
            </a:r>
            <a:r>
              <a:rPr lang="en-US" sz="1400" i="1" dirty="0" err="1">
                <a:latin typeface="+mj-lt"/>
              </a:rPr>
              <a:t>www.ngdc.noaa.gov</a:t>
            </a:r>
            <a:r>
              <a:rPr lang="en-US" sz="1400" i="1" dirty="0">
                <a:latin typeface="+mj-lt"/>
              </a:rPr>
              <a:t>/</a:t>
            </a:r>
            <a:r>
              <a:rPr lang="en-US" sz="1400" i="1" dirty="0" err="1">
                <a:latin typeface="+mj-lt"/>
              </a:rPr>
              <a:t>docucomp</a:t>
            </a:r>
            <a:r>
              <a:rPr lang="en-US" sz="1400" i="1" dirty="0">
                <a:latin typeface="+mj-lt"/>
              </a:rPr>
              <a:t>/ b24b7720-4d3e-42f9-b6b8-88429d75e36b" </a:t>
            </a:r>
            <a:r>
              <a:rPr lang="en-US" sz="1400" i="1" dirty="0" err="1">
                <a:latin typeface="+mj-lt"/>
              </a:rPr>
              <a:t>xlink:title</a:t>
            </a:r>
            <a:r>
              <a:rPr lang="en-US" sz="1400" i="1" dirty="0">
                <a:latin typeface="+mj-lt"/>
              </a:rPr>
              <a:t>="NCEI repository history"/&gt;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2FA548-3982-FB41-9427-6BFD762883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28" t="750" r="4649" b="-750"/>
          <a:stretch/>
        </p:blipFill>
        <p:spPr>
          <a:xfrm>
            <a:off x="457200" y="1028700"/>
            <a:ext cx="4686300" cy="4258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ACDDBF6-31DE-9F4D-B292-B432C274047F}"/>
              </a:ext>
            </a:extLst>
          </p:cNvPr>
          <p:cNvSpPr/>
          <p:nvPr/>
        </p:nvSpPr>
        <p:spPr>
          <a:xfrm>
            <a:off x="5428729" y="4774065"/>
            <a:ext cx="374224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>
                <a:latin typeface="+mj-lt"/>
              </a:rPr>
              <a:t>NCEI - extent </a:t>
            </a:r>
            <a:r>
              <a:rPr lang="en-US" sz="1600" dirty="0" err="1">
                <a:latin typeface="+mj-lt"/>
              </a:rPr>
              <a:t>xlink:href</a:t>
            </a:r>
            <a:r>
              <a:rPr lang="en-US" sz="1600" dirty="0">
                <a:latin typeface="+mj-lt"/>
              </a:rPr>
              <a:t>="#</a:t>
            </a:r>
            <a:r>
              <a:rPr lang="en-US" sz="1600" dirty="0" err="1">
                <a:latin typeface="+mj-lt"/>
              </a:rPr>
              <a:t>boundingExtent</a:t>
            </a:r>
            <a:r>
              <a:rPr lang="en-US" sz="1600" dirty="0">
                <a:latin typeface="+mj-lt"/>
              </a:rPr>
              <a:t>"</a:t>
            </a:r>
            <a:endParaRPr lang="en-US" sz="1600" dirty="0">
              <a:effectLst/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CD16E29-F086-B843-8450-4A4985F6B321}"/>
              </a:ext>
            </a:extLst>
          </p:cNvPr>
          <p:cNvSpPr txBox="1"/>
          <p:nvPr/>
        </p:nvSpPr>
        <p:spPr>
          <a:xfrm>
            <a:off x="5450358" y="3482401"/>
            <a:ext cx="5873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NCEI includes two </a:t>
            </a:r>
            <a:r>
              <a:rPr lang="en-US" dirty="0" err="1">
                <a:latin typeface="+mj-lt"/>
              </a:rPr>
              <a:t>DQ_DataQuality</a:t>
            </a:r>
            <a:r>
              <a:rPr lang="en-US" dirty="0">
                <a:latin typeface="+mj-lt"/>
              </a:rPr>
              <a:t> sections in most records: scope = </a:t>
            </a:r>
            <a:r>
              <a:rPr lang="en-US" dirty="0" err="1">
                <a:latin typeface="+mj-lt"/>
              </a:rPr>
              <a:t>datasetScope</a:t>
            </a:r>
            <a:r>
              <a:rPr lang="en-US" dirty="0">
                <a:latin typeface="+mj-lt"/>
              </a:rPr>
              <a:t> or dataset and scope = repository. The repository section describes the NCEI repository history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A2BB39-4E20-9C48-AA88-AACE47CF97A2}"/>
              </a:ext>
            </a:extLst>
          </p:cNvPr>
          <p:cNvSpPr txBox="1"/>
          <p:nvPr/>
        </p:nvSpPr>
        <p:spPr>
          <a:xfrm>
            <a:off x="5428729" y="5053989"/>
            <a:ext cx="5525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j-lt"/>
              </a:rPr>
              <a:t>Defining the extent of </a:t>
            </a:r>
            <a:r>
              <a:rPr lang="en-US" sz="2000" dirty="0" err="1">
                <a:latin typeface="+mj-lt"/>
              </a:rPr>
              <a:t>dataQuality</a:t>
            </a:r>
            <a:r>
              <a:rPr lang="en-US" sz="2000" dirty="0">
                <a:latin typeface="+mj-lt"/>
              </a:rPr>
              <a:t> information to be the whole dataset.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D727E2-CFFD-8A48-8842-1F3E90AFC2D5}"/>
              </a:ext>
            </a:extLst>
          </p:cNvPr>
          <p:cNvSpPr txBox="1"/>
          <p:nvPr/>
        </p:nvSpPr>
        <p:spPr>
          <a:xfrm>
            <a:off x="352167" y="5357221"/>
            <a:ext cx="4299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</a:t>
            </a:r>
            <a:r>
              <a:rPr lang="en-US" sz="1200" dirty="0" err="1"/>
              <a:t>dataQuality</a:t>
            </a:r>
            <a:r>
              <a:rPr lang="en-US" sz="1200" dirty="0"/>
              <a:t> information. Examples show links to repository history and to the bounding extent of the dataset that the quality information pertains to.</a:t>
            </a:r>
          </a:p>
        </p:txBody>
      </p:sp>
    </p:spTree>
    <p:extLst>
      <p:ext uri="{BB962C8B-B14F-4D97-AF65-F5344CB8AC3E}">
        <p14:creationId xmlns:p14="http://schemas.microsoft.com/office/powerpoint/2010/main" val="1219455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4C01327-CFFB-7843-B0B8-BEB197CCE8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29" t="234" r="4857" b="-234"/>
          <a:stretch/>
        </p:blipFill>
        <p:spPr>
          <a:xfrm>
            <a:off x="476451" y="1038639"/>
            <a:ext cx="4667049" cy="42428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074C62-61D8-2C46-9DA0-7837AF2BA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629" y="365125"/>
            <a:ext cx="6198975" cy="589606"/>
          </a:xfrm>
        </p:spPr>
        <p:txBody>
          <a:bodyPr>
            <a:noAutofit/>
          </a:bodyPr>
          <a:lstStyle/>
          <a:p>
            <a:r>
              <a:rPr lang="en-US" sz="3600" dirty="0" err="1"/>
              <a:t>href</a:t>
            </a:r>
            <a:r>
              <a:rPr lang="en-US" sz="3600" dirty="0"/>
              <a:t> - </a:t>
            </a:r>
            <a:r>
              <a:rPr lang="en-US" sz="3600" dirty="0" err="1"/>
              <a:t>acquisitionInformation</a:t>
            </a:r>
            <a:endParaRPr lang="en-US" sz="3600" dirty="0"/>
          </a:p>
        </p:txBody>
      </p:sp>
      <p:pic>
        <p:nvPicPr>
          <p:cNvPr id="8" name="Picture 7">
            <a:hlinkClick r:id="rId3"/>
            <a:extLst>
              <a:ext uri="{FF2B5EF4-FFF2-40B4-BE49-F238E27FC236}">
                <a16:creationId xmlns:a16="http://schemas.microsoft.com/office/drawing/2014/main" id="{E8DCFCC2-5E87-EA45-9F8D-B2059D344A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0334" y="1301976"/>
            <a:ext cx="5525507" cy="356286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6FA156F-69B7-254D-8BFA-255A38D9EBF2}"/>
              </a:ext>
            </a:extLst>
          </p:cNvPr>
          <p:cNvSpPr/>
          <p:nvPr/>
        </p:nvSpPr>
        <p:spPr>
          <a:xfrm>
            <a:off x="5516574" y="954731"/>
            <a:ext cx="61989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" sz="1600" i="1" dirty="0">
                <a:latin typeface="+mj-lt"/>
              </a:rPr>
              <a:t>BCO-DMO Anchor</a:t>
            </a:r>
            <a:r>
              <a:rPr lang="it" sz="1400" i="1" dirty="0">
                <a:latin typeface="+mj-lt"/>
              </a:rPr>
              <a:t> xlink:href="http://vocab.nerc.ac.uk/collection/C17/current/31A4"</a:t>
            </a:r>
            <a:endParaRPr lang="it" sz="1400" i="1" dirty="0">
              <a:effectLst/>
              <a:latin typeface="+mj-lt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8DB68E-68B2-644B-9AD0-CD9D7469AF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2335" y="2723732"/>
            <a:ext cx="4118724" cy="365913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BFBD6A-51B0-9343-88D5-F451CF1F21B1}"/>
              </a:ext>
            </a:extLst>
          </p:cNvPr>
          <p:cNvSpPr/>
          <p:nvPr/>
        </p:nvSpPr>
        <p:spPr>
          <a:xfrm>
            <a:off x="10993395" y="4449212"/>
            <a:ext cx="360405" cy="208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D4FBBB-C568-0040-AF33-60E4ECA57E0B}"/>
              </a:ext>
            </a:extLst>
          </p:cNvPr>
          <p:cNvSpPr/>
          <p:nvPr/>
        </p:nvSpPr>
        <p:spPr>
          <a:xfrm>
            <a:off x="10033687" y="2723732"/>
            <a:ext cx="234778" cy="184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61C44F0-71D5-0846-AD98-538549ED0031}"/>
              </a:ext>
            </a:extLst>
          </p:cNvPr>
          <p:cNvSpPr/>
          <p:nvPr/>
        </p:nvSpPr>
        <p:spPr>
          <a:xfrm>
            <a:off x="11270392" y="5704144"/>
            <a:ext cx="360405" cy="20817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F37F378D-C222-4240-946D-B7E6049EBEA5}"/>
              </a:ext>
            </a:extLst>
          </p:cNvPr>
          <p:cNvCxnSpPr>
            <a:cxnSpLocks/>
            <a:stCxn id="12" idx="0"/>
            <a:endCxn id="13" idx="3"/>
          </p:cNvCxnSpPr>
          <p:nvPr/>
        </p:nvCxnSpPr>
        <p:spPr>
          <a:xfrm rot="16200000" flipV="1">
            <a:off x="9904349" y="3179962"/>
            <a:ext cx="1633367" cy="905133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>
            <a:extLst>
              <a:ext uri="{FF2B5EF4-FFF2-40B4-BE49-F238E27FC236}">
                <a16:creationId xmlns:a16="http://schemas.microsoft.com/office/drawing/2014/main" id="{78F3B350-4D12-C240-80B0-34CA989AB318}"/>
              </a:ext>
            </a:extLst>
          </p:cNvPr>
          <p:cNvCxnSpPr>
            <a:cxnSpLocks/>
            <a:stCxn id="14" idx="0"/>
            <a:endCxn id="13" idx="3"/>
          </p:cNvCxnSpPr>
          <p:nvPr/>
        </p:nvCxnSpPr>
        <p:spPr>
          <a:xfrm rot="16200000" flipV="1">
            <a:off x="9415381" y="3668930"/>
            <a:ext cx="2888299" cy="1182130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CCF8E4BE-4434-6E46-99B2-AC3A15024001}"/>
              </a:ext>
            </a:extLst>
          </p:cNvPr>
          <p:cNvSpPr/>
          <p:nvPr/>
        </p:nvSpPr>
        <p:spPr>
          <a:xfrm>
            <a:off x="7825849" y="3510835"/>
            <a:ext cx="3184022" cy="1842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2BF18E1-6E38-5640-B38E-CA5E22466E3E}"/>
              </a:ext>
            </a:extLst>
          </p:cNvPr>
          <p:cNvSpPr/>
          <p:nvPr/>
        </p:nvSpPr>
        <p:spPr>
          <a:xfrm>
            <a:off x="6903309" y="6057618"/>
            <a:ext cx="7414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" sz="1600" i="1" dirty="0">
                <a:latin typeface="+mj-lt"/>
              </a:rPr>
              <a:t>NSIDC </a:t>
            </a:r>
            <a:endParaRPr lang="it" sz="1400" i="1" dirty="0">
              <a:effectLst/>
              <a:latin typeface="+mj-lt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2E2415A-B74F-0147-B518-1E201342E6B3}"/>
              </a:ext>
            </a:extLst>
          </p:cNvPr>
          <p:cNvSpPr txBox="1"/>
          <p:nvPr/>
        </p:nvSpPr>
        <p:spPr>
          <a:xfrm>
            <a:off x="352167" y="5357221"/>
            <a:ext cx="4299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acquisition information. Examples show links to a platform (ship from BCO-DMO) and internal links that connect sensors to instruments and instruments to platforms (NSIDC-ECS)</a:t>
            </a:r>
          </a:p>
        </p:txBody>
      </p:sp>
    </p:spTree>
    <p:extLst>
      <p:ext uri="{BB962C8B-B14F-4D97-AF65-F5344CB8AC3E}">
        <p14:creationId xmlns:p14="http://schemas.microsoft.com/office/powerpoint/2010/main" val="2232521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D33F-9549-FC4D-AE10-22DA3A523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994" y="363535"/>
            <a:ext cx="11624300" cy="5207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Resource Identifiers (</a:t>
            </a:r>
            <a:r>
              <a:rPr lang="en-US" sz="4000" dirty="0" err="1"/>
              <a:t>identificationInfo.citation.identifier.code</a:t>
            </a:r>
            <a:r>
              <a:rPr lang="en-US" sz="4000" dirty="0"/>
              <a:t>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A6098E-B42A-6F4E-8BA2-0BBDCB03D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618413"/>
              </p:ext>
            </p:extLst>
          </p:nvPr>
        </p:nvGraphicFramePr>
        <p:xfrm>
          <a:off x="464344" y="1055422"/>
          <a:ext cx="11364490" cy="4602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3911">
                  <a:extLst>
                    <a:ext uri="{9D8B030D-6E8A-4147-A177-3AD203B41FA5}">
                      <a16:colId xmlns:a16="http://schemas.microsoft.com/office/drawing/2014/main" val="3239661834"/>
                    </a:ext>
                  </a:extLst>
                </a:gridCol>
                <a:gridCol w="9980579">
                  <a:extLst>
                    <a:ext uri="{9D8B030D-6E8A-4147-A177-3AD203B41FA5}">
                      <a16:colId xmlns:a16="http://schemas.microsoft.com/office/drawing/2014/main" val="26556939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ARCTIC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dx.doi.org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/doi:10.5065/D6CJ8BG9"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xlink:title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="DOI"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463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BCO-DMO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89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GRIIDC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583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NCEI-O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data.nodc.noaa.gov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cgi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-bin/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iso?id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=gov.noaa.nodc:6800277"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xlink:title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="NCEI Accession Number"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638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MCEI-MG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="https://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dx.doi.org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/10.7289/V5RV0KMN"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xlink:title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="DOI"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69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NKN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dx.doi.org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/10.7923/G43X84KK"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xlink:title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="DOI"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87517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NRDC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543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PANGAEA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CharacterString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https://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doi.org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/10.1594/PANGAEA.863848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38580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R2R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xlink:actuate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onRequest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data.rvdata.us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/id/cruise/KNOX04RR"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7568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RW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483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NSIDC.ECS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Anchor 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xlink:href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="http://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dx.doi.org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/10.5067/FAZTWP500V70"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0774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9222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124">
            <a:extLst>
              <a:ext uri="{FF2B5EF4-FFF2-40B4-BE49-F238E27FC236}">
                <a16:creationId xmlns:a16="http://schemas.microsoft.com/office/drawing/2014/main" id="{D87AA824-A722-8842-B9DC-744F13A6D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23" y="4828185"/>
            <a:ext cx="2472249" cy="149604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B3F819-C0E0-2049-A447-4B6E5CA0A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54" y="365125"/>
            <a:ext cx="4318686" cy="582226"/>
          </a:xfrm>
        </p:spPr>
        <p:txBody>
          <a:bodyPr>
            <a:normAutofit fontScale="90000"/>
          </a:bodyPr>
          <a:lstStyle/>
          <a:p>
            <a:r>
              <a:rPr lang="en-US" dirty="0"/>
              <a:t>Identifiers and Links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133C05-137A-FA46-9FEF-29B784867AF2}"/>
              </a:ext>
            </a:extLst>
          </p:cNvPr>
          <p:cNvSpPr txBox="1"/>
          <p:nvPr/>
        </p:nvSpPr>
        <p:spPr>
          <a:xfrm>
            <a:off x="4611424" y="2422555"/>
            <a:ext cx="2972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@id – XML identifier</a:t>
            </a:r>
          </a:p>
          <a:p>
            <a:pPr lvl="1"/>
            <a:r>
              <a:rPr lang="en-US" dirty="0"/>
              <a:t>scope = metadata record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3029943-E57A-EE49-8B63-BD1E3CE0DAC7}"/>
              </a:ext>
            </a:extLst>
          </p:cNvPr>
          <p:cNvGrpSpPr/>
          <p:nvPr/>
        </p:nvGrpSpPr>
        <p:grpSpPr>
          <a:xfrm>
            <a:off x="3418024" y="3169326"/>
            <a:ext cx="1016454" cy="1202269"/>
            <a:chOff x="2373839" y="4010539"/>
            <a:chExt cx="1016454" cy="1202269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96944C33-3E5D-2848-987D-59311CC630A2}"/>
                </a:ext>
              </a:extLst>
            </p:cNvPr>
            <p:cNvGrpSpPr/>
            <p:nvPr/>
          </p:nvGrpSpPr>
          <p:grpSpPr>
            <a:xfrm>
              <a:off x="2373839" y="4010539"/>
              <a:ext cx="559254" cy="745069"/>
              <a:chOff x="4569621" y="2674402"/>
              <a:chExt cx="559254" cy="745069"/>
            </a:xfrm>
          </p:grpSpPr>
          <p:sp>
            <p:nvSpPr>
              <p:cNvPr id="66" name="Folded Corner 65">
                <a:extLst>
                  <a:ext uri="{FF2B5EF4-FFF2-40B4-BE49-F238E27FC236}">
                    <a16:creationId xmlns:a16="http://schemas.microsoft.com/office/drawing/2014/main" id="{F9B517CE-77DA-E646-8CE4-7B3AED52A608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BDB47F29-1703-004C-8929-4673004982F3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E74E099A-D469-F44B-BE46-6560F36906D8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EC4E10BC-4BC6-DF40-AE7F-3F79784CC9D7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F46E6566-BF0F-DC4F-AFDE-087C64B49DC4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866EE92F-29B9-E54D-9045-0C0360AF36D4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8197BD07-2D03-AA47-A1A6-0139D1BE410B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5058B1BE-B491-B64F-B27F-EB0D146AD810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46369C1F-ABA1-B64E-B8A1-6A4D4DE47498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09FEFE09-4FC3-864F-AA70-7A3FAF446B89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463277A9-CEFF-5841-9AA9-6E0EA72860FE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E5ADA245-D756-154D-94D5-C8AFA8F3C884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950B8C55-3080-0846-8B25-BAFFF3CAD278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12D7928E-A05A-CF41-AFD6-2F7A0C02937E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D192614D-5306-2B4F-8B92-02A72FDA7026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1B1EFA34-B020-C740-B35E-AE8A8EE71EDA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1A6C05FD-5DB0-3542-BF16-00BE3D308682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D8038B81-0330-4C47-80A9-68D5128F5B11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ADD3058-3EFB-B945-99FD-C613CE20B56C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1762DEFE-7A04-6E4E-9F61-AB1799EDD22A}"/>
                </a:ext>
              </a:extLst>
            </p:cNvPr>
            <p:cNvGrpSpPr/>
            <p:nvPr/>
          </p:nvGrpSpPr>
          <p:grpSpPr>
            <a:xfrm>
              <a:off x="2526239" y="4162939"/>
              <a:ext cx="559254" cy="745069"/>
              <a:chOff x="4569621" y="2674402"/>
              <a:chExt cx="559254" cy="745069"/>
            </a:xfrm>
          </p:grpSpPr>
          <p:sp>
            <p:nvSpPr>
              <p:cNvPr id="47" name="Folded Corner 46">
                <a:extLst>
                  <a:ext uri="{FF2B5EF4-FFF2-40B4-BE49-F238E27FC236}">
                    <a16:creationId xmlns:a16="http://schemas.microsoft.com/office/drawing/2014/main" id="{414FB5B6-4DD7-7846-9A4A-E24C8806968F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8A297FC5-4CA2-9E41-95F1-CC34CB560A9D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EFCB909E-2734-984A-ACFE-60D86DB146BB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823984D1-5AC7-5547-86E9-25A24483B110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3214FFC6-E467-4740-9268-4C16EEE88552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1211E23-BB66-5B4C-A555-2DDFC5F58469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>
                <a:extLst>
                  <a:ext uri="{FF2B5EF4-FFF2-40B4-BE49-F238E27FC236}">
                    <a16:creationId xmlns:a16="http://schemas.microsoft.com/office/drawing/2014/main" id="{8AA6EC45-CA4B-D74C-BFF7-354B61A8DB66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EEEA5016-A86C-A841-B66E-744DD4E931DD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214F6267-7640-454E-B72F-AC9F9D30533D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88F8B29A-43DD-E444-9AD9-3B23105AE613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2EFACD5F-1CF6-284E-8156-0F72F2D3C2B2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7A3D3034-EE48-7C4B-ABDD-9BF9376B52D6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BC73282-A964-6241-A9E0-9678B4A96BA3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742A32BE-03B5-EA45-9C0E-271B696CB686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49079008-0A87-E647-83BA-0887007973F8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F849472D-9AB4-B143-A01C-C7F12FBA5B0F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82549A41-C5E5-434E-9356-126039E8A2EE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46D14F28-D8C7-174F-8543-58291E2DF0F0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32A36766-7F1A-0742-8D12-C5904814F59F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9DE0277-A004-274F-B9A6-AF5E2DA99356}"/>
                </a:ext>
              </a:extLst>
            </p:cNvPr>
            <p:cNvGrpSpPr/>
            <p:nvPr/>
          </p:nvGrpSpPr>
          <p:grpSpPr>
            <a:xfrm>
              <a:off x="2678639" y="4315339"/>
              <a:ext cx="559254" cy="745069"/>
              <a:chOff x="4569621" y="2674402"/>
              <a:chExt cx="559254" cy="745069"/>
            </a:xfrm>
          </p:grpSpPr>
          <p:sp>
            <p:nvSpPr>
              <p:cNvPr id="28" name="Folded Corner 27">
                <a:extLst>
                  <a:ext uri="{FF2B5EF4-FFF2-40B4-BE49-F238E27FC236}">
                    <a16:creationId xmlns:a16="http://schemas.microsoft.com/office/drawing/2014/main" id="{9F92532C-013E-F74F-8ECC-73BA745692EB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9A52A7F4-A7B4-8C4F-9EB9-7C2C4E780FF0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858CF7A5-61A8-DF4C-B028-26BCB5B931BE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AC96FC95-A75C-344F-9F55-2B50178D6369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63858F3-D0E7-FE41-A696-D01EBD33E8D7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9CDED200-6D8E-EE4E-8A2E-DAA05CB46140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B5869946-E1DD-7348-A31C-B3092F924673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CF9DB487-E237-C746-81EF-7E0592D2036D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FC245A64-C09A-3241-9BAE-D271188407B7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CB5F1CA7-BAD9-9645-856E-E06E36AF7924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B72AD16-1867-BD4A-8C58-C869C107274A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D3D15B82-8FCC-7E49-8C9B-5D4ADC0EAF71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05563E0A-768D-804B-875E-7ED116E7DF66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F594E57F-B0CE-D944-BA99-416BE95884C7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6174895F-3639-A448-8220-7621742AF3B5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4D2A06EC-5069-054E-8BCB-7D1D2AB456DA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DBEA5C30-3890-A24A-9FD0-B69138A28095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>
                <a:extLst>
                  <a:ext uri="{FF2B5EF4-FFF2-40B4-BE49-F238E27FC236}">
                    <a16:creationId xmlns:a16="http://schemas.microsoft.com/office/drawing/2014/main" id="{A7A49009-1256-5F4C-8DEA-A96C5599B4C2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D708659-D362-B448-A435-AEC0ACB3FFBB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4DDC12E-5328-B44D-84B7-E39C1EA5ABB6}"/>
                </a:ext>
              </a:extLst>
            </p:cNvPr>
            <p:cNvGrpSpPr/>
            <p:nvPr/>
          </p:nvGrpSpPr>
          <p:grpSpPr>
            <a:xfrm>
              <a:off x="2831039" y="4467739"/>
              <a:ext cx="559254" cy="745069"/>
              <a:chOff x="4569621" y="2674402"/>
              <a:chExt cx="559254" cy="745069"/>
            </a:xfrm>
          </p:grpSpPr>
          <p:sp>
            <p:nvSpPr>
              <p:cNvPr id="9" name="Folded Corner 8">
                <a:extLst>
                  <a:ext uri="{FF2B5EF4-FFF2-40B4-BE49-F238E27FC236}">
                    <a16:creationId xmlns:a16="http://schemas.microsoft.com/office/drawing/2014/main" id="{6209CA1A-A430-3047-8421-5AA9CA709209}"/>
                  </a:ext>
                </a:extLst>
              </p:cNvPr>
              <p:cNvSpPr/>
              <p:nvPr/>
            </p:nvSpPr>
            <p:spPr>
              <a:xfrm>
                <a:off x="4569621" y="2674402"/>
                <a:ext cx="559254" cy="745069"/>
              </a:xfrm>
              <a:prstGeom prst="foldedCorner">
                <a:avLst/>
              </a:prstGeom>
              <a:solidFill>
                <a:schemeClr val="bg1"/>
              </a:solidFill>
              <a:ln w="3175" cmpd="sng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12CF576-A851-C94C-A010-968225630A7B}"/>
                  </a:ext>
                </a:extLst>
              </p:cNvPr>
              <p:cNvCxnSpPr/>
              <p:nvPr/>
            </p:nvCxnSpPr>
            <p:spPr>
              <a:xfrm>
                <a:off x="4623596" y="27304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0BF78CF8-CEB6-2048-B92F-C26EFAD3D623}"/>
                  </a:ext>
                </a:extLst>
              </p:cNvPr>
              <p:cNvCxnSpPr/>
              <p:nvPr/>
            </p:nvCxnSpPr>
            <p:spPr>
              <a:xfrm>
                <a:off x="4646844" y="27680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0B4D10D6-9C21-7C4B-AF62-0E986D281918}"/>
                  </a:ext>
                </a:extLst>
              </p:cNvPr>
              <p:cNvCxnSpPr/>
              <p:nvPr/>
            </p:nvCxnSpPr>
            <p:spPr>
              <a:xfrm>
                <a:off x="4646844" y="28055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55F0743A-2EF8-BC4A-9CD3-88A861C6F3C3}"/>
                  </a:ext>
                </a:extLst>
              </p:cNvPr>
              <p:cNvCxnSpPr/>
              <p:nvPr/>
            </p:nvCxnSpPr>
            <p:spPr>
              <a:xfrm>
                <a:off x="4622240" y="28431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7071227D-06E4-A84C-B46B-014F2F6FBEC2}"/>
                  </a:ext>
                </a:extLst>
              </p:cNvPr>
              <p:cNvCxnSpPr/>
              <p:nvPr/>
            </p:nvCxnSpPr>
            <p:spPr>
              <a:xfrm>
                <a:off x="4646844" y="28806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26275EB1-2CEE-FC43-80CB-F8BCAAB54308}"/>
                  </a:ext>
                </a:extLst>
              </p:cNvPr>
              <p:cNvCxnSpPr/>
              <p:nvPr/>
            </p:nvCxnSpPr>
            <p:spPr>
              <a:xfrm>
                <a:off x="4680746" y="29181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0628EDDD-38B4-3247-8AA6-0429A46D5826}"/>
                  </a:ext>
                </a:extLst>
              </p:cNvPr>
              <p:cNvCxnSpPr/>
              <p:nvPr/>
            </p:nvCxnSpPr>
            <p:spPr>
              <a:xfrm>
                <a:off x="4723442" y="29557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54EFF7C3-085D-4A4C-B53F-D2DF0AA3AE57}"/>
                  </a:ext>
                </a:extLst>
              </p:cNvPr>
              <p:cNvCxnSpPr/>
              <p:nvPr/>
            </p:nvCxnSpPr>
            <p:spPr>
              <a:xfrm>
                <a:off x="4698838" y="29932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4D205AB9-C12B-AA46-8357-A884D6837A6E}"/>
                  </a:ext>
                </a:extLst>
              </p:cNvPr>
              <p:cNvCxnSpPr/>
              <p:nvPr/>
            </p:nvCxnSpPr>
            <p:spPr>
              <a:xfrm>
                <a:off x="4623596" y="30308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9CBDF7DC-3446-6047-84A7-BD6309728D99}"/>
                  </a:ext>
                </a:extLst>
              </p:cNvPr>
              <p:cNvCxnSpPr/>
              <p:nvPr/>
            </p:nvCxnSpPr>
            <p:spPr>
              <a:xfrm>
                <a:off x="4625415" y="30683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D388066A-4AA5-084E-9F16-F2BE08B3AA24}"/>
                  </a:ext>
                </a:extLst>
              </p:cNvPr>
              <p:cNvCxnSpPr/>
              <p:nvPr/>
            </p:nvCxnSpPr>
            <p:spPr>
              <a:xfrm>
                <a:off x="4648663" y="31058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573B143A-9288-264B-BE7A-63AED537CE0D}"/>
                  </a:ext>
                </a:extLst>
              </p:cNvPr>
              <p:cNvCxnSpPr/>
              <p:nvPr/>
            </p:nvCxnSpPr>
            <p:spPr>
              <a:xfrm>
                <a:off x="4648663" y="31434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F1F83203-07A4-1D42-AFAF-9BA889A61289}"/>
                  </a:ext>
                </a:extLst>
              </p:cNvPr>
              <p:cNvCxnSpPr/>
              <p:nvPr/>
            </p:nvCxnSpPr>
            <p:spPr>
              <a:xfrm>
                <a:off x="4624059" y="318097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EF90CAA-2DDF-9E44-9845-92BAF3E48844}"/>
                  </a:ext>
                </a:extLst>
              </p:cNvPr>
              <p:cNvCxnSpPr/>
              <p:nvPr/>
            </p:nvCxnSpPr>
            <p:spPr>
              <a:xfrm>
                <a:off x="4648663" y="321851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05EB2162-2540-FA4E-B74C-B5FDD18B24F3}"/>
                  </a:ext>
                </a:extLst>
              </p:cNvPr>
              <p:cNvCxnSpPr/>
              <p:nvPr/>
            </p:nvCxnSpPr>
            <p:spPr>
              <a:xfrm>
                <a:off x="4682565" y="325605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469EDC1A-FBB4-8C4F-AED7-E5F264F8DD76}"/>
                  </a:ext>
                </a:extLst>
              </p:cNvPr>
              <p:cNvCxnSpPr/>
              <p:nvPr/>
            </p:nvCxnSpPr>
            <p:spPr>
              <a:xfrm>
                <a:off x="4725261" y="329359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F9EB8298-398A-0846-B35C-C953760DBF99}"/>
                  </a:ext>
                </a:extLst>
              </p:cNvPr>
              <p:cNvCxnSpPr/>
              <p:nvPr/>
            </p:nvCxnSpPr>
            <p:spPr>
              <a:xfrm>
                <a:off x="4700657" y="3331137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8EC0668F-2ACA-444E-8DC2-15180ABB25E9}"/>
                  </a:ext>
                </a:extLst>
              </p:cNvPr>
              <p:cNvCxnSpPr/>
              <p:nvPr/>
            </p:nvCxnSpPr>
            <p:spPr>
              <a:xfrm>
                <a:off x="4625415" y="3368672"/>
                <a:ext cx="202404" cy="0"/>
              </a:xfrm>
              <a:prstGeom prst="line">
                <a:avLst/>
              </a:prstGeom>
              <a:ln w="3175" cmpd="sng">
                <a:solidFill>
                  <a:schemeClr val="tx1"/>
                </a:solidFill>
                <a:prstDash val="dashDot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3585B636-BC65-2443-AD3A-F95F811BBB32}"/>
              </a:ext>
            </a:extLst>
          </p:cNvPr>
          <p:cNvGrpSpPr/>
          <p:nvPr/>
        </p:nvGrpSpPr>
        <p:grpSpPr>
          <a:xfrm>
            <a:off x="7784952" y="4302058"/>
            <a:ext cx="978523" cy="588307"/>
            <a:chOff x="6416753" y="5566516"/>
            <a:chExt cx="978523" cy="588307"/>
          </a:xfrm>
        </p:grpSpPr>
        <p:sp>
          <p:nvSpPr>
            <p:cNvPr id="86" name="Can 85">
              <a:extLst>
                <a:ext uri="{FF2B5EF4-FFF2-40B4-BE49-F238E27FC236}">
                  <a16:creationId xmlns:a16="http://schemas.microsoft.com/office/drawing/2014/main" id="{FC67E876-E58E-AA4B-AD6F-2640A269B3CE}"/>
                </a:ext>
              </a:extLst>
            </p:cNvPr>
            <p:cNvSpPr/>
            <p:nvPr/>
          </p:nvSpPr>
          <p:spPr>
            <a:xfrm>
              <a:off x="6416753" y="5569239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7" name="Can 86">
              <a:extLst>
                <a:ext uri="{FF2B5EF4-FFF2-40B4-BE49-F238E27FC236}">
                  <a16:creationId xmlns:a16="http://schemas.microsoft.com/office/drawing/2014/main" id="{9169474D-1ED7-924F-A2DD-0992F270FCE5}"/>
                </a:ext>
              </a:extLst>
            </p:cNvPr>
            <p:cNvSpPr/>
            <p:nvPr/>
          </p:nvSpPr>
          <p:spPr>
            <a:xfrm>
              <a:off x="6966908" y="5566516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8" name="Can 87">
              <a:extLst>
                <a:ext uri="{FF2B5EF4-FFF2-40B4-BE49-F238E27FC236}">
                  <a16:creationId xmlns:a16="http://schemas.microsoft.com/office/drawing/2014/main" id="{52B7CBEF-7A5E-6F4B-BF69-97B62FC4E643}"/>
                </a:ext>
              </a:extLst>
            </p:cNvPr>
            <p:cNvSpPr/>
            <p:nvPr/>
          </p:nvSpPr>
          <p:spPr>
            <a:xfrm>
              <a:off x="6691830" y="5628063"/>
              <a:ext cx="428368" cy="526760"/>
            </a:xfrm>
            <a:prstGeom prst="ca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90" name="Elbow Connector 89">
            <a:extLst>
              <a:ext uri="{FF2B5EF4-FFF2-40B4-BE49-F238E27FC236}">
                <a16:creationId xmlns:a16="http://schemas.microsoft.com/office/drawing/2014/main" id="{581BB870-3CA2-D54A-9F83-7D3181C8AA61}"/>
              </a:ext>
            </a:extLst>
          </p:cNvPr>
          <p:cNvCxnSpPr>
            <a:cxnSpLocks/>
            <a:stCxn id="86" idx="2"/>
            <a:endCxn id="9" idx="2"/>
          </p:cNvCxnSpPr>
          <p:nvPr/>
        </p:nvCxnSpPr>
        <p:spPr>
          <a:xfrm rot="10800000">
            <a:off x="4154852" y="4371595"/>
            <a:ext cx="3630101" cy="196566"/>
          </a:xfrm>
          <a:prstGeom prst="bentConnector2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99311B63-30F9-BB4F-A7B7-2E8A4ACB9FDE}"/>
              </a:ext>
            </a:extLst>
          </p:cNvPr>
          <p:cNvSpPr/>
          <p:nvPr/>
        </p:nvSpPr>
        <p:spPr>
          <a:xfrm>
            <a:off x="3219649" y="2258225"/>
            <a:ext cx="5830345" cy="2741066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39C4B217-0C10-7C43-8987-C7BC85A3CEB0}"/>
              </a:ext>
            </a:extLst>
          </p:cNvPr>
          <p:cNvSpPr txBox="1"/>
          <p:nvPr/>
        </p:nvSpPr>
        <p:spPr>
          <a:xfrm>
            <a:off x="4611424" y="3138079"/>
            <a:ext cx="34945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@</a:t>
            </a:r>
            <a:r>
              <a:rPr lang="en-US" dirty="0" err="1"/>
              <a:t>uuid</a:t>
            </a:r>
            <a:r>
              <a:rPr lang="en-US" dirty="0"/>
              <a:t> – universal unique identifier</a:t>
            </a:r>
          </a:p>
          <a:p>
            <a:pPr lvl="1"/>
            <a:r>
              <a:rPr lang="en-US" dirty="0"/>
              <a:t>scope = universe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C2B6469-AC17-5445-B220-0F73FE64CC69}"/>
              </a:ext>
            </a:extLst>
          </p:cNvPr>
          <p:cNvSpPr txBox="1"/>
          <p:nvPr/>
        </p:nvSpPr>
        <p:spPr>
          <a:xfrm>
            <a:off x="4611424" y="3831063"/>
            <a:ext cx="36969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&lt;code&gt; – identifier from some source</a:t>
            </a:r>
          </a:p>
          <a:p>
            <a:pPr lvl="1"/>
            <a:r>
              <a:rPr lang="en-US" dirty="0"/>
              <a:t>scope = </a:t>
            </a:r>
            <a:r>
              <a:rPr lang="en-US" dirty="0" err="1"/>
              <a:t>codespace</a:t>
            </a:r>
            <a:endParaRPr lang="en-US" dirty="0"/>
          </a:p>
        </p:txBody>
      </p:sp>
      <p:pic>
        <p:nvPicPr>
          <p:cNvPr id="107" name="Picture 106" descr="A screenshot of a social media post&#13;&#10;&#13;&#10;Description automatically generated">
            <a:extLst>
              <a:ext uri="{FF2B5EF4-FFF2-40B4-BE49-F238E27FC236}">
                <a16:creationId xmlns:a16="http://schemas.microsoft.com/office/drawing/2014/main" id="{7BF5AAAA-5D92-274B-A70C-0292DBAE67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3771" y="1563293"/>
            <a:ext cx="2117692" cy="13898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8" name="Picture 107" descr="A screenshot of a cell phone&#13;&#10;&#13;&#10;Description automatically generated">
            <a:extLst>
              <a:ext uri="{FF2B5EF4-FFF2-40B4-BE49-F238E27FC236}">
                <a16:creationId xmlns:a16="http://schemas.microsoft.com/office/drawing/2014/main" id="{46095BB4-A444-624E-837A-2460AE62A6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7487" y="4294694"/>
            <a:ext cx="2123976" cy="138986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7" name="Picture 126" descr="unidata25.jpg">
            <a:extLst>
              <a:ext uri="{FF2B5EF4-FFF2-40B4-BE49-F238E27FC236}">
                <a16:creationId xmlns:a16="http://schemas.microsoft.com/office/drawing/2014/main" id="{6E5AF2BA-ED06-0A4F-8E67-DB180AE641C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8881" y="1259001"/>
            <a:ext cx="2544242" cy="1987782"/>
          </a:xfrm>
          <a:prstGeom prst="rect">
            <a:avLst/>
          </a:prstGeom>
        </p:spPr>
      </p:pic>
      <p:grpSp>
        <p:nvGrpSpPr>
          <p:cNvPr id="130" name="Group 129">
            <a:extLst>
              <a:ext uri="{FF2B5EF4-FFF2-40B4-BE49-F238E27FC236}">
                <a16:creationId xmlns:a16="http://schemas.microsoft.com/office/drawing/2014/main" id="{6B509F7E-CFB8-9548-8B37-8D72332B6BC5}"/>
              </a:ext>
            </a:extLst>
          </p:cNvPr>
          <p:cNvGrpSpPr/>
          <p:nvPr/>
        </p:nvGrpSpPr>
        <p:grpSpPr>
          <a:xfrm>
            <a:off x="5617043" y="5554444"/>
            <a:ext cx="978523" cy="588307"/>
            <a:chOff x="6416753" y="5566516"/>
            <a:chExt cx="978523" cy="588307"/>
          </a:xfrm>
        </p:grpSpPr>
        <p:sp>
          <p:nvSpPr>
            <p:cNvPr id="131" name="Can 130">
              <a:extLst>
                <a:ext uri="{FF2B5EF4-FFF2-40B4-BE49-F238E27FC236}">
                  <a16:creationId xmlns:a16="http://schemas.microsoft.com/office/drawing/2014/main" id="{893B7728-B754-554B-A956-575665E54FAB}"/>
                </a:ext>
              </a:extLst>
            </p:cNvPr>
            <p:cNvSpPr/>
            <p:nvPr/>
          </p:nvSpPr>
          <p:spPr>
            <a:xfrm>
              <a:off x="6416753" y="5569239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2" name="Can 131">
              <a:extLst>
                <a:ext uri="{FF2B5EF4-FFF2-40B4-BE49-F238E27FC236}">
                  <a16:creationId xmlns:a16="http://schemas.microsoft.com/office/drawing/2014/main" id="{22C85031-8EC6-A34E-9A01-FD36B0FCCF99}"/>
                </a:ext>
              </a:extLst>
            </p:cNvPr>
            <p:cNvSpPr/>
            <p:nvPr/>
          </p:nvSpPr>
          <p:spPr>
            <a:xfrm>
              <a:off x="6966908" y="5566516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Can 132">
              <a:extLst>
                <a:ext uri="{FF2B5EF4-FFF2-40B4-BE49-F238E27FC236}">
                  <a16:creationId xmlns:a16="http://schemas.microsoft.com/office/drawing/2014/main" id="{AD5FBA88-7184-914F-B035-801917D517E3}"/>
                </a:ext>
              </a:extLst>
            </p:cNvPr>
            <p:cNvSpPr/>
            <p:nvPr/>
          </p:nvSpPr>
          <p:spPr>
            <a:xfrm>
              <a:off x="6691830" y="5628063"/>
              <a:ext cx="428368" cy="526760"/>
            </a:xfrm>
            <a:prstGeom prst="ca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138" name="Elbow Connector 137">
            <a:extLst>
              <a:ext uri="{FF2B5EF4-FFF2-40B4-BE49-F238E27FC236}">
                <a16:creationId xmlns:a16="http://schemas.microsoft.com/office/drawing/2014/main" id="{9FE35646-E687-BE46-8A95-A3A66C3B3405}"/>
              </a:ext>
            </a:extLst>
          </p:cNvPr>
          <p:cNvCxnSpPr>
            <a:cxnSpLocks/>
            <a:stCxn id="91" idx="1"/>
            <a:endCxn id="127" idx="3"/>
          </p:cNvCxnSpPr>
          <p:nvPr/>
        </p:nvCxnSpPr>
        <p:spPr>
          <a:xfrm rot="10800000">
            <a:off x="2853123" y="2252892"/>
            <a:ext cx="366526" cy="1375866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Elbow Connector 138">
            <a:extLst>
              <a:ext uri="{FF2B5EF4-FFF2-40B4-BE49-F238E27FC236}">
                <a16:creationId xmlns:a16="http://schemas.microsoft.com/office/drawing/2014/main" id="{21677A40-F32A-FF45-ACFD-ADDCE83708CB}"/>
              </a:ext>
            </a:extLst>
          </p:cNvPr>
          <p:cNvCxnSpPr>
            <a:cxnSpLocks/>
            <a:stCxn id="91" idx="1"/>
            <a:endCxn id="125" idx="3"/>
          </p:cNvCxnSpPr>
          <p:nvPr/>
        </p:nvCxnSpPr>
        <p:spPr>
          <a:xfrm rot="10800000" flipV="1">
            <a:off x="2701873" y="3628758"/>
            <a:ext cx="517777" cy="1947450"/>
          </a:xfrm>
          <a:prstGeom prst="bentConnector3">
            <a:avLst>
              <a:gd name="adj1" fmla="val 35146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Elbow Connector 139">
            <a:extLst>
              <a:ext uri="{FF2B5EF4-FFF2-40B4-BE49-F238E27FC236}">
                <a16:creationId xmlns:a16="http://schemas.microsoft.com/office/drawing/2014/main" id="{0D248DF2-7D0E-BA45-A3BE-A09CABB7BB36}"/>
              </a:ext>
            </a:extLst>
          </p:cNvPr>
          <p:cNvCxnSpPr>
            <a:cxnSpLocks/>
            <a:stCxn id="91" idx="2"/>
            <a:endCxn id="131" idx="1"/>
          </p:cNvCxnSpPr>
          <p:nvPr/>
        </p:nvCxnSpPr>
        <p:spPr>
          <a:xfrm rot="5400000">
            <a:off x="5704087" y="5126432"/>
            <a:ext cx="557876" cy="303595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140">
            <a:extLst>
              <a:ext uri="{FF2B5EF4-FFF2-40B4-BE49-F238E27FC236}">
                <a16:creationId xmlns:a16="http://schemas.microsoft.com/office/drawing/2014/main" id="{E7E42DF3-A116-E146-B4D3-05E391FA7A3C}"/>
              </a:ext>
            </a:extLst>
          </p:cNvPr>
          <p:cNvCxnSpPr>
            <a:cxnSpLocks/>
            <a:stCxn id="91" idx="3"/>
            <a:endCxn id="108" idx="1"/>
          </p:cNvCxnSpPr>
          <p:nvPr/>
        </p:nvCxnSpPr>
        <p:spPr>
          <a:xfrm>
            <a:off x="9049994" y="3628758"/>
            <a:ext cx="577493" cy="13608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141">
            <a:extLst>
              <a:ext uri="{FF2B5EF4-FFF2-40B4-BE49-F238E27FC236}">
                <a16:creationId xmlns:a16="http://schemas.microsoft.com/office/drawing/2014/main" id="{9B3C55B7-532A-484B-B530-5742694776B9}"/>
              </a:ext>
            </a:extLst>
          </p:cNvPr>
          <p:cNvCxnSpPr>
            <a:cxnSpLocks/>
            <a:stCxn id="91" idx="3"/>
            <a:endCxn id="107" idx="1"/>
          </p:cNvCxnSpPr>
          <p:nvPr/>
        </p:nvCxnSpPr>
        <p:spPr>
          <a:xfrm flipV="1">
            <a:off x="9049994" y="2258225"/>
            <a:ext cx="583777" cy="1370533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5E5B01B7-D46F-1C4F-A409-B1842EFFAF3C}"/>
              </a:ext>
            </a:extLst>
          </p:cNvPr>
          <p:cNvSpPr/>
          <p:nvPr/>
        </p:nvSpPr>
        <p:spPr>
          <a:xfrm>
            <a:off x="574055" y="1812853"/>
            <a:ext cx="177004" cy="18607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7" name="Elbow Connector 156">
            <a:extLst>
              <a:ext uri="{FF2B5EF4-FFF2-40B4-BE49-F238E27FC236}">
                <a16:creationId xmlns:a16="http://schemas.microsoft.com/office/drawing/2014/main" id="{B8DDAA34-FAE8-E548-B141-719A6F1F5664}"/>
              </a:ext>
            </a:extLst>
          </p:cNvPr>
          <p:cNvCxnSpPr>
            <a:cxnSpLocks/>
            <a:stCxn id="91" idx="1"/>
            <a:endCxn id="156" idx="0"/>
          </p:cNvCxnSpPr>
          <p:nvPr/>
        </p:nvCxnSpPr>
        <p:spPr>
          <a:xfrm rot="10800000">
            <a:off x="662557" y="1812854"/>
            <a:ext cx="2557092" cy="1815905"/>
          </a:xfrm>
          <a:prstGeom prst="bentConnector4">
            <a:avLst>
              <a:gd name="adj1" fmla="val 6668"/>
              <a:gd name="adj2" fmla="val 112589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8922D6A1-E1FC-DF43-9C05-3868ADB09059}"/>
              </a:ext>
            </a:extLst>
          </p:cNvPr>
          <p:cNvSpPr txBox="1"/>
          <p:nvPr/>
        </p:nvSpPr>
        <p:spPr>
          <a:xfrm>
            <a:off x="3616326" y="1766996"/>
            <a:ext cx="4961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xlink:href</a:t>
            </a:r>
            <a:r>
              <a:rPr lang="en-US" dirty="0"/>
              <a:t> – link to external information on the web</a:t>
            </a:r>
          </a:p>
        </p:txBody>
      </p:sp>
    </p:spTree>
    <p:extLst>
      <p:ext uri="{BB962C8B-B14F-4D97-AF65-F5344CB8AC3E}">
        <p14:creationId xmlns:p14="http://schemas.microsoft.com/office/powerpoint/2010/main" val="44544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2" grpId="0"/>
      <p:bldP spid="98" grpId="0"/>
      <p:bldP spid="156" grpId="0" animBg="1"/>
      <p:bldP spid="1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D7D40-57E8-7346-82C0-AD8043863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2533" y="367959"/>
            <a:ext cx="10515600" cy="574844"/>
          </a:xfrm>
        </p:spPr>
        <p:txBody>
          <a:bodyPr>
            <a:normAutofit fontScale="90000"/>
          </a:bodyPr>
          <a:lstStyle/>
          <a:p>
            <a:r>
              <a:rPr lang="en-US" dirty="0"/>
              <a:t>Twelve Metadata Collections</a:t>
            </a:r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44C8B30E-BDE2-4F43-A8A3-9A88F0D5ABC3}"/>
              </a:ext>
            </a:extLst>
          </p:cNvPr>
          <p:cNvGrpSpPr/>
          <p:nvPr/>
        </p:nvGrpSpPr>
        <p:grpSpPr>
          <a:xfrm>
            <a:off x="3847667" y="1192646"/>
            <a:ext cx="3156383" cy="785054"/>
            <a:chOff x="3388350" y="1500503"/>
            <a:chExt cx="4216400" cy="939800"/>
          </a:xfrm>
        </p:grpSpPr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427B2D1B-BE4B-2B47-9B54-B20F80CB18AE}"/>
                </a:ext>
              </a:extLst>
            </p:cNvPr>
            <p:cNvSpPr/>
            <p:nvPr/>
          </p:nvSpPr>
          <p:spPr>
            <a:xfrm>
              <a:off x="3388350" y="1500503"/>
              <a:ext cx="4216400" cy="939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6" name="Picture 175" descr="A picture containing clipart&#13;&#10;&#13;&#10;Description automatically generated">
              <a:extLst>
                <a:ext uri="{FF2B5EF4-FFF2-40B4-BE49-F238E27FC236}">
                  <a16:creationId xmlns:a16="http://schemas.microsoft.com/office/drawing/2014/main" id="{88ADA232-742E-2F42-97D1-8E773FD3E5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88350" y="1500503"/>
              <a:ext cx="4216400" cy="9398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</p:pic>
      </p:grpSp>
      <p:pic>
        <p:nvPicPr>
          <p:cNvPr id="178" name="Picture 177" descr="A picture containing transport, wheel&#13;&#10;&#13;&#10;Description automatically generated">
            <a:extLst>
              <a:ext uri="{FF2B5EF4-FFF2-40B4-BE49-F238E27FC236}">
                <a16:creationId xmlns:a16="http://schemas.microsoft.com/office/drawing/2014/main" id="{C62EEB13-DC1F-4D40-8378-B08E0BBB02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3225" y="2192997"/>
            <a:ext cx="2565400" cy="1092200"/>
          </a:xfrm>
          <a:prstGeom prst="rect">
            <a:avLst/>
          </a:prstGeom>
        </p:spPr>
      </p:pic>
      <p:pic>
        <p:nvPicPr>
          <p:cNvPr id="180" name="Picture 179">
            <a:extLst>
              <a:ext uri="{FF2B5EF4-FFF2-40B4-BE49-F238E27FC236}">
                <a16:creationId xmlns:a16="http://schemas.microsoft.com/office/drawing/2014/main" id="{E9E7732A-886C-0345-B35F-8615C44EE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5400" y="1727965"/>
            <a:ext cx="1612900" cy="1524000"/>
          </a:xfrm>
          <a:prstGeom prst="rect">
            <a:avLst/>
          </a:prstGeom>
        </p:spPr>
      </p:pic>
      <p:pic>
        <p:nvPicPr>
          <p:cNvPr id="182" name="Picture 181" descr="A close up of a logo&#13;&#10;&#13;&#10;Description automatically generated">
            <a:extLst>
              <a:ext uri="{FF2B5EF4-FFF2-40B4-BE49-F238E27FC236}">
                <a16:creationId xmlns:a16="http://schemas.microsoft.com/office/drawing/2014/main" id="{1BE529CA-32A5-3D44-B6E6-7C563B3AB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1300" y="3510410"/>
            <a:ext cx="2566830" cy="694554"/>
          </a:xfrm>
          <a:prstGeom prst="rect">
            <a:avLst/>
          </a:prstGeom>
        </p:spPr>
      </p:pic>
      <p:pic>
        <p:nvPicPr>
          <p:cNvPr id="184" name="Picture 183">
            <a:extLst>
              <a:ext uri="{FF2B5EF4-FFF2-40B4-BE49-F238E27FC236}">
                <a16:creationId xmlns:a16="http://schemas.microsoft.com/office/drawing/2014/main" id="{2ACE3B94-4EA0-AE43-9B01-32EC943809D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6890"/>
          <a:stretch/>
        </p:blipFill>
        <p:spPr>
          <a:xfrm>
            <a:off x="8328580" y="425782"/>
            <a:ext cx="2057400" cy="1943100"/>
          </a:xfrm>
          <a:prstGeom prst="rect">
            <a:avLst/>
          </a:prstGeom>
        </p:spPr>
      </p:pic>
      <p:pic>
        <p:nvPicPr>
          <p:cNvPr id="186" name="Picture 185" descr="A close up of a sign&#13;&#10;&#13;&#10;Description automatically generated">
            <a:extLst>
              <a:ext uri="{FF2B5EF4-FFF2-40B4-BE49-F238E27FC236}">
                <a16:creationId xmlns:a16="http://schemas.microsoft.com/office/drawing/2014/main" id="{718D13ED-55C8-6041-9C6F-2A2D066460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138" y="3376397"/>
            <a:ext cx="2001215" cy="1194755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BBFA036B-009B-DF4A-AA21-1D314E49D3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67257" y="2489965"/>
            <a:ext cx="1047050" cy="1009655"/>
          </a:xfrm>
          <a:prstGeom prst="rect">
            <a:avLst/>
          </a:prstGeom>
        </p:spPr>
      </p:pic>
      <p:pic>
        <p:nvPicPr>
          <p:cNvPr id="190" name="Picture 189">
            <a:extLst>
              <a:ext uri="{FF2B5EF4-FFF2-40B4-BE49-F238E27FC236}">
                <a16:creationId xmlns:a16="http://schemas.microsoft.com/office/drawing/2014/main" id="{07A4EFD1-1D60-BA4B-8E94-D6521A9C0C1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25817" y="2680964"/>
            <a:ext cx="1917700" cy="1524000"/>
          </a:xfrm>
          <a:prstGeom prst="rect">
            <a:avLst/>
          </a:prstGeom>
        </p:spPr>
      </p:pic>
      <p:pic>
        <p:nvPicPr>
          <p:cNvPr id="192" name="Picture 191">
            <a:extLst>
              <a:ext uri="{FF2B5EF4-FFF2-40B4-BE49-F238E27FC236}">
                <a16:creationId xmlns:a16="http://schemas.microsoft.com/office/drawing/2014/main" id="{F78927D0-B5C8-FF43-895D-CC7DF236D1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3600" y="925140"/>
            <a:ext cx="2057400" cy="1524000"/>
          </a:xfrm>
          <a:prstGeom prst="rect">
            <a:avLst/>
          </a:prstGeom>
        </p:spPr>
      </p:pic>
      <p:pic>
        <p:nvPicPr>
          <p:cNvPr id="194" name="Picture 193">
            <a:extLst>
              <a:ext uri="{FF2B5EF4-FFF2-40B4-BE49-F238E27FC236}">
                <a16:creationId xmlns:a16="http://schemas.microsoft.com/office/drawing/2014/main" id="{53134761-1F4B-8B40-BFAE-9CDDF91BAF8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584667" y="680268"/>
            <a:ext cx="1047050" cy="1172696"/>
          </a:xfrm>
          <a:prstGeom prst="rect">
            <a:avLst/>
          </a:prstGeom>
        </p:spPr>
      </p:pic>
      <p:pic>
        <p:nvPicPr>
          <p:cNvPr id="196" name="Picture 195">
            <a:extLst>
              <a:ext uri="{FF2B5EF4-FFF2-40B4-BE49-F238E27FC236}">
                <a16:creationId xmlns:a16="http://schemas.microsoft.com/office/drawing/2014/main" id="{99ADF327-7D52-674A-8ECC-802FDBBDE22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62992" y="3067295"/>
            <a:ext cx="1651000" cy="152400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BFE26C3-1001-8847-8EB6-C58CE3C53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216843"/>
              </p:ext>
            </p:extLst>
          </p:nvPr>
        </p:nvGraphicFramePr>
        <p:xfrm>
          <a:off x="500146" y="4757488"/>
          <a:ext cx="11234655" cy="1554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61409">
                  <a:extLst>
                    <a:ext uri="{9D8B030D-6E8A-4147-A177-3AD203B41FA5}">
                      <a16:colId xmlns:a16="http://schemas.microsoft.com/office/drawing/2014/main" val="4272171147"/>
                    </a:ext>
                  </a:extLst>
                </a:gridCol>
                <a:gridCol w="3568274">
                  <a:extLst>
                    <a:ext uri="{9D8B030D-6E8A-4147-A177-3AD203B41FA5}">
                      <a16:colId xmlns:a16="http://schemas.microsoft.com/office/drawing/2014/main" val="2266587191"/>
                    </a:ext>
                  </a:extLst>
                </a:gridCol>
                <a:gridCol w="2496308">
                  <a:extLst>
                    <a:ext uri="{9D8B030D-6E8A-4147-A177-3AD203B41FA5}">
                      <a16:colId xmlns:a16="http://schemas.microsoft.com/office/drawing/2014/main" val="482224680"/>
                    </a:ext>
                  </a:extLst>
                </a:gridCol>
                <a:gridCol w="2808664">
                  <a:extLst>
                    <a:ext uri="{9D8B030D-6E8A-4147-A177-3AD203B41FA5}">
                      <a16:colId xmlns:a16="http://schemas.microsoft.com/office/drawing/2014/main" val="4030873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ARCTIC – NSF Arctic Data Center*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MG, MGU - National Center for Environmental Information (Marine Geology). The MGU collection includes links that are resolved in the MG collection.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PANGAEA*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NSIDC-ECS - National Snow and ICE Data Center – EOS Core System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70059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GRIIDC – Gulf of Mexico Research Initiative*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NKN – Northwest Knowledge Network*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R2R – Rolling Deck to Repository*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BCO-DMO – Biological &amp; Chemical Oceanography Data Management Office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56124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National Center for Environmental Information*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NRDC – Nevada Research Data Center*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RW – Research Workstation*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73389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BD49254-22CE-3647-A06F-252E215D00EC}"/>
              </a:ext>
            </a:extLst>
          </p:cNvPr>
          <p:cNvSpPr/>
          <p:nvPr/>
        </p:nvSpPr>
        <p:spPr>
          <a:xfrm>
            <a:off x="410178" y="6285229"/>
            <a:ext cx="417902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i="1" dirty="0"/>
              <a:t>*metadata retrieved from </a:t>
            </a:r>
            <a:r>
              <a:rPr lang="en-US" sz="1200" i="1" dirty="0" err="1"/>
              <a:t>DataOne</a:t>
            </a:r>
            <a:r>
              <a:rPr lang="en-US" sz="1200" i="1" dirty="0"/>
              <a:t> (https://</a:t>
            </a:r>
            <a:r>
              <a:rPr lang="en-US" sz="1200" i="1" dirty="0" err="1"/>
              <a:t>www.dataone.org</a:t>
            </a:r>
            <a:r>
              <a:rPr lang="en-US" sz="1200" i="1" dirty="0"/>
              <a:t>/)</a:t>
            </a:r>
          </a:p>
        </p:txBody>
      </p:sp>
    </p:spTree>
    <p:extLst>
      <p:ext uri="{BB962C8B-B14F-4D97-AF65-F5344CB8AC3E}">
        <p14:creationId xmlns:p14="http://schemas.microsoft.com/office/powerpoint/2010/main" val="332424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852BF-FF35-CE43-B4E9-DDC87FB8F1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8784" y="304338"/>
            <a:ext cx="1162556" cy="649793"/>
          </a:xfrm>
        </p:spPr>
        <p:txBody>
          <a:bodyPr>
            <a:normAutofit/>
          </a:bodyPr>
          <a:lstStyle/>
          <a:p>
            <a:pPr algn="l"/>
            <a:r>
              <a:rPr lang="en-US" sz="3600" dirty="0"/>
              <a:t>@id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FC6037-5CF6-7B4D-9264-5DEC29B09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487124"/>
              </p:ext>
            </p:extLst>
          </p:nvPr>
        </p:nvGraphicFramePr>
        <p:xfrm>
          <a:off x="5544065" y="1038946"/>
          <a:ext cx="6293439" cy="394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0244">
                  <a:extLst>
                    <a:ext uri="{9D8B030D-6E8A-4147-A177-3AD203B41FA5}">
                      <a16:colId xmlns:a16="http://schemas.microsoft.com/office/drawing/2014/main" val="3239661834"/>
                    </a:ext>
                  </a:extLst>
                </a:gridCol>
                <a:gridCol w="5503195">
                  <a:extLst>
                    <a:ext uri="{9D8B030D-6E8A-4147-A177-3AD203B41FA5}">
                      <a16:colId xmlns:a16="http://schemas.microsoft.com/office/drawing/2014/main" val="26556939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083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4 - 7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identifying bounding extents (spatial and temporal), some required </a:t>
                      </a:r>
                      <a:r>
                        <a:rPr lang="en-US" dirty="0" err="1"/>
                        <a:t>gml</a:t>
                      </a:r>
                      <a:r>
                        <a:rPr lang="en-US" dirty="0"/>
                        <a:t> ids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463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contentInfo</a:t>
                      </a:r>
                      <a:r>
                        <a:rPr lang="en-US" dirty="0"/>
                        <a:t> ids: variable names (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grainSizeWeightPercent</a:t>
                      </a:r>
                      <a:r>
                        <a:rPr lang="en-US" dirty="0"/>
                        <a:t>) or database keys (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col2.ds8242134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89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processStep</a:t>
                      </a:r>
                      <a:r>
                        <a:rPr lang="en-US" dirty="0"/>
                        <a:t>: brief descriptions (received) or database keys (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event2324175)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583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source: brief descriptions (Provider) or database keys (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ref22348)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638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geographic feature identifiers (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feature0, track_1, segid_1</a:t>
                      </a:r>
                      <a:r>
                        <a:rPr lang="en-US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869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record identifier (</a:t>
                      </a:r>
                      <a:r>
                        <a:rPr lang="en-US" dirty="0" err="1"/>
                        <a:t>MD_Metadata</a:t>
                      </a:r>
                      <a:r>
                        <a:rPr lang="en-US" dirty="0"/>
                        <a:t>/@id)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48395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7F8D16DA-20EE-3B47-8D54-EFE37B6C82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157" r="10075"/>
          <a:stretch/>
        </p:blipFill>
        <p:spPr>
          <a:xfrm>
            <a:off x="457200" y="1028700"/>
            <a:ext cx="4699219" cy="48615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659EBE-3EC4-0846-AB5F-0DED3C086BE3}"/>
              </a:ext>
            </a:extLst>
          </p:cNvPr>
          <p:cNvSpPr txBox="1"/>
          <p:nvPr/>
        </p:nvSpPr>
        <p:spPr>
          <a:xfrm>
            <a:off x="5447033" y="4985207"/>
            <a:ext cx="6375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The NCEI – MG, MGU, and PANGAEA collections use @id in ten to thirteen locations. The most common usage is for identifying bounding spatial and temporal extents for described resources.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70BED9B-4FA1-554B-BCFC-BCAC59CC8E1D}"/>
              </a:ext>
            </a:extLst>
          </p:cNvPr>
          <p:cNvSpPr/>
          <p:nvPr/>
        </p:nvSpPr>
        <p:spPr>
          <a:xfrm>
            <a:off x="362858" y="5869462"/>
            <a:ext cx="47443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Radar plot showing the total number of @id elements (28) and the % of those elements used in each collection. </a:t>
            </a:r>
          </a:p>
        </p:txBody>
      </p:sp>
    </p:spTree>
    <p:extLst>
      <p:ext uri="{BB962C8B-B14F-4D97-AF65-F5344CB8AC3E}">
        <p14:creationId xmlns:p14="http://schemas.microsoft.com/office/powerpoint/2010/main" val="3036137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AF18C-F5AF-3B45-B763-915509D1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453" y="354229"/>
            <a:ext cx="1847336" cy="617838"/>
          </a:xfrm>
        </p:spPr>
        <p:txBody>
          <a:bodyPr>
            <a:normAutofit/>
          </a:bodyPr>
          <a:lstStyle/>
          <a:p>
            <a:r>
              <a:rPr lang="en-US" sz="3600" dirty="0"/>
              <a:t>@</a:t>
            </a:r>
            <a:r>
              <a:rPr lang="en-US" sz="3600" dirty="0" err="1"/>
              <a:t>uuid</a:t>
            </a:r>
            <a:endParaRPr lang="en-US" sz="3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39F5BE-B209-8A45-B5DB-87F4C35B47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71" r="8298"/>
          <a:stretch/>
        </p:blipFill>
        <p:spPr>
          <a:xfrm>
            <a:off x="465438" y="1028700"/>
            <a:ext cx="4678062" cy="486042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74EF55-D6E3-0245-8FAD-7C5B32F96027}"/>
              </a:ext>
            </a:extLst>
          </p:cNvPr>
          <p:cNvSpPr txBox="1"/>
          <p:nvPr/>
        </p:nvSpPr>
        <p:spPr>
          <a:xfrm>
            <a:off x="5325025" y="935782"/>
            <a:ext cx="620206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The MG collections use @</a:t>
            </a:r>
            <a:r>
              <a:rPr lang="en-US" dirty="0" err="1">
                <a:latin typeface="+mj-lt"/>
              </a:rPr>
              <a:t>uuid</a:t>
            </a:r>
            <a:r>
              <a:rPr lang="en-US" dirty="0">
                <a:latin typeface="+mj-lt"/>
              </a:rPr>
              <a:t> to identify metadata components that can be reused across multiple metadata records. The MGU collection includes </a:t>
            </a:r>
            <a:r>
              <a:rPr lang="en-US" dirty="0" err="1">
                <a:latin typeface="+mj-lt"/>
              </a:rPr>
              <a:t>hrefs</a:t>
            </a:r>
            <a:r>
              <a:rPr lang="en-US" dirty="0">
                <a:latin typeface="+mj-lt"/>
              </a:rPr>
              <a:t> to these components using the </a:t>
            </a:r>
            <a:r>
              <a:rPr lang="en-US" dirty="0" err="1">
                <a:latin typeface="+mj-lt"/>
              </a:rPr>
              <a:t>uuids</a:t>
            </a:r>
            <a:r>
              <a:rPr lang="en-US" dirty="0">
                <a:latin typeface="+mj-lt"/>
              </a:rPr>
              <a:t> and these links are resolved in the MG collection. </a:t>
            </a:r>
          </a:p>
          <a:p>
            <a:endParaRPr lang="en-US" sz="1000" dirty="0">
              <a:latin typeface="+mj-lt"/>
            </a:endParaRPr>
          </a:p>
          <a:p>
            <a:r>
              <a:rPr lang="en-US" dirty="0">
                <a:latin typeface="+mj-lt"/>
              </a:rPr>
              <a:t>For example, </a:t>
            </a:r>
            <a:r>
              <a:rPr lang="en-US" dirty="0" err="1">
                <a:latin typeface="+mj-lt"/>
              </a:rPr>
              <a:t>xlink:title</a:t>
            </a:r>
            <a:r>
              <a:rPr lang="en-US" dirty="0">
                <a:latin typeface="+mj-lt"/>
              </a:rPr>
              <a:t>="Marine Geology Data Manager - distributor - DOC/NOAA/NESDIS/NCEI &gt;</a:t>
            </a:r>
          </a:p>
          <a:p>
            <a:r>
              <a:rPr lang="en-US" dirty="0">
                <a:latin typeface="+mj-lt"/>
              </a:rPr>
              <a:t>National Centers for Environmental Information, NESDIS, NOAA, </a:t>
            </a:r>
          </a:p>
          <a:p>
            <a:r>
              <a:rPr lang="en-US" dirty="0">
                <a:latin typeface="+mj-lt"/>
              </a:rPr>
              <a:t>U.S. Department of Commerce” </a:t>
            </a:r>
            <a:r>
              <a:rPr lang="en-US" dirty="0" err="1">
                <a:latin typeface="+mj-lt"/>
              </a:rPr>
              <a:t>xlink:href</a:t>
            </a:r>
            <a:r>
              <a:rPr lang="en-US" dirty="0">
                <a:latin typeface="+mj-lt"/>
              </a:rPr>
              <a:t>="https://</a:t>
            </a:r>
            <a:r>
              <a:rPr lang="en-US" dirty="0" err="1">
                <a:latin typeface="+mj-lt"/>
              </a:rPr>
              <a:t>www.ngdc.noaa.gov</a:t>
            </a:r>
            <a:r>
              <a:rPr lang="en-US" dirty="0">
                <a:latin typeface="+mj-lt"/>
              </a:rPr>
              <a:t>/</a:t>
            </a:r>
            <a:r>
              <a:rPr lang="en-US" dirty="0" err="1">
                <a:latin typeface="+mj-lt"/>
              </a:rPr>
              <a:t>docucomp</a:t>
            </a:r>
            <a:r>
              <a:rPr lang="en-US" dirty="0">
                <a:latin typeface="+mj-lt"/>
              </a:rPr>
              <a:t>/</a:t>
            </a:r>
          </a:p>
          <a:p>
            <a:r>
              <a:rPr lang="en-US" dirty="0">
                <a:latin typeface="+mj-lt"/>
              </a:rPr>
              <a:t>837b1ad6-a9f3-43e8-be71-0962d51cadaa” </a:t>
            </a:r>
          </a:p>
          <a:p>
            <a:r>
              <a:rPr lang="en-US" dirty="0">
                <a:latin typeface="+mj-lt"/>
              </a:rPr>
              <a:t>in the MGU collection resolves to XML in the MG collection that provides information about the resource distributor.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3133D5C-8F91-874C-9337-3ABDD56F42B7}"/>
              </a:ext>
            </a:extLst>
          </p:cNvPr>
          <p:cNvSpPr txBox="1"/>
          <p:nvPr/>
        </p:nvSpPr>
        <p:spPr>
          <a:xfrm>
            <a:off x="378213" y="5935892"/>
            <a:ext cx="47982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@</a:t>
            </a:r>
            <a:r>
              <a:rPr lang="en-US" sz="1200" dirty="0" err="1"/>
              <a:t>uuid</a:t>
            </a:r>
            <a:r>
              <a:rPr lang="en-US" sz="1200" dirty="0"/>
              <a:t> elements (25) and the % of those elements used in each collection</a:t>
            </a:r>
          </a:p>
        </p:txBody>
      </p:sp>
    </p:spTree>
    <p:extLst>
      <p:ext uri="{BB962C8B-B14F-4D97-AF65-F5344CB8AC3E}">
        <p14:creationId xmlns:p14="http://schemas.microsoft.com/office/powerpoint/2010/main" val="229127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3D33F-9549-FC4D-AE10-22DA3A5237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993" y="363535"/>
            <a:ext cx="6918303" cy="5207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ISO Identifiers (</a:t>
            </a:r>
            <a:r>
              <a:rPr lang="en-US" sz="4000" dirty="0" err="1"/>
              <a:t>MD_Identifier</a:t>
            </a:r>
            <a:r>
              <a:rPr lang="en-US" sz="4000" dirty="0"/>
              <a:t>/code)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A6098E-B42A-6F4E-8BA2-0BBDCB03D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867779"/>
              </p:ext>
            </p:extLst>
          </p:nvPr>
        </p:nvGraphicFramePr>
        <p:xfrm>
          <a:off x="5553722" y="1040908"/>
          <a:ext cx="6095999" cy="2397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65452">
                  <a:extLst>
                    <a:ext uri="{9D8B030D-6E8A-4147-A177-3AD203B41FA5}">
                      <a16:colId xmlns:a16="http://schemas.microsoft.com/office/drawing/2014/main" val="3239661834"/>
                    </a:ext>
                  </a:extLst>
                </a:gridCol>
                <a:gridCol w="5330547">
                  <a:extLst>
                    <a:ext uri="{9D8B030D-6E8A-4147-A177-3AD203B41FA5}">
                      <a16:colId xmlns:a16="http://schemas.microsoft.com/office/drawing/2014/main" val="26556939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Use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083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resource identifier (</a:t>
                      </a:r>
                      <a:r>
                        <a:rPr lang="en-US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identificationInfo.citation.identifier.code</a:t>
                      </a:r>
                      <a:r>
                        <a:rPr lang="en-US" dirty="0">
                          <a:effectLst/>
                        </a:rPr>
                        <a:t>), Many multiples (local + DOI)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6463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5 - 6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platform and/or instrument identifiers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89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resources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583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geographic identifier (cruise start/end)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63811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98F2275-EDA4-EA48-BC3A-8693310811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402" r="10757"/>
          <a:stretch/>
        </p:blipFill>
        <p:spPr>
          <a:xfrm>
            <a:off x="465438" y="1028700"/>
            <a:ext cx="4667918" cy="42435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C64380-7D29-484E-84B7-80FC85763E3C}"/>
              </a:ext>
            </a:extLst>
          </p:cNvPr>
          <p:cNvSpPr/>
          <p:nvPr/>
        </p:nvSpPr>
        <p:spPr>
          <a:xfrm>
            <a:off x="5453802" y="3501052"/>
            <a:ext cx="62727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latin typeface="+mj-lt"/>
              </a:rPr>
              <a:t>In most cases these identifiers are Digital Object Identifiers (DOIs) and they are identified as such using the </a:t>
            </a:r>
            <a:r>
              <a:rPr lang="en-US" dirty="0" err="1">
                <a:latin typeface="+mj-lt"/>
              </a:rPr>
              <a:t>xlink:title</a:t>
            </a:r>
            <a:r>
              <a:rPr lang="en-US" dirty="0">
                <a:latin typeface="+mj-lt"/>
              </a:rPr>
              <a:t> attribute:</a:t>
            </a:r>
          </a:p>
          <a:p>
            <a:pPr>
              <a:defRPr/>
            </a:pPr>
            <a:r>
              <a:rPr lang="en-US" dirty="0"/>
              <a:t>Anchor </a:t>
            </a:r>
            <a:r>
              <a:rPr lang="en-US" dirty="0" err="1"/>
              <a:t>xlink:href</a:t>
            </a:r>
            <a:r>
              <a:rPr lang="en-US" dirty="0"/>
              <a:t>="http://</a:t>
            </a:r>
            <a:r>
              <a:rPr lang="en-US" dirty="0" err="1"/>
              <a:t>dx.doi.org</a:t>
            </a:r>
            <a:r>
              <a:rPr lang="en-US" dirty="0"/>
              <a:t>/10.7923/G43X84KK" </a:t>
            </a:r>
            <a:r>
              <a:rPr lang="en-US" dirty="0" err="1"/>
              <a:t>xlink:title</a:t>
            </a:r>
            <a:r>
              <a:rPr lang="en-US" dirty="0"/>
              <a:t>="DOI”</a:t>
            </a:r>
          </a:p>
          <a:p>
            <a:pPr>
              <a:defRPr/>
            </a:pPr>
            <a:endParaRPr lang="en-US" sz="900" dirty="0"/>
          </a:p>
          <a:p>
            <a:pPr>
              <a:defRPr/>
            </a:pPr>
            <a:r>
              <a:rPr lang="en-US" dirty="0">
                <a:latin typeface="+mj-lt"/>
              </a:rPr>
              <a:t>In other cases institutional identifiers are used:</a:t>
            </a:r>
          </a:p>
          <a:p>
            <a:pPr lvl="0">
              <a:defRPr/>
            </a:pPr>
            <a:r>
              <a:rPr lang="en-US" dirty="0"/>
              <a:t>Anchor </a:t>
            </a:r>
            <a:r>
              <a:rPr lang="en-US" dirty="0" err="1"/>
              <a:t>xlink:href</a:t>
            </a:r>
            <a:r>
              <a:rPr lang="en-US" dirty="0"/>
              <a:t>="http://</a:t>
            </a:r>
            <a:r>
              <a:rPr lang="en-US" dirty="0" err="1"/>
              <a:t>data.nodc.noaa.gov</a:t>
            </a:r>
            <a:r>
              <a:rPr lang="en-US" dirty="0"/>
              <a:t>/</a:t>
            </a:r>
            <a:r>
              <a:rPr lang="en-US" dirty="0" err="1"/>
              <a:t>cgi</a:t>
            </a:r>
            <a:r>
              <a:rPr lang="en-US" dirty="0"/>
              <a:t>-bin/</a:t>
            </a:r>
            <a:r>
              <a:rPr lang="en-US" dirty="0" err="1"/>
              <a:t>iso</a:t>
            </a:r>
            <a:r>
              <a:rPr lang="en-US" dirty="0"/>
              <a:t>? id=gov.noaa.nodc:6800277" </a:t>
            </a:r>
            <a:r>
              <a:rPr lang="en-US" dirty="0" err="1"/>
              <a:t>xlink:title</a:t>
            </a:r>
            <a:r>
              <a:rPr lang="en-US" dirty="0"/>
              <a:t>="NCEI Accession Number”</a:t>
            </a:r>
          </a:p>
          <a:p>
            <a:pPr lvl="0">
              <a:defRPr/>
            </a:pPr>
            <a:endParaRPr lang="en-US" sz="900" dirty="0">
              <a:latin typeface="+mj-lt"/>
            </a:endParaRPr>
          </a:p>
          <a:p>
            <a:pPr lvl="0">
              <a:defRPr/>
            </a:pPr>
            <a:r>
              <a:rPr lang="en-US" dirty="0">
                <a:latin typeface="+mj-lt"/>
              </a:rPr>
              <a:t>And in other cases, a simple character string holds the DOI:</a:t>
            </a:r>
          </a:p>
          <a:p>
            <a:pPr>
              <a:defRPr/>
            </a:pPr>
            <a:r>
              <a:rPr lang="en-US" dirty="0" err="1"/>
              <a:t>CharacterString</a:t>
            </a:r>
            <a:r>
              <a:rPr lang="en-US" dirty="0"/>
              <a:t> https://</a:t>
            </a:r>
            <a:r>
              <a:rPr lang="en-US" dirty="0" err="1"/>
              <a:t>doi.org</a:t>
            </a:r>
            <a:r>
              <a:rPr lang="en-US" dirty="0"/>
              <a:t>/10.1594/PANGAEA.863848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518C95-6715-BF4E-A989-2AC8DBEE7175}"/>
              </a:ext>
            </a:extLst>
          </p:cNvPr>
          <p:cNvSpPr txBox="1"/>
          <p:nvPr/>
        </p:nvSpPr>
        <p:spPr>
          <a:xfrm>
            <a:off x="375563" y="5310100"/>
            <a:ext cx="4798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% of records in each collection that use ISO Identifiers in resource citations. Numbers &gt; 100% reflect collections that include identifiers for resources and services.</a:t>
            </a:r>
          </a:p>
        </p:txBody>
      </p:sp>
    </p:spTree>
    <p:extLst>
      <p:ext uri="{BB962C8B-B14F-4D97-AF65-F5344CB8AC3E}">
        <p14:creationId xmlns:p14="http://schemas.microsoft.com/office/powerpoint/2010/main" val="4143912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D4B45-F168-DB46-99DB-AC9A1CDB1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28" y="332175"/>
            <a:ext cx="5453352" cy="648130"/>
          </a:xfrm>
        </p:spPr>
        <p:txBody>
          <a:bodyPr>
            <a:normAutofit/>
          </a:bodyPr>
          <a:lstStyle/>
          <a:p>
            <a:r>
              <a:rPr lang="en-US" sz="3600" dirty="0"/>
              <a:t>@</a:t>
            </a:r>
            <a:r>
              <a:rPr lang="en-US" sz="3600" dirty="0" err="1"/>
              <a:t>href</a:t>
            </a:r>
            <a:r>
              <a:rPr lang="en-US" sz="3600" dirty="0"/>
              <a:t> – contact Information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2E5E0-6200-164A-B17A-97154CB7A1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3" t="1387" r="3461" b="-1387"/>
          <a:stretch/>
        </p:blipFill>
        <p:spPr>
          <a:xfrm>
            <a:off x="457200" y="1039354"/>
            <a:ext cx="4686300" cy="425881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E40532-6EF4-AB4E-9AC5-04EF42545D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9018" y="848218"/>
            <a:ext cx="5445112" cy="43346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E2E2483-6D84-7544-95CF-3982E8AC7FC1}"/>
              </a:ext>
            </a:extLst>
          </p:cNvPr>
          <p:cNvSpPr/>
          <p:nvPr/>
        </p:nvSpPr>
        <p:spPr>
          <a:xfrm>
            <a:off x="6606746" y="709748"/>
            <a:ext cx="48685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+mj-lt"/>
              </a:rPr>
              <a:t>R2R - Anchor </a:t>
            </a:r>
            <a:r>
              <a:rPr lang="en-US" sz="1400" i="1" dirty="0" err="1">
                <a:latin typeface="+mj-lt"/>
              </a:rPr>
              <a:t>href</a:t>
            </a:r>
            <a:r>
              <a:rPr lang="en-US" sz="1400" i="1" dirty="0">
                <a:latin typeface="+mj-lt"/>
              </a:rPr>
              <a:t>="http://</a:t>
            </a:r>
            <a:r>
              <a:rPr lang="en-US" sz="1400" i="1" dirty="0" err="1">
                <a:latin typeface="+mj-lt"/>
              </a:rPr>
              <a:t>data.rvdata.us</a:t>
            </a:r>
            <a:r>
              <a:rPr lang="en-US" sz="1400" i="1" dirty="0">
                <a:latin typeface="+mj-lt"/>
              </a:rPr>
              <a:t>/id/person/100333"</a:t>
            </a:r>
            <a:endParaRPr lang="en-US" sz="1400" i="1" dirty="0">
              <a:effectLst/>
              <a:latin typeface="+mj-lt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36F4EB-87C3-EF45-AC01-245845655C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2651" y="4110681"/>
            <a:ext cx="6987182" cy="22487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5DCF0BC-A61B-3F40-9116-72E045482F8F}"/>
              </a:ext>
            </a:extLst>
          </p:cNvPr>
          <p:cNvSpPr/>
          <p:nvPr/>
        </p:nvSpPr>
        <p:spPr>
          <a:xfrm>
            <a:off x="4728527" y="6337378"/>
            <a:ext cx="75788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>
                <a:latin typeface="+mj-lt"/>
              </a:rPr>
              <a:t>NCEI - contact </a:t>
            </a:r>
            <a:r>
              <a:rPr lang="en-US" sz="1400" i="1" dirty="0" err="1">
                <a:latin typeface="+mj-lt"/>
              </a:rPr>
              <a:t>xlink:href</a:t>
            </a:r>
            <a:r>
              <a:rPr lang="en-US" sz="1400" i="1" dirty="0">
                <a:latin typeface="+mj-lt"/>
              </a:rPr>
              <a:t>="https://</a:t>
            </a:r>
            <a:r>
              <a:rPr lang="en-US" sz="1400" i="1" dirty="0" err="1">
                <a:latin typeface="+mj-lt"/>
              </a:rPr>
              <a:t>www.ngdc.noaa.gov</a:t>
            </a:r>
            <a:r>
              <a:rPr lang="en-US" sz="1400" i="1" dirty="0">
                <a:latin typeface="+mj-lt"/>
              </a:rPr>
              <a:t>/</a:t>
            </a:r>
            <a:r>
              <a:rPr lang="en-US" sz="1400" i="1" dirty="0" err="1">
                <a:latin typeface="+mj-lt"/>
              </a:rPr>
              <a:t>docucomp</a:t>
            </a:r>
            <a:r>
              <a:rPr lang="en-US" sz="1400" i="1" dirty="0">
                <a:latin typeface="+mj-lt"/>
              </a:rPr>
              <a:t>/0fa15ae4-8b1a-4968-96e3-d5abda119433"</a:t>
            </a:r>
            <a:endParaRPr lang="en-US" sz="1400" i="1" dirty="0">
              <a:effectLst/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6190852-B743-0D41-ABC2-CB6D1783DFBB}"/>
              </a:ext>
            </a:extLst>
          </p:cNvPr>
          <p:cNvSpPr txBox="1"/>
          <p:nvPr/>
        </p:nvSpPr>
        <p:spPr>
          <a:xfrm>
            <a:off x="352167" y="5357221"/>
            <a:ext cx="4299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contact information. Typically these link to information about individuals or organizations.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2C2857C-F15A-534F-8E5B-88E7BD1133C4}"/>
              </a:ext>
            </a:extLst>
          </p:cNvPr>
          <p:cNvCxnSpPr/>
          <p:nvPr/>
        </p:nvCxnSpPr>
        <p:spPr>
          <a:xfrm>
            <a:off x="7191635" y="4596715"/>
            <a:ext cx="25207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1C7A0D7-4BF5-1B44-A10A-2EA5476CC207}"/>
              </a:ext>
            </a:extLst>
          </p:cNvPr>
          <p:cNvCxnSpPr>
            <a:cxnSpLocks/>
          </p:cNvCxnSpPr>
          <p:nvPr/>
        </p:nvCxnSpPr>
        <p:spPr>
          <a:xfrm>
            <a:off x="7928918" y="1734064"/>
            <a:ext cx="210476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613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F8AD-0555-084E-923A-7D06E9A57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29" y="356887"/>
            <a:ext cx="6477001" cy="598702"/>
          </a:xfrm>
        </p:spPr>
        <p:txBody>
          <a:bodyPr>
            <a:noAutofit/>
          </a:bodyPr>
          <a:lstStyle/>
          <a:p>
            <a:r>
              <a:rPr lang="en-US" sz="3600" dirty="0" err="1"/>
              <a:t>href</a:t>
            </a:r>
            <a:r>
              <a:rPr lang="en-US" sz="3600" dirty="0"/>
              <a:t> – identification Information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3BC299-013C-1745-ADBF-220AC3E917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69" r="4812"/>
          <a:stretch/>
        </p:blipFill>
        <p:spPr>
          <a:xfrm>
            <a:off x="477792" y="1028700"/>
            <a:ext cx="4665708" cy="4258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9BD33E4-5936-4E4C-9626-71F92ABAED7B}"/>
              </a:ext>
            </a:extLst>
          </p:cNvPr>
          <p:cNvSpPr/>
          <p:nvPr/>
        </p:nvSpPr>
        <p:spPr>
          <a:xfrm>
            <a:off x="5436974" y="858069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i="1" dirty="0">
                <a:latin typeface="+mj-lt"/>
              </a:rPr>
              <a:t>NCEI - </a:t>
            </a:r>
            <a:r>
              <a:rPr lang="en-US" sz="1400" i="1" dirty="0" err="1">
                <a:latin typeface="+mj-lt"/>
              </a:rPr>
              <a:t>thesaurusName</a:t>
            </a:r>
            <a:r>
              <a:rPr lang="en-US" sz="1400" i="1" dirty="0">
                <a:latin typeface="+mj-lt"/>
              </a:rPr>
              <a:t> </a:t>
            </a:r>
            <a:r>
              <a:rPr lang="en-US" sz="1400" i="1" dirty="0" err="1">
                <a:latin typeface="+mj-lt"/>
              </a:rPr>
              <a:t>xlink:title</a:t>
            </a:r>
            <a:r>
              <a:rPr lang="en-US" sz="1400" i="1" dirty="0">
                <a:latin typeface="+mj-lt"/>
              </a:rPr>
              <a:t>="NASA/GCMD Project Keywords" </a:t>
            </a:r>
            <a:r>
              <a:rPr lang="en-US" sz="1400" i="1" dirty="0" err="1">
                <a:latin typeface="+mj-lt"/>
              </a:rPr>
              <a:t>xlink:href</a:t>
            </a:r>
            <a:r>
              <a:rPr lang="en-US" sz="1400" i="1" dirty="0">
                <a:latin typeface="+mj-lt"/>
              </a:rPr>
              <a:t>="https://</a:t>
            </a:r>
            <a:r>
              <a:rPr lang="en-US" sz="1400" i="1" dirty="0" err="1">
                <a:latin typeface="+mj-lt"/>
              </a:rPr>
              <a:t>www.ngdc.noaa.gov</a:t>
            </a:r>
            <a:r>
              <a:rPr lang="en-US" sz="1400" i="1" dirty="0">
                <a:latin typeface="+mj-lt"/>
              </a:rPr>
              <a:t>/</a:t>
            </a:r>
            <a:r>
              <a:rPr lang="en-US" sz="1400" i="1" dirty="0" err="1">
                <a:latin typeface="+mj-lt"/>
              </a:rPr>
              <a:t>docucomp</a:t>
            </a:r>
            <a:r>
              <a:rPr lang="en-US" sz="1400" i="1" dirty="0">
                <a:latin typeface="+mj-lt"/>
              </a:rPr>
              <a:t>/9f0de6e5-428b-11df-9879-0800200c9a66"/&gt;</a:t>
            </a:r>
            <a:endParaRPr lang="en-US" sz="1400" i="1" dirty="0">
              <a:effectLst/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DE923D-40A9-CD48-B365-36FA58E4F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1833" y="1598111"/>
            <a:ext cx="6096000" cy="1489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4BB87D5-6A48-FF49-A697-1B5BF7875D5C}"/>
              </a:ext>
            </a:extLst>
          </p:cNvPr>
          <p:cNvSpPr/>
          <p:nvPr/>
        </p:nvSpPr>
        <p:spPr>
          <a:xfrm>
            <a:off x="5436974" y="3429000"/>
            <a:ext cx="49759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latin typeface="+mj-lt"/>
              </a:rPr>
              <a:t>BCO-DMO - http://</a:t>
            </a:r>
            <a:r>
              <a:rPr lang="en-US" sz="1400" i="1" dirty="0" err="1">
                <a:latin typeface="+mj-lt"/>
              </a:rPr>
              <a:t>lod.bco-dmo.org</a:t>
            </a:r>
            <a:r>
              <a:rPr lang="en-US" sz="1400" i="1" dirty="0">
                <a:latin typeface="+mj-lt"/>
              </a:rPr>
              <a:t>/id/dataset-parameter/7811.rdf</a:t>
            </a:r>
            <a:endParaRPr lang="en-US" sz="1400" i="1" dirty="0">
              <a:effectLst/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C8F7A01-38BE-9248-9FB5-416BA6E34161}"/>
              </a:ext>
            </a:extLst>
          </p:cNvPr>
          <p:cNvSpPr txBox="1"/>
          <p:nvPr/>
        </p:nvSpPr>
        <p:spPr>
          <a:xfrm>
            <a:off x="5502881" y="3651421"/>
            <a:ext cx="6211327" cy="30008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+mj-lt"/>
              </a:rPr>
              <a:t>&lt;</a:t>
            </a:r>
            <a:r>
              <a:rPr lang="en-US" sz="900" dirty="0" err="1">
                <a:latin typeface="+mj-lt"/>
              </a:rPr>
              <a:t>rdf:Description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rdf:about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/id/dataset-parameter/7811"&gt;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rdf:type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="http://ocean-</a:t>
            </a:r>
            <a:r>
              <a:rPr lang="en-US" sz="900" dirty="0" err="1">
                <a:latin typeface="+mj-lt"/>
              </a:rPr>
              <a:t>data.org</a:t>
            </a:r>
            <a:r>
              <a:rPr lang="en-US" sz="900" dirty="0">
                <a:latin typeface="+mj-lt"/>
              </a:rPr>
              <a:t>/schema/</a:t>
            </a:r>
            <a:r>
              <a:rPr lang="en-US" sz="900" dirty="0" err="1">
                <a:latin typeface="+mj-lt"/>
              </a:rPr>
              <a:t>DatasetMonitoredProperty</a:t>
            </a:r>
            <a:r>
              <a:rPr lang="en-US" sz="900" dirty="0">
                <a:latin typeface="+mj-lt"/>
              </a:rPr>
              <a:t>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dc:date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rdf:datatype</a:t>
            </a:r>
            <a:r>
              <a:rPr lang="en-US" sz="900" dirty="0">
                <a:latin typeface="+mj-lt"/>
              </a:rPr>
              <a:t>="http://www.w3.org/2001/</a:t>
            </a:r>
            <a:r>
              <a:rPr lang="en-US" sz="900" dirty="0" err="1">
                <a:latin typeface="+mj-lt"/>
              </a:rPr>
              <a:t>XMLSchema#dateTime</a:t>
            </a:r>
            <a:r>
              <a:rPr lang="en-US" sz="900" dirty="0">
                <a:latin typeface="+mj-lt"/>
              </a:rPr>
              <a:t>"&gt;2009-08-12T15:12:32-04:00&lt;/</a:t>
            </a:r>
            <a:r>
              <a:rPr lang="en-US" sz="900" dirty="0" err="1">
                <a:latin typeface="+mj-lt"/>
              </a:rPr>
              <a:t>dc:date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dc:created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rdf:datatype</a:t>
            </a:r>
            <a:r>
              <a:rPr lang="en-US" sz="900" dirty="0">
                <a:latin typeface="+mj-lt"/>
              </a:rPr>
              <a:t>="http://www.w3.org/2001/</a:t>
            </a:r>
            <a:r>
              <a:rPr lang="en-US" sz="900" dirty="0" err="1">
                <a:latin typeface="+mj-lt"/>
              </a:rPr>
              <a:t>XMLSchema#dateTime</a:t>
            </a:r>
            <a:r>
              <a:rPr lang="en-US" sz="900" dirty="0">
                <a:latin typeface="+mj-lt"/>
              </a:rPr>
              <a:t>"&gt;</a:t>
            </a:r>
          </a:p>
          <a:p>
            <a:r>
              <a:rPr lang="en-US" sz="900" dirty="0">
                <a:latin typeface="+mj-lt"/>
              </a:rPr>
              <a:t>        2009-08-12T15:12:32-04:00&lt;/</a:t>
            </a:r>
            <a:r>
              <a:rPr lang="en-US" sz="900" dirty="0" err="1">
                <a:latin typeface="+mj-lt"/>
              </a:rPr>
              <a:t>dc:created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dc:modified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rdf:datatype</a:t>
            </a:r>
            <a:r>
              <a:rPr lang="en-US" sz="900" dirty="0">
                <a:latin typeface="+mj-lt"/>
              </a:rPr>
              <a:t>="http://www.w3.org/2001/</a:t>
            </a:r>
            <a:r>
              <a:rPr lang="en-US" sz="900" dirty="0" err="1">
                <a:latin typeface="+mj-lt"/>
              </a:rPr>
              <a:t>XMLSchema#dateTime</a:t>
            </a:r>
            <a:r>
              <a:rPr lang="en-US" sz="900" dirty="0">
                <a:latin typeface="+mj-lt"/>
              </a:rPr>
              <a:t>"&gt;</a:t>
            </a:r>
          </a:p>
          <a:p>
            <a:r>
              <a:rPr lang="en-US" sz="900" dirty="0">
                <a:latin typeface="+mj-lt"/>
              </a:rPr>
              <a:t>        2011-01-28T10:46:30-05:00&lt;/</a:t>
            </a:r>
            <a:r>
              <a:rPr lang="en-US" sz="900" dirty="0" err="1">
                <a:latin typeface="+mj-lt"/>
              </a:rPr>
              <a:t>dc:modified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void:inDataset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www.bco-dmo.org</a:t>
            </a:r>
            <a:r>
              <a:rPr lang="en-US" sz="900" dirty="0">
                <a:latin typeface="+mj-lt"/>
              </a:rPr>
              <a:t>/"/&gt;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odo:osprey_page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www.bco-dmo.org</a:t>
            </a:r>
            <a:r>
              <a:rPr lang="en-US" sz="900" dirty="0">
                <a:latin typeface="+mj-lt"/>
              </a:rPr>
              <a:t>/dataset-parameter/7811"/&gt;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dc:hasFormat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/id/dataset-parameter/7811#html"/&gt;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dc:hasFormat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/id/dataset-parameter/7811#rdf"/&gt;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dc:hasFormat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/id/dataset-parameter/7811#json"/&gt;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dc:hasFormat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/id/dataset-parameter/7811#ttl"/&gt;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dc:hasFormat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/id/dataset-parameter/7811#nt"/&gt;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odo:isInstanceOf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rdf:resource</a:t>
            </a:r>
            <a:r>
              <a:rPr lang="en-US" sz="900" dirty="0">
                <a:latin typeface="+mj-lt"/>
              </a:rPr>
              <a:t>="http://</a:t>
            </a:r>
            <a:r>
              <a:rPr lang="en-US" sz="900" dirty="0" err="1">
                <a:latin typeface="+mj-lt"/>
              </a:rPr>
              <a:t>lod.bco-dmo.org</a:t>
            </a:r>
            <a:r>
              <a:rPr lang="en-US" sz="900" dirty="0">
                <a:latin typeface="+mj-lt"/>
              </a:rPr>
              <a:t>/id/parameter/789"/&gt;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skos:prefLabel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xml:lang</a:t>
            </a:r>
            <a:r>
              <a:rPr lang="en-US" sz="900" dirty="0">
                <a:latin typeface="+mj-lt"/>
              </a:rPr>
              <a:t>="</a:t>
            </a:r>
            <a:r>
              <a:rPr lang="en-US" sz="900" dirty="0" err="1">
                <a:latin typeface="+mj-lt"/>
              </a:rPr>
              <a:t>en</a:t>
            </a:r>
            <a:r>
              <a:rPr lang="en-US" sz="900" dirty="0">
                <a:latin typeface="+mj-lt"/>
              </a:rPr>
              <a:t>-US"&gt;</a:t>
            </a:r>
            <a:r>
              <a:rPr lang="en-US" sz="900" dirty="0" err="1">
                <a:latin typeface="+mj-lt"/>
              </a:rPr>
              <a:t>cruiseid</a:t>
            </a:r>
            <a:r>
              <a:rPr lang="en-US" sz="900" dirty="0">
                <a:latin typeface="+mj-lt"/>
              </a:rPr>
              <a:t>&lt;/</a:t>
            </a:r>
            <a:r>
              <a:rPr lang="en-US" sz="900" dirty="0" err="1">
                <a:latin typeface="+mj-lt"/>
              </a:rPr>
              <a:t>skos:prefLabel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skos:definition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rdf:datatype</a:t>
            </a:r>
            <a:r>
              <a:rPr lang="en-US" sz="900" dirty="0">
                <a:latin typeface="+mj-lt"/>
              </a:rPr>
              <a:t>="http://www.w3.org/1999/02/22-rdf-syntax-ns#HTML"&gt;</a:t>
            </a:r>
          </a:p>
          <a:p>
            <a:r>
              <a:rPr lang="en-US" sz="900" dirty="0">
                <a:latin typeface="+mj-lt"/>
              </a:rPr>
              <a:t>        cruise identification&lt;/</a:t>
            </a:r>
            <a:r>
              <a:rPr lang="en-US" sz="900" dirty="0" err="1">
                <a:latin typeface="+mj-lt"/>
              </a:rPr>
              <a:t>skos:definition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  &lt;</a:t>
            </a:r>
            <a:r>
              <a:rPr lang="en-US" sz="900" dirty="0" err="1">
                <a:latin typeface="+mj-lt"/>
              </a:rPr>
              <a:t>odo:requiresConversion</a:t>
            </a:r>
            <a:r>
              <a:rPr lang="en-US" sz="900" dirty="0">
                <a:latin typeface="+mj-lt"/>
              </a:rPr>
              <a:t> </a:t>
            </a:r>
            <a:r>
              <a:rPr lang="en-US" sz="900" dirty="0" err="1">
                <a:latin typeface="+mj-lt"/>
              </a:rPr>
              <a:t>rdf:datatype</a:t>
            </a:r>
            <a:r>
              <a:rPr lang="en-US" sz="900" dirty="0">
                <a:latin typeface="+mj-lt"/>
              </a:rPr>
              <a:t>="http://www.w3.org/2001/</a:t>
            </a:r>
            <a:r>
              <a:rPr lang="en-US" sz="900" dirty="0" err="1">
                <a:latin typeface="+mj-lt"/>
              </a:rPr>
              <a:t>XMLSchema#boolean</a:t>
            </a:r>
            <a:r>
              <a:rPr lang="en-US" sz="900" dirty="0">
                <a:latin typeface="+mj-lt"/>
              </a:rPr>
              <a:t>"&gt;</a:t>
            </a:r>
          </a:p>
          <a:p>
            <a:r>
              <a:rPr lang="en-US" sz="900" dirty="0">
                <a:latin typeface="+mj-lt"/>
              </a:rPr>
              <a:t>        false&lt;/</a:t>
            </a:r>
            <a:r>
              <a:rPr lang="en-US" sz="900" dirty="0" err="1">
                <a:latin typeface="+mj-lt"/>
              </a:rPr>
              <a:t>odo:requiresConversion</a:t>
            </a:r>
            <a:r>
              <a:rPr lang="en-US" sz="900" dirty="0">
                <a:latin typeface="+mj-lt"/>
              </a:rPr>
              <a:t>&gt;</a:t>
            </a:r>
            <a:br>
              <a:rPr lang="en-US" sz="900" dirty="0">
                <a:latin typeface="+mj-lt"/>
              </a:rPr>
            </a:br>
            <a:r>
              <a:rPr lang="en-US" sz="900" dirty="0">
                <a:latin typeface="+mj-lt"/>
              </a:rPr>
              <a:t>  &lt;/</a:t>
            </a:r>
            <a:r>
              <a:rPr lang="en-US" sz="900" dirty="0" err="1">
                <a:latin typeface="+mj-lt"/>
              </a:rPr>
              <a:t>rdf:Description</a:t>
            </a:r>
            <a:r>
              <a:rPr lang="en-US" sz="900" dirty="0">
                <a:latin typeface="+mj-lt"/>
              </a:rPr>
              <a:t>&gt;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6FCCB32-59B4-D64D-B233-309778B55B70}"/>
              </a:ext>
            </a:extLst>
          </p:cNvPr>
          <p:cNvCxnSpPr>
            <a:cxnSpLocks/>
          </p:cNvCxnSpPr>
          <p:nvPr/>
        </p:nvCxnSpPr>
        <p:spPr>
          <a:xfrm>
            <a:off x="7648835" y="1957789"/>
            <a:ext cx="285072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D275A35-E0D6-0844-821C-1CDDE2501AE9}"/>
              </a:ext>
            </a:extLst>
          </p:cNvPr>
          <p:cNvSpPr txBox="1"/>
          <p:nvPr/>
        </p:nvSpPr>
        <p:spPr>
          <a:xfrm>
            <a:off x="352167" y="5357221"/>
            <a:ext cx="4299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identification information. Examples show links to keyword thesaurus and to a definition of the </a:t>
            </a:r>
            <a:r>
              <a:rPr lang="en-US" sz="1200" dirty="0" err="1"/>
              <a:t>cruiseid</a:t>
            </a:r>
            <a:r>
              <a:rPr lang="en-US" sz="1200" dirty="0"/>
              <a:t> keyword.</a:t>
            </a:r>
          </a:p>
        </p:txBody>
      </p:sp>
    </p:spTree>
    <p:extLst>
      <p:ext uri="{BB962C8B-B14F-4D97-AF65-F5344CB8AC3E}">
        <p14:creationId xmlns:p14="http://schemas.microsoft.com/office/powerpoint/2010/main" val="1841208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2DB364-25D8-5C4F-980B-1A7CCC0E1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929" y="315699"/>
            <a:ext cx="5550918" cy="689318"/>
          </a:xfrm>
        </p:spPr>
        <p:txBody>
          <a:bodyPr>
            <a:noAutofit/>
          </a:bodyPr>
          <a:lstStyle/>
          <a:p>
            <a:r>
              <a:rPr lang="en-US" sz="3600" dirty="0" err="1"/>
              <a:t>href</a:t>
            </a:r>
            <a:r>
              <a:rPr lang="en-US" sz="3600" dirty="0"/>
              <a:t> – content information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114D2E-AAE7-A441-90DD-A92ED638A06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12" r="5934"/>
          <a:stretch/>
        </p:blipFill>
        <p:spPr>
          <a:xfrm>
            <a:off x="472110" y="1028700"/>
            <a:ext cx="4671390" cy="4258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1FE3522-A6CF-684C-9555-6F3C054BB3D0}"/>
              </a:ext>
            </a:extLst>
          </p:cNvPr>
          <p:cNvSpPr txBox="1"/>
          <p:nvPr/>
        </p:nvSpPr>
        <p:spPr>
          <a:xfrm>
            <a:off x="6305392" y="675860"/>
            <a:ext cx="5422736" cy="47782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&lt;</a:t>
            </a:r>
            <a:r>
              <a:rPr lang="en-US" sz="1050" dirty="0" err="1">
                <a:latin typeface="+mj-lt"/>
              </a:rPr>
              <a:t>rdf:Description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rdf:about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/id/affiliation/191"&gt;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rdf:type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xmlns.com</a:t>
            </a:r>
            <a:r>
              <a:rPr lang="en-US" sz="1050" dirty="0">
                <a:latin typeface="+mj-lt"/>
              </a:rPr>
              <a:t>/</a:t>
            </a:r>
            <a:r>
              <a:rPr lang="en-US" sz="1050" dirty="0" err="1">
                <a:latin typeface="+mj-lt"/>
              </a:rPr>
              <a:t>foaf</a:t>
            </a:r>
            <a:r>
              <a:rPr lang="en-US" sz="1050" dirty="0">
                <a:latin typeface="+mj-lt"/>
              </a:rPr>
              <a:t>/0.1/Organization"/&gt;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rdf:type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="http://www.w3.org/ns/</a:t>
            </a:r>
            <a:r>
              <a:rPr lang="en-US" sz="1050" dirty="0" err="1">
                <a:latin typeface="+mj-lt"/>
              </a:rPr>
              <a:t>prov#Agent</a:t>
            </a:r>
            <a:r>
              <a:rPr lang="en-US" sz="1050" dirty="0">
                <a:latin typeface="+mj-lt"/>
              </a:rPr>
              <a:t>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rdf:type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="http://www.w3.org/ns/</a:t>
            </a:r>
            <a:r>
              <a:rPr lang="en-US" sz="1050" dirty="0" err="1">
                <a:latin typeface="+mj-lt"/>
              </a:rPr>
              <a:t>prov#Organization</a:t>
            </a:r>
            <a:r>
              <a:rPr lang="en-US" sz="1050" dirty="0">
                <a:latin typeface="+mj-lt"/>
              </a:rPr>
              <a:t>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odo:hasAcronym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rdf:datatype</a:t>
            </a:r>
            <a:r>
              <a:rPr lang="en-US" sz="1050" dirty="0">
                <a:latin typeface="+mj-lt"/>
              </a:rPr>
              <a:t>="http://www.w3.org/2001/</a:t>
            </a:r>
            <a:r>
              <a:rPr lang="en-US" sz="1050" dirty="0" err="1">
                <a:latin typeface="+mj-lt"/>
              </a:rPr>
              <a:t>XMLSchema#string</a:t>
            </a:r>
            <a:r>
              <a:rPr lang="en-US" sz="1050" dirty="0">
                <a:latin typeface="+mj-lt"/>
              </a:rPr>
              <a:t>"&gt;</a:t>
            </a:r>
          </a:p>
          <a:p>
            <a:r>
              <a:rPr lang="en-US" sz="1050" dirty="0">
                <a:latin typeface="+mj-lt"/>
              </a:rPr>
              <a:t>        WHOI BCO-DMO&lt;/</a:t>
            </a:r>
            <a:r>
              <a:rPr lang="en-US" sz="1050" dirty="0" err="1">
                <a:latin typeface="+mj-lt"/>
              </a:rPr>
              <a:t>odo:hasAcronym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rdfs:label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xml:lang</a:t>
            </a:r>
            <a:r>
              <a:rPr lang="en-US" sz="1050" dirty="0">
                <a:latin typeface="+mj-lt"/>
              </a:rPr>
              <a:t>="</a:t>
            </a:r>
            <a:r>
              <a:rPr lang="en-US" sz="1050" dirty="0" err="1">
                <a:latin typeface="+mj-lt"/>
              </a:rPr>
              <a:t>en</a:t>
            </a:r>
            <a:r>
              <a:rPr lang="en-US" sz="1050" dirty="0">
                <a:latin typeface="+mj-lt"/>
              </a:rPr>
              <a:t>-US"&gt;Woods Hole Oceanographic Institution </a:t>
            </a:r>
          </a:p>
          <a:p>
            <a:r>
              <a:rPr lang="en-US" sz="1050" dirty="0">
                <a:latin typeface="+mj-lt"/>
              </a:rPr>
              <a:t>        (WHOI BCO-DMO)&lt;/</a:t>
            </a:r>
            <a:r>
              <a:rPr lang="en-US" sz="1050" dirty="0" err="1">
                <a:latin typeface="+mj-lt"/>
              </a:rPr>
              <a:t>rdfs:label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foaf:name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xml:lang</a:t>
            </a:r>
            <a:r>
              <a:rPr lang="en-US" sz="1050" dirty="0">
                <a:latin typeface="+mj-lt"/>
              </a:rPr>
              <a:t>="</a:t>
            </a:r>
            <a:r>
              <a:rPr lang="en-US" sz="1050" dirty="0" err="1">
                <a:latin typeface="+mj-lt"/>
              </a:rPr>
              <a:t>en</a:t>
            </a:r>
            <a:r>
              <a:rPr lang="en-US" sz="1050" dirty="0">
                <a:latin typeface="+mj-lt"/>
              </a:rPr>
              <a:t>-US"&gt;Woods Hole Oceanographic Institution </a:t>
            </a:r>
          </a:p>
          <a:p>
            <a:r>
              <a:rPr lang="en-US" sz="1050" dirty="0">
                <a:latin typeface="+mj-lt"/>
              </a:rPr>
              <a:t>        (WHOI BCO-DMO)&lt;/</a:t>
            </a:r>
            <a:r>
              <a:rPr lang="en-US" sz="1050" dirty="0" err="1">
                <a:latin typeface="+mj-lt"/>
              </a:rPr>
              <a:t>foaf:name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odo:hasOrganizationSubname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xml:lang</a:t>
            </a:r>
            <a:r>
              <a:rPr lang="en-US" sz="1050" dirty="0">
                <a:latin typeface="+mj-lt"/>
              </a:rPr>
              <a:t>="</a:t>
            </a:r>
            <a:r>
              <a:rPr lang="en-US" sz="1050" dirty="0" err="1">
                <a:latin typeface="+mj-lt"/>
              </a:rPr>
              <a:t>en</a:t>
            </a:r>
            <a:r>
              <a:rPr lang="en-US" sz="1050" dirty="0">
                <a:latin typeface="+mj-lt"/>
              </a:rPr>
              <a:t>-US"&gt;Biological and Chemical Oceanography </a:t>
            </a:r>
          </a:p>
          <a:p>
            <a:r>
              <a:rPr lang="en-US" sz="1050" dirty="0">
                <a:latin typeface="+mj-lt"/>
              </a:rPr>
              <a:t>        Data Management Office&lt;/</a:t>
            </a:r>
            <a:r>
              <a:rPr lang="en-US" sz="1050" dirty="0" err="1">
                <a:latin typeface="+mj-lt"/>
              </a:rPr>
              <a:t>odo:hasOrganizationSubname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dc:identifier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rdf:datatype</a:t>
            </a:r>
            <a:r>
              <a:rPr lang="en-US" sz="1050" dirty="0">
                <a:latin typeface="+mj-lt"/>
              </a:rPr>
              <a:t>="http://www.w3.org/2001/</a:t>
            </a:r>
            <a:r>
              <a:rPr lang="en-US" sz="1050" dirty="0" err="1">
                <a:latin typeface="+mj-lt"/>
              </a:rPr>
              <a:t>XMLSchema#int</a:t>
            </a:r>
            <a:r>
              <a:rPr lang="en-US" sz="1050" dirty="0">
                <a:latin typeface="+mj-lt"/>
              </a:rPr>
              <a:t>"&gt;191&lt;/</a:t>
            </a:r>
            <a:r>
              <a:rPr lang="en-US" sz="1050" dirty="0" err="1">
                <a:latin typeface="+mj-lt"/>
              </a:rPr>
              <a:t>dc:identifier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dc:title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xml:lang</a:t>
            </a:r>
            <a:r>
              <a:rPr lang="en-US" sz="1050" dirty="0">
                <a:latin typeface="+mj-lt"/>
              </a:rPr>
              <a:t>="</a:t>
            </a:r>
            <a:r>
              <a:rPr lang="en-US" sz="1050" dirty="0" err="1">
                <a:latin typeface="+mj-lt"/>
              </a:rPr>
              <a:t>en</a:t>
            </a:r>
            <a:r>
              <a:rPr lang="en-US" sz="1050" dirty="0">
                <a:latin typeface="+mj-lt"/>
              </a:rPr>
              <a:t>-US"&gt;Woods Hole Oceanographic Institution </a:t>
            </a:r>
          </a:p>
          <a:p>
            <a:r>
              <a:rPr lang="en-US" sz="1050" dirty="0">
                <a:latin typeface="+mj-lt"/>
              </a:rPr>
              <a:t>        (WHOI BCO-DMO)&lt;/</a:t>
            </a:r>
            <a:r>
              <a:rPr lang="en-US" sz="1050" dirty="0" err="1">
                <a:latin typeface="+mj-lt"/>
              </a:rPr>
              <a:t>dc:title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dc:date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rdf:datatype</a:t>
            </a:r>
            <a:r>
              <a:rPr lang="en-US" sz="1050" dirty="0">
                <a:latin typeface="+mj-lt"/>
              </a:rPr>
              <a:t>="http://www.w3.org/2001/</a:t>
            </a:r>
            <a:r>
              <a:rPr lang="en-US" sz="1050" dirty="0" err="1">
                <a:latin typeface="+mj-lt"/>
              </a:rPr>
              <a:t>XMLSchema#dateTime</a:t>
            </a:r>
            <a:r>
              <a:rPr lang="en-US" sz="1050" dirty="0">
                <a:latin typeface="+mj-lt"/>
              </a:rPr>
              <a:t>"&gt;</a:t>
            </a:r>
          </a:p>
          <a:p>
            <a:r>
              <a:rPr lang="en-US" sz="1050" dirty="0">
                <a:latin typeface="+mj-lt"/>
              </a:rPr>
              <a:t>        2010-01-11T07:38:33-05:00&lt;/</a:t>
            </a:r>
            <a:r>
              <a:rPr lang="en-US" sz="1050" dirty="0" err="1">
                <a:latin typeface="+mj-lt"/>
              </a:rPr>
              <a:t>dc:date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dc:created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rdf:datatype</a:t>
            </a:r>
            <a:r>
              <a:rPr lang="en-US" sz="1050" dirty="0">
                <a:latin typeface="+mj-lt"/>
              </a:rPr>
              <a:t>="http://www.w3.org/2001/</a:t>
            </a:r>
            <a:r>
              <a:rPr lang="en-US" sz="1050" dirty="0" err="1">
                <a:latin typeface="+mj-lt"/>
              </a:rPr>
              <a:t>XMLSchema#dateTime</a:t>
            </a:r>
            <a:r>
              <a:rPr lang="en-US" sz="1050" dirty="0">
                <a:latin typeface="+mj-lt"/>
              </a:rPr>
              <a:t>"&gt;</a:t>
            </a:r>
          </a:p>
          <a:p>
            <a:r>
              <a:rPr lang="en-US" sz="1050" dirty="0">
                <a:latin typeface="+mj-lt"/>
              </a:rPr>
              <a:t>        2010-01-11T07:38:33-05:00&lt;/</a:t>
            </a:r>
            <a:r>
              <a:rPr lang="en-US" sz="1050" dirty="0" err="1">
                <a:latin typeface="+mj-lt"/>
              </a:rPr>
              <a:t>dc:created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dc:modified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rdf:datatype</a:t>
            </a:r>
            <a:r>
              <a:rPr lang="en-US" sz="1050" dirty="0">
                <a:latin typeface="+mj-lt"/>
              </a:rPr>
              <a:t>="http://www.w3.org/2001/</a:t>
            </a:r>
            <a:r>
              <a:rPr lang="en-US" sz="1050" dirty="0" err="1">
                <a:latin typeface="+mj-lt"/>
              </a:rPr>
              <a:t>XMLSchema#dateTime</a:t>
            </a:r>
            <a:r>
              <a:rPr lang="en-US" sz="1050" dirty="0">
                <a:latin typeface="+mj-lt"/>
              </a:rPr>
              <a:t>"&gt;</a:t>
            </a:r>
          </a:p>
          <a:p>
            <a:r>
              <a:rPr lang="en-US" sz="1050" dirty="0">
                <a:latin typeface="+mj-lt"/>
              </a:rPr>
              <a:t>        2010-01-11T07:38:33-05:00&lt;/</a:t>
            </a:r>
            <a:r>
              <a:rPr lang="en-US" sz="1050" dirty="0" err="1">
                <a:latin typeface="+mj-lt"/>
              </a:rPr>
              <a:t>dc:modified</a:t>
            </a:r>
            <a:r>
              <a:rPr lang="en-US" sz="1050" dirty="0">
                <a:latin typeface="+mj-lt"/>
              </a:rPr>
              <a:t>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void:inDataset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www.bco-dmo.org</a:t>
            </a:r>
            <a:r>
              <a:rPr lang="en-US" sz="1050" dirty="0">
                <a:latin typeface="+mj-lt"/>
              </a:rPr>
              <a:t>/"/&gt;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odo:osprey_page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www.bco-dmo.org</a:t>
            </a:r>
            <a:r>
              <a:rPr lang="en-US" sz="1050" dirty="0">
                <a:latin typeface="+mj-lt"/>
              </a:rPr>
              <a:t>/affiliation/191"/&gt;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dc:hasFormat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/id/affiliation/191#html"/&gt;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dc:hasFormat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/id/affiliation/191#rdf"/&gt;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dc:hasFormat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/id/affiliation/191#json"/&gt;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dc:hasFormat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/id/affiliation/191#ttl"/&gt;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    &lt;</a:t>
            </a:r>
            <a:r>
              <a:rPr lang="en-US" sz="1050" dirty="0" err="1">
                <a:latin typeface="+mj-lt"/>
              </a:rPr>
              <a:t>dc:hasFormat</a:t>
            </a:r>
            <a:r>
              <a:rPr lang="en-US" sz="1050" dirty="0">
                <a:latin typeface="+mj-lt"/>
              </a:rPr>
              <a:t> </a:t>
            </a:r>
            <a:r>
              <a:rPr lang="en-US" sz="1050" dirty="0" err="1">
                <a:latin typeface="+mj-lt"/>
              </a:rPr>
              <a:t>rdf:resource</a:t>
            </a:r>
            <a:r>
              <a:rPr lang="en-US" sz="1050" dirty="0">
                <a:latin typeface="+mj-lt"/>
              </a:rPr>
              <a:t>="http://</a:t>
            </a:r>
            <a:r>
              <a:rPr lang="en-US" sz="1050" dirty="0" err="1">
                <a:latin typeface="+mj-lt"/>
              </a:rPr>
              <a:t>lod.bco-dmo.org</a:t>
            </a:r>
            <a:r>
              <a:rPr lang="en-US" sz="1050" dirty="0">
                <a:latin typeface="+mj-lt"/>
              </a:rPr>
              <a:t>/id/affiliation/191#nt"/&gt;</a:t>
            </a:r>
            <a:br>
              <a:rPr lang="en-US" sz="1050" dirty="0">
                <a:latin typeface="+mj-lt"/>
              </a:rPr>
            </a:br>
            <a:r>
              <a:rPr lang="en-US" sz="1050" dirty="0">
                <a:latin typeface="+mj-lt"/>
              </a:rPr>
              <a:t>&lt;/</a:t>
            </a:r>
            <a:r>
              <a:rPr lang="en-US" sz="1050" dirty="0" err="1">
                <a:latin typeface="+mj-lt"/>
              </a:rPr>
              <a:t>rdf:Description</a:t>
            </a:r>
            <a:r>
              <a:rPr lang="en-US" sz="1050" dirty="0">
                <a:latin typeface="+mj-lt"/>
              </a:rPr>
              <a:t>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65B3AE2-EBFD-7549-BFB0-EB49DAD2E857}"/>
              </a:ext>
            </a:extLst>
          </p:cNvPr>
          <p:cNvSpPr/>
          <p:nvPr/>
        </p:nvSpPr>
        <p:spPr>
          <a:xfrm>
            <a:off x="6190735" y="5454091"/>
            <a:ext cx="52104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err="1">
                <a:latin typeface="+mj-lt"/>
              </a:rPr>
              <a:t>contentInfo</a:t>
            </a:r>
            <a:r>
              <a:rPr lang="en-US" sz="1400" dirty="0">
                <a:latin typeface="+mj-lt"/>
              </a:rPr>
              <a:t> </a:t>
            </a:r>
            <a:r>
              <a:rPr lang="en-US" sz="1400" dirty="0" err="1">
                <a:latin typeface="+mj-lt"/>
              </a:rPr>
              <a:t>xlink:href</a:t>
            </a:r>
            <a:r>
              <a:rPr lang="en-US" sz="1400" dirty="0">
                <a:latin typeface="+mj-lt"/>
              </a:rPr>
              <a:t>="https://</a:t>
            </a:r>
            <a:r>
              <a:rPr lang="en-US" sz="1400" dirty="0" err="1">
                <a:latin typeface="+mj-lt"/>
              </a:rPr>
              <a:t>www.ngdc.noaa.gov</a:t>
            </a:r>
            <a:r>
              <a:rPr lang="en-US" sz="1400" dirty="0">
                <a:latin typeface="+mj-lt"/>
              </a:rPr>
              <a:t>/</a:t>
            </a:r>
            <a:r>
              <a:rPr lang="en-US" sz="1400" dirty="0" err="1">
                <a:latin typeface="+mj-lt"/>
              </a:rPr>
              <a:t>docucomp</a:t>
            </a:r>
            <a:r>
              <a:rPr lang="en-US" sz="1400" dirty="0">
                <a:latin typeface="+mj-lt"/>
              </a:rPr>
              <a:t>/</a:t>
            </a:r>
          </a:p>
          <a:p>
            <a:r>
              <a:rPr lang="en-US" sz="1400" dirty="0">
                <a:latin typeface="+mj-lt"/>
              </a:rPr>
              <a:t>4e41adb1-b94c-431c-abbe-e1bdcffa8953"</a:t>
            </a:r>
            <a:endParaRPr lang="en-US" sz="1400" dirty="0">
              <a:effectLst/>
              <a:latin typeface="+mj-l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849A1C-67A6-7D46-86D6-7C8ADCF1786D}"/>
              </a:ext>
            </a:extLst>
          </p:cNvPr>
          <p:cNvSpPr/>
          <p:nvPr/>
        </p:nvSpPr>
        <p:spPr>
          <a:xfrm>
            <a:off x="6205297" y="5977311"/>
            <a:ext cx="42723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+mj-lt"/>
              </a:rPr>
              <a:t>Pangaea - </a:t>
            </a:r>
            <a:r>
              <a:rPr lang="en-US" sz="1400" dirty="0" err="1">
                <a:latin typeface="+mj-lt"/>
              </a:rPr>
              <a:t>MD_CoverageDescription</a:t>
            </a:r>
            <a:r>
              <a:rPr lang="en-US" sz="1400" dirty="0">
                <a:latin typeface="+mj-lt"/>
              </a:rPr>
              <a:t> id="col0.ds1082697"</a:t>
            </a:r>
            <a:endParaRPr lang="en-US" sz="1400" dirty="0">
              <a:effectLst/>
              <a:latin typeface="+mj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1C07090-AD8C-5440-9106-C945079BE7E7}"/>
              </a:ext>
            </a:extLst>
          </p:cNvPr>
          <p:cNvSpPr/>
          <p:nvPr/>
        </p:nvSpPr>
        <p:spPr>
          <a:xfrm>
            <a:off x="6190060" y="392797"/>
            <a:ext cx="56790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" sz="1400" dirty="0">
                <a:latin typeface="+mj-lt"/>
              </a:rPr>
              <a:t>BCO-DMO - Anchor xlink:href="http://lod.bco-dmo.org/id/affiliation/191.rdf"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E3C8820-C1BC-A744-904C-18C24EB591B8}"/>
              </a:ext>
            </a:extLst>
          </p:cNvPr>
          <p:cNvGrpSpPr/>
          <p:nvPr/>
        </p:nvGrpSpPr>
        <p:grpSpPr>
          <a:xfrm>
            <a:off x="10749605" y="5837046"/>
            <a:ext cx="978523" cy="588307"/>
            <a:chOff x="6416753" y="5566516"/>
            <a:chExt cx="978523" cy="588307"/>
          </a:xfrm>
        </p:grpSpPr>
        <p:sp>
          <p:nvSpPr>
            <p:cNvPr id="10" name="Can 9">
              <a:extLst>
                <a:ext uri="{FF2B5EF4-FFF2-40B4-BE49-F238E27FC236}">
                  <a16:creationId xmlns:a16="http://schemas.microsoft.com/office/drawing/2014/main" id="{88AE4F43-FC45-1D47-8643-839E040B90A8}"/>
                </a:ext>
              </a:extLst>
            </p:cNvPr>
            <p:cNvSpPr/>
            <p:nvPr/>
          </p:nvSpPr>
          <p:spPr>
            <a:xfrm>
              <a:off x="6416753" y="5569239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Can 10">
              <a:extLst>
                <a:ext uri="{FF2B5EF4-FFF2-40B4-BE49-F238E27FC236}">
                  <a16:creationId xmlns:a16="http://schemas.microsoft.com/office/drawing/2014/main" id="{9206E488-4456-214B-A887-851FA5B09EE5}"/>
                </a:ext>
              </a:extLst>
            </p:cNvPr>
            <p:cNvSpPr/>
            <p:nvPr/>
          </p:nvSpPr>
          <p:spPr>
            <a:xfrm>
              <a:off x="6966908" y="5566516"/>
              <a:ext cx="428368" cy="526760"/>
            </a:xfrm>
            <a:prstGeom prst="ca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Can 11">
              <a:extLst>
                <a:ext uri="{FF2B5EF4-FFF2-40B4-BE49-F238E27FC236}">
                  <a16:creationId xmlns:a16="http://schemas.microsoft.com/office/drawing/2014/main" id="{CCF08AF6-F3DC-0D41-8965-E3068B2E0761}"/>
                </a:ext>
              </a:extLst>
            </p:cNvPr>
            <p:cNvSpPr/>
            <p:nvPr/>
          </p:nvSpPr>
          <p:spPr>
            <a:xfrm>
              <a:off x="6691830" y="5628063"/>
              <a:ext cx="428368" cy="526760"/>
            </a:xfrm>
            <a:prstGeom prst="ca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BCADE410-B546-A643-951F-8825AAD426B7}"/>
              </a:ext>
            </a:extLst>
          </p:cNvPr>
          <p:cNvCxnSpPr>
            <a:cxnSpLocks/>
            <a:stCxn id="7" idx="2"/>
            <a:endCxn id="12" idx="3"/>
          </p:cNvCxnSpPr>
          <p:nvPr/>
        </p:nvCxnSpPr>
        <p:spPr>
          <a:xfrm rot="16200000" flipH="1">
            <a:off x="9720030" y="4906516"/>
            <a:ext cx="140265" cy="2897407"/>
          </a:xfrm>
          <a:prstGeom prst="bentConnector3">
            <a:avLst>
              <a:gd name="adj1" fmla="val 262977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484898DB-B981-8244-851A-D752F2E7F14A}"/>
              </a:ext>
            </a:extLst>
          </p:cNvPr>
          <p:cNvSpPr txBox="1"/>
          <p:nvPr/>
        </p:nvSpPr>
        <p:spPr>
          <a:xfrm>
            <a:off x="352167" y="5357221"/>
            <a:ext cx="4299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Radar plot showing the total number of elements that use @</a:t>
            </a:r>
            <a:r>
              <a:rPr lang="en-US" sz="1200" dirty="0" err="1"/>
              <a:t>href</a:t>
            </a:r>
            <a:r>
              <a:rPr lang="en-US" sz="1200" dirty="0"/>
              <a:t> attributes to provide links to content information. Examples show links to an organization, a complete </a:t>
            </a:r>
            <a:r>
              <a:rPr lang="en-US" sz="1200" dirty="0" err="1"/>
              <a:t>contentInfo</a:t>
            </a:r>
            <a:r>
              <a:rPr lang="en-US" sz="1200" dirty="0"/>
              <a:t> section, and an identifier from an underlying database..</a:t>
            </a:r>
          </a:p>
        </p:txBody>
      </p:sp>
    </p:spTree>
    <p:extLst>
      <p:ext uri="{BB962C8B-B14F-4D97-AF65-F5344CB8AC3E}">
        <p14:creationId xmlns:p14="http://schemas.microsoft.com/office/powerpoint/2010/main" val="1057511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11591</TotalTime>
  <Words>1730</Words>
  <Application>Microsoft Macintosh PowerPoint</Application>
  <PresentationFormat>Widescreen</PresentationFormat>
  <Paragraphs>142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ISO Metadata Use Cases – Identifiers and Links</vt:lpstr>
      <vt:lpstr>Identifiers and Links</vt:lpstr>
      <vt:lpstr>Twelve Metadata Collections</vt:lpstr>
      <vt:lpstr>@id</vt:lpstr>
      <vt:lpstr>@uuid</vt:lpstr>
      <vt:lpstr>ISO Identifiers (MD_Identifier/code)</vt:lpstr>
      <vt:lpstr>@href – contact Information</vt:lpstr>
      <vt:lpstr>href – identification Information</vt:lpstr>
      <vt:lpstr>href – content information</vt:lpstr>
      <vt:lpstr>href – distribution information</vt:lpstr>
      <vt:lpstr>href - dataQuality</vt:lpstr>
      <vt:lpstr>href - acquisitionInformation</vt:lpstr>
      <vt:lpstr>Resource Identifiers (identificationInfo.citation.identifier.code)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@id</dc:title>
  <dc:creator>Ted Habermann</dc:creator>
  <cp:lastModifiedBy>Ted Habermann</cp:lastModifiedBy>
  <cp:revision>63</cp:revision>
  <dcterms:created xsi:type="dcterms:W3CDTF">2019-01-07T19:35:15Z</dcterms:created>
  <dcterms:modified xsi:type="dcterms:W3CDTF">2019-01-20T21:34:09Z</dcterms:modified>
</cp:coreProperties>
</file>