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wdp" ContentType="image/vnd.ms-photo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714" r:id="rId2"/>
  </p:sldMasterIdLst>
  <p:notesMasterIdLst>
    <p:notesMasterId r:id="rId17"/>
  </p:notesMasterIdLst>
  <p:sldIdLst>
    <p:sldId id="288" r:id="rId3"/>
    <p:sldId id="337" r:id="rId4"/>
    <p:sldId id="346" r:id="rId5"/>
    <p:sldId id="347" r:id="rId6"/>
    <p:sldId id="324" r:id="rId7"/>
    <p:sldId id="348" r:id="rId8"/>
    <p:sldId id="338" r:id="rId9"/>
    <p:sldId id="349" r:id="rId10"/>
    <p:sldId id="350" r:id="rId11"/>
    <p:sldId id="339" r:id="rId12"/>
    <p:sldId id="352" r:id="rId13"/>
    <p:sldId id="353" r:id="rId14"/>
    <p:sldId id="354" r:id="rId15"/>
    <p:sldId id="355" r:id="rId1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 showGuides="1">
      <p:cViewPr varScale="1">
        <p:scale>
          <a:sx n="91" d="100"/>
          <a:sy n="91" d="100"/>
        </p:scale>
        <p:origin x="-104" y="-392"/>
      </p:cViewPr>
      <p:guideLst>
        <p:guide orient="horz" pos="2295"/>
        <p:guide pos="3041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20" Type="http://schemas.openxmlformats.org/officeDocument/2006/relationships/viewProps" Target="viewProps.xml"/><Relationship Id="rId21" Type="http://schemas.openxmlformats.org/officeDocument/2006/relationships/theme" Target="theme/theme1.xml"/><Relationship Id="rId22" Type="http://schemas.openxmlformats.org/officeDocument/2006/relationships/tableStyles" Target="tableStyles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slide" Target="slides/slide13.xml"/><Relationship Id="rId16" Type="http://schemas.openxmlformats.org/officeDocument/2006/relationships/slide" Target="slides/slide14.xml"/><Relationship Id="rId17" Type="http://schemas.openxmlformats.org/officeDocument/2006/relationships/notesMaster" Target="notesMasters/notesMaster1.xml"/><Relationship Id="rId18" Type="http://schemas.openxmlformats.org/officeDocument/2006/relationships/printerSettings" Target="printerSettings/printerSettings1.bin"/><Relationship Id="rId1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D748AB0-CABC-AD45-82D0-A4E55401DDBA}" type="datetimeFigureOut">
              <a:rPr lang="en-US" smtClean="0"/>
              <a:t>7/25/17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0E1C54-ABC6-2847-957E-84B8FCE5CD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41553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Create a </a:t>
            </a:r>
            <a:r>
              <a:rPr lang="en-US" dirty="0" err="1" smtClean="0"/>
              <a:t>powerpoint</a:t>
            </a:r>
            <a:r>
              <a:rPr lang="en-US" dirty="0" smtClean="0"/>
              <a:t> slides for each, to be used as a landing page when someone describing the talk before the talk actually starts. Describe what the plenaries are, who is speaking, what topics, include dates &amp; times.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EE6A98-3974-0345-B849-941417E66D74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19213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1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27651" name="Rectangle 2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r>
              <a:rPr lang="en-US" dirty="0" smtClean="0">
                <a:ea typeface="ＭＳ Ｐゴシック" charset="-128"/>
                <a:cs typeface="ＭＳ Ｐゴシック" charset="-128"/>
              </a:rPr>
              <a:t>Testbed activities:</a:t>
            </a:r>
          </a:p>
          <a:p>
            <a:pPr>
              <a:buFont typeface="Wingdings" charset="2"/>
              <a:buChar char="§"/>
            </a:pPr>
            <a:r>
              <a:rPr lang="en-US" dirty="0" smtClean="0">
                <a:ea typeface="ＭＳ Ｐゴシック" charset="-128"/>
                <a:cs typeface="ＭＳ Ｐゴシック" charset="-128"/>
              </a:rPr>
              <a:t>Digital Identifiers Evaluation</a:t>
            </a:r>
          </a:p>
          <a:p>
            <a:pPr>
              <a:buFont typeface="Wingdings" charset="2"/>
              <a:buChar char="§"/>
            </a:pPr>
            <a:r>
              <a:rPr lang="en-US" dirty="0" smtClean="0">
                <a:ea typeface="ＭＳ Ｐゴシック" charset="-128"/>
                <a:cs typeface="ＭＳ Ｐゴシック" charset="-128"/>
              </a:rPr>
              <a:t>Deploy a Testbed Portal</a:t>
            </a:r>
          </a:p>
          <a:p>
            <a:pPr>
              <a:buFont typeface="Wingdings" charset="2"/>
              <a:buChar char="§"/>
            </a:pPr>
            <a:r>
              <a:rPr lang="en-US" dirty="0" err="1" smtClean="0">
                <a:ea typeface="ＭＳ Ｐゴシック" charset="-128"/>
                <a:cs typeface="ＭＳ Ｐゴシック" charset="-128"/>
              </a:rPr>
              <a:t>Esri</a:t>
            </a:r>
            <a:r>
              <a:rPr lang="en-US" dirty="0" smtClean="0">
                <a:ea typeface="ＭＳ Ｐゴシック" charset="-128"/>
                <a:cs typeface="ＭＳ Ｐゴシック" charset="-128"/>
              </a:rPr>
              <a:t> </a:t>
            </a:r>
            <a:r>
              <a:rPr lang="en-US" dirty="0" err="1" smtClean="0">
                <a:ea typeface="ＭＳ Ｐゴシック" charset="-128"/>
                <a:cs typeface="ＭＳ Ｐゴシック" charset="-128"/>
              </a:rPr>
              <a:t>Geoportal</a:t>
            </a:r>
            <a:r>
              <a:rPr lang="en-US" dirty="0" smtClean="0">
                <a:ea typeface="ＭＳ Ｐゴシック" charset="-128"/>
                <a:cs typeface="ＭＳ Ｐゴシック" charset="-128"/>
              </a:rPr>
              <a:t> Server: Discovery Services and Clients: Interoperability Testing, Advertisement, and Assessment of Data to Service Broker</a:t>
            </a:r>
          </a:p>
          <a:p>
            <a:pPr>
              <a:buFont typeface="Wingdings" charset="2"/>
              <a:buChar char="§"/>
            </a:pPr>
            <a:r>
              <a:rPr lang="en-US" dirty="0" smtClean="0">
                <a:ea typeface="ＭＳ Ｐゴシック" charset="-128"/>
                <a:cs typeface="ＭＳ Ｐゴシック" charset="-128"/>
              </a:rPr>
              <a:t>A Classification and Annotation Scheme for Data and Service Quality</a:t>
            </a:r>
          </a:p>
          <a:p>
            <a:pPr>
              <a:buFont typeface="Wingdings" charset="2"/>
              <a:buChar char="§"/>
            </a:pPr>
            <a:r>
              <a:rPr lang="en-US" dirty="0" smtClean="0">
                <a:ea typeface="ＭＳ Ｐゴシック" charset="-128"/>
                <a:cs typeface="ＭＳ Ｐゴシック" charset="-128"/>
              </a:rPr>
              <a:t>Drupal Metadata Editing Tool Suite</a:t>
            </a:r>
          </a:p>
          <a:p>
            <a:pPr>
              <a:buFont typeface="Wingdings" charset="2"/>
              <a:buChar char="§"/>
            </a:pPr>
            <a:r>
              <a:rPr lang="en-US" dirty="0" smtClean="0">
                <a:ea typeface="ＭＳ Ｐゴシック" charset="-128"/>
                <a:cs typeface="ＭＳ Ｐゴシック" charset="-128"/>
              </a:rPr>
              <a:t>Data Stewardship: Metadata and Identifier Mapping</a:t>
            </a:r>
          </a:p>
          <a:p>
            <a:pPr>
              <a:buFont typeface="Wingdings" charset="2"/>
              <a:buChar char="§"/>
            </a:pPr>
            <a:r>
              <a:rPr lang="en-US" dirty="0" smtClean="0">
                <a:ea typeface="ＭＳ Ｐゴシック" charset="-128"/>
                <a:cs typeface="ＭＳ Ｐゴシック" charset="-128"/>
              </a:rPr>
              <a:t>ESIP Ontologies in the Cloud: Semantic Web Focus</a:t>
            </a:r>
          </a:p>
          <a:p>
            <a:pPr>
              <a:buFont typeface="Wingdings" charset="2"/>
              <a:buChar char="§"/>
            </a:pPr>
            <a:r>
              <a:rPr lang="en-US" dirty="0" smtClean="0">
                <a:ea typeface="ＭＳ Ｐゴシック" charset="-128"/>
                <a:cs typeface="ＭＳ Ｐゴシック" charset="-128"/>
              </a:rPr>
              <a:t>ESIP DOES not build infrastructure – it enables other to leverage the work across the community to build better infrastructure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Create a </a:t>
            </a:r>
            <a:r>
              <a:rPr lang="en-US" dirty="0" err="1" smtClean="0"/>
              <a:t>powerpoint</a:t>
            </a:r>
            <a:r>
              <a:rPr lang="en-US" dirty="0" smtClean="0"/>
              <a:t> slides for each, to be used as a landing page when someone describing the talk before the talk actually starts. Describe what the plenaries are, who is speaking, what topics, include dates &amp; times.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EE6A98-3974-0345-B849-941417E66D74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19213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microsoft.com/office/2007/relationships/hdphoto" Target="../media/hdphoto1.wdp"/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.png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3FC60D-7761-1B49-BD6F-3FE6EA5F9D02}" type="datetimeFigureOut">
              <a:rPr lang="en-US" smtClean="0"/>
              <a:t>7/25/17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83CBB0-9B67-C74C-B792-008C5FE55C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9057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3FC60D-7761-1B49-BD6F-3FE6EA5F9D02}" type="datetimeFigureOut">
              <a:rPr lang="en-US" smtClean="0"/>
              <a:t>7/25/17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83CBB0-9B67-C74C-B792-008C5FE55C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34963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3FC60D-7761-1B49-BD6F-3FE6EA5F9D02}" type="datetimeFigureOut">
              <a:rPr lang="en-US" smtClean="0"/>
              <a:t>7/25/17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83CBB0-9B67-C74C-B792-008C5FE55C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17772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+ 1 column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Shape 27"/>
          <p:cNvSpPr txBox="1">
            <a:spLocks noGrp="1"/>
          </p:cNvSpPr>
          <p:nvPr>
            <p:ph type="title"/>
          </p:nvPr>
        </p:nvSpPr>
        <p:spPr>
          <a:xfrm>
            <a:off x="2622900" y="150900"/>
            <a:ext cx="64068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Clr>
                <a:schemeClr val="dk1"/>
              </a:buClr>
              <a:buFont typeface="Tahoma"/>
              <a:buNone/>
              <a:defRPr sz="3600" b="0" i="0" u="none" strike="noStrike" cap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28" name="Shape 28"/>
          <p:cNvSpPr txBox="1">
            <a:spLocks noGrp="1"/>
          </p:cNvSpPr>
          <p:nvPr>
            <p:ph type="body" idx="1"/>
          </p:nvPr>
        </p:nvSpPr>
        <p:spPr>
          <a:xfrm>
            <a:off x="617100" y="1997950"/>
            <a:ext cx="7909800" cy="42873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397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L="742950" marR="0" lvl="1" indent="-10795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marL="1143000" marR="0" lvl="2" indent="-762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marL="1600200" marR="0" lvl="3" indent="-1016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marL="2057400" marR="0" lvl="4" indent="-1016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marL="2514600" marR="0" lvl="5" indent="-1016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6pPr>
            <a:lvl7pPr marL="2971800" marR="0" lvl="6" indent="-1016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7pPr>
            <a:lvl8pPr marL="3429000" marR="0" lvl="7" indent="-1016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8pPr>
            <a:lvl9pPr marL="3886200" marR="0" lvl="8" indent="-1016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9pPr>
          </a:lstStyle>
          <a:p>
            <a:endParaRPr/>
          </a:p>
        </p:txBody>
      </p:sp>
      <p:cxnSp>
        <p:nvCxnSpPr>
          <p:cNvPr id="29" name="Shape 29"/>
          <p:cNvCxnSpPr/>
          <p:nvPr/>
        </p:nvCxnSpPr>
        <p:spPr>
          <a:xfrm rot="10800000">
            <a:off x="-23700" y="722400"/>
            <a:ext cx="2341800" cy="0"/>
          </a:xfrm>
          <a:prstGeom prst="straightConnector1">
            <a:avLst/>
          </a:prstGeom>
          <a:noFill/>
          <a:ln w="9525" cap="flat" cmpd="sng">
            <a:solidFill>
              <a:srgbClr val="434343"/>
            </a:solidFill>
            <a:prstDash val="solid"/>
            <a:round/>
            <a:headEnd type="oval" w="lg" len="lg"/>
            <a:tailEnd type="none" w="med" len="med"/>
          </a:ln>
        </p:spPr>
      </p:cxnSp>
    </p:spTree>
    <p:extLst>
      <p:ext uri="{BB962C8B-B14F-4D97-AF65-F5344CB8AC3E}">
        <p14:creationId xmlns:p14="http://schemas.microsoft.com/office/powerpoint/2010/main" val="132944769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38"/>
            <a:ext cx="7772400" cy="1470025"/>
          </a:xfrm>
        </p:spPr>
        <p:txBody>
          <a:bodyPr/>
          <a:lstStyle>
            <a:lvl1pPr>
              <a:defRPr sz="3200" cap="all">
                <a:latin typeface="Tahoma"/>
                <a:cs typeface="Tahoma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371600" y="3886202"/>
            <a:ext cx="6400800" cy="4695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  <a:latin typeface="Tahoma"/>
                <a:cs typeface="Tahoma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Author List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45978" y="6356352"/>
            <a:ext cx="5673822" cy="365125"/>
          </a:xfrm>
        </p:spPr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8E988-FB04-AB4E-BE5A-59F242AF7F7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4" name="Picture 13" descr="NASA-Logo-Large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8065" y="6333486"/>
            <a:ext cx="555331" cy="461665"/>
          </a:xfrm>
          <a:prstGeom prst="rect">
            <a:avLst/>
          </a:prstGeom>
        </p:spPr>
      </p:pic>
      <p:pic>
        <p:nvPicPr>
          <p:cNvPr id="15" name="Picture 14" descr="NOAA-Transparent-Logo_1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8665" y="6331489"/>
            <a:ext cx="463663" cy="463663"/>
          </a:xfrm>
          <a:prstGeom prst="rect">
            <a:avLst/>
          </a:prstGeom>
        </p:spPr>
      </p:pic>
      <p:sp>
        <p:nvSpPr>
          <p:cNvPr id="16" name="TextBox 15"/>
          <p:cNvSpPr txBox="1"/>
          <p:nvPr userDrawn="1"/>
        </p:nvSpPr>
        <p:spPr>
          <a:xfrm>
            <a:off x="6403433" y="6429679"/>
            <a:ext cx="240552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244A58">
                    <a:lumMod val="75000"/>
                  </a:srgbClr>
                </a:solidFill>
                <a:latin typeface="Tahoma"/>
                <a:cs typeface="Tahoma"/>
              </a:rPr>
              <a:t>a</a:t>
            </a:r>
            <a:r>
              <a:rPr lang="en-US" sz="1200" dirty="0" smtClean="0">
                <a:solidFill>
                  <a:srgbClr val="244A58">
                    <a:lumMod val="75000"/>
                  </a:srgbClr>
                </a:solidFill>
                <a:latin typeface="Tahoma"/>
                <a:cs typeface="Tahoma"/>
              </a:rPr>
              <a:t>nd 170+ member organizations</a:t>
            </a:r>
            <a:endParaRPr lang="en-US" sz="1200" dirty="0">
              <a:solidFill>
                <a:srgbClr val="244A58">
                  <a:lumMod val="75000"/>
                </a:srgbClr>
              </a:solidFill>
              <a:latin typeface="Tahoma"/>
              <a:cs typeface="Tahoma"/>
            </a:endParaRPr>
          </a:p>
        </p:txBody>
      </p:sp>
      <p:sp>
        <p:nvSpPr>
          <p:cNvPr id="17" name="TextBox 16"/>
          <p:cNvSpPr txBox="1"/>
          <p:nvPr userDrawn="1"/>
        </p:nvSpPr>
        <p:spPr>
          <a:xfrm>
            <a:off x="3946252" y="6429679"/>
            <a:ext cx="16457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rgbClr val="244A58">
                    <a:lumMod val="75000"/>
                  </a:srgbClr>
                </a:solidFill>
                <a:latin typeface="Tahoma"/>
                <a:cs typeface="Tahoma"/>
              </a:rPr>
              <a:t>ESIP is supported by</a:t>
            </a:r>
            <a:endParaRPr lang="en-US" sz="1200" dirty="0">
              <a:solidFill>
                <a:srgbClr val="244A58">
                  <a:lumMod val="75000"/>
                </a:srgbClr>
              </a:solidFill>
              <a:latin typeface="Tahoma"/>
              <a:cs typeface="Tahoma"/>
            </a:endParaRPr>
          </a:p>
        </p:txBody>
      </p:sp>
      <p:sp>
        <p:nvSpPr>
          <p:cNvPr id="18" name="TextBox 17"/>
          <p:cNvSpPr txBox="1"/>
          <p:nvPr userDrawn="1"/>
        </p:nvSpPr>
        <p:spPr>
          <a:xfrm>
            <a:off x="368280" y="6385120"/>
            <a:ext cx="13221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200" dirty="0" smtClean="0">
                <a:solidFill>
                  <a:srgbClr val="244A58">
                    <a:lumMod val="75000"/>
                  </a:srgbClr>
                </a:solidFill>
                <a:latin typeface="Tahoma"/>
                <a:cs typeface="Tahoma"/>
              </a:rPr>
              <a:t>www.esipfed.org</a:t>
            </a:r>
          </a:p>
        </p:txBody>
      </p:sp>
      <p:sp>
        <p:nvSpPr>
          <p:cNvPr id="19" name="TextBox 18"/>
          <p:cNvSpPr txBox="1"/>
          <p:nvPr userDrawn="1"/>
        </p:nvSpPr>
        <p:spPr>
          <a:xfrm>
            <a:off x="1991214" y="6423219"/>
            <a:ext cx="165170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rgbClr val="244A58">
                    <a:lumMod val="75000"/>
                  </a:srgbClr>
                </a:solidFill>
                <a:latin typeface="Tahoma"/>
                <a:cs typeface="Tahoma"/>
              </a:rPr>
              <a:t>@ESIPfed | #ESIPfed</a:t>
            </a:r>
            <a:endParaRPr lang="en-US" sz="1200" dirty="0">
              <a:solidFill>
                <a:srgbClr val="244A58">
                  <a:lumMod val="75000"/>
                </a:srgbClr>
              </a:solidFill>
              <a:latin typeface="Tahoma"/>
              <a:cs typeface="Tahoma"/>
            </a:endParaRPr>
          </a:p>
        </p:txBody>
      </p:sp>
      <p:cxnSp>
        <p:nvCxnSpPr>
          <p:cNvPr id="20" name="Straight Connector 19"/>
          <p:cNvCxnSpPr/>
          <p:nvPr userDrawn="1"/>
        </p:nvCxnSpPr>
        <p:spPr>
          <a:xfrm>
            <a:off x="274529" y="6274215"/>
            <a:ext cx="8550595" cy="12700"/>
          </a:xfrm>
          <a:prstGeom prst="line">
            <a:avLst/>
          </a:prstGeom>
          <a:ln w="9525" cmpd="sng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1" name="Picture 20" descr="esip-logo.png"/>
          <p:cNvPicPr>
            <a:picLocks noChangeAspect="1"/>
          </p:cNvPicPr>
          <p:nvPr userDrawn="1"/>
        </p:nvPicPr>
        <p:blipFill>
          <a:blip r:embed="rId4">
            <a:alphaModFix amt="85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11" y="222776"/>
            <a:ext cx="1205105" cy="6153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643455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Tahoma"/>
                <a:cs typeface="Tahoma"/>
              </a:defRPr>
            </a:lvl1pPr>
            <a:lvl2pPr>
              <a:defRPr>
                <a:latin typeface="Tahoma"/>
                <a:cs typeface="Tahoma"/>
              </a:defRPr>
            </a:lvl2pPr>
            <a:lvl3pPr>
              <a:defRPr>
                <a:latin typeface="Tahoma"/>
                <a:cs typeface="Tahoma"/>
              </a:defRPr>
            </a:lvl3pPr>
            <a:lvl4pPr>
              <a:defRPr>
                <a:latin typeface="Tahoma"/>
                <a:cs typeface="Tahoma"/>
              </a:defRPr>
            </a:lvl4pPr>
            <a:lvl5pPr>
              <a:defRPr>
                <a:latin typeface="Tahoma"/>
                <a:cs typeface="Tahoma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2560D-EC28-3B41-86E8-18F1CE0113B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7/25/17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hape 19"/>
          <p:cNvSpPr txBox="1">
            <a:spLocks noGrp="1"/>
          </p:cNvSpPr>
          <p:nvPr>
            <p:ph type="title"/>
          </p:nvPr>
        </p:nvSpPr>
        <p:spPr>
          <a:xfrm>
            <a:off x="2622900" y="113177"/>
            <a:ext cx="6406800" cy="857251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 algn="l"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>
            <a:endParaRPr dirty="0"/>
          </a:p>
        </p:txBody>
      </p:sp>
      <p:cxnSp>
        <p:nvCxnSpPr>
          <p:cNvPr id="8" name="Shape 21"/>
          <p:cNvCxnSpPr/>
          <p:nvPr userDrawn="1"/>
        </p:nvCxnSpPr>
        <p:spPr>
          <a:xfrm rot="10800000">
            <a:off x="-23700" y="541800"/>
            <a:ext cx="2341800" cy="0"/>
          </a:xfrm>
          <a:prstGeom prst="straightConnector1">
            <a:avLst/>
          </a:prstGeom>
          <a:noFill/>
          <a:ln w="9525" cap="flat" cmpd="sng">
            <a:solidFill>
              <a:srgbClr val="434343"/>
            </a:solidFill>
            <a:prstDash val="solid"/>
            <a:round/>
            <a:headEnd type="oval" w="lg" len="lg"/>
            <a:tailEnd type="none" w="lg" len="lg"/>
          </a:ln>
        </p:spPr>
      </p:cxnSp>
    </p:spTree>
    <p:extLst>
      <p:ext uri="{BB962C8B-B14F-4D97-AF65-F5344CB8AC3E}">
        <p14:creationId xmlns:p14="http://schemas.microsoft.com/office/powerpoint/2010/main" val="231350998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>
                <a:latin typeface="Tahoma"/>
                <a:cs typeface="Tahoma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  <a:latin typeface="Tahoma"/>
                <a:cs typeface="Tahoma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9E7B99-7C3F-4BC3-B7B8-7E1F8C620B24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7/25/17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AF2B4D-6B12-4EDF-87BB-2B55CECB661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110954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2560D-EC28-3B41-86E8-18F1CE0113B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7/25/17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cxnSp>
        <p:nvCxnSpPr>
          <p:cNvPr id="8" name="Shape 21"/>
          <p:cNvCxnSpPr/>
          <p:nvPr userDrawn="1"/>
        </p:nvCxnSpPr>
        <p:spPr>
          <a:xfrm rot="10800000">
            <a:off x="-23700" y="541800"/>
            <a:ext cx="2341800" cy="0"/>
          </a:xfrm>
          <a:prstGeom prst="straightConnector1">
            <a:avLst/>
          </a:prstGeom>
          <a:noFill/>
          <a:ln w="9525" cap="flat" cmpd="sng">
            <a:solidFill>
              <a:srgbClr val="434343"/>
            </a:solidFill>
            <a:prstDash val="solid"/>
            <a:round/>
            <a:headEnd type="oval" w="lg" len="lg"/>
            <a:tailEnd type="none" w="lg" len="lg"/>
          </a:ln>
        </p:spPr>
      </p:cxnSp>
    </p:spTree>
    <p:extLst>
      <p:ext uri="{BB962C8B-B14F-4D97-AF65-F5344CB8AC3E}">
        <p14:creationId xmlns:p14="http://schemas.microsoft.com/office/powerpoint/2010/main" val="139791374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3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3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2560D-EC28-3B41-86E8-18F1CE0113B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7/25/17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cxnSp>
        <p:nvCxnSpPr>
          <p:cNvPr id="10" name="Shape 21"/>
          <p:cNvCxnSpPr/>
          <p:nvPr userDrawn="1"/>
        </p:nvCxnSpPr>
        <p:spPr>
          <a:xfrm rot="10800000">
            <a:off x="-23700" y="541800"/>
            <a:ext cx="2341800" cy="0"/>
          </a:xfrm>
          <a:prstGeom prst="straightConnector1">
            <a:avLst/>
          </a:prstGeom>
          <a:noFill/>
          <a:ln w="9525" cap="flat" cmpd="sng">
            <a:solidFill>
              <a:srgbClr val="434343"/>
            </a:solidFill>
            <a:prstDash val="solid"/>
            <a:round/>
            <a:headEnd type="oval" w="lg" len="lg"/>
            <a:tailEnd type="none" w="lg" len="lg"/>
          </a:ln>
        </p:spPr>
      </p:cxnSp>
    </p:spTree>
    <p:extLst>
      <p:ext uri="{BB962C8B-B14F-4D97-AF65-F5344CB8AC3E}">
        <p14:creationId xmlns:p14="http://schemas.microsoft.com/office/powerpoint/2010/main" val="98884099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2560D-EC28-3B41-86E8-18F1CE0113B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7/25/17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340324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2560D-EC28-3B41-86E8-18F1CE0113B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7/25/17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27891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3FC60D-7761-1B49-BD6F-3FE6EA5F9D02}" type="datetimeFigureOut">
              <a:rPr lang="en-US" smtClean="0"/>
              <a:t>7/25/17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83CBB0-9B67-C74C-B792-008C5FE55C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811354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19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64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19" y="1435104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2560D-EC28-3B41-86E8-18F1CE0113B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7/25/17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6B1FF6-39B9-40F5-8B67-33C6354A3D4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srgbClr val="E2751D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442470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50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2560D-EC28-3B41-86E8-18F1CE0113B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7/25/17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381257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2560D-EC28-3B41-86E8-18F1CE0113B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7/25/17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905665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2560D-EC28-3B41-86E8-18F1CE0113B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7/25/17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61121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3FC60D-7761-1B49-BD6F-3FE6EA5F9D02}" type="datetimeFigureOut">
              <a:rPr lang="en-US" smtClean="0"/>
              <a:t>7/25/17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83CBB0-9B67-C74C-B792-008C5FE55C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93159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3FC60D-7761-1B49-BD6F-3FE6EA5F9D02}" type="datetimeFigureOut">
              <a:rPr lang="en-US" smtClean="0"/>
              <a:t>7/25/17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83CBB0-9B67-C74C-B792-008C5FE55C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01778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3FC60D-7761-1B49-BD6F-3FE6EA5F9D02}" type="datetimeFigureOut">
              <a:rPr lang="en-US" smtClean="0"/>
              <a:t>7/25/17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83CBB0-9B67-C74C-B792-008C5FE55C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17973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3FC60D-7761-1B49-BD6F-3FE6EA5F9D02}" type="datetimeFigureOut">
              <a:rPr lang="en-US" smtClean="0"/>
              <a:t>7/25/17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83CBB0-9B67-C74C-B792-008C5FE55C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15828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3FC60D-7761-1B49-BD6F-3FE6EA5F9D02}" type="datetimeFigureOut">
              <a:rPr lang="en-US" smtClean="0"/>
              <a:t>7/25/17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83CBB0-9B67-C74C-B792-008C5FE55C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86313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3FC60D-7761-1B49-BD6F-3FE6EA5F9D02}" type="datetimeFigureOut">
              <a:rPr lang="en-US" smtClean="0"/>
              <a:t>7/25/17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83CBB0-9B67-C74C-B792-008C5FE55C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73250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3FC60D-7761-1B49-BD6F-3FE6EA5F9D02}" type="datetimeFigureOut">
              <a:rPr lang="en-US" smtClean="0"/>
              <a:t>7/25/17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83CBB0-9B67-C74C-B792-008C5FE55C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91521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3.xml"/><Relationship Id="rId12" Type="http://schemas.openxmlformats.org/officeDocument/2006/relationships/theme" Target="../theme/theme2.xml"/><Relationship Id="rId1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4.xml"/><Relationship Id="rId3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7.xml"/><Relationship Id="rId6" Type="http://schemas.openxmlformats.org/officeDocument/2006/relationships/slideLayout" Target="../slideLayouts/slideLayout18.xml"/><Relationship Id="rId7" Type="http://schemas.openxmlformats.org/officeDocument/2006/relationships/slideLayout" Target="../slideLayouts/slideLayout19.xml"/><Relationship Id="rId8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3FC60D-7761-1B49-BD6F-3FE6EA5F9D02}" type="datetimeFigureOut">
              <a:rPr lang="en-US" smtClean="0"/>
              <a:t>7/25/17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83CBB0-9B67-C74C-B792-008C5FE55C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60796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713" r:id="rId12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Tahoma"/>
                <a:cs typeface="Tahoma"/>
              </a:defRPr>
            </a:lvl1pPr>
          </a:lstStyle>
          <a:p>
            <a:fld id="{68C2560D-EC28-3B41-86E8-18F1CE0113B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7/25/17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Tahoma"/>
                <a:cs typeface="Tahoma"/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Tahoma"/>
                <a:cs typeface="Tahoma"/>
              </a:defRPr>
            </a:lvl1pPr>
          </a:lstStyle>
          <a:p>
            <a:fld id="{2066355A-084C-D24E-9AD2-7E4FC41EA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03280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  <p:sldLayoutId id="2147483718" r:id="rId4"/>
    <p:sldLayoutId id="2147483719" r:id="rId5"/>
    <p:sldLayoutId id="2147483720" r:id="rId6"/>
    <p:sldLayoutId id="2147483721" r:id="rId7"/>
    <p:sldLayoutId id="2147483722" r:id="rId8"/>
    <p:sldLayoutId id="2147483723" r:id="rId9"/>
    <p:sldLayoutId id="2147483724" r:id="rId10"/>
    <p:sldLayoutId id="2147483725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3600" kern="1200" cap="all">
          <a:solidFill>
            <a:schemeClr val="tx1"/>
          </a:solidFill>
          <a:latin typeface="Tahoma"/>
          <a:ea typeface="+mj-ea"/>
          <a:cs typeface="Tahom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Tahoma"/>
          <a:ea typeface="+mn-ea"/>
          <a:cs typeface="Tahom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Tahoma"/>
          <a:ea typeface="+mn-ea"/>
          <a:cs typeface="Tahom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Tahoma"/>
          <a:ea typeface="+mn-ea"/>
          <a:cs typeface="Tahom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Tahoma"/>
          <a:ea typeface="+mn-ea"/>
          <a:cs typeface="Tahom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Tahoma"/>
          <a:ea typeface="+mn-ea"/>
          <a:cs typeface="Tahom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4" Type="http://schemas.openxmlformats.org/officeDocument/2006/relationships/image" Target="../media/image2.png"/><Relationship Id="rId5" Type="http://schemas.openxmlformats.org/officeDocument/2006/relationships/image" Target="../media/image3.png"/><Relationship Id="rId6" Type="http://schemas.microsoft.com/office/2007/relationships/hdphoto" Target="../media/hdphoto1.wdp"/><Relationship Id="rId7" Type="http://schemas.openxmlformats.org/officeDocument/2006/relationships/image" Target="../media/image4.jpeg"/><Relationship Id="rId8" Type="http://schemas.microsoft.com/office/2007/relationships/hdphoto" Target="../media/hdphoto2.wdp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4" Type="http://schemas.openxmlformats.org/officeDocument/2006/relationships/image" Target="../media/image2.png"/><Relationship Id="rId5" Type="http://schemas.openxmlformats.org/officeDocument/2006/relationships/image" Target="../media/image3.png"/><Relationship Id="rId6" Type="http://schemas.microsoft.com/office/2007/relationships/hdphoto" Target="../media/hdphoto1.wdp"/><Relationship Id="rId7" Type="http://schemas.openxmlformats.org/officeDocument/2006/relationships/image" Target="../media/image4.jpeg"/><Relationship Id="rId8" Type="http://schemas.microsoft.com/office/2007/relationships/hdphoto" Target="../media/hdphoto4.wdp"/><Relationship Id="rId1" Type="http://schemas.openxmlformats.org/officeDocument/2006/relationships/slideLayout" Target="../slideLayouts/slideLayout19.xml"/><Relationship Id="rId2" Type="http://schemas.openxmlformats.org/officeDocument/2006/relationships/notesSlide" Target="../notesSlides/notesSlide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7.png"/><Relationship Id="rId3" Type="http://schemas.microsoft.com/office/2007/relationships/hdphoto" Target="../media/hdphoto3.wdp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/>
          <p:cNvSpPr txBox="1"/>
          <p:nvPr/>
        </p:nvSpPr>
        <p:spPr>
          <a:xfrm>
            <a:off x="6546273" y="4814456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3962401" y="6407865"/>
            <a:ext cx="16457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rgbClr val="FFFFFF"/>
                </a:solidFill>
                <a:latin typeface="Tahoma"/>
                <a:cs typeface="Tahoma"/>
              </a:rPr>
              <a:t>ESIP is supported by</a:t>
            </a:r>
            <a:endParaRPr lang="en-US" sz="1200" dirty="0">
              <a:solidFill>
                <a:srgbClr val="FFFFFF"/>
              </a:solidFill>
              <a:latin typeface="Tahoma"/>
              <a:cs typeface="Tahoma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038350" y="6407865"/>
            <a:ext cx="165170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rgbClr val="FFFFFF"/>
                </a:solidFill>
                <a:latin typeface="Tahoma"/>
                <a:cs typeface="Tahoma"/>
              </a:rPr>
              <a:t>@ESIPfed | #ESIPfed</a:t>
            </a:r>
            <a:endParaRPr lang="en-US" sz="1200" dirty="0">
              <a:solidFill>
                <a:srgbClr val="FFFFFF"/>
              </a:solidFill>
              <a:latin typeface="Tahoma"/>
              <a:cs typeface="Tahoma"/>
            </a:endParaRPr>
          </a:p>
        </p:txBody>
      </p:sp>
      <p:sp>
        <p:nvSpPr>
          <p:cNvPr id="16" name="Shape 46"/>
          <p:cNvSpPr txBox="1">
            <a:spLocks/>
          </p:cNvSpPr>
          <p:nvPr/>
        </p:nvSpPr>
        <p:spPr>
          <a:xfrm>
            <a:off x="0" y="4707999"/>
            <a:ext cx="9144000" cy="1638300"/>
          </a:xfrm>
          <a:prstGeom prst="rect">
            <a:avLst/>
          </a:prstGeom>
          <a:solidFill>
            <a:schemeClr val="tx1">
              <a:lumMod val="50000"/>
              <a:lumOff val="50000"/>
              <a:alpha val="93000"/>
            </a:schemeClr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0"/>
              </a:spcBef>
            </a:pPr>
            <a:endParaRPr lang="en-US" sz="4000" dirty="0" smtClean="0">
              <a:solidFill>
                <a:srgbClr val="FFFFFF"/>
              </a:solidFill>
              <a:latin typeface="Tahoma"/>
              <a:cs typeface="Tahoma"/>
            </a:endParaRPr>
          </a:p>
          <a:p>
            <a:pPr>
              <a:spcBef>
                <a:spcPts val="0"/>
              </a:spcBef>
            </a:pPr>
            <a:r>
              <a:rPr lang="en-US" sz="4000" dirty="0" smtClean="0">
                <a:solidFill>
                  <a:srgbClr val="FFFFFF"/>
                </a:solidFill>
                <a:latin typeface="Tahoma"/>
                <a:cs typeface="Tahoma"/>
              </a:rPr>
              <a:t>2017 ESIP Summer Meeting</a:t>
            </a:r>
          </a:p>
          <a:p>
            <a:pPr>
              <a:spcBef>
                <a:spcPts val="0"/>
              </a:spcBef>
            </a:pPr>
            <a:r>
              <a:rPr lang="en-US" sz="2000" dirty="0" smtClean="0">
                <a:solidFill>
                  <a:srgbClr val="FFFFFF"/>
                </a:solidFill>
                <a:latin typeface="Tahoma"/>
                <a:cs typeface="Tahoma"/>
              </a:rPr>
              <a:t>Bloomington, IN</a:t>
            </a:r>
          </a:p>
          <a:p>
            <a:pPr>
              <a:spcBef>
                <a:spcPts val="0"/>
              </a:spcBef>
            </a:pPr>
            <a:endParaRPr lang="en" dirty="0">
              <a:solidFill>
                <a:srgbClr val="FFFFFF"/>
              </a:solidFill>
              <a:latin typeface="Tahoma"/>
              <a:cs typeface="Tahoma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367921" y="6309673"/>
            <a:ext cx="13221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200" dirty="0" smtClean="0">
                <a:solidFill>
                  <a:srgbClr val="FFFFFF"/>
                </a:solidFill>
                <a:latin typeface="Tahoma"/>
                <a:cs typeface="Tahoma"/>
              </a:rPr>
              <a:t>www.esipfed.org</a:t>
            </a:r>
          </a:p>
        </p:txBody>
      </p:sp>
      <p:pic>
        <p:nvPicPr>
          <p:cNvPr id="13" name="Picture 12" descr="NASA-Logo-Large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5317" y="6450316"/>
            <a:ext cx="496771" cy="346249"/>
          </a:xfrm>
          <a:prstGeom prst="rect">
            <a:avLst/>
          </a:prstGeom>
        </p:spPr>
      </p:pic>
      <p:pic>
        <p:nvPicPr>
          <p:cNvPr id="14" name="Picture 13" descr="NOAA-Transparent-Logo_1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5924" y="6448809"/>
            <a:ext cx="414769" cy="347747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6292582" y="6484361"/>
            <a:ext cx="240552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Tahoma"/>
                <a:cs typeface="Tahoma"/>
              </a:rPr>
              <a:t>a</a:t>
            </a:r>
            <a:r>
              <a:rPr lang="en-US" sz="1200" dirty="0" smtClean="0">
                <a:latin typeface="Tahoma"/>
                <a:cs typeface="Tahoma"/>
              </a:rPr>
              <a:t>nd 170+ member organizations</a:t>
            </a:r>
            <a:endParaRPr lang="en-US" sz="1200" dirty="0">
              <a:latin typeface="Tahoma"/>
              <a:cs typeface="Tahoma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835401" y="6484361"/>
            <a:ext cx="16457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latin typeface="Tahoma"/>
                <a:cs typeface="Tahoma"/>
              </a:rPr>
              <a:t>ESIP is supported by</a:t>
            </a:r>
            <a:endParaRPr lang="en-US" sz="1200" dirty="0">
              <a:latin typeface="Tahoma"/>
              <a:cs typeface="Tahoma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07884" y="6460636"/>
            <a:ext cx="13221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200" dirty="0" smtClean="0">
                <a:latin typeface="Tahoma"/>
                <a:cs typeface="Tahoma"/>
              </a:rPr>
              <a:t>www.esipfed.org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2012950" y="6484361"/>
            <a:ext cx="165170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latin typeface="Tahoma"/>
                <a:cs typeface="Tahoma"/>
              </a:rPr>
              <a:t>@ESIPfed | #ESIPfed</a:t>
            </a:r>
            <a:endParaRPr lang="en-US" sz="1200" dirty="0">
              <a:latin typeface="Tahoma"/>
              <a:cs typeface="Tahoma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012950" y="1823948"/>
            <a:ext cx="753789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dirty="0" smtClean="0">
                <a:latin typeface="Avenir Light"/>
                <a:cs typeface="Avenir Light"/>
              </a:rPr>
              <a:t>ESIP Lab Intro</a:t>
            </a:r>
            <a:endParaRPr lang="en-US" sz="7200" dirty="0">
              <a:latin typeface="Avenir Light"/>
              <a:cs typeface="Avenir Light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98000" y="2150163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en-US" dirty="0"/>
          </a:p>
        </p:txBody>
      </p:sp>
      <p:pic>
        <p:nvPicPr>
          <p:cNvPr id="19" name="Picture 18" descr="esip-logo.png"/>
          <p:cNvPicPr>
            <a:picLocks noChangeAspect="1"/>
          </p:cNvPicPr>
          <p:nvPr/>
        </p:nvPicPr>
        <p:blipFill>
          <a:blip r:embed="rId5">
            <a:alphaModFix amt="85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006" y="222776"/>
            <a:ext cx="1205105" cy="615373"/>
          </a:xfrm>
          <a:prstGeom prst="rect">
            <a:avLst/>
          </a:prstGeom>
        </p:spPr>
      </p:pic>
      <p:pic>
        <p:nvPicPr>
          <p:cNvPr id="5" name="Picture 4" descr="LabLogoGear.png"/>
          <p:cNvPicPr>
            <a:picLocks noChangeAspect="1"/>
          </p:cNvPicPr>
          <p:nvPr/>
        </p:nvPicPr>
        <p:blipFill>
          <a:blip r:embed="rId7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82" y="1084395"/>
            <a:ext cx="2886058" cy="287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3269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Governance</a:t>
            </a:r>
            <a:endParaRPr lang="en-US" dirty="0"/>
          </a:p>
        </p:txBody>
      </p:sp>
      <p:sp>
        <p:nvSpPr>
          <p:cNvPr id="2" name="Rectangle 1"/>
          <p:cNvSpPr/>
          <p:nvPr/>
        </p:nvSpPr>
        <p:spPr>
          <a:xfrm>
            <a:off x="457200" y="1087735"/>
            <a:ext cx="787400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 smtClean="0">
                <a:latin typeface="Avenir Book"/>
                <a:cs typeface="Avenir Book"/>
              </a:rPr>
              <a:t>The </a:t>
            </a:r>
            <a:r>
              <a:rPr lang="en-US" sz="3200" dirty="0">
                <a:latin typeface="Avenir Book"/>
                <a:cs typeface="Avenir Book"/>
              </a:rPr>
              <a:t>ESIP Lab governance is evolving and will ultimately be determined by ESIP community input. </a:t>
            </a:r>
          </a:p>
          <a:p>
            <a:endParaRPr lang="en-US" dirty="0"/>
          </a:p>
          <a:p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8100" y="2690674"/>
            <a:ext cx="3975100" cy="3975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34343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Resources</a:t>
            </a:r>
            <a:endParaRPr lang="en-US" dirty="0"/>
          </a:p>
        </p:txBody>
      </p:sp>
      <p:sp>
        <p:nvSpPr>
          <p:cNvPr id="2" name="Rectangle 1"/>
          <p:cNvSpPr/>
          <p:nvPr/>
        </p:nvSpPr>
        <p:spPr>
          <a:xfrm>
            <a:off x="457200" y="1213346"/>
            <a:ext cx="787400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/>
              <a:buChar char="•"/>
            </a:pPr>
            <a:r>
              <a:rPr lang="en-US" sz="3200" dirty="0" smtClean="0">
                <a:latin typeface="Avenir Book"/>
                <a:cs typeface="Avenir Book"/>
              </a:rPr>
              <a:t>Cloud computing </a:t>
            </a:r>
            <a:r>
              <a:rPr lang="en-US" sz="3200" dirty="0">
                <a:latin typeface="Avenir Book"/>
                <a:cs typeface="Avenir Book"/>
              </a:rPr>
              <a:t>resources </a:t>
            </a:r>
          </a:p>
          <a:p>
            <a:pPr marL="457200" indent="-457200">
              <a:buFont typeface="Arial"/>
              <a:buChar char="•"/>
            </a:pPr>
            <a:r>
              <a:rPr lang="en-US" sz="3200" dirty="0">
                <a:latin typeface="Avenir Book"/>
                <a:cs typeface="Avenir Book"/>
              </a:rPr>
              <a:t>Travel support </a:t>
            </a:r>
          </a:p>
          <a:p>
            <a:pPr marL="457200" indent="-457200">
              <a:buFont typeface="Arial"/>
              <a:buChar char="•"/>
            </a:pPr>
            <a:r>
              <a:rPr lang="en-US" sz="3200" dirty="0">
                <a:latin typeface="Avenir Book"/>
                <a:cs typeface="Avenir Book"/>
              </a:rPr>
              <a:t>Collaborative </a:t>
            </a:r>
            <a:r>
              <a:rPr lang="en-US" sz="3200" dirty="0" smtClean="0">
                <a:latin typeface="Avenir Book"/>
                <a:cs typeface="Avenir Book"/>
              </a:rPr>
              <a:t>platforms</a:t>
            </a:r>
          </a:p>
          <a:p>
            <a:pPr marL="457200" indent="-457200">
              <a:buFont typeface="Arial"/>
              <a:buChar char="•"/>
            </a:pPr>
            <a:r>
              <a:rPr lang="en-US" sz="3200" dirty="0" smtClean="0">
                <a:latin typeface="Avenir Book"/>
                <a:cs typeface="Avenir Book"/>
              </a:rPr>
              <a:t>Synthesis Center </a:t>
            </a:r>
            <a:r>
              <a:rPr lang="en-US" sz="3200" dirty="0" smtClean="0">
                <a:latin typeface="Avenir Book"/>
                <a:cs typeface="Avenir Book"/>
              </a:rPr>
              <a:t>Coordination</a:t>
            </a:r>
          </a:p>
          <a:p>
            <a:pPr marL="457200" indent="-457200">
              <a:buFont typeface="Arial"/>
              <a:buChar char="•"/>
            </a:pPr>
            <a:endParaRPr lang="en-US" sz="3200" dirty="0">
              <a:latin typeface="Avenir Book"/>
              <a:cs typeface="Avenir Book"/>
            </a:endParaRPr>
          </a:p>
          <a:p>
            <a:pPr marL="457200" indent="-457200">
              <a:buFont typeface="Arial"/>
              <a:buChar char="•"/>
            </a:pPr>
            <a:r>
              <a:rPr lang="en-US" sz="3200" dirty="0" smtClean="0">
                <a:latin typeface="Avenir Book"/>
                <a:cs typeface="Avenir Book"/>
              </a:rPr>
              <a:t>What else would YOU like to see?</a:t>
            </a:r>
            <a:endParaRPr lang="en-US" sz="3200" dirty="0">
              <a:latin typeface="Avenir Book"/>
              <a:cs typeface="Avenir Book"/>
            </a:endParaRPr>
          </a:p>
        </p:txBody>
      </p:sp>
    </p:spTree>
    <p:extLst>
      <p:ext uri="{BB962C8B-B14F-4D97-AF65-F5344CB8AC3E}">
        <p14:creationId xmlns:p14="http://schemas.microsoft.com/office/powerpoint/2010/main" val="269684658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Next Incubator RFP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376784" y="2242929"/>
            <a:ext cx="4102764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>
                <a:latin typeface="Avenir Book"/>
                <a:cs typeface="Avenir Book"/>
              </a:rPr>
              <a:t>Watch out for the next Incubator RFP this summer! </a:t>
            </a:r>
            <a:endParaRPr lang="en-US" sz="4400" dirty="0">
              <a:latin typeface="Avenir Book"/>
              <a:cs typeface="Avenir Book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87928" y="1660854"/>
            <a:ext cx="3996865" cy="39968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075657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Join in!</a:t>
            </a:r>
            <a:endParaRPr lang="en-US" dirty="0"/>
          </a:p>
        </p:txBody>
      </p:sp>
      <p:grpSp>
        <p:nvGrpSpPr>
          <p:cNvPr id="7" name="Group 6"/>
          <p:cNvGrpSpPr/>
          <p:nvPr/>
        </p:nvGrpSpPr>
        <p:grpSpPr>
          <a:xfrm>
            <a:off x="0" y="1718109"/>
            <a:ext cx="9144000" cy="5139891"/>
            <a:chOff x="0" y="1718109"/>
            <a:chExt cx="9144000" cy="5139891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1718109"/>
              <a:ext cx="9144000" cy="5139891"/>
            </a:xfrm>
            <a:prstGeom prst="rect">
              <a:avLst/>
            </a:prstGeom>
          </p:spPr>
        </p:pic>
        <p:sp>
          <p:nvSpPr>
            <p:cNvPr id="5" name="TextBox 4"/>
            <p:cNvSpPr txBox="1"/>
            <p:nvPr/>
          </p:nvSpPr>
          <p:spPr>
            <a:xfrm>
              <a:off x="6280641" y="6488668"/>
              <a:ext cx="286335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solidFill>
                    <a:schemeClr val="bg1">
                      <a:lumMod val="50000"/>
                    </a:schemeClr>
                  </a:solidFill>
                </a:rPr>
                <a:t>Credit: National Geographic </a:t>
              </a:r>
              <a:endParaRPr lang="en-US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0948601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/>
          <p:cNvSpPr txBox="1"/>
          <p:nvPr/>
        </p:nvSpPr>
        <p:spPr>
          <a:xfrm>
            <a:off x="6546273" y="4814456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3962401" y="6407865"/>
            <a:ext cx="16457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rgbClr val="FFFFFF"/>
                </a:solidFill>
                <a:latin typeface="Tahoma"/>
                <a:cs typeface="Tahoma"/>
              </a:rPr>
              <a:t>ESIP is supported by</a:t>
            </a:r>
            <a:endParaRPr lang="en-US" sz="1200" dirty="0">
              <a:solidFill>
                <a:srgbClr val="FFFFFF"/>
              </a:solidFill>
              <a:latin typeface="Tahoma"/>
              <a:cs typeface="Tahoma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038350" y="6407865"/>
            <a:ext cx="165170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rgbClr val="FFFFFF"/>
                </a:solidFill>
                <a:latin typeface="Tahoma"/>
                <a:cs typeface="Tahoma"/>
              </a:rPr>
              <a:t>@ESIPfed | #ESIPfed</a:t>
            </a:r>
            <a:endParaRPr lang="en-US" sz="1200" dirty="0">
              <a:solidFill>
                <a:srgbClr val="FFFFFF"/>
              </a:solidFill>
              <a:latin typeface="Tahoma"/>
              <a:cs typeface="Tahoma"/>
            </a:endParaRPr>
          </a:p>
        </p:txBody>
      </p:sp>
      <p:sp>
        <p:nvSpPr>
          <p:cNvPr id="16" name="Shape 46"/>
          <p:cNvSpPr txBox="1">
            <a:spLocks/>
          </p:cNvSpPr>
          <p:nvPr/>
        </p:nvSpPr>
        <p:spPr>
          <a:xfrm>
            <a:off x="0" y="4707999"/>
            <a:ext cx="9144000" cy="1638300"/>
          </a:xfrm>
          <a:prstGeom prst="rect">
            <a:avLst/>
          </a:prstGeom>
          <a:solidFill>
            <a:schemeClr val="tx1">
              <a:lumMod val="50000"/>
              <a:lumOff val="50000"/>
              <a:alpha val="93000"/>
            </a:schemeClr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0"/>
              </a:spcBef>
            </a:pPr>
            <a:endParaRPr lang="en-US" sz="4000" dirty="0" smtClean="0">
              <a:solidFill>
                <a:srgbClr val="FFFFFF"/>
              </a:solidFill>
              <a:latin typeface="Tahoma"/>
              <a:cs typeface="Tahoma"/>
            </a:endParaRPr>
          </a:p>
          <a:p>
            <a:pPr>
              <a:spcBef>
                <a:spcPts val="0"/>
              </a:spcBef>
            </a:pPr>
            <a:r>
              <a:rPr lang="en-US" sz="4000" dirty="0" smtClean="0">
                <a:solidFill>
                  <a:srgbClr val="FFFFFF"/>
                </a:solidFill>
                <a:latin typeface="Tahoma"/>
                <a:cs typeface="Tahoma"/>
              </a:rPr>
              <a:t>2017 ESIP Summer Meeting</a:t>
            </a:r>
          </a:p>
          <a:p>
            <a:pPr>
              <a:spcBef>
                <a:spcPts val="0"/>
              </a:spcBef>
            </a:pPr>
            <a:r>
              <a:rPr lang="en-US" sz="2000" dirty="0" smtClean="0">
                <a:solidFill>
                  <a:srgbClr val="FFFFFF"/>
                </a:solidFill>
                <a:latin typeface="Tahoma"/>
                <a:cs typeface="Tahoma"/>
              </a:rPr>
              <a:t>Bloomington, IN</a:t>
            </a:r>
          </a:p>
          <a:p>
            <a:pPr>
              <a:spcBef>
                <a:spcPts val="0"/>
              </a:spcBef>
            </a:pPr>
            <a:endParaRPr lang="en" dirty="0">
              <a:solidFill>
                <a:srgbClr val="FFFFFF"/>
              </a:solidFill>
              <a:latin typeface="Tahoma"/>
              <a:cs typeface="Tahoma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367921" y="6309673"/>
            <a:ext cx="13221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200" dirty="0" smtClean="0">
                <a:solidFill>
                  <a:srgbClr val="FFFFFF"/>
                </a:solidFill>
                <a:latin typeface="Tahoma"/>
                <a:cs typeface="Tahoma"/>
              </a:rPr>
              <a:t>www.esipfed.org</a:t>
            </a:r>
          </a:p>
        </p:txBody>
      </p:sp>
      <p:pic>
        <p:nvPicPr>
          <p:cNvPr id="13" name="Picture 12" descr="NASA-Logo-Large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5317" y="6450316"/>
            <a:ext cx="496771" cy="346249"/>
          </a:xfrm>
          <a:prstGeom prst="rect">
            <a:avLst/>
          </a:prstGeom>
        </p:spPr>
      </p:pic>
      <p:pic>
        <p:nvPicPr>
          <p:cNvPr id="14" name="Picture 13" descr="NOAA-Transparent-Logo_1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5924" y="6448809"/>
            <a:ext cx="414769" cy="347747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6292582" y="6484361"/>
            <a:ext cx="240552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Tahoma"/>
                <a:cs typeface="Tahoma"/>
              </a:rPr>
              <a:t>a</a:t>
            </a:r>
            <a:r>
              <a:rPr lang="en-US" sz="1200" dirty="0" smtClean="0">
                <a:latin typeface="Tahoma"/>
                <a:cs typeface="Tahoma"/>
              </a:rPr>
              <a:t>nd 170+ member organizations</a:t>
            </a:r>
            <a:endParaRPr lang="en-US" sz="1200" dirty="0">
              <a:latin typeface="Tahoma"/>
              <a:cs typeface="Tahoma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835401" y="6484361"/>
            <a:ext cx="16457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latin typeface="Tahoma"/>
                <a:cs typeface="Tahoma"/>
              </a:rPr>
              <a:t>ESIP is supported by</a:t>
            </a:r>
            <a:endParaRPr lang="en-US" sz="1200" dirty="0">
              <a:latin typeface="Tahoma"/>
              <a:cs typeface="Tahoma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07884" y="6460636"/>
            <a:ext cx="13221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200" dirty="0" smtClean="0">
                <a:latin typeface="Tahoma"/>
                <a:cs typeface="Tahoma"/>
              </a:rPr>
              <a:t>www.esipfed.org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2012950" y="6484361"/>
            <a:ext cx="165170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latin typeface="Tahoma"/>
                <a:cs typeface="Tahoma"/>
              </a:rPr>
              <a:t>@ESIPfed | #ESIPfed</a:t>
            </a:r>
            <a:endParaRPr lang="en-US" sz="1200" dirty="0">
              <a:latin typeface="Tahoma"/>
              <a:cs typeface="Tahoma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012950" y="1823948"/>
            <a:ext cx="753789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dirty="0" smtClean="0">
                <a:latin typeface="Avenir Light"/>
                <a:cs typeface="Avenir Light"/>
              </a:rPr>
              <a:t>Thank you!</a:t>
            </a:r>
            <a:endParaRPr lang="en-US" sz="7200" dirty="0">
              <a:latin typeface="Avenir Light"/>
              <a:cs typeface="Avenir Light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98000" y="2150163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en-US" dirty="0"/>
          </a:p>
        </p:txBody>
      </p:sp>
      <p:pic>
        <p:nvPicPr>
          <p:cNvPr id="19" name="Picture 18" descr="esip-logo.png"/>
          <p:cNvPicPr>
            <a:picLocks noChangeAspect="1"/>
          </p:cNvPicPr>
          <p:nvPr/>
        </p:nvPicPr>
        <p:blipFill>
          <a:blip r:embed="rId5">
            <a:alphaModFix amt="85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006" y="222776"/>
            <a:ext cx="1205105" cy="615373"/>
          </a:xfrm>
          <a:prstGeom prst="rect">
            <a:avLst/>
          </a:prstGeom>
        </p:spPr>
      </p:pic>
      <p:pic>
        <p:nvPicPr>
          <p:cNvPr id="17" name="Picture 16" descr="LabLogoGear.png"/>
          <p:cNvPicPr>
            <a:picLocks noChangeAspect="1"/>
          </p:cNvPicPr>
          <p:nvPr/>
        </p:nvPicPr>
        <p:blipFill>
          <a:blip r:embed="rId7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82" y="1084395"/>
            <a:ext cx="2886058" cy="287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68188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Mission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360362" y="1701800"/>
            <a:ext cx="835183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 smtClean="0">
                <a:latin typeface="Avenir Book"/>
                <a:cs typeface="Avenir Book"/>
              </a:rPr>
              <a:t>The </a:t>
            </a:r>
            <a:r>
              <a:rPr lang="en-US" sz="2800" dirty="0">
                <a:latin typeface="Avenir Book"/>
                <a:cs typeface="Avenir Book"/>
              </a:rPr>
              <a:t>ESIP Lab empowers the scientific community by supporting ideation, incubation and evaluation of Earth sciences </a:t>
            </a:r>
            <a:r>
              <a:rPr lang="en-US" sz="2800" dirty="0" err="1">
                <a:latin typeface="Avenir Book"/>
                <a:cs typeface="Avenir Book"/>
              </a:rPr>
              <a:t>cyberinfrastructure</a:t>
            </a:r>
            <a:r>
              <a:rPr lang="en-US" sz="2800" dirty="0">
                <a:latin typeface="Avenir Book"/>
                <a:cs typeface="Avenir Book"/>
              </a:rPr>
              <a:t>. 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clrChange>
              <a:clrFrom>
                <a:srgbClr val="000211"/>
              </a:clrFrom>
              <a:clrTo>
                <a:srgbClr val="000211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4763" y="3810000"/>
            <a:ext cx="914400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73177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What is distinct about the Lab within ESIP</a:t>
            </a:r>
            <a:r>
              <a:rPr lang="en-US" dirty="0" smtClean="0"/>
              <a:t>? 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765222" y="1907211"/>
            <a:ext cx="7945288" cy="1384995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en-US" sz="2800" dirty="0" smtClean="0">
                <a:latin typeface="Avenir Book"/>
                <a:cs typeface="Avenir Book"/>
              </a:rPr>
              <a:t>The </a:t>
            </a:r>
            <a:r>
              <a:rPr lang="en-US" sz="2800" dirty="0">
                <a:latin typeface="Avenir Book"/>
                <a:cs typeface="Avenir Book"/>
              </a:rPr>
              <a:t>Lab supports solution-oriented projects that have discrete development periods and associated budgets.  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881188"/>
            <a:ext cx="9144000" cy="1234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12470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How does the Lab benefit the ESIP community?</a:t>
            </a:r>
          </a:p>
        </p:txBody>
      </p:sp>
      <p:sp>
        <p:nvSpPr>
          <p:cNvPr id="4" name="Rectangle 3"/>
          <p:cNvSpPr/>
          <p:nvPr/>
        </p:nvSpPr>
        <p:spPr>
          <a:xfrm>
            <a:off x="227938" y="1506448"/>
            <a:ext cx="8677947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dirty="0" smtClean="0">
                <a:latin typeface="Avenir Book"/>
                <a:cs typeface="Avenir Book"/>
              </a:rPr>
              <a:t>Try </a:t>
            </a:r>
            <a:r>
              <a:rPr lang="en-US" sz="2800" dirty="0">
                <a:latin typeface="Avenir Book"/>
                <a:cs typeface="Avenir Book"/>
              </a:rPr>
              <a:t>something </a:t>
            </a:r>
            <a:r>
              <a:rPr lang="en-US" sz="2800" dirty="0" smtClean="0">
                <a:latin typeface="Avenir Book"/>
                <a:cs typeface="Avenir Book"/>
              </a:rPr>
              <a:t>new   </a:t>
            </a:r>
            <a:r>
              <a:rPr lang="en-US" sz="2800" b="1" dirty="0" smtClean="0">
                <a:latin typeface="Avenir Book"/>
                <a:cs typeface="Avenir Book"/>
              </a:rPr>
              <a:t>|</a:t>
            </a:r>
            <a:r>
              <a:rPr lang="en-US" sz="2800" dirty="0" smtClean="0">
                <a:latin typeface="Avenir Book"/>
                <a:cs typeface="Avenir Book"/>
              </a:rPr>
              <a:t>   Fail </a:t>
            </a:r>
            <a:r>
              <a:rPr lang="en-US" sz="2800" dirty="0">
                <a:latin typeface="Avenir Book"/>
                <a:cs typeface="Avenir Book"/>
              </a:rPr>
              <a:t>in a low stakes </a:t>
            </a:r>
            <a:r>
              <a:rPr lang="en-US" sz="2800" dirty="0" smtClean="0">
                <a:latin typeface="Avenir Book"/>
                <a:cs typeface="Avenir Book"/>
              </a:rPr>
              <a:t>environment   </a:t>
            </a:r>
            <a:r>
              <a:rPr lang="en-US" sz="2800" b="1" dirty="0" smtClean="0">
                <a:latin typeface="Avenir Book"/>
                <a:cs typeface="Avenir Book"/>
              </a:rPr>
              <a:t>|  </a:t>
            </a:r>
            <a:r>
              <a:rPr lang="en-US" sz="2800" dirty="0" smtClean="0">
                <a:latin typeface="Avenir Book"/>
                <a:cs typeface="Avenir Book"/>
              </a:rPr>
              <a:t> Expose </a:t>
            </a:r>
            <a:r>
              <a:rPr lang="en-US" sz="2800" dirty="0">
                <a:latin typeface="Avenir Book"/>
                <a:cs typeface="Avenir Book"/>
              </a:rPr>
              <a:t>developing technology to domain </a:t>
            </a:r>
            <a:r>
              <a:rPr lang="en-US" sz="2800" dirty="0" smtClean="0">
                <a:latin typeface="Avenir Book"/>
                <a:cs typeface="Avenir Book"/>
              </a:rPr>
              <a:t>experts   </a:t>
            </a:r>
            <a:r>
              <a:rPr lang="en-US" sz="2800" b="1" dirty="0" smtClean="0">
                <a:latin typeface="Avenir Book"/>
                <a:cs typeface="Avenir Book"/>
              </a:rPr>
              <a:t>|  </a:t>
            </a:r>
            <a:r>
              <a:rPr lang="en-US" sz="2800" dirty="0" smtClean="0">
                <a:latin typeface="Avenir Book"/>
                <a:cs typeface="Avenir Book"/>
              </a:rPr>
              <a:t> Come up with </a:t>
            </a:r>
            <a:r>
              <a:rPr lang="en-US" sz="2800" dirty="0">
                <a:latin typeface="Avenir Book"/>
                <a:cs typeface="Avenir Book"/>
              </a:rPr>
              <a:t>with new solutions through facilitated ideation. </a:t>
            </a:r>
          </a:p>
          <a:p>
            <a:pPr algn="ctr"/>
            <a:endParaRPr lang="en-US" sz="28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3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55103" y="3353704"/>
            <a:ext cx="7874000" cy="3504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0794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30" name="Rectangle 5"/>
          <p:cNvSpPr>
            <a:spLocks noGrp="1" noChangeArrowheads="1"/>
          </p:cNvSpPr>
          <p:nvPr>
            <p:ph type="title"/>
          </p:nvPr>
        </p:nvSpPr>
        <p:spPr>
          <a:xfrm>
            <a:off x="2707479" y="121103"/>
            <a:ext cx="6238776" cy="804944"/>
          </a:xfrm>
        </p:spPr>
        <p:txBody>
          <a:bodyPr lIns="88892" tIns="88892" rIns="88892" bIns="88892" anchor="b"/>
          <a:lstStyle/>
          <a:p>
            <a:pPr algn="l" defTabSz="914098"/>
            <a:r>
              <a:rPr lang="en-US" dirty="0" smtClean="0">
                <a:sym typeface="Trebuchet MS" charset="0"/>
              </a:rPr>
              <a:t>Lab Components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94284" y="293042"/>
            <a:ext cx="6564958" cy="6564958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4461085" y="3625156"/>
            <a:ext cx="2523604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dirty="0" smtClean="0">
                <a:latin typeface="Avenir Book"/>
                <a:cs typeface="Avenir Book"/>
              </a:rPr>
              <a:t>Ideation</a:t>
            </a:r>
            <a:endParaRPr lang="en-US" sz="2800" dirty="0">
              <a:latin typeface="Avenir Book"/>
              <a:cs typeface="Avenir Book"/>
            </a:endParaRPr>
          </a:p>
          <a:p>
            <a:pPr algn="ctr"/>
            <a:r>
              <a:rPr lang="en-US" sz="2800" dirty="0" smtClean="0">
                <a:latin typeface="Avenir Book"/>
                <a:cs typeface="Avenir Book"/>
              </a:rPr>
              <a:t>Incubator</a:t>
            </a:r>
          </a:p>
          <a:p>
            <a:pPr algn="ctr"/>
            <a:r>
              <a:rPr lang="en-US" sz="2800" dirty="0" smtClean="0">
                <a:latin typeface="Avenir Book"/>
                <a:cs typeface="Avenir Book"/>
              </a:rPr>
              <a:t>Competitions</a:t>
            </a:r>
            <a:endParaRPr lang="en-US" sz="2800" dirty="0">
              <a:latin typeface="Avenir Book"/>
              <a:cs typeface="Avenir Book"/>
            </a:endParaRPr>
          </a:p>
          <a:p>
            <a:endParaRPr lang="en-US" dirty="0">
              <a:latin typeface="Avenir Book"/>
              <a:cs typeface="Avenir Book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758384" y="3898555"/>
            <a:ext cx="2702701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dirty="0" err="1">
                <a:latin typeface="Avenir Book"/>
                <a:cs typeface="Avenir Book"/>
              </a:rPr>
              <a:t>FUNding</a:t>
            </a:r>
            <a:r>
              <a:rPr lang="en-US" sz="2800" dirty="0">
                <a:latin typeface="Avenir Book"/>
                <a:cs typeface="Avenir Book"/>
              </a:rPr>
              <a:t> Friday</a:t>
            </a:r>
          </a:p>
          <a:p>
            <a:pPr algn="ctr"/>
            <a:r>
              <a:rPr lang="en-US" sz="2800" dirty="0" smtClean="0">
                <a:latin typeface="Avenir Book"/>
                <a:cs typeface="Avenir Book"/>
              </a:rPr>
              <a:t>Evaluation</a:t>
            </a:r>
          </a:p>
          <a:p>
            <a:pPr algn="ctr"/>
            <a:endParaRPr lang="en-US" sz="2800" dirty="0">
              <a:latin typeface="Avenir Book"/>
              <a:cs typeface="Avenir Book"/>
            </a:endParaRPr>
          </a:p>
        </p:txBody>
      </p:sp>
    </p:spTree>
    <p:extLst>
      <p:ext uri="{BB962C8B-B14F-4D97-AF65-F5344CB8AC3E}">
        <p14:creationId xmlns:p14="http://schemas.microsoft.com/office/powerpoint/2010/main" val="2560703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25595" y="1600201"/>
            <a:ext cx="4701993" cy="5085084"/>
          </a:xfrm>
        </p:spPr>
        <p:txBody>
          <a:bodyPr>
            <a:normAutofit fontScale="85000" lnSpcReduction="20000"/>
          </a:bodyPr>
          <a:lstStyle/>
          <a:p>
            <a:r>
              <a:rPr lang="en-US" dirty="0" smtClean="0">
                <a:latin typeface="Avenir Book"/>
                <a:cs typeface="Avenir Book"/>
              </a:rPr>
              <a:t>Idea, </a:t>
            </a:r>
            <a:r>
              <a:rPr lang="en-US" dirty="0">
                <a:latin typeface="Avenir Book"/>
                <a:cs typeface="Avenir Book"/>
              </a:rPr>
              <a:t>creative, technical and scientific competitions </a:t>
            </a:r>
            <a:r>
              <a:rPr lang="en-US" dirty="0" smtClean="0">
                <a:latin typeface="Avenir Book"/>
                <a:cs typeface="Avenir Book"/>
              </a:rPr>
              <a:t>where we invite </a:t>
            </a:r>
            <a:r>
              <a:rPr lang="en-US" dirty="0">
                <a:latin typeface="Avenir Book"/>
                <a:cs typeface="Avenir Book"/>
              </a:rPr>
              <a:t>the </a:t>
            </a:r>
            <a:r>
              <a:rPr lang="en-US" dirty="0" smtClean="0">
                <a:latin typeface="Avenir Book"/>
                <a:cs typeface="Avenir Book"/>
              </a:rPr>
              <a:t>public to help solve </a:t>
            </a:r>
            <a:r>
              <a:rPr lang="en-US" dirty="0">
                <a:latin typeface="Avenir Book"/>
                <a:cs typeface="Avenir Book"/>
              </a:rPr>
              <a:t>perplexing data-centric problems. </a:t>
            </a:r>
            <a:endParaRPr lang="en-US" dirty="0" smtClean="0">
              <a:latin typeface="Avenir Book"/>
              <a:cs typeface="Avenir Book"/>
            </a:endParaRPr>
          </a:p>
          <a:p>
            <a:pPr marL="0" indent="0">
              <a:buNone/>
            </a:pPr>
            <a:endParaRPr lang="en-US" dirty="0" smtClean="0">
              <a:latin typeface="Avenir Book"/>
              <a:cs typeface="Avenir Book"/>
            </a:endParaRPr>
          </a:p>
          <a:p>
            <a:r>
              <a:rPr lang="en-US" dirty="0" smtClean="0">
                <a:latin typeface="Avenir Book"/>
                <a:cs typeface="Avenir Book"/>
              </a:rPr>
              <a:t>Challenges </a:t>
            </a:r>
            <a:r>
              <a:rPr lang="en-US" dirty="0">
                <a:latin typeface="Avenir Book"/>
                <a:cs typeface="Avenir Book"/>
              </a:rPr>
              <a:t>are meant to reach a broad community of solvers who may approach the </a:t>
            </a:r>
            <a:r>
              <a:rPr lang="en-US" dirty="0" smtClean="0">
                <a:latin typeface="Avenir Book"/>
                <a:cs typeface="Avenir Book"/>
              </a:rPr>
              <a:t>problem </a:t>
            </a:r>
            <a:r>
              <a:rPr lang="en-US" dirty="0">
                <a:latin typeface="Avenir Book"/>
                <a:cs typeface="Avenir Book"/>
              </a:rPr>
              <a:t>from a new </a:t>
            </a:r>
            <a:r>
              <a:rPr lang="en-US" dirty="0" smtClean="0">
                <a:latin typeface="Avenir Book"/>
                <a:cs typeface="Avenir Book"/>
              </a:rPr>
              <a:t>perspective.</a:t>
            </a:r>
          </a:p>
          <a:p>
            <a:pPr marL="0" indent="0">
              <a:buNone/>
            </a:pPr>
            <a:endParaRPr lang="en-US" dirty="0" smtClean="0">
              <a:latin typeface="Avenir Book"/>
              <a:cs typeface="Avenir Book"/>
            </a:endParaRPr>
          </a:p>
          <a:p>
            <a:r>
              <a:rPr lang="en-US" dirty="0" smtClean="0">
                <a:latin typeface="Avenir Book"/>
                <a:cs typeface="Avenir Book"/>
              </a:rPr>
              <a:t>Awards </a:t>
            </a:r>
            <a:r>
              <a:rPr lang="en-US" dirty="0">
                <a:latin typeface="Avenir Book"/>
                <a:cs typeface="Avenir Book"/>
              </a:rPr>
              <a:t>$5,000 - $10,000.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Ideation | Competitions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t="23663" r="24594"/>
          <a:stretch/>
        </p:blipFill>
        <p:spPr>
          <a:xfrm>
            <a:off x="4827588" y="2051641"/>
            <a:ext cx="4032506" cy="30617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60346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82322" y="1214235"/>
            <a:ext cx="7995295" cy="4829037"/>
          </a:xfrm>
        </p:spPr>
        <p:txBody>
          <a:bodyPr>
            <a:normAutofit/>
          </a:bodyPr>
          <a:lstStyle/>
          <a:p>
            <a:r>
              <a:rPr lang="en-US" dirty="0" smtClean="0">
                <a:latin typeface="Avenir Book"/>
                <a:cs typeface="Avenir Book"/>
              </a:rPr>
              <a:t>Explore new </a:t>
            </a:r>
            <a:r>
              <a:rPr lang="en-US" dirty="0">
                <a:latin typeface="Avenir Book"/>
                <a:cs typeface="Avenir Book"/>
              </a:rPr>
              <a:t>technologies, standards, services, workflows, protocols and best </a:t>
            </a:r>
            <a:r>
              <a:rPr lang="en-US" dirty="0" smtClean="0">
                <a:latin typeface="Avenir Book"/>
                <a:cs typeface="Avenir Book"/>
              </a:rPr>
              <a:t>practices.</a:t>
            </a:r>
          </a:p>
          <a:p>
            <a:r>
              <a:rPr lang="en-US" dirty="0" smtClean="0">
                <a:latin typeface="Avenir Book"/>
                <a:cs typeface="Avenir Book"/>
              </a:rPr>
              <a:t>Projects </a:t>
            </a:r>
            <a:r>
              <a:rPr lang="en-US" dirty="0">
                <a:latin typeface="Avenir Book"/>
                <a:cs typeface="Avenir Book"/>
              </a:rPr>
              <a:t>enter </a:t>
            </a:r>
            <a:r>
              <a:rPr lang="en-US" dirty="0" smtClean="0">
                <a:latin typeface="Avenir Book"/>
                <a:cs typeface="Avenir Book"/>
              </a:rPr>
              <a:t>through an RFP.</a:t>
            </a:r>
          </a:p>
          <a:p>
            <a:r>
              <a:rPr lang="en-US" dirty="0" smtClean="0">
                <a:latin typeface="Avenir Book"/>
                <a:cs typeface="Avenir Book"/>
              </a:rPr>
              <a:t>Projects last </a:t>
            </a:r>
            <a:r>
              <a:rPr lang="en-US" dirty="0">
                <a:latin typeface="Avenir Book"/>
                <a:cs typeface="Avenir Book"/>
              </a:rPr>
              <a:t>6 </a:t>
            </a:r>
            <a:r>
              <a:rPr lang="en-US" dirty="0" smtClean="0">
                <a:latin typeface="Avenir Book"/>
                <a:cs typeface="Avenir Book"/>
              </a:rPr>
              <a:t>months.</a:t>
            </a:r>
          </a:p>
          <a:p>
            <a:r>
              <a:rPr lang="en-US" dirty="0" smtClean="0">
                <a:latin typeface="Avenir Book"/>
                <a:cs typeface="Avenir Book"/>
              </a:rPr>
              <a:t>Projects have deliverables &amp; </a:t>
            </a:r>
            <a:r>
              <a:rPr lang="en-US" dirty="0">
                <a:latin typeface="Avenir Book"/>
                <a:cs typeface="Avenir Book"/>
              </a:rPr>
              <a:t>are meant to be </a:t>
            </a:r>
            <a:r>
              <a:rPr lang="en-US" dirty="0" smtClean="0">
                <a:latin typeface="Avenir Book"/>
                <a:cs typeface="Avenir Book"/>
              </a:rPr>
              <a:t>reusable.</a:t>
            </a:r>
          </a:p>
          <a:p>
            <a:r>
              <a:rPr lang="en-US" dirty="0">
                <a:latin typeface="Avenir Book"/>
                <a:cs typeface="Avenir Book"/>
              </a:rPr>
              <a:t>Awards $5,000 - $10,000.</a:t>
            </a:r>
          </a:p>
          <a:p>
            <a:endParaRPr lang="en-US" dirty="0">
              <a:latin typeface="Avenir Book"/>
              <a:cs typeface="Avenir Book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Incubator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59682" y="3801688"/>
            <a:ext cx="4595958" cy="3056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625297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22280" y="1253331"/>
            <a:ext cx="4705308" cy="5110949"/>
          </a:xfrm>
        </p:spPr>
        <p:txBody>
          <a:bodyPr>
            <a:normAutofit fontScale="77500" lnSpcReduction="20000"/>
          </a:bodyPr>
          <a:lstStyle/>
          <a:p>
            <a:r>
              <a:rPr lang="en-US" dirty="0" err="1">
                <a:latin typeface="Avenir Book"/>
                <a:cs typeface="Avenir Book"/>
              </a:rPr>
              <a:t>FUNding</a:t>
            </a:r>
            <a:r>
              <a:rPr lang="en-US" dirty="0">
                <a:latin typeface="Avenir Book"/>
                <a:cs typeface="Avenir Book"/>
              </a:rPr>
              <a:t> Friday is an annual competition </a:t>
            </a:r>
            <a:r>
              <a:rPr lang="en-US" dirty="0" smtClean="0">
                <a:latin typeface="Avenir Book"/>
                <a:cs typeface="Avenir Book"/>
              </a:rPr>
              <a:t>at </a:t>
            </a:r>
            <a:r>
              <a:rPr lang="en-US" dirty="0">
                <a:latin typeface="Avenir Book"/>
                <a:cs typeface="Avenir Book"/>
              </a:rPr>
              <a:t>the ESIP Summer Meeting. </a:t>
            </a:r>
            <a:endParaRPr lang="en-US" dirty="0" smtClean="0">
              <a:latin typeface="Avenir Book"/>
              <a:cs typeface="Avenir Book"/>
            </a:endParaRPr>
          </a:p>
          <a:p>
            <a:pPr marL="0" indent="0">
              <a:buNone/>
            </a:pPr>
            <a:endParaRPr lang="en-US" dirty="0" smtClean="0">
              <a:latin typeface="Avenir Book"/>
              <a:cs typeface="Avenir Book"/>
            </a:endParaRPr>
          </a:p>
          <a:p>
            <a:r>
              <a:rPr lang="en-US" dirty="0">
                <a:latin typeface="Avenir Book"/>
                <a:cs typeface="Avenir Book"/>
              </a:rPr>
              <a:t>M</a:t>
            </a:r>
            <a:r>
              <a:rPr lang="en-US" dirty="0" smtClean="0">
                <a:latin typeface="Avenir Book"/>
                <a:cs typeface="Avenir Book"/>
              </a:rPr>
              <a:t>embers create </a:t>
            </a:r>
            <a:r>
              <a:rPr lang="en-US" dirty="0">
                <a:latin typeface="Avenir Book"/>
                <a:cs typeface="Avenir Book"/>
              </a:rPr>
              <a:t>a poster explaining an ESIP-relevant idea during a Thursday-night networking </a:t>
            </a:r>
            <a:r>
              <a:rPr lang="en-US" dirty="0" smtClean="0">
                <a:latin typeface="Avenir Book"/>
                <a:cs typeface="Avenir Book"/>
              </a:rPr>
              <a:t>event.</a:t>
            </a:r>
          </a:p>
          <a:p>
            <a:pPr marL="0" indent="0">
              <a:buNone/>
            </a:pPr>
            <a:endParaRPr lang="en-US" dirty="0" smtClean="0">
              <a:latin typeface="Avenir Book"/>
              <a:cs typeface="Avenir Book"/>
            </a:endParaRPr>
          </a:p>
          <a:p>
            <a:r>
              <a:rPr lang="en-US" dirty="0" smtClean="0">
                <a:latin typeface="Avenir Book"/>
                <a:cs typeface="Avenir Book"/>
              </a:rPr>
              <a:t>Friday morning members pitch posters and vote.</a:t>
            </a:r>
          </a:p>
          <a:p>
            <a:pPr marL="0" indent="0">
              <a:buNone/>
            </a:pPr>
            <a:endParaRPr lang="en-US" dirty="0" smtClean="0">
              <a:latin typeface="Avenir Book"/>
              <a:cs typeface="Avenir Book"/>
            </a:endParaRPr>
          </a:p>
          <a:p>
            <a:r>
              <a:rPr lang="en-US" dirty="0" smtClean="0">
                <a:latin typeface="Avenir Book"/>
                <a:cs typeface="Avenir Book"/>
              </a:rPr>
              <a:t>$5,000 member awards, $3,000 student awards. </a:t>
            </a:r>
            <a:endParaRPr lang="en-US" dirty="0">
              <a:latin typeface="Avenir Book"/>
              <a:cs typeface="Avenir Book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Funding Friday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8266" y="1199273"/>
            <a:ext cx="4032665" cy="48880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491286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53505" y="1074671"/>
            <a:ext cx="5037747" cy="5051494"/>
          </a:xfrm>
        </p:spPr>
        <p:txBody>
          <a:bodyPr>
            <a:normAutofit fontScale="77500" lnSpcReduction="20000"/>
          </a:bodyPr>
          <a:lstStyle/>
          <a:p>
            <a:r>
              <a:rPr lang="en-US" dirty="0">
                <a:latin typeface="Avenir Book"/>
                <a:cs typeface="Avenir Book"/>
              </a:rPr>
              <a:t>ESIP Lab coordinates independent evaluation of </a:t>
            </a:r>
            <a:r>
              <a:rPr lang="en-US" dirty="0" smtClean="0">
                <a:latin typeface="Avenir Book"/>
                <a:cs typeface="Avenir Book"/>
              </a:rPr>
              <a:t>technologies. </a:t>
            </a:r>
          </a:p>
          <a:p>
            <a:pPr marL="0" indent="0">
              <a:buNone/>
            </a:pPr>
            <a:endParaRPr lang="en-US" dirty="0" smtClean="0">
              <a:latin typeface="Avenir Book"/>
              <a:cs typeface="Avenir Book"/>
            </a:endParaRPr>
          </a:p>
          <a:p>
            <a:r>
              <a:rPr lang="en-US" dirty="0" smtClean="0">
                <a:latin typeface="Avenir Book"/>
                <a:cs typeface="Avenir Book"/>
              </a:rPr>
              <a:t>ESIP Lab coordinates the </a:t>
            </a:r>
            <a:r>
              <a:rPr lang="en-US" dirty="0">
                <a:latin typeface="Avenir Book"/>
                <a:cs typeface="Avenir Book"/>
              </a:rPr>
              <a:t>selection of evaluators, creation of test </a:t>
            </a:r>
            <a:r>
              <a:rPr lang="en-US" dirty="0" smtClean="0">
                <a:latin typeface="Avenir Book"/>
                <a:cs typeface="Avenir Book"/>
              </a:rPr>
              <a:t>plans, communications </a:t>
            </a:r>
            <a:r>
              <a:rPr lang="en-US" dirty="0">
                <a:latin typeface="Avenir Book"/>
                <a:cs typeface="Avenir Book"/>
              </a:rPr>
              <a:t>between project teams and evaluators, and </a:t>
            </a:r>
            <a:r>
              <a:rPr lang="en-US" dirty="0" smtClean="0">
                <a:latin typeface="Avenir Book"/>
                <a:cs typeface="Avenir Book"/>
              </a:rPr>
              <a:t>final-report writing. </a:t>
            </a:r>
          </a:p>
          <a:p>
            <a:pPr marL="0" indent="0">
              <a:buNone/>
            </a:pPr>
            <a:endParaRPr lang="en-US" dirty="0" smtClean="0">
              <a:latin typeface="Avenir Book"/>
              <a:cs typeface="Avenir Book"/>
            </a:endParaRPr>
          </a:p>
          <a:p>
            <a:r>
              <a:rPr lang="en-US" dirty="0" smtClean="0">
                <a:latin typeface="Avenir Book"/>
                <a:cs typeface="Avenir Book"/>
              </a:rPr>
              <a:t>Evaluation can tackle the </a:t>
            </a:r>
            <a:r>
              <a:rPr lang="en-US" dirty="0">
                <a:latin typeface="Avenir Book"/>
                <a:cs typeface="Avenir Book"/>
              </a:rPr>
              <a:t>“valley of death” between technology development and infusion. 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Evaluation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21957" y="905172"/>
            <a:ext cx="3907743" cy="54762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821312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4_Office Theme">
  <a:themeElements>
    <a:clrScheme name="Breeze">
      <a:dk1>
        <a:sysClr val="windowText" lastClr="000000"/>
      </a:dk1>
      <a:lt1>
        <a:sysClr val="window" lastClr="FFFFFF"/>
      </a:lt1>
      <a:dk2>
        <a:srgbClr val="09213B"/>
      </a:dk2>
      <a:lt2>
        <a:srgbClr val="D5EDF4"/>
      </a:lt2>
      <a:accent1>
        <a:srgbClr val="2C7C9F"/>
      </a:accent1>
      <a:accent2>
        <a:srgbClr val="244A58"/>
      </a:accent2>
      <a:accent3>
        <a:srgbClr val="E2751D"/>
      </a:accent3>
      <a:accent4>
        <a:srgbClr val="FFB400"/>
      </a:accent4>
      <a:accent5>
        <a:srgbClr val="7EB606"/>
      </a:accent5>
      <a:accent6>
        <a:srgbClr val="C00000"/>
      </a:accent6>
      <a:hlink>
        <a:srgbClr val="7030A0"/>
      </a:hlink>
      <a:folHlink>
        <a:srgbClr val="00B0F0"/>
      </a:folHlink>
    </a:clrScheme>
    <a:fontScheme name="Angles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微软雅黑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ＭＳ Ｐゴシック"/>
        <a:font script="Hang" typeface="맑은 고딕"/>
        <a:font script="Hans" typeface="华文隶书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23733</TotalTime>
  <Words>582</Words>
  <Application>Microsoft Macintosh PowerPoint</Application>
  <PresentationFormat>On-screen Show (4:3)</PresentationFormat>
  <Paragraphs>86</Paragraphs>
  <Slides>14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14</vt:i4>
      </vt:variant>
    </vt:vector>
  </HeadingPairs>
  <TitlesOfParts>
    <vt:vector size="16" baseType="lpstr">
      <vt:lpstr>Office Theme</vt:lpstr>
      <vt:lpstr>4_Office Theme</vt:lpstr>
      <vt:lpstr>PowerPoint Presentation</vt:lpstr>
      <vt:lpstr>Mission</vt:lpstr>
      <vt:lpstr>What is distinct about the Lab within ESIP? </vt:lpstr>
      <vt:lpstr>How does the Lab benefit the ESIP community?</vt:lpstr>
      <vt:lpstr>Lab Components</vt:lpstr>
      <vt:lpstr>Ideation | Competitions</vt:lpstr>
      <vt:lpstr>Incubator</vt:lpstr>
      <vt:lpstr>Funding Friday</vt:lpstr>
      <vt:lpstr>Evaluation</vt:lpstr>
      <vt:lpstr>Governance</vt:lpstr>
      <vt:lpstr>Resources</vt:lpstr>
      <vt:lpstr>Next Incubator RFP</vt:lpstr>
      <vt:lpstr>Join in!</vt:lpstr>
      <vt:lpstr>PowerPoint Presentation</vt:lpstr>
    </vt:vector>
  </TitlesOfParts>
  <Company>Foundation for Earth Science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Erin Robinson</dc:creator>
  <cp:lastModifiedBy>Annie Burgess</cp:lastModifiedBy>
  <cp:revision>66</cp:revision>
  <dcterms:created xsi:type="dcterms:W3CDTF">2014-06-11T21:28:51Z</dcterms:created>
  <dcterms:modified xsi:type="dcterms:W3CDTF">2017-07-28T13:16:42Z</dcterms:modified>
</cp:coreProperties>
</file>