
<file path=[Content_Types].xml><?xml version="1.0" encoding="utf-8"?>
<Types xmlns="http://schemas.openxmlformats.org/package/2006/content-types">
  <Default Extension="xml" ContentType="application/xml"/>
  <Default Extension="jpeg" ContentType="image/jpeg"/>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7"/>
  </p:notesMasterIdLst>
  <p:sldIdLst>
    <p:sldId id="274" r:id="rId2"/>
    <p:sldId id="275" r:id="rId3"/>
    <p:sldId id="288" r:id="rId4"/>
    <p:sldId id="276" r:id="rId5"/>
    <p:sldId id="282" r:id="rId6"/>
    <p:sldId id="278" r:id="rId7"/>
    <p:sldId id="279" r:id="rId8"/>
    <p:sldId id="280" r:id="rId9"/>
    <p:sldId id="281" r:id="rId10"/>
    <p:sldId id="283" r:id="rId11"/>
    <p:sldId id="285" r:id="rId12"/>
    <p:sldId id="286" r:id="rId13"/>
    <p:sldId id="287" r:id="rId14"/>
    <p:sldId id="277" r:id="rId15"/>
    <p:sldId id="284" r:id="rId16"/>
  </p:sldIdLst>
  <p:sldSz cx="9144000" cy="6858000" type="screen4x3"/>
  <p:notesSz cx="6858000" cy="9144000"/>
  <p:defaultTextStyle>
    <a:defPPr>
      <a:defRPr lang="en-US"/>
    </a:defPPr>
    <a:lvl1pPr algn="l" rtl="0" fontAlgn="base">
      <a:spcBef>
        <a:spcPct val="0"/>
      </a:spcBef>
      <a:spcAft>
        <a:spcPct val="0"/>
      </a:spcAft>
      <a:defRPr sz="2400" kern="1200">
        <a:solidFill>
          <a:schemeClr val="tx1"/>
        </a:solidFill>
        <a:latin typeface="Times New Roman" pitchFamily="1" charset="0"/>
        <a:ea typeface="+mn-ea"/>
        <a:cs typeface="+mn-cs"/>
      </a:defRPr>
    </a:lvl1pPr>
    <a:lvl2pPr marL="457200" algn="l" rtl="0" fontAlgn="base">
      <a:spcBef>
        <a:spcPct val="0"/>
      </a:spcBef>
      <a:spcAft>
        <a:spcPct val="0"/>
      </a:spcAft>
      <a:defRPr sz="2400" kern="1200">
        <a:solidFill>
          <a:schemeClr val="tx1"/>
        </a:solidFill>
        <a:latin typeface="Times New Roman" pitchFamily="1" charset="0"/>
        <a:ea typeface="+mn-ea"/>
        <a:cs typeface="+mn-cs"/>
      </a:defRPr>
    </a:lvl2pPr>
    <a:lvl3pPr marL="914400" algn="l" rtl="0" fontAlgn="base">
      <a:spcBef>
        <a:spcPct val="0"/>
      </a:spcBef>
      <a:spcAft>
        <a:spcPct val="0"/>
      </a:spcAft>
      <a:defRPr sz="2400" kern="1200">
        <a:solidFill>
          <a:schemeClr val="tx1"/>
        </a:solidFill>
        <a:latin typeface="Times New Roman" pitchFamily="1" charset="0"/>
        <a:ea typeface="+mn-ea"/>
        <a:cs typeface="+mn-cs"/>
      </a:defRPr>
    </a:lvl3pPr>
    <a:lvl4pPr marL="1371600" algn="l" rtl="0" fontAlgn="base">
      <a:spcBef>
        <a:spcPct val="0"/>
      </a:spcBef>
      <a:spcAft>
        <a:spcPct val="0"/>
      </a:spcAft>
      <a:defRPr sz="2400" kern="1200">
        <a:solidFill>
          <a:schemeClr val="tx1"/>
        </a:solidFill>
        <a:latin typeface="Times New Roman" pitchFamily="1" charset="0"/>
        <a:ea typeface="+mn-ea"/>
        <a:cs typeface="+mn-cs"/>
      </a:defRPr>
    </a:lvl4pPr>
    <a:lvl5pPr marL="1828800" algn="l" rtl="0" fontAlgn="base">
      <a:spcBef>
        <a:spcPct val="0"/>
      </a:spcBef>
      <a:spcAft>
        <a:spcPct val="0"/>
      </a:spcAft>
      <a:defRPr sz="2400" kern="1200">
        <a:solidFill>
          <a:schemeClr val="tx1"/>
        </a:solidFill>
        <a:latin typeface="Times New Roman" pitchFamily="1" charset="0"/>
        <a:ea typeface="+mn-ea"/>
        <a:cs typeface="+mn-cs"/>
      </a:defRPr>
    </a:lvl5pPr>
    <a:lvl6pPr marL="2286000" algn="l" defTabSz="914400" rtl="0" eaLnBrk="1" latinLnBrk="0" hangingPunct="1">
      <a:defRPr sz="2400" kern="1200">
        <a:solidFill>
          <a:schemeClr val="tx1"/>
        </a:solidFill>
        <a:latin typeface="Times New Roman" pitchFamily="1" charset="0"/>
        <a:ea typeface="+mn-ea"/>
        <a:cs typeface="+mn-cs"/>
      </a:defRPr>
    </a:lvl6pPr>
    <a:lvl7pPr marL="2743200" algn="l" defTabSz="914400" rtl="0" eaLnBrk="1" latinLnBrk="0" hangingPunct="1">
      <a:defRPr sz="2400" kern="1200">
        <a:solidFill>
          <a:schemeClr val="tx1"/>
        </a:solidFill>
        <a:latin typeface="Times New Roman" pitchFamily="1" charset="0"/>
        <a:ea typeface="+mn-ea"/>
        <a:cs typeface="+mn-cs"/>
      </a:defRPr>
    </a:lvl7pPr>
    <a:lvl8pPr marL="3200400" algn="l" defTabSz="914400" rtl="0" eaLnBrk="1" latinLnBrk="0" hangingPunct="1">
      <a:defRPr sz="2400" kern="1200">
        <a:solidFill>
          <a:schemeClr val="tx1"/>
        </a:solidFill>
        <a:latin typeface="Times New Roman" pitchFamily="1" charset="0"/>
        <a:ea typeface="+mn-ea"/>
        <a:cs typeface="+mn-cs"/>
      </a:defRPr>
    </a:lvl8pPr>
    <a:lvl9pPr marL="3657600" algn="l" defTabSz="914400" rtl="0" eaLnBrk="1" latinLnBrk="0" hangingPunct="1">
      <a:defRPr sz="2400" kern="1200">
        <a:solidFill>
          <a:schemeClr val="tx1"/>
        </a:solidFill>
        <a:latin typeface="Times New Roman" pitchFamily="1"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808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118"/>
    <p:restoredTop sz="90901"/>
  </p:normalViewPr>
  <p:slideViewPr>
    <p:cSldViewPr>
      <p:cViewPr>
        <p:scale>
          <a:sx n="78" d="100"/>
          <a:sy n="78" d="100"/>
        </p:scale>
        <p:origin x="2240" y="2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heme" Target="theme/theme1.xml"/><Relationship Id="rId21"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notesMaster" Target="notesMasters/notesMaster1.xml"/><Relationship Id="rId18" Type="http://schemas.openxmlformats.org/officeDocument/2006/relationships/presProps" Target="presProps.xml"/><Relationship Id="rId19" Type="http://schemas.openxmlformats.org/officeDocument/2006/relationships/viewProps" Target="viewProp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3075"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077"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538B397-191F-4F9A-BE0A-A056213B084C}" type="slidenum">
              <a:rPr lang="en-US"/>
              <a:pPr/>
              <a:t>‹#›</a:t>
            </a:fld>
            <a:endParaRPr lang="en-US"/>
          </a:p>
        </p:txBody>
      </p:sp>
    </p:spTree>
    <p:extLst>
      <p:ext uri="{BB962C8B-B14F-4D97-AF65-F5344CB8AC3E}">
        <p14:creationId xmlns:p14="http://schemas.microsoft.com/office/powerpoint/2010/main" val="368417614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New Roman" pitchFamily="1" charset="0"/>
        <a:ea typeface="+mn-ea"/>
        <a:cs typeface="+mn-cs"/>
      </a:defRPr>
    </a:lvl1pPr>
    <a:lvl2pPr marL="457200" algn="l" rtl="0" fontAlgn="base">
      <a:spcBef>
        <a:spcPct val="30000"/>
      </a:spcBef>
      <a:spcAft>
        <a:spcPct val="0"/>
      </a:spcAft>
      <a:defRPr sz="1200" kern="1200">
        <a:solidFill>
          <a:schemeClr val="tx1"/>
        </a:solidFill>
        <a:latin typeface="Times New Roman" pitchFamily="1" charset="0"/>
        <a:ea typeface="+mn-ea"/>
        <a:cs typeface="+mn-cs"/>
      </a:defRPr>
    </a:lvl2pPr>
    <a:lvl3pPr marL="914400" algn="l" rtl="0" fontAlgn="base">
      <a:spcBef>
        <a:spcPct val="30000"/>
      </a:spcBef>
      <a:spcAft>
        <a:spcPct val="0"/>
      </a:spcAft>
      <a:defRPr sz="1200" kern="1200">
        <a:solidFill>
          <a:schemeClr val="tx1"/>
        </a:solidFill>
        <a:latin typeface="Times New Roman" pitchFamily="1" charset="0"/>
        <a:ea typeface="+mn-ea"/>
        <a:cs typeface="+mn-cs"/>
      </a:defRPr>
    </a:lvl3pPr>
    <a:lvl4pPr marL="1371600" algn="l" rtl="0" fontAlgn="base">
      <a:spcBef>
        <a:spcPct val="30000"/>
      </a:spcBef>
      <a:spcAft>
        <a:spcPct val="0"/>
      </a:spcAft>
      <a:defRPr sz="1200" kern="1200">
        <a:solidFill>
          <a:schemeClr val="tx1"/>
        </a:solidFill>
        <a:latin typeface="Times New Roman" pitchFamily="1" charset="0"/>
        <a:ea typeface="+mn-ea"/>
        <a:cs typeface="+mn-cs"/>
      </a:defRPr>
    </a:lvl4pPr>
    <a:lvl5pPr marL="1828800" algn="l" rtl="0" fontAlgn="base">
      <a:spcBef>
        <a:spcPct val="30000"/>
      </a:spcBef>
      <a:spcAft>
        <a:spcPct val="0"/>
      </a:spcAft>
      <a:defRPr sz="1200" kern="1200">
        <a:solidFill>
          <a:schemeClr val="tx1"/>
        </a:solidFill>
        <a:latin typeface="Times New Roman" pitchFamily="1"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3538B397-191F-4F9A-BE0A-A056213B084C}" type="slidenum">
              <a:rPr lang="en-US" smtClean="0"/>
              <a:pPr/>
              <a:t>1</a:t>
            </a:fld>
            <a:endParaRPr lang="en-US"/>
          </a:p>
        </p:txBody>
      </p:sp>
    </p:spTree>
    <p:extLst>
      <p:ext uri="{BB962C8B-B14F-4D97-AF65-F5344CB8AC3E}">
        <p14:creationId xmlns:p14="http://schemas.microsoft.com/office/powerpoint/2010/main" val="1101312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endParaRPr lang="en-US" dirty="0"/>
          </a:p>
        </p:txBody>
      </p:sp>
    </p:spTree>
    <p:extLst>
      <p:ext uri="{BB962C8B-B14F-4D97-AF65-F5344CB8AC3E}">
        <p14:creationId xmlns:p14="http://schemas.microsoft.com/office/powerpoint/2010/main" val="4777337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103" name="Picture 7"/>
          <p:cNvPicPr>
            <a:picLocks noChangeAspect="1" noChangeArrowheads="1"/>
          </p:cNvPicPr>
          <p:nvPr userDrawn="1"/>
        </p:nvPicPr>
        <p:blipFill>
          <a:blip r:embed="rId2">
            <a:extLst>
              <a:ext uri="{28A0092B-C50C-407E-A947-70E740481C1C}">
                <a14:useLocalDpi xmlns:a14="http://schemas.microsoft.com/office/drawing/2010/main" val="0"/>
              </a:ext>
            </a:extLst>
          </a:blip>
          <a:srcRect t="9378"/>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4098" name="Rectangle 2"/>
          <p:cNvSpPr>
            <a:spLocks noGrp="1" noChangeArrowheads="1"/>
          </p:cNvSpPr>
          <p:nvPr>
            <p:ph type="ctrTitle"/>
          </p:nvPr>
        </p:nvSpPr>
        <p:spPr>
          <a:xfrm>
            <a:off x="685800" y="2286000"/>
            <a:ext cx="7772400" cy="1143000"/>
          </a:xfrm>
        </p:spPr>
        <p:txBody>
          <a:bodyPr/>
          <a:lstStyle>
            <a:lvl1pPr>
              <a:defRPr/>
            </a:lvl1pPr>
          </a:lstStyle>
          <a:p>
            <a:pPr lvl="0"/>
            <a:r>
              <a:rPr lang="en-US" noProof="0" smtClean="0"/>
              <a:t>Click to edit Master title style</a:t>
            </a:r>
          </a:p>
        </p:txBody>
      </p:sp>
      <p:sp>
        <p:nvSpPr>
          <p:cNvPr id="4099"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noProof="0" smtClean="0"/>
              <a:t>Click to edit Master subtitle style</a:t>
            </a:r>
          </a:p>
        </p:txBody>
      </p:sp>
      <p:sp>
        <p:nvSpPr>
          <p:cNvPr id="4100" name="Rectangle 4"/>
          <p:cNvSpPr>
            <a:spLocks noGrp="1" noChangeArrowheads="1"/>
          </p:cNvSpPr>
          <p:nvPr>
            <p:ph type="dt" sz="half" idx="2"/>
          </p:nvPr>
        </p:nvSpPr>
        <p:spPr/>
        <p:txBody>
          <a:bodyPr/>
          <a:lstStyle>
            <a:lvl1pPr>
              <a:defRPr/>
            </a:lvl1pPr>
          </a:lstStyle>
          <a:p>
            <a:r>
              <a:rPr lang="en-US" smtClean="0"/>
              <a:t>07/26/2017</a:t>
            </a:r>
            <a:endParaRPr lang="en-US"/>
          </a:p>
        </p:txBody>
      </p:sp>
      <p:sp>
        <p:nvSpPr>
          <p:cNvPr id="4101" name="Rectangle 5"/>
          <p:cNvSpPr>
            <a:spLocks noGrp="1" noChangeArrowheads="1"/>
          </p:cNvSpPr>
          <p:nvPr>
            <p:ph type="ftr" sz="quarter" idx="3"/>
          </p:nvPr>
        </p:nvSpPr>
        <p:spPr/>
        <p:txBody>
          <a:bodyPr/>
          <a:lstStyle>
            <a:lvl1pPr>
              <a:defRPr/>
            </a:lvl1pPr>
          </a:lstStyle>
          <a:p>
            <a:r>
              <a:rPr lang="en-US" smtClean="0"/>
              <a:t>ESIP Summer 2017</a:t>
            </a:r>
            <a:endParaRPr lang="en-US"/>
          </a:p>
        </p:txBody>
      </p:sp>
      <p:sp>
        <p:nvSpPr>
          <p:cNvPr id="4102" name="Rectangle 6"/>
          <p:cNvSpPr>
            <a:spLocks noGrp="1" noChangeArrowheads="1"/>
          </p:cNvSpPr>
          <p:nvPr>
            <p:ph type="sldNum" sz="quarter" idx="4"/>
          </p:nvPr>
        </p:nvSpPr>
        <p:spPr/>
        <p:txBody>
          <a:bodyPr/>
          <a:lstStyle>
            <a:lvl1pPr>
              <a:defRPr/>
            </a:lvl1pPr>
          </a:lstStyle>
          <a:p>
            <a:fld id="{60E3C202-3BD9-4819-8BC3-DD47C7BB5B5B}" type="slidenum">
              <a:rPr lang="en-US"/>
              <a:pPr/>
              <a:t>‹#›</a:t>
            </a:fld>
            <a:endParaRPr lang="en-US"/>
          </a:p>
        </p:txBody>
      </p:sp>
      <p:pic>
        <p:nvPicPr>
          <p:cNvPr id="4104" name="Picture 8"/>
          <p:cNvPicPr>
            <a:picLocks noChangeAspect="1" noChangeArrowheads="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1000" y="304800"/>
            <a:ext cx="769938" cy="649288"/>
          </a:xfrm>
          <a:prstGeom prst="rect">
            <a:avLst/>
          </a:prstGeom>
          <a:noFill/>
          <a:extLst>
            <a:ext uri="{909E8E84-426E-40DD-AFC4-6F175D3DCCD1}">
              <a14:hiddenFill xmlns:a14="http://schemas.microsoft.com/office/drawing/2010/main">
                <a:solidFill>
                  <a:srgbClr val="FFFFFF"/>
                </a:solidFill>
              </a14:hiddenFill>
            </a:ext>
          </a:extLst>
        </p:spPr>
      </p:pic>
      <p:sp>
        <p:nvSpPr>
          <p:cNvPr id="4105" name="Rectangle 9"/>
          <p:cNvSpPr>
            <a:spLocks noChangeArrowheads="1"/>
          </p:cNvSpPr>
          <p:nvPr userDrawn="1"/>
        </p:nvSpPr>
        <p:spPr bwMode="auto">
          <a:xfrm>
            <a:off x="1143000" y="228600"/>
            <a:ext cx="1477963" cy="730250"/>
          </a:xfrm>
          <a:prstGeom prst="rect">
            <a:avLst/>
          </a:prstGeom>
          <a:noFill/>
          <a:ln>
            <a:noFill/>
          </a:ln>
          <a:effectLst/>
          <a:extLst>
            <a:ext uri="{909E8E84-426E-40DD-AFC4-6F175D3DCCD1}">
              <a14:hiddenFill xmlns:a14="http://schemas.microsoft.com/office/drawing/2010/main">
                <a:solidFill>
                  <a:srgbClr val="EBEBF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700">
                <a:latin typeface="Arial" charset="0"/>
              </a:rPr>
              <a:t>National Aeronautics and </a:t>
            </a:r>
            <a:br>
              <a:rPr lang="en-US" sz="700">
                <a:latin typeface="Arial" charset="0"/>
              </a:rPr>
            </a:br>
            <a:r>
              <a:rPr lang="en-US" sz="700">
                <a:latin typeface="Arial" charset="0"/>
              </a:rPr>
              <a:t>Space Administration</a:t>
            </a:r>
          </a:p>
          <a:p>
            <a:endParaRPr lang="en-US" sz="700">
              <a:latin typeface="Arial" charset="0"/>
            </a:endParaRPr>
          </a:p>
          <a:p>
            <a:r>
              <a:rPr lang="en-US" sz="700" b="1">
                <a:latin typeface="Arial" charset="0"/>
              </a:rPr>
              <a:t>Jet Propulsion Laboratory</a:t>
            </a:r>
          </a:p>
          <a:p>
            <a:r>
              <a:rPr lang="en-US" sz="700">
                <a:latin typeface="Arial" charset="0"/>
              </a:rPr>
              <a:t>California Institute of Technology</a:t>
            </a:r>
          </a:p>
          <a:p>
            <a:r>
              <a:rPr lang="en-US" sz="700">
                <a:latin typeface="Arial" charset="0"/>
              </a:rPr>
              <a:t>Pasadena, California</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07/26/2017</a:t>
            </a:r>
            <a:endParaRPr lang="en-US"/>
          </a:p>
        </p:txBody>
      </p:sp>
      <p:sp>
        <p:nvSpPr>
          <p:cNvPr id="5" name="Footer Placeholder 4"/>
          <p:cNvSpPr>
            <a:spLocks noGrp="1"/>
          </p:cNvSpPr>
          <p:nvPr>
            <p:ph type="ftr" sz="quarter" idx="11"/>
          </p:nvPr>
        </p:nvSpPr>
        <p:spPr/>
        <p:txBody>
          <a:bodyPr/>
          <a:lstStyle>
            <a:lvl1pPr>
              <a:defRPr/>
            </a:lvl1pPr>
          </a:lstStyle>
          <a:p>
            <a:r>
              <a:rPr lang="en-US" smtClean="0"/>
              <a:t>ESIP Summer 2017</a:t>
            </a:r>
            <a:endParaRPr lang="en-US"/>
          </a:p>
        </p:txBody>
      </p:sp>
      <p:sp>
        <p:nvSpPr>
          <p:cNvPr id="6" name="Slide Number Placeholder 5"/>
          <p:cNvSpPr>
            <a:spLocks noGrp="1"/>
          </p:cNvSpPr>
          <p:nvPr>
            <p:ph type="sldNum" sz="quarter" idx="12"/>
          </p:nvPr>
        </p:nvSpPr>
        <p:spPr/>
        <p:txBody>
          <a:bodyPr/>
          <a:lstStyle>
            <a:lvl1pPr>
              <a:defRPr/>
            </a:lvl1pPr>
          </a:lstStyle>
          <a:p>
            <a:fld id="{56FBA0D5-1BB2-434D-A0C9-5595CDC3FDE3}" type="slidenum">
              <a:rPr lang="en-US"/>
              <a:pPr/>
              <a:t>‹#›</a:t>
            </a:fld>
            <a:endParaRPr lang="en-US"/>
          </a:p>
        </p:txBody>
      </p:sp>
    </p:spTree>
    <p:extLst>
      <p:ext uri="{BB962C8B-B14F-4D97-AF65-F5344CB8AC3E}">
        <p14:creationId xmlns:p14="http://schemas.microsoft.com/office/powerpoint/2010/main" val="26609828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07/26/2017</a:t>
            </a:r>
            <a:endParaRPr lang="en-US"/>
          </a:p>
        </p:txBody>
      </p:sp>
      <p:sp>
        <p:nvSpPr>
          <p:cNvPr id="5" name="Footer Placeholder 4"/>
          <p:cNvSpPr>
            <a:spLocks noGrp="1"/>
          </p:cNvSpPr>
          <p:nvPr>
            <p:ph type="ftr" sz="quarter" idx="11"/>
          </p:nvPr>
        </p:nvSpPr>
        <p:spPr/>
        <p:txBody>
          <a:bodyPr/>
          <a:lstStyle>
            <a:lvl1pPr>
              <a:defRPr/>
            </a:lvl1pPr>
          </a:lstStyle>
          <a:p>
            <a:r>
              <a:rPr lang="en-US" smtClean="0"/>
              <a:t>ESIP Summer 2017</a:t>
            </a:r>
            <a:endParaRPr lang="en-US"/>
          </a:p>
        </p:txBody>
      </p:sp>
      <p:sp>
        <p:nvSpPr>
          <p:cNvPr id="6" name="Slide Number Placeholder 5"/>
          <p:cNvSpPr>
            <a:spLocks noGrp="1"/>
          </p:cNvSpPr>
          <p:nvPr>
            <p:ph type="sldNum" sz="quarter" idx="12"/>
          </p:nvPr>
        </p:nvSpPr>
        <p:spPr/>
        <p:txBody>
          <a:bodyPr/>
          <a:lstStyle>
            <a:lvl1pPr>
              <a:defRPr/>
            </a:lvl1pPr>
          </a:lstStyle>
          <a:p>
            <a:fld id="{AE8BD295-696C-4552-BEB3-9F8453FDA18B}" type="slidenum">
              <a:rPr lang="en-US"/>
              <a:pPr/>
              <a:t>‹#›</a:t>
            </a:fld>
            <a:endParaRPr lang="en-US"/>
          </a:p>
        </p:txBody>
      </p:sp>
    </p:spTree>
    <p:extLst>
      <p:ext uri="{BB962C8B-B14F-4D97-AF65-F5344CB8AC3E}">
        <p14:creationId xmlns:p14="http://schemas.microsoft.com/office/powerpoint/2010/main" val="37261424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r>
              <a:rPr lang="en-US" smtClean="0"/>
              <a:t>07/26/2017</a:t>
            </a:r>
            <a:endParaRPr lang="en-US"/>
          </a:p>
        </p:txBody>
      </p:sp>
      <p:sp>
        <p:nvSpPr>
          <p:cNvPr id="5" name="Footer Placeholder 4"/>
          <p:cNvSpPr>
            <a:spLocks noGrp="1"/>
          </p:cNvSpPr>
          <p:nvPr>
            <p:ph type="ftr" sz="quarter" idx="11"/>
          </p:nvPr>
        </p:nvSpPr>
        <p:spPr/>
        <p:txBody>
          <a:bodyPr/>
          <a:lstStyle>
            <a:lvl1pPr>
              <a:defRPr/>
            </a:lvl1pPr>
          </a:lstStyle>
          <a:p>
            <a:r>
              <a:rPr lang="en-US" smtClean="0"/>
              <a:t>ESIP Summer 2017</a:t>
            </a:r>
            <a:endParaRPr lang="en-US"/>
          </a:p>
        </p:txBody>
      </p:sp>
      <p:sp>
        <p:nvSpPr>
          <p:cNvPr id="6" name="Slide Number Placeholder 5"/>
          <p:cNvSpPr>
            <a:spLocks noGrp="1"/>
          </p:cNvSpPr>
          <p:nvPr>
            <p:ph type="sldNum" sz="quarter" idx="12"/>
          </p:nvPr>
        </p:nvSpPr>
        <p:spPr/>
        <p:txBody>
          <a:bodyPr/>
          <a:lstStyle>
            <a:lvl1pPr>
              <a:defRPr/>
            </a:lvl1pPr>
          </a:lstStyle>
          <a:p>
            <a:fld id="{6817EAE6-7DEC-48A8-92CB-0314ED127447}" type="slidenum">
              <a:rPr lang="en-US"/>
              <a:pPr/>
              <a:t>‹#›</a:t>
            </a:fld>
            <a:endParaRPr lang="en-US"/>
          </a:p>
        </p:txBody>
      </p:sp>
    </p:spTree>
    <p:extLst>
      <p:ext uri="{BB962C8B-B14F-4D97-AF65-F5344CB8AC3E}">
        <p14:creationId xmlns:p14="http://schemas.microsoft.com/office/powerpoint/2010/main" val="255625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r>
              <a:rPr lang="en-US" smtClean="0"/>
              <a:t>07/26/2017</a:t>
            </a:r>
            <a:endParaRPr lang="en-US"/>
          </a:p>
        </p:txBody>
      </p:sp>
      <p:sp>
        <p:nvSpPr>
          <p:cNvPr id="5" name="Footer Placeholder 4"/>
          <p:cNvSpPr>
            <a:spLocks noGrp="1"/>
          </p:cNvSpPr>
          <p:nvPr>
            <p:ph type="ftr" sz="quarter" idx="11"/>
          </p:nvPr>
        </p:nvSpPr>
        <p:spPr/>
        <p:txBody>
          <a:bodyPr/>
          <a:lstStyle>
            <a:lvl1pPr>
              <a:defRPr/>
            </a:lvl1pPr>
          </a:lstStyle>
          <a:p>
            <a:r>
              <a:rPr lang="en-US" smtClean="0"/>
              <a:t>ESIP Summer 2017</a:t>
            </a:r>
            <a:endParaRPr lang="en-US"/>
          </a:p>
        </p:txBody>
      </p:sp>
      <p:sp>
        <p:nvSpPr>
          <p:cNvPr id="6" name="Slide Number Placeholder 5"/>
          <p:cNvSpPr>
            <a:spLocks noGrp="1"/>
          </p:cNvSpPr>
          <p:nvPr>
            <p:ph type="sldNum" sz="quarter" idx="12"/>
          </p:nvPr>
        </p:nvSpPr>
        <p:spPr/>
        <p:txBody>
          <a:bodyPr/>
          <a:lstStyle>
            <a:lvl1pPr>
              <a:defRPr/>
            </a:lvl1pPr>
          </a:lstStyle>
          <a:p>
            <a:fld id="{70BE7216-C784-4583-AC67-CA20309AA2CE}" type="slidenum">
              <a:rPr lang="en-US"/>
              <a:pPr/>
              <a:t>‹#›</a:t>
            </a:fld>
            <a:endParaRPr lang="en-US"/>
          </a:p>
        </p:txBody>
      </p:sp>
    </p:spTree>
    <p:extLst>
      <p:ext uri="{BB962C8B-B14F-4D97-AF65-F5344CB8AC3E}">
        <p14:creationId xmlns:p14="http://schemas.microsoft.com/office/powerpoint/2010/main" val="9963899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r>
              <a:rPr lang="en-US" smtClean="0"/>
              <a:t>07/26/2017</a:t>
            </a:r>
            <a:endParaRPr lang="en-US"/>
          </a:p>
        </p:txBody>
      </p:sp>
      <p:sp>
        <p:nvSpPr>
          <p:cNvPr id="6" name="Footer Placeholder 5"/>
          <p:cNvSpPr>
            <a:spLocks noGrp="1"/>
          </p:cNvSpPr>
          <p:nvPr>
            <p:ph type="ftr" sz="quarter" idx="11"/>
          </p:nvPr>
        </p:nvSpPr>
        <p:spPr/>
        <p:txBody>
          <a:bodyPr/>
          <a:lstStyle>
            <a:lvl1pPr>
              <a:defRPr/>
            </a:lvl1pPr>
          </a:lstStyle>
          <a:p>
            <a:r>
              <a:rPr lang="en-US" smtClean="0"/>
              <a:t>ESIP Summer 2017</a:t>
            </a:r>
            <a:endParaRPr lang="en-US"/>
          </a:p>
        </p:txBody>
      </p:sp>
      <p:sp>
        <p:nvSpPr>
          <p:cNvPr id="7" name="Slide Number Placeholder 6"/>
          <p:cNvSpPr>
            <a:spLocks noGrp="1"/>
          </p:cNvSpPr>
          <p:nvPr>
            <p:ph type="sldNum" sz="quarter" idx="12"/>
          </p:nvPr>
        </p:nvSpPr>
        <p:spPr/>
        <p:txBody>
          <a:bodyPr/>
          <a:lstStyle>
            <a:lvl1pPr>
              <a:defRPr/>
            </a:lvl1pPr>
          </a:lstStyle>
          <a:p>
            <a:fld id="{745BB789-2CDF-4E31-AFA3-2C79A5769993}" type="slidenum">
              <a:rPr lang="en-US"/>
              <a:pPr/>
              <a:t>‹#›</a:t>
            </a:fld>
            <a:endParaRPr lang="en-US"/>
          </a:p>
        </p:txBody>
      </p:sp>
    </p:spTree>
    <p:extLst>
      <p:ext uri="{BB962C8B-B14F-4D97-AF65-F5344CB8AC3E}">
        <p14:creationId xmlns:p14="http://schemas.microsoft.com/office/powerpoint/2010/main" val="447093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r>
              <a:rPr lang="en-US" smtClean="0"/>
              <a:t>07/26/2017</a:t>
            </a:r>
            <a:endParaRPr lang="en-US"/>
          </a:p>
        </p:txBody>
      </p:sp>
      <p:sp>
        <p:nvSpPr>
          <p:cNvPr id="8" name="Footer Placeholder 7"/>
          <p:cNvSpPr>
            <a:spLocks noGrp="1"/>
          </p:cNvSpPr>
          <p:nvPr>
            <p:ph type="ftr" sz="quarter" idx="11"/>
          </p:nvPr>
        </p:nvSpPr>
        <p:spPr/>
        <p:txBody>
          <a:bodyPr/>
          <a:lstStyle>
            <a:lvl1pPr>
              <a:defRPr/>
            </a:lvl1pPr>
          </a:lstStyle>
          <a:p>
            <a:r>
              <a:rPr lang="en-US" smtClean="0"/>
              <a:t>ESIP Summer 2017</a:t>
            </a:r>
            <a:endParaRPr lang="en-US"/>
          </a:p>
        </p:txBody>
      </p:sp>
      <p:sp>
        <p:nvSpPr>
          <p:cNvPr id="9" name="Slide Number Placeholder 8"/>
          <p:cNvSpPr>
            <a:spLocks noGrp="1"/>
          </p:cNvSpPr>
          <p:nvPr>
            <p:ph type="sldNum" sz="quarter" idx="12"/>
          </p:nvPr>
        </p:nvSpPr>
        <p:spPr/>
        <p:txBody>
          <a:bodyPr/>
          <a:lstStyle>
            <a:lvl1pPr>
              <a:defRPr/>
            </a:lvl1pPr>
          </a:lstStyle>
          <a:p>
            <a:fld id="{448B97C9-FC80-4750-8787-D1DEEA1962AD}" type="slidenum">
              <a:rPr lang="en-US"/>
              <a:pPr/>
              <a:t>‹#›</a:t>
            </a:fld>
            <a:endParaRPr lang="en-US"/>
          </a:p>
        </p:txBody>
      </p:sp>
    </p:spTree>
    <p:extLst>
      <p:ext uri="{BB962C8B-B14F-4D97-AF65-F5344CB8AC3E}">
        <p14:creationId xmlns:p14="http://schemas.microsoft.com/office/powerpoint/2010/main" val="24438092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r>
              <a:rPr lang="en-US" smtClean="0"/>
              <a:t>07/26/2017</a:t>
            </a:r>
            <a:endParaRPr lang="en-US"/>
          </a:p>
        </p:txBody>
      </p:sp>
      <p:sp>
        <p:nvSpPr>
          <p:cNvPr id="4" name="Footer Placeholder 3"/>
          <p:cNvSpPr>
            <a:spLocks noGrp="1"/>
          </p:cNvSpPr>
          <p:nvPr>
            <p:ph type="ftr" sz="quarter" idx="11"/>
          </p:nvPr>
        </p:nvSpPr>
        <p:spPr/>
        <p:txBody>
          <a:bodyPr/>
          <a:lstStyle>
            <a:lvl1pPr>
              <a:defRPr/>
            </a:lvl1pPr>
          </a:lstStyle>
          <a:p>
            <a:r>
              <a:rPr lang="en-US" smtClean="0"/>
              <a:t>ESIP Summer 2017</a:t>
            </a:r>
            <a:endParaRPr lang="en-US"/>
          </a:p>
        </p:txBody>
      </p:sp>
      <p:sp>
        <p:nvSpPr>
          <p:cNvPr id="5" name="Slide Number Placeholder 4"/>
          <p:cNvSpPr>
            <a:spLocks noGrp="1"/>
          </p:cNvSpPr>
          <p:nvPr>
            <p:ph type="sldNum" sz="quarter" idx="12"/>
          </p:nvPr>
        </p:nvSpPr>
        <p:spPr/>
        <p:txBody>
          <a:bodyPr/>
          <a:lstStyle>
            <a:lvl1pPr>
              <a:defRPr/>
            </a:lvl1pPr>
          </a:lstStyle>
          <a:p>
            <a:fld id="{C4C34A86-0A5E-4357-8178-D9587BBF2126}" type="slidenum">
              <a:rPr lang="en-US"/>
              <a:pPr/>
              <a:t>‹#›</a:t>
            </a:fld>
            <a:endParaRPr lang="en-US"/>
          </a:p>
        </p:txBody>
      </p:sp>
    </p:spTree>
    <p:extLst>
      <p:ext uri="{BB962C8B-B14F-4D97-AF65-F5344CB8AC3E}">
        <p14:creationId xmlns:p14="http://schemas.microsoft.com/office/powerpoint/2010/main" val="25663700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r>
              <a:rPr lang="en-US" smtClean="0"/>
              <a:t>07/26/2017</a:t>
            </a:r>
            <a:endParaRPr lang="en-US"/>
          </a:p>
        </p:txBody>
      </p:sp>
      <p:sp>
        <p:nvSpPr>
          <p:cNvPr id="3" name="Footer Placeholder 2"/>
          <p:cNvSpPr>
            <a:spLocks noGrp="1"/>
          </p:cNvSpPr>
          <p:nvPr>
            <p:ph type="ftr" sz="quarter" idx="11"/>
          </p:nvPr>
        </p:nvSpPr>
        <p:spPr/>
        <p:txBody>
          <a:bodyPr/>
          <a:lstStyle>
            <a:lvl1pPr>
              <a:defRPr/>
            </a:lvl1pPr>
          </a:lstStyle>
          <a:p>
            <a:r>
              <a:rPr lang="en-US" smtClean="0"/>
              <a:t>ESIP Summer 2017</a:t>
            </a:r>
            <a:endParaRPr lang="en-US"/>
          </a:p>
        </p:txBody>
      </p:sp>
      <p:sp>
        <p:nvSpPr>
          <p:cNvPr id="4" name="Slide Number Placeholder 3"/>
          <p:cNvSpPr>
            <a:spLocks noGrp="1"/>
          </p:cNvSpPr>
          <p:nvPr>
            <p:ph type="sldNum" sz="quarter" idx="12"/>
          </p:nvPr>
        </p:nvSpPr>
        <p:spPr/>
        <p:txBody>
          <a:bodyPr/>
          <a:lstStyle>
            <a:lvl1pPr>
              <a:defRPr/>
            </a:lvl1pPr>
          </a:lstStyle>
          <a:p>
            <a:fld id="{F3E41E39-DA54-4A51-9AD8-785737BF250F}" type="slidenum">
              <a:rPr lang="en-US"/>
              <a:pPr/>
              <a:t>‹#›</a:t>
            </a:fld>
            <a:endParaRPr lang="en-US"/>
          </a:p>
        </p:txBody>
      </p:sp>
    </p:spTree>
    <p:extLst>
      <p:ext uri="{BB962C8B-B14F-4D97-AF65-F5344CB8AC3E}">
        <p14:creationId xmlns:p14="http://schemas.microsoft.com/office/powerpoint/2010/main" val="3020990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07/26/2017</a:t>
            </a:r>
            <a:endParaRPr lang="en-US"/>
          </a:p>
        </p:txBody>
      </p:sp>
      <p:sp>
        <p:nvSpPr>
          <p:cNvPr id="6" name="Footer Placeholder 5"/>
          <p:cNvSpPr>
            <a:spLocks noGrp="1"/>
          </p:cNvSpPr>
          <p:nvPr>
            <p:ph type="ftr" sz="quarter" idx="11"/>
          </p:nvPr>
        </p:nvSpPr>
        <p:spPr/>
        <p:txBody>
          <a:bodyPr/>
          <a:lstStyle>
            <a:lvl1pPr>
              <a:defRPr/>
            </a:lvl1pPr>
          </a:lstStyle>
          <a:p>
            <a:r>
              <a:rPr lang="en-US" smtClean="0"/>
              <a:t>ESIP Summer 2017</a:t>
            </a:r>
            <a:endParaRPr lang="en-US"/>
          </a:p>
        </p:txBody>
      </p:sp>
      <p:sp>
        <p:nvSpPr>
          <p:cNvPr id="7" name="Slide Number Placeholder 6"/>
          <p:cNvSpPr>
            <a:spLocks noGrp="1"/>
          </p:cNvSpPr>
          <p:nvPr>
            <p:ph type="sldNum" sz="quarter" idx="12"/>
          </p:nvPr>
        </p:nvSpPr>
        <p:spPr/>
        <p:txBody>
          <a:bodyPr/>
          <a:lstStyle>
            <a:lvl1pPr>
              <a:defRPr/>
            </a:lvl1pPr>
          </a:lstStyle>
          <a:p>
            <a:fld id="{55E1935E-E262-4664-B1D6-139E33E398FD}" type="slidenum">
              <a:rPr lang="en-US"/>
              <a:pPr/>
              <a:t>‹#›</a:t>
            </a:fld>
            <a:endParaRPr lang="en-US"/>
          </a:p>
        </p:txBody>
      </p:sp>
    </p:spTree>
    <p:extLst>
      <p:ext uri="{BB962C8B-B14F-4D97-AF65-F5344CB8AC3E}">
        <p14:creationId xmlns:p14="http://schemas.microsoft.com/office/powerpoint/2010/main" val="2953931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r>
              <a:rPr lang="en-US" smtClean="0"/>
              <a:t>07/26/2017</a:t>
            </a:r>
            <a:endParaRPr lang="en-US"/>
          </a:p>
        </p:txBody>
      </p:sp>
      <p:sp>
        <p:nvSpPr>
          <p:cNvPr id="6" name="Footer Placeholder 5"/>
          <p:cNvSpPr>
            <a:spLocks noGrp="1"/>
          </p:cNvSpPr>
          <p:nvPr>
            <p:ph type="ftr" sz="quarter" idx="11"/>
          </p:nvPr>
        </p:nvSpPr>
        <p:spPr/>
        <p:txBody>
          <a:bodyPr/>
          <a:lstStyle>
            <a:lvl1pPr>
              <a:defRPr/>
            </a:lvl1pPr>
          </a:lstStyle>
          <a:p>
            <a:r>
              <a:rPr lang="en-US" smtClean="0"/>
              <a:t>ESIP Summer 2017</a:t>
            </a:r>
            <a:endParaRPr lang="en-US"/>
          </a:p>
        </p:txBody>
      </p:sp>
      <p:sp>
        <p:nvSpPr>
          <p:cNvPr id="7" name="Slide Number Placeholder 6"/>
          <p:cNvSpPr>
            <a:spLocks noGrp="1"/>
          </p:cNvSpPr>
          <p:nvPr>
            <p:ph type="sldNum" sz="quarter" idx="12"/>
          </p:nvPr>
        </p:nvSpPr>
        <p:spPr/>
        <p:txBody>
          <a:bodyPr/>
          <a:lstStyle>
            <a:lvl1pPr>
              <a:defRPr/>
            </a:lvl1pPr>
          </a:lstStyle>
          <a:p>
            <a:fld id="{5E46DBFA-AE10-4E05-A53D-220764379314}" type="slidenum">
              <a:rPr lang="en-US"/>
              <a:pPr/>
              <a:t>‹#›</a:t>
            </a:fld>
            <a:endParaRPr lang="en-US"/>
          </a:p>
        </p:txBody>
      </p:sp>
    </p:spTree>
    <p:extLst>
      <p:ext uri="{BB962C8B-B14F-4D97-AF65-F5344CB8AC3E}">
        <p14:creationId xmlns:p14="http://schemas.microsoft.com/office/powerpoint/2010/main" val="361950409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1" name="Rectangle 7"/>
          <p:cNvSpPr>
            <a:spLocks noChangeArrowheads="1"/>
          </p:cNvSpPr>
          <p:nvPr userDrawn="1"/>
        </p:nvSpPr>
        <p:spPr bwMode="auto">
          <a:xfrm>
            <a:off x="0" y="0"/>
            <a:ext cx="9144000" cy="1247775"/>
          </a:xfrm>
          <a:prstGeom prst="rect">
            <a:avLst/>
          </a:prstGeom>
          <a:solidFill>
            <a:srgbClr val="EBEBF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
        <p:nvSpPr>
          <p:cNvPr id="1026" name="Rectangle 2"/>
          <p:cNvSpPr>
            <a:spLocks noGrp="1" noChangeArrowheads="1"/>
          </p:cNvSpPr>
          <p:nvPr>
            <p:ph type="title"/>
          </p:nvPr>
        </p:nvSpPr>
        <p:spPr bwMode="auto">
          <a:xfrm>
            <a:off x="2057400" y="52387"/>
            <a:ext cx="7010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400175"/>
            <a:ext cx="7772400" cy="469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latin typeface="+mn-lt"/>
              </a:defRPr>
            </a:lvl1pPr>
          </a:lstStyle>
          <a:p>
            <a:r>
              <a:rPr lang="en-US" smtClean="0"/>
              <a:t>07/26/2017</a:t>
            </a:r>
            <a:endParaRPr lang="en-US"/>
          </a:p>
        </p:txBody>
      </p:sp>
      <p:sp>
        <p:nvSpPr>
          <p:cNvPr id="1029" name="Rectangle 5"/>
          <p:cNvSpPr>
            <a:spLocks noGrp="1" noChangeArrowheads="1"/>
          </p:cNvSpPr>
          <p:nvPr>
            <p:ph type="ftr" sz="quarter" idx="3"/>
          </p:nvPr>
        </p:nvSpPr>
        <p:spPr bwMode="auto">
          <a:xfrm>
            <a:off x="3124200" y="64008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latin typeface="+mn-lt"/>
              </a:defRPr>
            </a:lvl1pPr>
          </a:lstStyle>
          <a:p>
            <a:r>
              <a:rPr lang="en-US" smtClean="0"/>
              <a:t>ESIP Summer 2017</a:t>
            </a:r>
            <a:endParaRPr lang="en-US"/>
          </a:p>
        </p:txBody>
      </p:sp>
      <p:sp>
        <p:nvSpPr>
          <p:cNvPr id="1030" name="Rectangle 6"/>
          <p:cNvSpPr>
            <a:spLocks noGrp="1" noChangeArrowheads="1"/>
          </p:cNvSpPr>
          <p:nvPr>
            <p:ph type="sldNum" sz="quarter" idx="4"/>
          </p:nvPr>
        </p:nvSpPr>
        <p:spPr bwMode="auto">
          <a:xfrm>
            <a:off x="6553200" y="6400800"/>
            <a:ext cx="1905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latin typeface="+mn-lt"/>
              </a:defRPr>
            </a:lvl1pPr>
          </a:lstStyle>
          <a:p>
            <a:fld id="{6AD96DB6-DD10-4513-BB72-D4CC0A40949F}" type="slidenum">
              <a:rPr lang="en-US"/>
              <a:pPr/>
              <a:t>‹#›</a:t>
            </a:fld>
            <a:endParaRPr lang="en-US"/>
          </a:p>
        </p:txBody>
      </p:sp>
      <p:pic>
        <p:nvPicPr>
          <p:cNvPr id="1032" name="Picture 8"/>
          <p:cNvPicPr>
            <a:picLocks noChangeAspect="1" noChangeArrowheads="1"/>
          </p:cNvPicPr>
          <p:nvPr userDrawn="1"/>
        </p:nvPicPr>
        <p:blipFill>
          <a:blip r:embed="rId13"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6200" y="152400"/>
            <a:ext cx="769938" cy="649288"/>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9"/>
          <p:cNvSpPr>
            <a:spLocks noChangeArrowheads="1"/>
          </p:cNvSpPr>
          <p:nvPr userDrawn="1"/>
        </p:nvSpPr>
        <p:spPr bwMode="auto">
          <a:xfrm>
            <a:off x="838200" y="76200"/>
            <a:ext cx="1479550" cy="730250"/>
          </a:xfrm>
          <a:prstGeom prst="rect">
            <a:avLst/>
          </a:prstGeom>
          <a:noFill/>
          <a:ln>
            <a:noFill/>
          </a:ln>
          <a:effectLst/>
          <a:extLst>
            <a:ext uri="{909E8E84-426E-40DD-AFC4-6F175D3DCCD1}">
              <a14:hiddenFill xmlns:a14="http://schemas.microsoft.com/office/drawing/2010/main">
                <a:solidFill>
                  <a:srgbClr val="EBEBF3"/>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sz="700" dirty="0">
                <a:latin typeface="Arial" charset="0"/>
              </a:rPr>
              <a:t>National Aeronautics and </a:t>
            </a:r>
            <a:br>
              <a:rPr lang="en-US" sz="700" dirty="0">
                <a:latin typeface="Arial" charset="0"/>
              </a:rPr>
            </a:br>
            <a:r>
              <a:rPr lang="en-US" sz="700" dirty="0">
                <a:latin typeface="Arial" charset="0"/>
              </a:rPr>
              <a:t>Space Administration</a:t>
            </a:r>
          </a:p>
          <a:p>
            <a:endParaRPr lang="en-US" sz="700" dirty="0">
              <a:latin typeface="Arial" charset="0"/>
            </a:endParaRPr>
          </a:p>
          <a:p>
            <a:r>
              <a:rPr lang="en-US" sz="700" b="1" dirty="0">
                <a:latin typeface="Arial" charset="0"/>
              </a:rPr>
              <a:t>Jet Propulsion Laboratory</a:t>
            </a:r>
          </a:p>
          <a:p>
            <a:r>
              <a:rPr lang="en-US" sz="700" dirty="0">
                <a:latin typeface="Arial" charset="0"/>
              </a:rPr>
              <a:t>California Institute of Technology</a:t>
            </a:r>
          </a:p>
          <a:p>
            <a:r>
              <a:rPr lang="en-US" sz="700" dirty="0">
                <a:latin typeface="Arial" charset="0"/>
              </a:rPr>
              <a:t>Pasadena, California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ctr" rtl="0" fontAlgn="base">
        <a:spcBef>
          <a:spcPct val="0"/>
        </a:spcBef>
        <a:spcAft>
          <a:spcPct val="0"/>
        </a:spcAft>
        <a:defRPr sz="2000" b="1">
          <a:solidFill>
            <a:srgbClr val="663300"/>
          </a:solidFill>
          <a:latin typeface="+mj-lt"/>
          <a:ea typeface="+mj-ea"/>
          <a:cs typeface="+mj-cs"/>
        </a:defRPr>
      </a:lvl1pPr>
      <a:lvl2pPr algn="ctr" rtl="0" fontAlgn="base">
        <a:spcBef>
          <a:spcPct val="0"/>
        </a:spcBef>
        <a:spcAft>
          <a:spcPct val="0"/>
        </a:spcAft>
        <a:defRPr sz="2000" b="1">
          <a:solidFill>
            <a:srgbClr val="663300"/>
          </a:solidFill>
          <a:latin typeface="Arial" charset="0"/>
        </a:defRPr>
      </a:lvl2pPr>
      <a:lvl3pPr algn="ctr" rtl="0" fontAlgn="base">
        <a:spcBef>
          <a:spcPct val="0"/>
        </a:spcBef>
        <a:spcAft>
          <a:spcPct val="0"/>
        </a:spcAft>
        <a:defRPr sz="2000" b="1">
          <a:solidFill>
            <a:srgbClr val="663300"/>
          </a:solidFill>
          <a:latin typeface="Arial" charset="0"/>
        </a:defRPr>
      </a:lvl3pPr>
      <a:lvl4pPr algn="ctr" rtl="0" fontAlgn="base">
        <a:spcBef>
          <a:spcPct val="0"/>
        </a:spcBef>
        <a:spcAft>
          <a:spcPct val="0"/>
        </a:spcAft>
        <a:defRPr sz="2000" b="1">
          <a:solidFill>
            <a:srgbClr val="663300"/>
          </a:solidFill>
          <a:latin typeface="Arial" charset="0"/>
        </a:defRPr>
      </a:lvl4pPr>
      <a:lvl5pPr algn="ctr" rtl="0" fontAlgn="base">
        <a:spcBef>
          <a:spcPct val="0"/>
        </a:spcBef>
        <a:spcAft>
          <a:spcPct val="0"/>
        </a:spcAft>
        <a:defRPr sz="2000" b="1">
          <a:solidFill>
            <a:srgbClr val="663300"/>
          </a:solidFill>
          <a:latin typeface="Arial" charset="0"/>
        </a:defRPr>
      </a:lvl5pPr>
      <a:lvl6pPr marL="457200" algn="ctr" rtl="0" fontAlgn="base">
        <a:spcBef>
          <a:spcPct val="0"/>
        </a:spcBef>
        <a:spcAft>
          <a:spcPct val="0"/>
        </a:spcAft>
        <a:defRPr sz="2000" b="1">
          <a:solidFill>
            <a:srgbClr val="663300"/>
          </a:solidFill>
          <a:latin typeface="Arial" charset="0"/>
        </a:defRPr>
      </a:lvl6pPr>
      <a:lvl7pPr marL="914400" algn="ctr" rtl="0" fontAlgn="base">
        <a:spcBef>
          <a:spcPct val="0"/>
        </a:spcBef>
        <a:spcAft>
          <a:spcPct val="0"/>
        </a:spcAft>
        <a:defRPr sz="2000" b="1">
          <a:solidFill>
            <a:srgbClr val="663300"/>
          </a:solidFill>
          <a:latin typeface="Arial" charset="0"/>
        </a:defRPr>
      </a:lvl7pPr>
      <a:lvl8pPr marL="1371600" algn="ctr" rtl="0" fontAlgn="base">
        <a:spcBef>
          <a:spcPct val="0"/>
        </a:spcBef>
        <a:spcAft>
          <a:spcPct val="0"/>
        </a:spcAft>
        <a:defRPr sz="2000" b="1">
          <a:solidFill>
            <a:srgbClr val="663300"/>
          </a:solidFill>
          <a:latin typeface="Arial" charset="0"/>
        </a:defRPr>
      </a:lvl8pPr>
      <a:lvl9pPr marL="1828800" algn="ctr" rtl="0" fontAlgn="base">
        <a:spcBef>
          <a:spcPct val="0"/>
        </a:spcBef>
        <a:spcAft>
          <a:spcPct val="0"/>
        </a:spcAft>
        <a:defRPr sz="2000" b="1">
          <a:solidFill>
            <a:srgbClr val="663300"/>
          </a:solidFill>
          <a:latin typeface="Arial" charset="0"/>
        </a:defRPr>
      </a:lvl9pPr>
    </p:titleStyle>
    <p:bodyStyle>
      <a:lvl1pPr marL="342900" indent="-342900" algn="l" rtl="0" fontAlgn="base">
        <a:spcBef>
          <a:spcPct val="20000"/>
        </a:spcBef>
        <a:spcAft>
          <a:spcPct val="0"/>
        </a:spcAft>
        <a:buChar char="•"/>
        <a:defRPr b="1">
          <a:solidFill>
            <a:schemeClr val="accent2"/>
          </a:solidFill>
          <a:latin typeface="+mn-lt"/>
          <a:ea typeface="+mn-ea"/>
          <a:cs typeface="+mn-cs"/>
        </a:defRPr>
      </a:lvl1pPr>
      <a:lvl2pPr marL="742950" indent="-285750" algn="l" rtl="0" fontAlgn="base">
        <a:spcBef>
          <a:spcPct val="20000"/>
        </a:spcBef>
        <a:spcAft>
          <a:spcPct val="0"/>
        </a:spcAft>
        <a:buChar char="–"/>
        <a:defRPr sz="1600" b="1">
          <a:solidFill>
            <a:schemeClr val="accent2"/>
          </a:solidFill>
          <a:latin typeface="+mn-lt"/>
        </a:defRPr>
      </a:lvl2pPr>
      <a:lvl3pPr marL="1143000" indent="-228600" algn="l" rtl="0" fontAlgn="base">
        <a:spcBef>
          <a:spcPct val="20000"/>
        </a:spcBef>
        <a:spcAft>
          <a:spcPct val="0"/>
        </a:spcAft>
        <a:buChar char="•"/>
        <a:defRPr sz="1400" b="1">
          <a:solidFill>
            <a:schemeClr val="accent2"/>
          </a:solidFill>
          <a:latin typeface="+mn-lt"/>
        </a:defRPr>
      </a:lvl3pPr>
      <a:lvl4pPr marL="1600200" indent="-228600" algn="l" rtl="0" fontAlgn="base">
        <a:spcBef>
          <a:spcPct val="20000"/>
        </a:spcBef>
        <a:spcAft>
          <a:spcPct val="0"/>
        </a:spcAft>
        <a:buChar char="–"/>
        <a:defRPr sz="1200" b="1">
          <a:solidFill>
            <a:schemeClr val="accent2"/>
          </a:solidFill>
          <a:latin typeface="+mn-lt"/>
        </a:defRPr>
      </a:lvl4pPr>
      <a:lvl5pPr marL="2057400" indent="-228600" algn="l" rtl="0" fontAlgn="base">
        <a:spcBef>
          <a:spcPct val="20000"/>
        </a:spcBef>
        <a:spcAft>
          <a:spcPct val="0"/>
        </a:spcAft>
        <a:buChar char="»"/>
        <a:defRPr sz="1200" b="1">
          <a:solidFill>
            <a:schemeClr val="accent2"/>
          </a:solidFill>
          <a:latin typeface="+mn-lt"/>
        </a:defRPr>
      </a:lvl5pPr>
      <a:lvl6pPr marL="2514600" indent="-228600" algn="l" rtl="0" fontAlgn="base">
        <a:spcBef>
          <a:spcPct val="20000"/>
        </a:spcBef>
        <a:spcAft>
          <a:spcPct val="0"/>
        </a:spcAft>
        <a:buChar char="»"/>
        <a:defRPr sz="1200" b="1">
          <a:solidFill>
            <a:schemeClr val="accent2"/>
          </a:solidFill>
          <a:latin typeface="+mn-lt"/>
        </a:defRPr>
      </a:lvl6pPr>
      <a:lvl7pPr marL="2971800" indent="-228600" algn="l" rtl="0" fontAlgn="base">
        <a:spcBef>
          <a:spcPct val="20000"/>
        </a:spcBef>
        <a:spcAft>
          <a:spcPct val="0"/>
        </a:spcAft>
        <a:buChar char="»"/>
        <a:defRPr sz="1200" b="1">
          <a:solidFill>
            <a:schemeClr val="accent2"/>
          </a:solidFill>
          <a:latin typeface="+mn-lt"/>
        </a:defRPr>
      </a:lvl7pPr>
      <a:lvl8pPr marL="3429000" indent="-228600" algn="l" rtl="0" fontAlgn="base">
        <a:spcBef>
          <a:spcPct val="20000"/>
        </a:spcBef>
        <a:spcAft>
          <a:spcPct val="0"/>
        </a:spcAft>
        <a:buChar char="»"/>
        <a:defRPr sz="1200" b="1">
          <a:solidFill>
            <a:schemeClr val="accent2"/>
          </a:solidFill>
          <a:latin typeface="+mn-lt"/>
        </a:defRPr>
      </a:lvl8pPr>
      <a:lvl9pPr marL="3886200" indent="-228600" algn="l" rtl="0" fontAlgn="base">
        <a:spcBef>
          <a:spcPct val="20000"/>
        </a:spcBef>
        <a:spcAft>
          <a:spcPct val="0"/>
        </a:spcAft>
        <a:buChar char="»"/>
        <a:defRPr sz="1200" b="1">
          <a:solidFill>
            <a:schemeClr val="accent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cor.esipfed.org/" TargetMode="External"/><Relationship Id="rId4" Type="http://schemas.openxmlformats.org/officeDocument/2006/relationships/hyperlink" Target="https://podaac.jpl.nasa.gov/" TargetMode="External"/><Relationship Id="rId5" Type="http://schemas.openxmlformats.org/officeDocument/2006/relationships/hyperlink" Target="http://wiki.esipfed.org/index.php/Semantic_Technologies" TargetMode="External"/><Relationship Id="rId6" Type="http://schemas.openxmlformats.org/officeDocument/2006/relationships/hyperlink" Target="https://github.com/ESIPFed/sweet" TargetMode="External"/><Relationship Id="rId7" Type="http://schemas.openxmlformats.org/officeDocument/2006/relationships/hyperlink" Target="https://github.com/EnvironmentOntology/envo/" TargetMode="External"/><Relationship Id="rId8" Type="http://schemas.openxmlformats.org/officeDocument/2006/relationships/hyperlink" Target="https://mudrod.github.io/" TargetMode="External"/><Relationship Id="rId9" Type="http://schemas.openxmlformats.org/officeDocument/2006/relationships/hyperlink" Target="https://podaac.jpl.nasa.gov/ws" TargetMode="External"/><Relationship Id="rId10" Type="http://schemas.openxmlformats.org/officeDocument/2006/relationships/hyperlink" Target="http://gcmd.nasa.gov/Aboutus/xml/dif/dif_v9.8.2.xsd" TargetMode="External"/><Relationship Id="rId11" Type="http://schemas.openxmlformats.org/officeDocument/2006/relationships/hyperlink" Target="https://podaac.jpl.nasa.gov/ws/metadata/dataset?datasetId=PODAAC-TELND-PGTX1&amp;format=gcmd" TargetMode="External"/><Relationship Id="rId1" Type="http://schemas.openxmlformats.org/officeDocument/2006/relationships/slideLayout" Target="../slideLayouts/slideLayout2.xml"/><Relationship Id="rId2" Type="http://schemas.openxmlformats.org/officeDocument/2006/relationships/hyperlink" Target="http://semanticportal.esipfed.or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github.com/ESIPFed/eskg" TargetMode="External"/><Relationship Id="rId3" Type="http://schemas.openxmlformats.org/officeDocument/2006/relationships/hyperlink" Target="http://semanticportal.esipfed.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github.com/ESIPFed/eskg/"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5" Type="http://schemas.openxmlformats.org/officeDocument/2006/relationships/image" Target="../media/image8.jp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s://podaac.jpl.nasa.gov/ws/metadata/dataset?datasetId=PODAAC-TELND-PGTX1&amp;format=gcmd"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1981200"/>
            <a:ext cx="7772400" cy="1143000"/>
          </a:xfrm>
        </p:spPr>
        <p:txBody>
          <a:bodyPr/>
          <a:lstStyle/>
          <a:p>
            <a:r>
              <a:rPr lang="en-US" dirty="0"/>
              <a:t>An Automatic Approach to Building Earth Science Knowledge Graph to Improve Data </a:t>
            </a:r>
            <a:r>
              <a:rPr lang="en-US" dirty="0" smtClean="0"/>
              <a:t>Discovery (ESKG)</a:t>
            </a:r>
            <a:endParaRPr lang="en-US" dirty="0"/>
          </a:p>
        </p:txBody>
      </p:sp>
      <p:sp>
        <p:nvSpPr>
          <p:cNvPr id="2051" name="Rectangle 3"/>
          <p:cNvSpPr>
            <a:spLocks noGrp="1" noChangeArrowheads="1"/>
          </p:cNvSpPr>
          <p:nvPr>
            <p:ph type="subTitle" idx="1"/>
          </p:nvPr>
        </p:nvSpPr>
        <p:spPr/>
        <p:txBody>
          <a:bodyPr/>
          <a:lstStyle/>
          <a:p>
            <a:pPr eaLnBrk="0" hangingPunct="0"/>
            <a:r>
              <a:rPr lang="en-US" dirty="0" smtClean="0">
                <a:solidFill>
                  <a:schemeClr val="bg1"/>
                </a:solidFill>
              </a:rPr>
              <a:t>Lewis J. McGibbney (JPL)</a:t>
            </a:r>
            <a:endParaRPr lang="en-US" b="0" dirty="0">
              <a:solidFill>
                <a:schemeClr val="bg1"/>
              </a:solidFill>
            </a:endParaRPr>
          </a:p>
          <a:p>
            <a:pPr eaLnBrk="0" hangingPunct="0"/>
            <a:r>
              <a:rPr lang="en-US" dirty="0" err="1" smtClean="0">
                <a:solidFill>
                  <a:schemeClr val="bg1"/>
                </a:solidFill>
              </a:rPr>
              <a:t>Yongyao</a:t>
            </a:r>
            <a:r>
              <a:rPr lang="en-US" dirty="0" smtClean="0">
                <a:solidFill>
                  <a:schemeClr val="bg1"/>
                </a:solidFill>
              </a:rPr>
              <a:t> Jiang (George Mason University)</a:t>
            </a:r>
            <a:endParaRPr lang="en-US" b="0" dirty="0">
              <a:solidFill>
                <a:schemeClr val="bg1"/>
              </a:solidFill>
            </a:endParaRPr>
          </a:p>
          <a:p>
            <a:pPr eaLnBrk="0" hangingPunct="0"/>
            <a:endParaRPr lang="en-US" b="0" dirty="0" smtClean="0">
              <a:solidFill>
                <a:schemeClr val="bg1"/>
              </a:solidFill>
            </a:endParaRPr>
          </a:p>
          <a:p>
            <a:endParaRPr lang="en-US" dirty="0">
              <a:solidFill>
                <a:schemeClr val="bg1"/>
              </a:solidFill>
            </a:endParaRPr>
          </a:p>
        </p:txBody>
      </p:sp>
      <p:pic>
        <p:nvPicPr>
          <p:cNvPr id="2052"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0" y="76200"/>
            <a:ext cx="6667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8148961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Update</a:t>
            </a:r>
            <a:endParaRPr lang="en-US" dirty="0"/>
          </a:p>
        </p:txBody>
      </p:sp>
      <p:sp>
        <p:nvSpPr>
          <p:cNvPr id="3" name="Content Placeholder 2"/>
          <p:cNvSpPr>
            <a:spLocks noGrp="1"/>
          </p:cNvSpPr>
          <p:nvPr>
            <p:ph idx="1"/>
          </p:nvPr>
        </p:nvSpPr>
        <p:spPr>
          <a:xfrm>
            <a:off x="152400" y="1195387"/>
            <a:ext cx="8915400" cy="4695825"/>
          </a:xfrm>
        </p:spPr>
        <p:txBody>
          <a:bodyPr/>
          <a:lstStyle/>
          <a:p>
            <a:pPr marL="0" indent="0">
              <a:buNone/>
            </a:pPr>
            <a:r>
              <a:rPr lang="en-US" b="0" dirty="0" smtClean="0">
                <a:solidFill>
                  <a:schemeClr val="tx1"/>
                </a:solidFill>
              </a:rPr>
              <a:t>An entire project update as of </a:t>
            </a:r>
            <a:r>
              <a:rPr lang="hr-HR" b="0" dirty="0" smtClean="0">
                <a:solidFill>
                  <a:schemeClr val="tx1"/>
                </a:solidFill>
              </a:rPr>
              <a:t>30th June 2017 </a:t>
            </a:r>
            <a:r>
              <a:rPr lang="en-US" b="0" dirty="0" smtClean="0">
                <a:solidFill>
                  <a:schemeClr val="tx1"/>
                </a:solidFill>
              </a:rPr>
              <a:t>can be located at [14]. This provides </a:t>
            </a:r>
          </a:p>
          <a:p>
            <a:r>
              <a:rPr lang="en-US" b="0" dirty="0">
                <a:solidFill>
                  <a:schemeClr val="tx1"/>
                </a:solidFill>
              </a:rPr>
              <a:t>An updated budget showing project spending to date as well as projected project spend accommodating specific events (such as proposed conference/workshop attendance) as explained within the text.</a:t>
            </a:r>
          </a:p>
          <a:p>
            <a:r>
              <a:rPr lang="en-US" b="0" dirty="0">
                <a:solidFill>
                  <a:schemeClr val="tx1"/>
                </a:solidFill>
              </a:rPr>
              <a:t>Alignment of projected conference/workshop attendance with deliverables outlined within a previously submitted Memorandum of Understanding (MOU) as attached in Appendix I</a:t>
            </a:r>
            <a:r>
              <a:rPr lang="en-US" b="0" dirty="0" smtClean="0">
                <a:solidFill>
                  <a:schemeClr val="tx1"/>
                </a:solidFill>
              </a:rPr>
              <a:t>.</a:t>
            </a:r>
          </a:p>
          <a:p>
            <a:endParaRPr lang="en-US" b="0" dirty="0">
              <a:solidFill>
                <a:schemeClr val="tx1"/>
              </a:solidFill>
            </a:endParaRPr>
          </a:p>
          <a:p>
            <a:pPr marL="0" indent="0">
              <a:buNone/>
            </a:pPr>
            <a:r>
              <a:rPr lang="en-US" b="0" dirty="0">
                <a:solidFill>
                  <a:schemeClr val="tx1"/>
                </a:solidFill>
              </a:rPr>
              <a:t>In order to successfully execute the ESKG Testbed project, we originally requested the full available budget of $7,000. In the project proposal we also stated the following:</a:t>
            </a:r>
            <a:endParaRPr lang="en-US" dirty="0">
              <a:solidFill>
                <a:schemeClr val="tx1"/>
              </a:solidFill>
            </a:endParaRPr>
          </a:p>
          <a:p>
            <a:r>
              <a:rPr lang="en-US" b="0" dirty="0">
                <a:solidFill>
                  <a:schemeClr val="tx1"/>
                </a:solidFill>
              </a:rPr>
              <a:t>the budget would be equally distributed over the project duration,</a:t>
            </a:r>
          </a:p>
          <a:p>
            <a:r>
              <a:rPr lang="en-US" b="0" dirty="0">
                <a:solidFill>
                  <a:schemeClr val="tx1"/>
                </a:solidFill>
              </a:rPr>
              <a:t>no costs would being directed towards travel or ESIP meeting attendance (</a:t>
            </a:r>
            <a:r>
              <a:rPr lang="en-US" b="0" dirty="0" err="1">
                <a:solidFill>
                  <a:schemeClr val="tx1"/>
                </a:solidFill>
              </a:rPr>
              <a:t>e.g</a:t>
            </a:r>
            <a:r>
              <a:rPr lang="en-US" b="0" dirty="0">
                <a:solidFill>
                  <a:schemeClr val="tx1"/>
                </a:solidFill>
              </a:rPr>
              <a:t> travel to meeting, accommodation and meeting registration) as such costs had already been obtained by proposed participating collaborators, finally</a:t>
            </a:r>
          </a:p>
          <a:p>
            <a:r>
              <a:rPr lang="en-US" b="0" dirty="0">
                <a:solidFill>
                  <a:schemeClr val="tx1"/>
                </a:solidFill>
              </a:rPr>
              <a:t>proportional small budget ‘may’ however be directed towards additional community/breakout events are ESIP meetings, and preparatory work such as generation of poster presentation(s), and transition of the ESKG project to an appropriate long term home.</a:t>
            </a:r>
          </a:p>
          <a:p>
            <a:pPr marL="0" indent="0">
              <a:buNone/>
            </a:pPr>
            <a:endParaRPr lang="en-US" b="0" dirty="0">
              <a:solidFill>
                <a:schemeClr val="tx1"/>
              </a:solidFill>
            </a:endParaRPr>
          </a:p>
          <a:p>
            <a:pPr marL="0" indent="0">
              <a:buNone/>
            </a:pPr>
            <a:endParaRPr lang="en-US" b="0" dirty="0">
              <a:solidFill>
                <a:schemeClr val="tx1"/>
              </a:solidFill>
            </a:endParaRPr>
          </a:p>
        </p:txBody>
      </p:sp>
      <p:sp>
        <p:nvSpPr>
          <p:cNvPr id="4" name="Footer Placeholder 3"/>
          <p:cNvSpPr>
            <a:spLocks noGrp="1"/>
          </p:cNvSpPr>
          <p:nvPr>
            <p:ph type="ftr" sz="quarter" idx="11"/>
          </p:nvPr>
        </p:nvSpPr>
        <p:spPr/>
        <p:txBody>
          <a:bodyPr/>
          <a:lstStyle/>
          <a:p>
            <a:r>
              <a:rPr lang="en-US" dirty="0" smtClean="0"/>
              <a:t>ESIP Summer 2017</a:t>
            </a:r>
            <a:endParaRPr lang="en-US" dirty="0"/>
          </a:p>
        </p:txBody>
      </p:sp>
      <p:sp>
        <p:nvSpPr>
          <p:cNvPr id="5" name="Slide Number Placeholder 4"/>
          <p:cNvSpPr>
            <a:spLocks noGrp="1"/>
          </p:cNvSpPr>
          <p:nvPr>
            <p:ph type="sldNum" sz="quarter" idx="12"/>
          </p:nvPr>
        </p:nvSpPr>
        <p:spPr/>
        <p:txBody>
          <a:bodyPr/>
          <a:lstStyle/>
          <a:p>
            <a:fld id="{6817EAE6-7DEC-48A8-92CB-0314ED127447}" type="slidenum">
              <a:rPr lang="en-US" smtClean="0"/>
              <a:pPr/>
              <a:t>10</a:t>
            </a:fld>
            <a:endParaRPr lang="en-US"/>
          </a:p>
        </p:txBody>
      </p:sp>
    </p:spTree>
    <p:extLst>
      <p:ext uri="{BB962C8B-B14F-4D97-AF65-F5344CB8AC3E}">
        <p14:creationId xmlns:p14="http://schemas.microsoft.com/office/powerpoint/2010/main" val="45636512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a:t>
            </a:r>
            <a:r>
              <a:rPr lang="en-US" dirty="0" err="1" smtClean="0"/>
              <a:t>Budgetting</a:t>
            </a:r>
            <a:endParaRPr lang="en-US" dirty="0"/>
          </a:p>
        </p:txBody>
      </p:sp>
      <p:sp>
        <p:nvSpPr>
          <p:cNvPr id="4" name="Footer Placeholder 3"/>
          <p:cNvSpPr>
            <a:spLocks noGrp="1"/>
          </p:cNvSpPr>
          <p:nvPr>
            <p:ph type="ftr" sz="quarter" idx="11"/>
          </p:nvPr>
        </p:nvSpPr>
        <p:spPr/>
        <p:txBody>
          <a:bodyPr/>
          <a:lstStyle/>
          <a:p>
            <a:r>
              <a:rPr lang="en-US" dirty="0" smtClean="0"/>
              <a:t>ESIP Summer 2017</a:t>
            </a:r>
            <a:endParaRPr lang="en-US" dirty="0"/>
          </a:p>
        </p:txBody>
      </p:sp>
      <p:sp>
        <p:nvSpPr>
          <p:cNvPr id="5" name="Slide Number Placeholder 4"/>
          <p:cNvSpPr>
            <a:spLocks noGrp="1"/>
          </p:cNvSpPr>
          <p:nvPr>
            <p:ph type="sldNum" sz="quarter" idx="12"/>
          </p:nvPr>
        </p:nvSpPr>
        <p:spPr/>
        <p:txBody>
          <a:bodyPr/>
          <a:lstStyle/>
          <a:p>
            <a:fld id="{6817EAE6-7DEC-48A8-92CB-0314ED127447}" type="slidenum">
              <a:rPr lang="en-US" smtClean="0"/>
              <a:pPr/>
              <a:t>11</a:t>
            </a:fld>
            <a:endParaRPr lang="en-US"/>
          </a:p>
        </p:txBody>
      </p:sp>
      <p:sp>
        <p:nvSpPr>
          <p:cNvPr id="6" name="Content Placeholder 5"/>
          <p:cNvSpPr>
            <a:spLocks noGrp="1"/>
          </p:cNvSpPr>
          <p:nvPr>
            <p:ph idx="1"/>
          </p:nvPr>
        </p:nvSpPr>
        <p:spPr/>
        <p:txBody>
          <a:bodyPr/>
          <a:lstStyle/>
          <a:p>
            <a:endParaRPr lang="en-US"/>
          </a:p>
        </p:txBody>
      </p:sp>
      <p:pic>
        <p:nvPicPr>
          <p:cNvPr id="1026" name="Picture 2" descr="skg_project_budge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9565" y="1389289"/>
            <a:ext cx="8104870" cy="50115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810098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Work</a:t>
            </a:r>
            <a:endParaRPr lang="en-US" dirty="0"/>
          </a:p>
        </p:txBody>
      </p:sp>
      <p:sp>
        <p:nvSpPr>
          <p:cNvPr id="3" name="Content Placeholder 2"/>
          <p:cNvSpPr>
            <a:spLocks noGrp="1"/>
          </p:cNvSpPr>
          <p:nvPr>
            <p:ph idx="1"/>
          </p:nvPr>
        </p:nvSpPr>
        <p:spPr/>
        <p:txBody>
          <a:bodyPr/>
          <a:lstStyle/>
          <a:p>
            <a:r>
              <a:rPr lang="en-US" b="0" dirty="0" smtClean="0">
                <a:solidFill>
                  <a:schemeClr val="tx1"/>
                </a:solidFill>
              </a:rPr>
              <a:t>Integration of NOAA (and hopefully USGS) data sources</a:t>
            </a:r>
          </a:p>
          <a:p>
            <a:r>
              <a:rPr lang="en-US" b="0" dirty="0" smtClean="0">
                <a:solidFill>
                  <a:schemeClr val="tx1"/>
                </a:solidFill>
              </a:rPr>
              <a:t>Community building event attendance </a:t>
            </a:r>
            <a:r>
              <a:rPr lang="en-US" b="0" dirty="0">
                <a:solidFill>
                  <a:schemeClr val="tx1"/>
                </a:solidFill>
              </a:rPr>
              <a:t>at the International Conference on Biomedical Ontology 2017 September 13th - 17th, 2017 in Newcastle, </a:t>
            </a:r>
            <a:r>
              <a:rPr lang="en-US" b="0" dirty="0" smtClean="0">
                <a:solidFill>
                  <a:schemeClr val="tx1"/>
                </a:solidFill>
              </a:rPr>
              <a:t>England [15]. In particular ESKG (and therefore ESIP) will be present at the ONTOEDIT 2017 Workshop [16] aimed around addressing challenges in the design, authoring and publication of ontology.</a:t>
            </a:r>
          </a:p>
          <a:p>
            <a:r>
              <a:rPr lang="en-US" b="0" dirty="0" smtClean="0">
                <a:solidFill>
                  <a:schemeClr val="tx1"/>
                </a:solidFill>
              </a:rPr>
              <a:t>Make a formal release of ESKG to Maven Central [17] enabling the ESKG Java client to be used as a dependency in other projects.</a:t>
            </a:r>
          </a:p>
          <a:p>
            <a:r>
              <a:rPr lang="en-US" b="0" dirty="0" smtClean="0">
                <a:solidFill>
                  <a:schemeClr val="tx1"/>
                </a:solidFill>
              </a:rPr>
              <a:t>Present ESKG at AGU Fall Meeting, New Orleans, 11</a:t>
            </a:r>
            <a:r>
              <a:rPr lang="en-US" b="0" baseline="30000" dirty="0" smtClean="0">
                <a:solidFill>
                  <a:schemeClr val="tx1"/>
                </a:solidFill>
              </a:rPr>
              <a:t>th</a:t>
            </a:r>
            <a:r>
              <a:rPr lang="en-US" b="0" dirty="0" smtClean="0">
                <a:solidFill>
                  <a:schemeClr val="tx1"/>
                </a:solidFill>
              </a:rPr>
              <a:t> – 15</a:t>
            </a:r>
            <a:r>
              <a:rPr lang="en-US" b="0" baseline="30000" dirty="0" smtClean="0">
                <a:solidFill>
                  <a:schemeClr val="tx1"/>
                </a:solidFill>
              </a:rPr>
              <a:t>th</a:t>
            </a:r>
            <a:r>
              <a:rPr lang="en-US" b="0" dirty="0" smtClean="0">
                <a:solidFill>
                  <a:schemeClr val="tx1"/>
                </a:solidFill>
              </a:rPr>
              <a:t>, 2017 </a:t>
            </a:r>
            <a:r>
              <a:rPr lang="en-US" dirty="0"/>
              <a:t>IN028: </a:t>
            </a:r>
            <a:r>
              <a:rPr lang="en-US" dirty="0" smtClean="0"/>
              <a:t>Enabling </a:t>
            </a:r>
            <a:r>
              <a:rPr lang="en-US" dirty="0"/>
              <a:t>Interoperability, Interdisciplinary Use, and Stewardship of Scientific Data through Knowledge Representation </a:t>
            </a:r>
            <a:r>
              <a:rPr lang="en-US" dirty="0" smtClean="0"/>
              <a:t>Frameworks </a:t>
            </a:r>
            <a:r>
              <a:rPr lang="en-US" b="0" dirty="0" smtClean="0">
                <a:solidFill>
                  <a:schemeClr val="tx1"/>
                </a:solidFill>
              </a:rPr>
              <a:t>[18]</a:t>
            </a:r>
            <a:endParaRPr lang="en-US" b="0" dirty="0">
              <a:solidFill>
                <a:schemeClr val="tx1"/>
              </a:solidFill>
            </a:endParaRPr>
          </a:p>
          <a:p>
            <a:endParaRPr lang="en-US" b="0" dirty="0" smtClean="0">
              <a:solidFill>
                <a:schemeClr val="tx1"/>
              </a:solidFill>
            </a:endParaRPr>
          </a:p>
          <a:p>
            <a:endParaRPr lang="en-US" b="0" dirty="0">
              <a:solidFill>
                <a:schemeClr val="tx1"/>
              </a:solidFill>
            </a:endParaRPr>
          </a:p>
        </p:txBody>
      </p:sp>
      <p:sp>
        <p:nvSpPr>
          <p:cNvPr id="4" name="Footer Placeholder 3"/>
          <p:cNvSpPr>
            <a:spLocks noGrp="1"/>
          </p:cNvSpPr>
          <p:nvPr>
            <p:ph type="ftr" sz="quarter" idx="11"/>
          </p:nvPr>
        </p:nvSpPr>
        <p:spPr/>
        <p:txBody>
          <a:bodyPr/>
          <a:lstStyle/>
          <a:p>
            <a:r>
              <a:rPr lang="en-US" smtClean="0"/>
              <a:t>ESIP Summer 2017</a:t>
            </a:r>
            <a:endParaRPr lang="en-US"/>
          </a:p>
        </p:txBody>
      </p:sp>
      <p:sp>
        <p:nvSpPr>
          <p:cNvPr id="5" name="Slide Number Placeholder 4"/>
          <p:cNvSpPr>
            <a:spLocks noGrp="1"/>
          </p:cNvSpPr>
          <p:nvPr>
            <p:ph type="sldNum" sz="quarter" idx="12"/>
          </p:nvPr>
        </p:nvSpPr>
        <p:spPr/>
        <p:txBody>
          <a:bodyPr/>
          <a:lstStyle/>
          <a:p>
            <a:fld id="{6817EAE6-7DEC-48A8-92CB-0314ED127447}" type="slidenum">
              <a:rPr lang="en-US" smtClean="0"/>
              <a:pPr/>
              <a:t>12</a:t>
            </a:fld>
            <a:endParaRPr lang="en-US"/>
          </a:p>
        </p:txBody>
      </p:sp>
    </p:spTree>
    <p:extLst>
      <p:ext uri="{BB962C8B-B14F-4D97-AF65-F5344CB8AC3E}">
        <p14:creationId xmlns:p14="http://schemas.microsoft.com/office/powerpoint/2010/main" val="5587177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a:t>
            </a:r>
            <a:endParaRPr lang="en-US" dirty="0"/>
          </a:p>
        </p:txBody>
      </p:sp>
      <p:sp>
        <p:nvSpPr>
          <p:cNvPr id="3" name="Content Placeholder 2"/>
          <p:cNvSpPr>
            <a:spLocks noGrp="1"/>
          </p:cNvSpPr>
          <p:nvPr>
            <p:ph idx="1"/>
          </p:nvPr>
        </p:nvSpPr>
        <p:spPr/>
        <p:txBody>
          <a:bodyPr/>
          <a:lstStyle/>
          <a:p>
            <a:r>
              <a:rPr lang="en-US" b="0" dirty="0" smtClean="0">
                <a:solidFill>
                  <a:schemeClr val="tx1"/>
                </a:solidFill>
              </a:rPr>
              <a:t>ESKG was funded as an ESIP </a:t>
            </a:r>
            <a:r>
              <a:rPr lang="en-US" b="0" dirty="0" err="1" smtClean="0">
                <a:solidFill>
                  <a:schemeClr val="tx1"/>
                </a:solidFill>
              </a:rPr>
              <a:t>Tesbed</a:t>
            </a:r>
            <a:r>
              <a:rPr lang="en-US" b="0" dirty="0" smtClean="0">
                <a:solidFill>
                  <a:schemeClr val="tx1"/>
                </a:solidFill>
              </a:rPr>
              <a:t> Project acknowledgement recognized. No salaries were paid to either Lewis John McGibbney or </a:t>
            </a:r>
            <a:r>
              <a:rPr lang="en-US" b="0" dirty="0" err="1">
                <a:solidFill>
                  <a:schemeClr val="tx1"/>
                </a:solidFill>
              </a:rPr>
              <a:t>Yongyao</a:t>
            </a:r>
            <a:r>
              <a:rPr lang="en-US" b="0" dirty="0">
                <a:solidFill>
                  <a:schemeClr val="tx1"/>
                </a:solidFill>
              </a:rPr>
              <a:t> </a:t>
            </a:r>
            <a:r>
              <a:rPr lang="en-US" b="0" dirty="0" smtClean="0">
                <a:solidFill>
                  <a:schemeClr val="tx1"/>
                </a:solidFill>
              </a:rPr>
              <a:t>Jiang.</a:t>
            </a:r>
          </a:p>
          <a:p>
            <a:r>
              <a:rPr lang="en-US" b="0" dirty="0" smtClean="0">
                <a:solidFill>
                  <a:schemeClr val="tx1"/>
                </a:solidFill>
              </a:rPr>
              <a:t>Lewis John </a:t>
            </a:r>
            <a:r>
              <a:rPr lang="en-US" b="0" dirty="0" err="1" smtClean="0">
                <a:solidFill>
                  <a:schemeClr val="tx1"/>
                </a:solidFill>
              </a:rPr>
              <a:t>McGibbney’s</a:t>
            </a:r>
            <a:r>
              <a:rPr lang="en-US" b="0" dirty="0" smtClean="0">
                <a:solidFill>
                  <a:schemeClr val="tx1"/>
                </a:solidFill>
              </a:rPr>
              <a:t> participation at ESIP is funded by the National Aeronautics and Space Administration </a:t>
            </a:r>
            <a:r>
              <a:rPr lang="en-US" b="0" dirty="0">
                <a:solidFill>
                  <a:schemeClr val="tx1"/>
                </a:solidFill>
              </a:rPr>
              <a:t>acknowledgement recognized</a:t>
            </a:r>
            <a:r>
              <a:rPr lang="en-US" b="0" dirty="0" smtClean="0">
                <a:solidFill>
                  <a:schemeClr val="tx1"/>
                </a:solidFill>
              </a:rPr>
              <a:t>.</a:t>
            </a:r>
          </a:p>
          <a:p>
            <a:r>
              <a:rPr lang="en-US" b="0" dirty="0" smtClean="0">
                <a:solidFill>
                  <a:schemeClr val="tx1"/>
                </a:solidFill>
              </a:rPr>
              <a:t>To the ESIP Testbed Committee/Review Panel. </a:t>
            </a:r>
          </a:p>
          <a:p>
            <a:endParaRPr lang="en-US" b="0" dirty="0">
              <a:solidFill>
                <a:schemeClr val="tx1"/>
              </a:solidFill>
            </a:endParaRPr>
          </a:p>
          <a:p>
            <a:pPr marL="0" indent="0">
              <a:buNone/>
            </a:pPr>
            <a:r>
              <a:rPr lang="en-US" b="0" dirty="0" smtClean="0">
                <a:solidFill>
                  <a:schemeClr val="tx1"/>
                </a:solidFill>
              </a:rPr>
              <a:t>Please contact us at [19] with any questions.</a:t>
            </a:r>
            <a:endParaRPr lang="en-US" b="0" dirty="0">
              <a:solidFill>
                <a:schemeClr val="tx1"/>
              </a:solidFill>
            </a:endParaRPr>
          </a:p>
        </p:txBody>
      </p:sp>
      <p:sp>
        <p:nvSpPr>
          <p:cNvPr id="4" name="Footer Placeholder 3"/>
          <p:cNvSpPr>
            <a:spLocks noGrp="1"/>
          </p:cNvSpPr>
          <p:nvPr>
            <p:ph type="ftr" sz="quarter" idx="11"/>
          </p:nvPr>
        </p:nvSpPr>
        <p:spPr/>
        <p:txBody>
          <a:bodyPr/>
          <a:lstStyle/>
          <a:p>
            <a:r>
              <a:rPr lang="en-US" smtClean="0"/>
              <a:t>ESIP Summer 2017</a:t>
            </a:r>
            <a:endParaRPr lang="en-US"/>
          </a:p>
        </p:txBody>
      </p:sp>
      <p:sp>
        <p:nvSpPr>
          <p:cNvPr id="5" name="Slide Number Placeholder 4"/>
          <p:cNvSpPr>
            <a:spLocks noGrp="1"/>
          </p:cNvSpPr>
          <p:nvPr>
            <p:ph type="sldNum" sz="quarter" idx="12"/>
          </p:nvPr>
        </p:nvSpPr>
        <p:spPr/>
        <p:txBody>
          <a:bodyPr/>
          <a:lstStyle/>
          <a:p>
            <a:fld id="{6817EAE6-7DEC-48A8-92CB-0314ED127447}" type="slidenum">
              <a:rPr lang="en-US" smtClean="0"/>
              <a:pPr/>
              <a:t>13</a:t>
            </a:fld>
            <a:endParaRPr lang="en-US"/>
          </a:p>
        </p:txBody>
      </p:sp>
    </p:spTree>
    <p:extLst>
      <p:ext uri="{BB962C8B-B14F-4D97-AF65-F5344CB8AC3E}">
        <p14:creationId xmlns:p14="http://schemas.microsoft.com/office/powerpoint/2010/main" val="20895212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0586" y="-32657"/>
            <a:ext cx="7010400" cy="1143000"/>
          </a:xfrm>
        </p:spPr>
        <p:txBody>
          <a:bodyPr/>
          <a:lstStyle/>
          <a:p>
            <a:r>
              <a:rPr lang="en-US" smtClean="0"/>
              <a:t>References</a:t>
            </a:r>
            <a:endParaRPr lang="en-US"/>
          </a:p>
        </p:txBody>
      </p:sp>
      <p:sp>
        <p:nvSpPr>
          <p:cNvPr id="3" name="Content Placeholder 2"/>
          <p:cNvSpPr>
            <a:spLocks noGrp="1"/>
          </p:cNvSpPr>
          <p:nvPr>
            <p:ph idx="1"/>
          </p:nvPr>
        </p:nvSpPr>
        <p:spPr>
          <a:xfrm>
            <a:off x="228600" y="1219200"/>
            <a:ext cx="7772400" cy="4695825"/>
          </a:xfrm>
        </p:spPr>
        <p:txBody>
          <a:bodyPr/>
          <a:lstStyle/>
          <a:p>
            <a:pPr marL="514350" indent="-514350">
              <a:buFont typeface="+mj-lt"/>
              <a:buAutoNum type="arabicPeriod"/>
            </a:pPr>
            <a:r>
              <a:rPr lang="en-US" dirty="0">
                <a:solidFill>
                  <a:schemeClr val="tx1"/>
                </a:solidFill>
                <a:hlinkClick r:id="rId2"/>
              </a:rPr>
              <a:t>http://bit.ly/2jFjEDB</a:t>
            </a:r>
          </a:p>
          <a:p>
            <a:pPr marL="514350" indent="-514350">
              <a:buFont typeface="+mj-lt"/>
              <a:buAutoNum type="arabicPeriod"/>
            </a:pPr>
            <a:r>
              <a:rPr lang="en-US" dirty="0" smtClean="0">
                <a:solidFill>
                  <a:schemeClr val="tx1"/>
                </a:solidFill>
                <a:hlinkClick r:id="rId2"/>
              </a:rPr>
              <a:t>http</a:t>
            </a:r>
            <a:r>
              <a:rPr lang="en-US" dirty="0">
                <a:solidFill>
                  <a:schemeClr val="tx1"/>
                </a:solidFill>
                <a:hlinkClick r:id="rId2"/>
              </a:rPr>
              <a:t>://semanticportal.esipfed.org</a:t>
            </a:r>
            <a:endParaRPr lang="en-US" dirty="0">
              <a:solidFill>
                <a:schemeClr val="tx1"/>
              </a:solidFill>
            </a:endParaRPr>
          </a:p>
          <a:p>
            <a:pPr marL="514350" indent="-514350">
              <a:buFont typeface="+mj-lt"/>
              <a:buAutoNum type="arabicPeriod"/>
            </a:pPr>
            <a:r>
              <a:rPr lang="en-US" dirty="0">
                <a:solidFill>
                  <a:schemeClr val="tx1"/>
                </a:solidFill>
                <a:hlinkClick r:id="rId3"/>
              </a:rPr>
              <a:t>http://cor.esipfed.org</a:t>
            </a:r>
            <a:r>
              <a:rPr lang="en-US" dirty="0" smtClean="0">
                <a:solidFill>
                  <a:schemeClr val="tx1"/>
                </a:solidFill>
                <a:hlinkClick r:id="rId3"/>
              </a:rPr>
              <a:t>/</a:t>
            </a:r>
            <a:endParaRPr lang="en-US" dirty="0" smtClean="0">
              <a:solidFill>
                <a:schemeClr val="tx1"/>
              </a:solidFill>
            </a:endParaRPr>
          </a:p>
          <a:p>
            <a:pPr marL="514350" indent="-514350">
              <a:buFont typeface="+mj-lt"/>
              <a:buAutoNum type="arabicPeriod"/>
            </a:pPr>
            <a:r>
              <a:rPr lang="en-US" dirty="0">
                <a:solidFill>
                  <a:schemeClr val="tx1"/>
                </a:solidFill>
                <a:hlinkClick r:id="rId4"/>
              </a:rPr>
              <a:t>https://</a:t>
            </a:r>
            <a:r>
              <a:rPr lang="en-US" dirty="0" smtClean="0">
                <a:solidFill>
                  <a:schemeClr val="tx1"/>
                </a:solidFill>
                <a:hlinkClick r:id="rId4"/>
              </a:rPr>
              <a:t>podaac.jpl.nasa.gov</a:t>
            </a:r>
            <a:endParaRPr lang="en-US" dirty="0">
              <a:solidFill>
                <a:schemeClr val="tx1"/>
              </a:solidFill>
            </a:endParaRPr>
          </a:p>
          <a:p>
            <a:pPr marL="514350" indent="-514350">
              <a:buFont typeface="+mj-lt"/>
              <a:buAutoNum type="arabicPeriod"/>
            </a:pPr>
            <a:r>
              <a:rPr lang="en-US" dirty="0" smtClean="0">
                <a:solidFill>
                  <a:schemeClr val="tx1"/>
                </a:solidFill>
              </a:rPr>
              <a:t>H</a:t>
            </a:r>
            <a:r>
              <a:rPr lang="en-US" dirty="0">
                <a:solidFill>
                  <a:schemeClr val="tx1"/>
                </a:solidFill>
              </a:rPr>
              <a:t>. </a:t>
            </a:r>
            <a:r>
              <a:rPr lang="en-US" dirty="0" err="1">
                <a:solidFill>
                  <a:schemeClr val="tx1"/>
                </a:solidFill>
              </a:rPr>
              <a:t>Wache</a:t>
            </a:r>
            <a:r>
              <a:rPr lang="en-US" dirty="0">
                <a:solidFill>
                  <a:schemeClr val="tx1"/>
                </a:solidFill>
              </a:rPr>
              <a:t>; T. </a:t>
            </a:r>
            <a:r>
              <a:rPr lang="en-US" dirty="0" err="1">
                <a:solidFill>
                  <a:schemeClr val="tx1"/>
                </a:solidFill>
              </a:rPr>
              <a:t>Vögele</a:t>
            </a:r>
            <a:r>
              <a:rPr lang="en-US" dirty="0">
                <a:solidFill>
                  <a:schemeClr val="tx1"/>
                </a:solidFill>
              </a:rPr>
              <a:t>; U. </a:t>
            </a:r>
            <a:r>
              <a:rPr lang="en-US" dirty="0" err="1">
                <a:solidFill>
                  <a:schemeClr val="tx1"/>
                </a:solidFill>
              </a:rPr>
              <a:t>Visser</a:t>
            </a:r>
            <a:r>
              <a:rPr lang="en-US" dirty="0">
                <a:solidFill>
                  <a:schemeClr val="tx1"/>
                </a:solidFill>
              </a:rPr>
              <a:t>; H. </a:t>
            </a:r>
            <a:r>
              <a:rPr lang="en-US" dirty="0" err="1">
                <a:solidFill>
                  <a:schemeClr val="tx1"/>
                </a:solidFill>
              </a:rPr>
              <a:t>Stuckenschmidt</a:t>
            </a:r>
            <a:r>
              <a:rPr lang="en-US" dirty="0">
                <a:solidFill>
                  <a:schemeClr val="tx1"/>
                </a:solidFill>
              </a:rPr>
              <a:t>; G. Schuster; H. Neumann; S. </a:t>
            </a:r>
            <a:r>
              <a:rPr lang="en-US" dirty="0" err="1">
                <a:solidFill>
                  <a:schemeClr val="tx1"/>
                </a:solidFill>
              </a:rPr>
              <a:t>Hübner</a:t>
            </a:r>
            <a:r>
              <a:rPr lang="en-US" dirty="0">
                <a:solidFill>
                  <a:schemeClr val="tx1"/>
                </a:solidFill>
              </a:rPr>
              <a:t> (2001). Ontology-Based Integration of Information A Survey of Existing Approaches. </a:t>
            </a:r>
            <a:r>
              <a:rPr lang="en-US" dirty="0" err="1">
                <a:solidFill>
                  <a:schemeClr val="tx1"/>
                </a:solidFill>
              </a:rPr>
              <a:t>CiteSeerX</a:t>
            </a:r>
            <a:r>
              <a:rPr lang="en-US" dirty="0">
                <a:solidFill>
                  <a:schemeClr val="tx1"/>
                </a:solidFill>
              </a:rPr>
              <a:t> 10.1.1.142.4390</a:t>
            </a:r>
          </a:p>
          <a:p>
            <a:pPr marL="514350" indent="-514350">
              <a:buFont typeface="+mj-lt"/>
              <a:buAutoNum type="arabicPeriod"/>
            </a:pPr>
            <a:r>
              <a:rPr lang="en-US" dirty="0">
                <a:solidFill>
                  <a:schemeClr val="tx1"/>
                </a:solidFill>
                <a:hlinkClick r:id="rId5"/>
              </a:rPr>
              <a:t>http://</a:t>
            </a:r>
            <a:r>
              <a:rPr lang="en-US" dirty="0" smtClean="0">
                <a:solidFill>
                  <a:schemeClr val="tx1"/>
                </a:solidFill>
                <a:hlinkClick r:id="rId5"/>
              </a:rPr>
              <a:t>wiki.esipfed.org/index.php/Semantic_Technologies</a:t>
            </a:r>
            <a:endParaRPr lang="en-US" dirty="0">
              <a:solidFill>
                <a:schemeClr val="tx1"/>
              </a:solidFill>
            </a:endParaRPr>
          </a:p>
          <a:p>
            <a:pPr marL="514350" indent="-514350">
              <a:buFont typeface="+mj-lt"/>
              <a:buAutoNum type="arabicPeriod"/>
            </a:pPr>
            <a:r>
              <a:rPr lang="en-US" dirty="0">
                <a:solidFill>
                  <a:schemeClr val="tx1"/>
                </a:solidFill>
                <a:hlinkClick r:id="rId6"/>
              </a:rPr>
              <a:t>https://github.com/ESIPFed/sweet</a:t>
            </a:r>
            <a:endParaRPr lang="en-US" dirty="0">
              <a:solidFill>
                <a:schemeClr val="tx1"/>
              </a:solidFill>
            </a:endParaRPr>
          </a:p>
          <a:p>
            <a:pPr marL="514350" indent="-514350">
              <a:buFont typeface="+mj-lt"/>
              <a:buAutoNum type="arabicPeriod"/>
            </a:pPr>
            <a:r>
              <a:rPr lang="en-US" dirty="0">
                <a:solidFill>
                  <a:schemeClr val="tx1"/>
                </a:solidFill>
                <a:hlinkClick r:id="rId7"/>
              </a:rPr>
              <a:t>https://github.com/EnvironmentOntology/envo</a:t>
            </a:r>
            <a:r>
              <a:rPr lang="en-US" dirty="0" smtClean="0">
                <a:solidFill>
                  <a:schemeClr val="tx1"/>
                </a:solidFill>
                <a:hlinkClick r:id="rId7"/>
              </a:rPr>
              <a:t>/</a:t>
            </a:r>
            <a:endParaRPr lang="en-US" dirty="0" smtClean="0">
              <a:solidFill>
                <a:schemeClr val="tx1"/>
              </a:solidFill>
            </a:endParaRPr>
          </a:p>
          <a:p>
            <a:pPr marL="514350" indent="-514350">
              <a:buFont typeface="+mj-lt"/>
              <a:buAutoNum type="arabicPeriod"/>
            </a:pPr>
            <a:r>
              <a:rPr lang="en-US" dirty="0">
                <a:solidFill>
                  <a:schemeClr val="tx1"/>
                </a:solidFill>
                <a:hlinkClick r:id="rId8"/>
              </a:rPr>
              <a:t>https://mudrod.github.io</a:t>
            </a:r>
            <a:r>
              <a:rPr lang="en-US" dirty="0" smtClean="0">
                <a:solidFill>
                  <a:schemeClr val="tx1"/>
                </a:solidFill>
                <a:hlinkClick r:id="rId8"/>
              </a:rPr>
              <a:t>/</a:t>
            </a:r>
            <a:endParaRPr lang="en-US" dirty="0" smtClean="0">
              <a:solidFill>
                <a:schemeClr val="tx1"/>
              </a:solidFill>
            </a:endParaRPr>
          </a:p>
          <a:p>
            <a:pPr marL="514350" indent="-514350">
              <a:buFont typeface="+mj-lt"/>
              <a:buAutoNum type="arabicPeriod"/>
            </a:pPr>
            <a:r>
              <a:rPr lang="en-US" dirty="0">
                <a:solidFill>
                  <a:schemeClr val="tx1"/>
                </a:solidFill>
                <a:hlinkClick r:id="rId9"/>
              </a:rPr>
              <a:t>https://</a:t>
            </a:r>
            <a:r>
              <a:rPr lang="en-US" dirty="0" smtClean="0">
                <a:solidFill>
                  <a:schemeClr val="tx1"/>
                </a:solidFill>
                <a:hlinkClick r:id="rId9"/>
              </a:rPr>
              <a:t>podaac.jpl.nasa.gov/ws</a:t>
            </a:r>
            <a:endParaRPr lang="en-US" dirty="0" smtClean="0">
              <a:solidFill>
                <a:schemeClr val="tx1"/>
              </a:solidFill>
            </a:endParaRPr>
          </a:p>
          <a:p>
            <a:pPr marL="514350" indent="-514350">
              <a:buFont typeface="+mj-lt"/>
              <a:buAutoNum type="arabicPeriod"/>
            </a:pPr>
            <a:r>
              <a:rPr lang="en-US" dirty="0" smtClean="0">
                <a:solidFill>
                  <a:schemeClr val="tx1"/>
                </a:solidFill>
                <a:hlinkClick r:id="rId10"/>
              </a:rPr>
              <a:t>http</a:t>
            </a:r>
            <a:r>
              <a:rPr lang="en-US" dirty="0">
                <a:solidFill>
                  <a:schemeClr val="tx1"/>
                </a:solidFill>
                <a:hlinkClick r:id="rId10"/>
              </a:rPr>
              <a:t>://gcmd.nasa.gov/Aboutus/xml/dif/dif_v9.8.2.xsd</a:t>
            </a:r>
            <a:endParaRPr lang="en-US" dirty="0">
              <a:solidFill>
                <a:schemeClr val="tx1"/>
              </a:solidFill>
            </a:endParaRPr>
          </a:p>
          <a:p>
            <a:pPr marL="514350" indent="-514350">
              <a:buFont typeface="+mj-lt"/>
              <a:buAutoNum type="arabicPeriod"/>
            </a:pPr>
            <a:r>
              <a:rPr lang="en-US" dirty="0">
                <a:solidFill>
                  <a:schemeClr val="tx1"/>
                </a:solidFill>
                <a:hlinkClick r:id="rId11"/>
              </a:rPr>
              <a:t>https://</a:t>
            </a:r>
            <a:r>
              <a:rPr lang="en-US" dirty="0" smtClean="0">
                <a:solidFill>
                  <a:schemeClr val="tx1"/>
                </a:solidFill>
                <a:hlinkClick r:id="rId11"/>
              </a:rPr>
              <a:t>podaac.jpl.nasa.gov/ws/metadata/dataset?datasetId=PODAAC-TELND-PGTX1&amp;format=gcmd</a:t>
            </a:r>
          </a:p>
        </p:txBody>
      </p:sp>
      <p:sp>
        <p:nvSpPr>
          <p:cNvPr id="4" name="Footer Placeholder 3"/>
          <p:cNvSpPr>
            <a:spLocks noGrp="1"/>
          </p:cNvSpPr>
          <p:nvPr>
            <p:ph type="ftr" sz="quarter" idx="11"/>
          </p:nvPr>
        </p:nvSpPr>
        <p:spPr/>
        <p:txBody>
          <a:bodyPr/>
          <a:lstStyle/>
          <a:p>
            <a:r>
              <a:rPr lang="en-US" dirty="0" smtClean="0"/>
              <a:t>ESIP Summer 2017</a:t>
            </a:r>
            <a:endParaRPr lang="en-US" dirty="0"/>
          </a:p>
        </p:txBody>
      </p:sp>
      <p:sp>
        <p:nvSpPr>
          <p:cNvPr id="5" name="Slide Number Placeholder 4"/>
          <p:cNvSpPr>
            <a:spLocks noGrp="1"/>
          </p:cNvSpPr>
          <p:nvPr>
            <p:ph type="sldNum" sz="quarter" idx="12"/>
          </p:nvPr>
        </p:nvSpPr>
        <p:spPr/>
        <p:txBody>
          <a:bodyPr/>
          <a:lstStyle/>
          <a:p>
            <a:fld id="{6817EAE6-7DEC-48A8-92CB-0314ED127447}" type="slidenum">
              <a:rPr lang="en-US" smtClean="0"/>
              <a:pPr/>
              <a:t>14</a:t>
            </a:fld>
            <a:endParaRPr lang="en-US"/>
          </a:p>
        </p:txBody>
      </p:sp>
    </p:spTree>
    <p:extLst>
      <p:ext uri="{BB962C8B-B14F-4D97-AF65-F5344CB8AC3E}">
        <p14:creationId xmlns:p14="http://schemas.microsoft.com/office/powerpoint/2010/main" val="14211489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0586" y="-32657"/>
            <a:ext cx="7010400" cy="1143000"/>
          </a:xfrm>
        </p:spPr>
        <p:txBody>
          <a:bodyPr/>
          <a:lstStyle/>
          <a:p>
            <a:r>
              <a:rPr lang="en-US" smtClean="0"/>
              <a:t>References</a:t>
            </a:r>
            <a:endParaRPr lang="en-US"/>
          </a:p>
        </p:txBody>
      </p:sp>
      <p:sp>
        <p:nvSpPr>
          <p:cNvPr id="3" name="Content Placeholder 2"/>
          <p:cNvSpPr>
            <a:spLocks noGrp="1"/>
          </p:cNvSpPr>
          <p:nvPr>
            <p:ph idx="1"/>
          </p:nvPr>
        </p:nvSpPr>
        <p:spPr>
          <a:xfrm>
            <a:off x="228600" y="1219200"/>
            <a:ext cx="7772400" cy="4695825"/>
          </a:xfrm>
        </p:spPr>
        <p:txBody>
          <a:bodyPr/>
          <a:lstStyle/>
          <a:p>
            <a:pPr marL="514350" indent="-514350">
              <a:buFont typeface="+mj-lt"/>
              <a:buAutoNum type="arabicPeriod" startAt="13"/>
            </a:pPr>
            <a:r>
              <a:rPr lang="en-US" dirty="0">
                <a:solidFill>
                  <a:schemeClr val="tx1"/>
                </a:solidFill>
                <a:hlinkClick r:id="rId2"/>
              </a:rPr>
              <a:t>https://</a:t>
            </a:r>
            <a:r>
              <a:rPr lang="en-US" dirty="0" smtClean="0">
                <a:solidFill>
                  <a:schemeClr val="tx1"/>
                </a:solidFill>
                <a:hlinkClick r:id="rId2"/>
              </a:rPr>
              <a:t>github.com/ESIPFed/eskg</a:t>
            </a:r>
            <a:endParaRPr lang="en-US" dirty="0" smtClean="0">
              <a:solidFill>
                <a:schemeClr val="tx1"/>
              </a:solidFill>
              <a:hlinkClick r:id="rId3"/>
            </a:endParaRPr>
          </a:p>
          <a:p>
            <a:pPr marL="514350" indent="-514350">
              <a:buFont typeface="+mj-lt"/>
              <a:buAutoNum type="arabicPeriod" startAt="13"/>
            </a:pPr>
            <a:r>
              <a:rPr lang="en-US" dirty="0" smtClean="0">
                <a:solidFill>
                  <a:schemeClr val="tx1"/>
                </a:solidFill>
                <a:hlinkClick r:id="rId3"/>
              </a:rPr>
              <a:t>http</a:t>
            </a:r>
            <a:r>
              <a:rPr lang="en-US" dirty="0">
                <a:solidFill>
                  <a:schemeClr val="tx1"/>
                </a:solidFill>
                <a:hlinkClick r:id="rId3"/>
              </a:rPr>
              <a:t>://</a:t>
            </a:r>
            <a:r>
              <a:rPr lang="en-US" dirty="0" smtClean="0">
                <a:solidFill>
                  <a:schemeClr val="tx1"/>
                </a:solidFill>
                <a:hlinkClick r:id="rId3"/>
              </a:rPr>
              <a:t>bit.ly/2vdaHre</a:t>
            </a:r>
          </a:p>
          <a:p>
            <a:pPr marL="514350" indent="-514350">
              <a:buFont typeface="+mj-lt"/>
              <a:buAutoNum type="arabicPeriod" startAt="13"/>
            </a:pPr>
            <a:r>
              <a:rPr lang="en-US" dirty="0">
                <a:solidFill>
                  <a:schemeClr val="tx1"/>
                </a:solidFill>
                <a:hlinkClick r:id="rId3"/>
              </a:rPr>
              <a:t>https://</a:t>
            </a:r>
            <a:r>
              <a:rPr lang="en-US" dirty="0" smtClean="0">
                <a:solidFill>
                  <a:schemeClr val="tx1"/>
                </a:solidFill>
                <a:hlinkClick r:id="rId3"/>
              </a:rPr>
              <a:t>conferences.ncl.ac.uk/icbo17/</a:t>
            </a:r>
          </a:p>
          <a:p>
            <a:pPr marL="514350" indent="-514350">
              <a:buFont typeface="+mj-lt"/>
              <a:buAutoNum type="arabicPeriod" startAt="13"/>
            </a:pPr>
            <a:r>
              <a:rPr lang="en-US" dirty="0">
                <a:solidFill>
                  <a:schemeClr val="tx1"/>
                </a:solidFill>
                <a:hlinkClick r:id="rId3"/>
              </a:rPr>
              <a:t>https://conferences.ncl.ac.uk/icbo17/workshops</a:t>
            </a:r>
            <a:r>
              <a:rPr lang="en-US" dirty="0" smtClean="0">
                <a:solidFill>
                  <a:schemeClr val="tx1"/>
                </a:solidFill>
                <a:hlinkClick r:id="rId3"/>
              </a:rPr>
              <a:t>/</a:t>
            </a:r>
          </a:p>
          <a:p>
            <a:pPr marL="514350" indent="-514350">
              <a:buFont typeface="+mj-lt"/>
              <a:buAutoNum type="arabicPeriod" startAt="13"/>
            </a:pPr>
            <a:r>
              <a:rPr lang="en-US" dirty="0">
                <a:solidFill>
                  <a:schemeClr val="tx1"/>
                </a:solidFill>
                <a:hlinkClick r:id="rId3"/>
              </a:rPr>
              <a:t>http://search.maven.org</a:t>
            </a:r>
            <a:r>
              <a:rPr lang="en-US" dirty="0" smtClean="0">
                <a:solidFill>
                  <a:schemeClr val="tx1"/>
                </a:solidFill>
                <a:hlinkClick r:id="rId3"/>
              </a:rPr>
              <a:t>/</a:t>
            </a:r>
          </a:p>
          <a:p>
            <a:pPr marL="514350" indent="-514350">
              <a:buFont typeface="+mj-lt"/>
              <a:buAutoNum type="arabicPeriod" startAt="13"/>
            </a:pPr>
            <a:r>
              <a:rPr lang="en-US" dirty="0">
                <a:solidFill>
                  <a:schemeClr val="tx1"/>
                </a:solidFill>
                <a:hlinkClick r:id="rId3"/>
              </a:rPr>
              <a:t>https://agu.confex.com/agu/fm17/preliminaryview.cgi/Session23620</a:t>
            </a:r>
            <a:endParaRPr lang="en-US" dirty="0" smtClean="0">
              <a:solidFill>
                <a:schemeClr val="tx1"/>
              </a:solidFill>
              <a:hlinkClick r:id="rId3"/>
            </a:endParaRPr>
          </a:p>
          <a:p>
            <a:pPr marL="514350" indent="-514350">
              <a:buFont typeface="+mj-lt"/>
              <a:buAutoNum type="arabicPeriod" startAt="13"/>
            </a:pPr>
            <a:r>
              <a:rPr lang="en-US" dirty="0">
                <a:solidFill>
                  <a:schemeClr val="tx1"/>
                </a:solidFill>
                <a:hlinkClick r:id="rId3"/>
              </a:rPr>
              <a:t>https://github.com/ESIPFed/eskg/#community</a:t>
            </a:r>
          </a:p>
        </p:txBody>
      </p:sp>
      <p:sp>
        <p:nvSpPr>
          <p:cNvPr id="4" name="Footer Placeholder 3"/>
          <p:cNvSpPr>
            <a:spLocks noGrp="1"/>
          </p:cNvSpPr>
          <p:nvPr>
            <p:ph type="ftr" sz="quarter" idx="11"/>
          </p:nvPr>
        </p:nvSpPr>
        <p:spPr/>
        <p:txBody>
          <a:bodyPr/>
          <a:lstStyle/>
          <a:p>
            <a:r>
              <a:rPr lang="en-US" dirty="0" smtClean="0"/>
              <a:t>ESIP Summer 2017</a:t>
            </a:r>
            <a:endParaRPr lang="en-US" dirty="0"/>
          </a:p>
        </p:txBody>
      </p:sp>
      <p:sp>
        <p:nvSpPr>
          <p:cNvPr id="5" name="Slide Number Placeholder 4"/>
          <p:cNvSpPr>
            <a:spLocks noGrp="1"/>
          </p:cNvSpPr>
          <p:nvPr>
            <p:ph type="sldNum" sz="quarter" idx="12"/>
          </p:nvPr>
        </p:nvSpPr>
        <p:spPr/>
        <p:txBody>
          <a:bodyPr/>
          <a:lstStyle/>
          <a:p>
            <a:fld id="{6817EAE6-7DEC-48A8-92CB-0314ED127447}" type="slidenum">
              <a:rPr lang="en-US" smtClean="0"/>
              <a:pPr/>
              <a:t>15</a:t>
            </a:fld>
            <a:endParaRPr lang="en-US"/>
          </a:p>
        </p:txBody>
      </p:sp>
    </p:spTree>
    <p:extLst>
      <p:ext uri="{BB962C8B-B14F-4D97-AF65-F5344CB8AC3E}">
        <p14:creationId xmlns:p14="http://schemas.microsoft.com/office/powerpoint/2010/main" val="275263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txBox="1">
            <a:spLocks/>
          </p:cNvSpPr>
          <p:nvPr/>
        </p:nvSpPr>
        <p:spPr bwMode="auto">
          <a:xfrm>
            <a:off x="2286000" y="228600"/>
            <a:ext cx="6172200" cy="68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fontAlgn="base">
              <a:spcBef>
                <a:spcPct val="0"/>
              </a:spcBef>
              <a:spcAft>
                <a:spcPct val="0"/>
              </a:spcAft>
              <a:defRPr sz="2000" b="1">
                <a:solidFill>
                  <a:srgbClr val="663300"/>
                </a:solidFill>
                <a:latin typeface="+mj-lt"/>
                <a:ea typeface="+mj-ea"/>
                <a:cs typeface="+mj-cs"/>
              </a:defRPr>
            </a:lvl1pPr>
            <a:lvl2pPr algn="ctr" rtl="0" fontAlgn="base">
              <a:spcBef>
                <a:spcPct val="0"/>
              </a:spcBef>
              <a:spcAft>
                <a:spcPct val="0"/>
              </a:spcAft>
              <a:defRPr sz="2000" b="1">
                <a:solidFill>
                  <a:srgbClr val="663300"/>
                </a:solidFill>
                <a:latin typeface="Arial" charset="0"/>
              </a:defRPr>
            </a:lvl2pPr>
            <a:lvl3pPr algn="ctr" rtl="0" fontAlgn="base">
              <a:spcBef>
                <a:spcPct val="0"/>
              </a:spcBef>
              <a:spcAft>
                <a:spcPct val="0"/>
              </a:spcAft>
              <a:defRPr sz="2000" b="1">
                <a:solidFill>
                  <a:srgbClr val="663300"/>
                </a:solidFill>
                <a:latin typeface="Arial" charset="0"/>
              </a:defRPr>
            </a:lvl3pPr>
            <a:lvl4pPr algn="ctr" rtl="0" fontAlgn="base">
              <a:spcBef>
                <a:spcPct val="0"/>
              </a:spcBef>
              <a:spcAft>
                <a:spcPct val="0"/>
              </a:spcAft>
              <a:defRPr sz="2000" b="1">
                <a:solidFill>
                  <a:srgbClr val="663300"/>
                </a:solidFill>
                <a:latin typeface="Arial" charset="0"/>
              </a:defRPr>
            </a:lvl4pPr>
            <a:lvl5pPr algn="ctr" rtl="0" fontAlgn="base">
              <a:spcBef>
                <a:spcPct val="0"/>
              </a:spcBef>
              <a:spcAft>
                <a:spcPct val="0"/>
              </a:spcAft>
              <a:defRPr sz="2000" b="1">
                <a:solidFill>
                  <a:srgbClr val="663300"/>
                </a:solidFill>
                <a:latin typeface="Arial" charset="0"/>
              </a:defRPr>
            </a:lvl5pPr>
            <a:lvl6pPr marL="457200" algn="ctr" rtl="0" fontAlgn="base">
              <a:spcBef>
                <a:spcPct val="0"/>
              </a:spcBef>
              <a:spcAft>
                <a:spcPct val="0"/>
              </a:spcAft>
              <a:defRPr sz="2000" b="1">
                <a:solidFill>
                  <a:srgbClr val="663300"/>
                </a:solidFill>
                <a:latin typeface="Arial" charset="0"/>
              </a:defRPr>
            </a:lvl6pPr>
            <a:lvl7pPr marL="914400" algn="ctr" rtl="0" fontAlgn="base">
              <a:spcBef>
                <a:spcPct val="0"/>
              </a:spcBef>
              <a:spcAft>
                <a:spcPct val="0"/>
              </a:spcAft>
              <a:defRPr sz="2000" b="1">
                <a:solidFill>
                  <a:srgbClr val="663300"/>
                </a:solidFill>
                <a:latin typeface="Arial" charset="0"/>
              </a:defRPr>
            </a:lvl7pPr>
            <a:lvl8pPr marL="1371600" algn="ctr" rtl="0" fontAlgn="base">
              <a:spcBef>
                <a:spcPct val="0"/>
              </a:spcBef>
              <a:spcAft>
                <a:spcPct val="0"/>
              </a:spcAft>
              <a:defRPr sz="2000" b="1">
                <a:solidFill>
                  <a:srgbClr val="663300"/>
                </a:solidFill>
                <a:latin typeface="Arial" charset="0"/>
              </a:defRPr>
            </a:lvl8pPr>
            <a:lvl9pPr marL="1828800" algn="ctr" rtl="0" fontAlgn="base">
              <a:spcBef>
                <a:spcPct val="0"/>
              </a:spcBef>
              <a:spcAft>
                <a:spcPct val="0"/>
              </a:spcAft>
              <a:defRPr sz="2000" b="1">
                <a:solidFill>
                  <a:srgbClr val="663300"/>
                </a:solidFill>
                <a:latin typeface="Arial" charset="0"/>
              </a:defRPr>
            </a:lvl9pPr>
          </a:lstStyle>
          <a:p>
            <a:r>
              <a:rPr lang="en-US" dirty="0" smtClean="0"/>
              <a:t>Agenda/Objectives</a:t>
            </a:r>
            <a:endParaRPr lang="en-US" dirty="0"/>
          </a:p>
        </p:txBody>
      </p:sp>
      <p:sp>
        <p:nvSpPr>
          <p:cNvPr id="16" name="TextBox 15"/>
          <p:cNvSpPr txBox="1"/>
          <p:nvPr/>
        </p:nvSpPr>
        <p:spPr>
          <a:xfrm>
            <a:off x="280307" y="1143000"/>
            <a:ext cx="8583386" cy="4755148"/>
          </a:xfrm>
          <a:prstGeom prst="rect">
            <a:avLst/>
          </a:prstGeom>
          <a:noFill/>
        </p:spPr>
        <p:txBody>
          <a:bodyPr wrap="square" rtlCol="0">
            <a:spAutoFit/>
          </a:bodyPr>
          <a:lstStyle/>
          <a:p>
            <a:pPr algn="just"/>
            <a:endParaRPr lang="en-US" sz="1500" dirty="0">
              <a:solidFill>
                <a:schemeClr val="accent2">
                  <a:lumMod val="75000"/>
                </a:schemeClr>
              </a:solidFill>
            </a:endParaRPr>
          </a:p>
          <a:p>
            <a:pPr algn="just"/>
            <a:r>
              <a:rPr lang="en-US" sz="1800" b="1" dirty="0" smtClean="0">
                <a:solidFill>
                  <a:schemeClr val="accent2"/>
                </a:solidFill>
                <a:latin typeface="+mn-lt"/>
              </a:rPr>
              <a:t>This presentation aims </a:t>
            </a:r>
            <a:r>
              <a:rPr lang="en-US" sz="1800" b="1" dirty="0" smtClean="0">
                <a:solidFill>
                  <a:schemeClr val="accent2"/>
                </a:solidFill>
                <a:latin typeface="+mn-lt"/>
              </a:rPr>
              <a:t>to provide</a:t>
            </a:r>
            <a:r>
              <a:rPr lang="is-IS" sz="1800" b="1" dirty="0" smtClean="0">
                <a:solidFill>
                  <a:schemeClr val="accent2"/>
                </a:solidFill>
                <a:latin typeface="+mn-lt"/>
              </a:rPr>
              <a:t>…</a:t>
            </a:r>
            <a:endParaRPr lang="en-US" sz="1800" b="1" dirty="0" smtClean="0">
              <a:solidFill>
                <a:schemeClr val="accent2"/>
              </a:solidFill>
              <a:latin typeface="+mn-lt"/>
            </a:endParaRPr>
          </a:p>
          <a:p>
            <a:pPr marL="285750" indent="-285750" algn="just">
              <a:buFont typeface="Arial" charset="0"/>
              <a:buChar char="•"/>
            </a:pPr>
            <a:r>
              <a:rPr lang="en-US" sz="1800" dirty="0" smtClean="0"/>
              <a:t>an introduction to ESKG (for those who may have never heard of it before)</a:t>
            </a:r>
          </a:p>
          <a:p>
            <a:pPr marL="285750" indent="-285750" algn="just">
              <a:buFont typeface="Arial" charset="0"/>
              <a:buChar char="•"/>
            </a:pPr>
            <a:r>
              <a:rPr lang="en-US" sz="1800" dirty="0" smtClean="0"/>
              <a:t>an update on the ESKG testbed Project (for those who have</a:t>
            </a:r>
            <a:r>
              <a:rPr lang="is-IS" sz="1800" dirty="0" smtClean="0"/>
              <a:t>…</a:t>
            </a:r>
            <a:r>
              <a:rPr lang="en-US" sz="1800" dirty="0" smtClean="0"/>
              <a:t>)</a:t>
            </a:r>
          </a:p>
          <a:p>
            <a:pPr marL="285750" indent="-285750" algn="just">
              <a:buFont typeface="Arial" charset="0"/>
              <a:buChar char="•"/>
            </a:pPr>
            <a:r>
              <a:rPr lang="en-US" sz="1800" dirty="0" smtClean="0"/>
              <a:t>a budget update</a:t>
            </a:r>
          </a:p>
          <a:p>
            <a:pPr marL="285750" indent="-285750" algn="just">
              <a:buFont typeface="Arial" charset="0"/>
              <a:buChar char="•"/>
            </a:pPr>
            <a:r>
              <a:rPr lang="en-US" sz="1800" dirty="0" smtClean="0"/>
              <a:t>future plans and community building efforts</a:t>
            </a:r>
          </a:p>
          <a:p>
            <a:pPr marL="285750" indent="-285750" algn="just">
              <a:buFont typeface="Arial" charset="0"/>
              <a:buChar char="•"/>
            </a:pPr>
            <a:endParaRPr lang="en-US" sz="1800" dirty="0" smtClean="0"/>
          </a:p>
          <a:p>
            <a:pPr algn="just"/>
            <a:r>
              <a:rPr lang="en-US" sz="1800" b="1" dirty="0" smtClean="0">
                <a:solidFill>
                  <a:schemeClr val="accent2"/>
                </a:solidFill>
                <a:latin typeface="+mn-lt"/>
              </a:rPr>
              <a:t>Who is this presentation for?</a:t>
            </a:r>
          </a:p>
          <a:p>
            <a:pPr marL="342900" indent="-342900" algn="just">
              <a:buFont typeface="Arial" charset="0"/>
              <a:buChar char="•"/>
            </a:pPr>
            <a:r>
              <a:rPr lang="en-US" sz="1800" dirty="0" smtClean="0">
                <a:latin typeface="+mn-lt"/>
              </a:rPr>
              <a:t>Put simply anyone with an interest in the ESIP Labs project</a:t>
            </a:r>
          </a:p>
          <a:p>
            <a:pPr marL="342900" indent="-342900" algn="just">
              <a:buFont typeface="Arial" charset="0"/>
              <a:buChar char="•"/>
            </a:pPr>
            <a:r>
              <a:rPr lang="en-US" sz="1800" dirty="0" smtClean="0">
                <a:latin typeface="+mn-lt"/>
              </a:rPr>
              <a:t>Semantic Technologists</a:t>
            </a:r>
          </a:p>
          <a:p>
            <a:pPr marL="342900" indent="-342900" algn="just">
              <a:buFont typeface="Arial" charset="0"/>
              <a:buChar char="•"/>
            </a:pPr>
            <a:r>
              <a:rPr lang="en-US" sz="1800" dirty="0" smtClean="0">
                <a:latin typeface="+mn-lt"/>
              </a:rPr>
              <a:t>Data integration and discovery enthusiasts</a:t>
            </a:r>
            <a:endParaRPr lang="en-US" sz="1800" dirty="0" smtClean="0">
              <a:latin typeface="+mn-lt"/>
            </a:endParaRPr>
          </a:p>
          <a:p>
            <a:pPr algn="just"/>
            <a:endParaRPr lang="en-US" sz="1800" dirty="0">
              <a:latin typeface="+mn-lt"/>
            </a:endParaRPr>
          </a:p>
          <a:p>
            <a:pPr algn="just"/>
            <a:r>
              <a:rPr lang="en-US" sz="1800" b="1" dirty="0" smtClean="0">
                <a:solidFill>
                  <a:schemeClr val="accent2"/>
                </a:solidFill>
                <a:latin typeface="+mn-lt"/>
              </a:rPr>
              <a:t>What are the takeaways?</a:t>
            </a:r>
          </a:p>
          <a:p>
            <a:pPr marL="285750" indent="-285750" algn="just">
              <a:buFont typeface="Arial" charset="0"/>
              <a:buChar char="•"/>
            </a:pPr>
            <a:r>
              <a:rPr lang="en-US" sz="1800" dirty="0" smtClean="0">
                <a:latin typeface="+mn-lt"/>
              </a:rPr>
              <a:t>Learn about the growing ESIP Semantic Technology stack</a:t>
            </a:r>
          </a:p>
          <a:p>
            <a:pPr marL="285750" indent="-285750" algn="just">
              <a:buFont typeface="Arial" charset="0"/>
              <a:buChar char="•"/>
            </a:pPr>
            <a:r>
              <a:rPr lang="en-US" sz="1800" dirty="0" smtClean="0">
                <a:latin typeface="+mn-lt"/>
              </a:rPr>
              <a:t>Learn about the </a:t>
            </a:r>
            <a:r>
              <a:rPr lang="en-US" sz="1800" dirty="0">
                <a:latin typeface="+mn-lt"/>
              </a:rPr>
              <a:t>ESKG codebase - </a:t>
            </a:r>
            <a:r>
              <a:rPr lang="en-US" sz="1800" dirty="0">
                <a:latin typeface="+mn-lt"/>
                <a:hlinkClick r:id="rId3"/>
              </a:rPr>
              <a:t>https://github.com/ESIPFed/eskg</a:t>
            </a:r>
            <a:r>
              <a:rPr lang="en-US" sz="1800" dirty="0" smtClean="0">
                <a:latin typeface="+mn-lt"/>
                <a:hlinkClick r:id="rId3"/>
              </a:rPr>
              <a:t>/</a:t>
            </a:r>
            <a:endParaRPr lang="en-US" sz="1800" dirty="0">
              <a:latin typeface="+mn-lt"/>
            </a:endParaRPr>
          </a:p>
          <a:p>
            <a:pPr marL="285750" indent="-285750" algn="just">
              <a:buFont typeface="Arial" charset="0"/>
              <a:buChar char="•"/>
            </a:pPr>
            <a:r>
              <a:rPr lang="en-US" sz="1800" dirty="0" smtClean="0">
                <a:latin typeface="+mn-lt"/>
              </a:rPr>
              <a:t>Consider getting engaged in the process of building linked open data and knowledge graph(s) for the Earth Sciences community.</a:t>
            </a:r>
          </a:p>
        </p:txBody>
      </p:sp>
      <p:sp>
        <p:nvSpPr>
          <p:cNvPr id="2" name="Footer Placeholder 1"/>
          <p:cNvSpPr>
            <a:spLocks noGrp="1"/>
          </p:cNvSpPr>
          <p:nvPr>
            <p:ph type="ftr" sz="quarter" idx="11"/>
          </p:nvPr>
        </p:nvSpPr>
        <p:spPr/>
        <p:txBody>
          <a:bodyPr/>
          <a:lstStyle/>
          <a:p>
            <a:r>
              <a:rPr lang="en-US" smtClean="0"/>
              <a:t>ESIP Summer 2017</a:t>
            </a:r>
            <a:endParaRPr lang="en-US"/>
          </a:p>
        </p:txBody>
      </p:sp>
      <p:sp>
        <p:nvSpPr>
          <p:cNvPr id="3" name="Slide Number Placeholder 2"/>
          <p:cNvSpPr>
            <a:spLocks noGrp="1"/>
          </p:cNvSpPr>
          <p:nvPr>
            <p:ph type="sldNum" sz="quarter" idx="12"/>
          </p:nvPr>
        </p:nvSpPr>
        <p:spPr/>
        <p:txBody>
          <a:bodyPr/>
          <a:lstStyle/>
          <a:p>
            <a:fld id="{6817EAE6-7DEC-48A8-92CB-0314ED127447}" type="slidenum">
              <a:rPr lang="en-US" smtClean="0"/>
              <a:pPr/>
              <a:t>2</a:t>
            </a:fld>
            <a:endParaRPr lang="en-US"/>
          </a:p>
        </p:txBody>
      </p:sp>
    </p:spTree>
    <p:extLst>
      <p:ext uri="{BB962C8B-B14F-4D97-AF65-F5344CB8AC3E}">
        <p14:creationId xmlns:p14="http://schemas.microsoft.com/office/powerpoint/2010/main" val="8824299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ESKG Team</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0843" y="1524000"/>
            <a:ext cx="9016957" cy="4310431"/>
          </a:xfrm>
        </p:spPr>
      </p:pic>
      <p:sp>
        <p:nvSpPr>
          <p:cNvPr id="4" name="Footer Placeholder 3"/>
          <p:cNvSpPr>
            <a:spLocks noGrp="1"/>
          </p:cNvSpPr>
          <p:nvPr>
            <p:ph type="ftr" sz="quarter" idx="11"/>
          </p:nvPr>
        </p:nvSpPr>
        <p:spPr/>
        <p:txBody>
          <a:bodyPr/>
          <a:lstStyle/>
          <a:p>
            <a:r>
              <a:rPr lang="en-US" smtClean="0"/>
              <a:t>ESIP Summer 2017</a:t>
            </a:r>
            <a:endParaRPr lang="en-US"/>
          </a:p>
        </p:txBody>
      </p:sp>
      <p:sp>
        <p:nvSpPr>
          <p:cNvPr id="5" name="Slide Number Placeholder 4"/>
          <p:cNvSpPr>
            <a:spLocks noGrp="1"/>
          </p:cNvSpPr>
          <p:nvPr>
            <p:ph type="sldNum" sz="quarter" idx="12"/>
          </p:nvPr>
        </p:nvSpPr>
        <p:spPr/>
        <p:txBody>
          <a:bodyPr/>
          <a:lstStyle/>
          <a:p>
            <a:fld id="{6817EAE6-7DEC-48A8-92CB-0314ED127447}" type="slidenum">
              <a:rPr lang="en-US" smtClean="0"/>
              <a:pPr/>
              <a:t>3</a:t>
            </a:fld>
            <a:endParaRPr lang="en-US"/>
          </a:p>
        </p:txBody>
      </p:sp>
    </p:spTree>
    <p:extLst>
      <p:ext uri="{BB962C8B-B14F-4D97-AF65-F5344CB8AC3E}">
        <p14:creationId xmlns:p14="http://schemas.microsoft.com/office/powerpoint/2010/main" val="4991743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0329" y="0"/>
            <a:ext cx="7010400" cy="1143000"/>
          </a:xfrm>
        </p:spPr>
        <p:txBody>
          <a:bodyPr/>
          <a:lstStyle/>
          <a:p>
            <a:r>
              <a:rPr lang="en-US" smtClean="0"/>
              <a:t>Introduction</a:t>
            </a:r>
            <a:endParaRPr lang="en-US"/>
          </a:p>
        </p:txBody>
      </p:sp>
      <p:sp>
        <p:nvSpPr>
          <p:cNvPr id="3" name="Content Placeholder 2"/>
          <p:cNvSpPr>
            <a:spLocks noGrp="1"/>
          </p:cNvSpPr>
          <p:nvPr>
            <p:ph idx="1"/>
          </p:nvPr>
        </p:nvSpPr>
        <p:spPr>
          <a:xfrm>
            <a:off x="152400" y="1295400"/>
            <a:ext cx="8763000" cy="5257800"/>
          </a:xfrm>
        </p:spPr>
        <p:txBody>
          <a:bodyPr/>
          <a:lstStyle/>
          <a:p>
            <a:pPr marL="0" indent="0">
              <a:buNone/>
            </a:pPr>
            <a:r>
              <a:rPr lang="en-US" dirty="0" smtClean="0"/>
              <a:t>What is ESKG?</a:t>
            </a:r>
          </a:p>
          <a:p>
            <a:pPr marL="0" indent="0">
              <a:buNone/>
            </a:pPr>
            <a:r>
              <a:rPr lang="en-US" dirty="0" smtClean="0">
                <a:solidFill>
                  <a:schemeClr val="tx1"/>
                </a:solidFill>
              </a:rPr>
              <a:t>ESKG </a:t>
            </a:r>
            <a:r>
              <a:rPr lang="en-US" b="0" dirty="0" smtClean="0">
                <a:solidFill>
                  <a:schemeClr val="tx1"/>
                </a:solidFill>
              </a:rPr>
              <a:t>[1] is an effort to </a:t>
            </a:r>
            <a:r>
              <a:rPr lang="en-US" b="0" dirty="0">
                <a:solidFill>
                  <a:schemeClr val="tx1"/>
                </a:solidFill>
              </a:rPr>
              <a:t>revolutionize the way in which ESIP communities interact with ES data in the open world through the entity, spatial and temporal linkages and characteristics that make it up. This project will enable the advancement of ESIP collaboration areas including both </a:t>
            </a:r>
            <a:r>
              <a:rPr lang="en-US" i="1" dirty="0" smtClean="0">
                <a:solidFill>
                  <a:schemeClr val="tx1"/>
                </a:solidFill>
              </a:rPr>
              <a:t>Discovery</a:t>
            </a:r>
            <a:r>
              <a:rPr lang="en-US" b="0" dirty="0" smtClean="0">
                <a:solidFill>
                  <a:schemeClr val="tx1"/>
                </a:solidFill>
              </a:rPr>
              <a:t>, </a:t>
            </a:r>
            <a:r>
              <a:rPr lang="en-US" i="1" dirty="0" smtClean="0">
                <a:solidFill>
                  <a:schemeClr val="tx1"/>
                </a:solidFill>
              </a:rPr>
              <a:t>Semantic Technologies </a:t>
            </a:r>
            <a:r>
              <a:rPr lang="en-US" b="0" dirty="0" smtClean="0">
                <a:solidFill>
                  <a:schemeClr val="tx1"/>
                </a:solidFill>
              </a:rPr>
              <a:t>and possibly </a:t>
            </a:r>
            <a:r>
              <a:rPr lang="en-US" i="1" dirty="0" smtClean="0">
                <a:solidFill>
                  <a:schemeClr val="tx1"/>
                </a:solidFill>
              </a:rPr>
              <a:t>Drone </a:t>
            </a:r>
            <a:r>
              <a:rPr lang="en-US" b="0" dirty="0" smtClean="0">
                <a:solidFill>
                  <a:schemeClr val="tx1"/>
                </a:solidFill>
              </a:rPr>
              <a:t>communities</a:t>
            </a:r>
            <a:r>
              <a:rPr lang="en-US" dirty="0" smtClean="0">
                <a:solidFill>
                  <a:schemeClr val="tx1"/>
                </a:solidFill>
              </a:rPr>
              <a:t> </a:t>
            </a:r>
            <a:r>
              <a:rPr lang="en-US" b="0" dirty="0">
                <a:solidFill>
                  <a:schemeClr val="tx1"/>
                </a:solidFill>
              </a:rPr>
              <a:t>by putting graph information right at our fingertips in an interactive, modern manner and reducing the efforts to constructing ontology</a:t>
            </a:r>
            <a:r>
              <a:rPr lang="en-US" b="0" dirty="0" smtClean="0">
                <a:solidFill>
                  <a:schemeClr val="tx1"/>
                </a:solidFill>
              </a:rPr>
              <a:t>.</a:t>
            </a:r>
          </a:p>
          <a:p>
            <a:pPr marL="0" indent="0">
              <a:buNone/>
            </a:pPr>
            <a:endParaRPr lang="en-US" b="0" dirty="0" smtClean="0">
              <a:solidFill>
                <a:schemeClr val="tx1"/>
              </a:solidFill>
            </a:endParaRPr>
          </a:p>
          <a:p>
            <a:pPr marL="0" indent="0">
              <a:buNone/>
            </a:pPr>
            <a:endParaRPr lang="en-US" b="0" dirty="0">
              <a:solidFill>
                <a:schemeClr val="tx1"/>
              </a:solidFill>
            </a:endParaRPr>
          </a:p>
          <a:p>
            <a:pPr marL="0" indent="0">
              <a:buNone/>
            </a:pPr>
            <a:r>
              <a:rPr lang="en-US" b="0" dirty="0" smtClean="0">
                <a:solidFill>
                  <a:schemeClr val="tx1"/>
                </a:solidFill>
              </a:rPr>
              <a:t>ESKG will </a:t>
            </a:r>
            <a:r>
              <a:rPr lang="en-US" b="0" dirty="0">
                <a:solidFill>
                  <a:schemeClr val="tx1"/>
                </a:solidFill>
              </a:rPr>
              <a:t>strengthen ties between observations and user communities by:</a:t>
            </a:r>
          </a:p>
          <a:p>
            <a:r>
              <a:rPr lang="en-US" b="0" dirty="0">
                <a:solidFill>
                  <a:schemeClr val="tx1"/>
                </a:solidFill>
              </a:rPr>
              <a:t>developing a knowledge graph derived from </a:t>
            </a:r>
            <a:r>
              <a:rPr lang="en-US" b="0" dirty="0" smtClean="0">
                <a:solidFill>
                  <a:schemeClr val="tx1"/>
                </a:solidFill>
              </a:rPr>
              <a:t>heterogeneous sources via </a:t>
            </a:r>
            <a:r>
              <a:rPr lang="en-US" b="0" dirty="0">
                <a:solidFill>
                  <a:schemeClr val="tx1"/>
                </a:solidFill>
              </a:rPr>
              <a:t>natural language processing and knowledge extraction techniques, and</a:t>
            </a:r>
          </a:p>
          <a:p>
            <a:r>
              <a:rPr lang="en-US" b="0" dirty="0">
                <a:solidFill>
                  <a:schemeClr val="tx1"/>
                </a:solidFill>
              </a:rPr>
              <a:t>allowing users to traverse, explore, query, reason and navigate ES data via knowledge graph interaction</a:t>
            </a:r>
            <a:r>
              <a:rPr lang="en-US" b="0" dirty="0" smtClean="0">
                <a:solidFill>
                  <a:schemeClr val="tx1"/>
                </a:solidFill>
              </a:rPr>
              <a:t>.</a:t>
            </a:r>
            <a:endParaRPr lang="en-US" b="0" dirty="0">
              <a:solidFill>
                <a:schemeClr val="tx1"/>
              </a:solidFill>
            </a:endParaRPr>
          </a:p>
          <a:p>
            <a:pPr>
              <a:buFont typeface="+mj-lt"/>
              <a:buAutoNum type="arabicPeriod"/>
            </a:pPr>
            <a:endParaRPr lang="en-US" b="0" dirty="0" smtClean="0">
              <a:solidFill>
                <a:schemeClr val="tx1"/>
              </a:solidFill>
            </a:endParaRPr>
          </a:p>
        </p:txBody>
      </p:sp>
      <p:sp>
        <p:nvSpPr>
          <p:cNvPr id="4" name="Footer Placeholder 3"/>
          <p:cNvSpPr>
            <a:spLocks noGrp="1"/>
          </p:cNvSpPr>
          <p:nvPr>
            <p:ph type="ftr" sz="quarter" idx="11"/>
          </p:nvPr>
        </p:nvSpPr>
        <p:spPr/>
        <p:txBody>
          <a:bodyPr/>
          <a:lstStyle/>
          <a:p>
            <a:r>
              <a:rPr lang="en-US" smtClean="0"/>
              <a:t>ESIP Summer 2017</a:t>
            </a:r>
            <a:endParaRPr lang="en-US"/>
          </a:p>
        </p:txBody>
      </p:sp>
      <p:sp>
        <p:nvSpPr>
          <p:cNvPr id="5" name="Slide Number Placeholder 4"/>
          <p:cNvSpPr>
            <a:spLocks noGrp="1"/>
          </p:cNvSpPr>
          <p:nvPr>
            <p:ph type="sldNum" sz="quarter" idx="12"/>
          </p:nvPr>
        </p:nvSpPr>
        <p:spPr/>
        <p:txBody>
          <a:bodyPr/>
          <a:lstStyle/>
          <a:p>
            <a:fld id="{6817EAE6-7DEC-48A8-92CB-0314ED127447}" type="slidenum">
              <a:rPr lang="en-US" smtClean="0"/>
              <a:pPr/>
              <a:t>4</a:t>
            </a:fld>
            <a:endParaRPr lang="en-US"/>
          </a:p>
        </p:txBody>
      </p:sp>
    </p:spTree>
    <p:extLst>
      <p:ext uri="{BB962C8B-B14F-4D97-AF65-F5344CB8AC3E}">
        <p14:creationId xmlns:p14="http://schemas.microsoft.com/office/powerpoint/2010/main" val="1196240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24518"/>
            <a:ext cx="7010400" cy="1143000"/>
          </a:xfrm>
        </p:spPr>
        <p:txBody>
          <a:bodyPr/>
          <a:lstStyle/>
          <a:p>
            <a:r>
              <a:rPr lang="en-US" dirty="0"/>
              <a:t>How is this achieved? What are the goals?</a:t>
            </a:r>
            <a:br>
              <a:rPr lang="en-US" dirty="0"/>
            </a:br>
            <a:endParaRPr lang="en-US" dirty="0"/>
          </a:p>
        </p:txBody>
      </p:sp>
      <p:sp>
        <p:nvSpPr>
          <p:cNvPr id="3" name="Content Placeholder 2"/>
          <p:cNvSpPr>
            <a:spLocks noGrp="1"/>
          </p:cNvSpPr>
          <p:nvPr>
            <p:ph idx="1"/>
          </p:nvPr>
        </p:nvSpPr>
        <p:spPr>
          <a:xfrm>
            <a:off x="685800" y="2162175"/>
            <a:ext cx="7772400" cy="4695825"/>
          </a:xfrm>
        </p:spPr>
        <p:txBody>
          <a:bodyPr/>
          <a:lstStyle/>
          <a:p>
            <a:r>
              <a:rPr lang="en-US" b="0" dirty="0" smtClean="0">
                <a:solidFill>
                  <a:schemeClr val="tx1"/>
                </a:solidFill>
              </a:rPr>
              <a:t>Leverage </a:t>
            </a:r>
            <a:r>
              <a:rPr lang="en-US" b="0" dirty="0">
                <a:solidFill>
                  <a:schemeClr val="tx1"/>
                </a:solidFill>
              </a:rPr>
              <a:t>progress made through recent and existing Semantic Technologies Testbed projects [2], [3] to deliver the </a:t>
            </a:r>
            <a:r>
              <a:rPr lang="en-US" dirty="0">
                <a:solidFill>
                  <a:schemeClr val="tx1"/>
                </a:solidFill>
              </a:rPr>
              <a:t>ESKG</a:t>
            </a:r>
            <a:r>
              <a:rPr lang="en-US" b="0" dirty="0">
                <a:solidFill>
                  <a:schemeClr val="tx1"/>
                </a:solidFill>
              </a:rPr>
              <a:t> concept originally focused on NASA JPL’s PO.DAAC [4].</a:t>
            </a:r>
          </a:p>
          <a:p>
            <a:r>
              <a:rPr lang="en-US" b="0" dirty="0">
                <a:solidFill>
                  <a:schemeClr val="tx1"/>
                </a:solidFill>
              </a:rPr>
              <a:t>Provide the ESIP community with a semi/fully automated knowledge representation methodology which will overcome current limitations associated with manual ontology development approaches.</a:t>
            </a:r>
          </a:p>
          <a:p>
            <a:r>
              <a:rPr lang="en-US" b="0" dirty="0">
                <a:solidFill>
                  <a:schemeClr val="tx1"/>
                </a:solidFill>
              </a:rPr>
              <a:t>Ensure that both of the above goals advance development of Semantic Technologies and Discovery collaboration areas within the ESIP Federation.</a:t>
            </a:r>
          </a:p>
          <a:p>
            <a:endParaRPr lang="en-US" dirty="0"/>
          </a:p>
        </p:txBody>
      </p:sp>
      <p:sp>
        <p:nvSpPr>
          <p:cNvPr id="4" name="Footer Placeholder 3"/>
          <p:cNvSpPr>
            <a:spLocks noGrp="1"/>
          </p:cNvSpPr>
          <p:nvPr>
            <p:ph type="ftr" sz="quarter" idx="11"/>
          </p:nvPr>
        </p:nvSpPr>
        <p:spPr/>
        <p:txBody>
          <a:bodyPr/>
          <a:lstStyle/>
          <a:p>
            <a:r>
              <a:rPr lang="en-US" smtClean="0"/>
              <a:t>ESIP Summer 2017</a:t>
            </a:r>
            <a:endParaRPr lang="en-US"/>
          </a:p>
        </p:txBody>
      </p:sp>
      <p:sp>
        <p:nvSpPr>
          <p:cNvPr id="5" name="Slide Number Placeholder 4"/>
          <p:cNvSpPr>
            <a:spLocks noGrp="1"/>
          </p:cNvSpPr>
          <p:nvPr>
            <p:ph type="sldNum" sz="quarter" idx="12"/>
          </p:nvPr>
        </p:nvSpPr>
        <p:spPr/>
        <p:txBody>
          <a:bodyPr/>
          <a:lstStyle/>
          <a:p>
            <a:fld id="{6817EAE6-7DEC-48A8-92CB-0314ED127447}" type="slidenum">
              <a:rPr lang="en-US" smtClean="0"/>
              <a:pPr/>
              <a:t>5</a:t>
            </a:fld>
            <a:endParaRPr lang="en-US"/>
          </a:p>
        </p:txBody>
      </p:sp>
    </p:spTree>
    <p:extLst>
      <p:ext uri="{BB962C8B-B14F-4D97-AF65-F5344CB8AC3E}">
        <p14:creationId xmlns:p14="http://schemas.microsoft.com/office/powerpoint/2010/main" val="111906367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8157" y="1361"/>
            <a:ext cx="7010400" cy="1143000"/>
          </a:xfrm>
        </p:spPr>
        <p:txBody>
          <a:bodyPr/>
          <a:lstStyle/>
          <a:p>
            <a:r>
              <a:rPr lang="en-US" dirty="0" smtClean="0"/>
              <a:t>Rationale behind </a:t>
            </a:r>
            <a:r>
              <a:rPr lang="en-US" smtClean="0"/>
              <a:t>Ontology Integration and Knowledge Graphs</a:t>
            </a:r>
            <a:endParaRPr lang="en-US"/>
          </a:p>
        </p:txBody>
      </p:sp>
      <p:sp>
        <p:nvSpPr>
          <p:cNvPr id="3" name="Content Placeholder 2"/>
          <p:cNvSpPr>
            <a:spLocks noGrp="1"/>
          </p:cNvSpPr>
          <p:nvPr>
            <p:ph idx="1"/>
          </p:nvPr>
        </p:nvSpPr>
        <p:spPr>
          <a:xfrm>
            <a:off x="190500" y="1710418"/>
            <a:ext cx="8763000" cy="4695825"/>
          </a:xfrm>
        </p:spPr>
        <p:txBody>
          <a:bodyPr/>
          <a:lstStyle/>
          <a:p>
            <a:pPr algn="just"/>
            <a:r>
              <a:rPr lang="en-US" dirty="0">
                <a:solidFill>
                  <a:schemeClr val="tx1"/>
                </a:solidFill>
              </a:rPr>
              <a:t>Ontology-based data integration </a:t>
            </a:r>
            <a:r>
              <a:rPr lang="en-US" b="0" dirty="0">
                <a:solidFill>
                  <a:schemeClr val="tx1"/>
                </a:solidFill>
              </a:rPr>
              <a:t>involves the use of </a:t>
            </a:r>
            <a:r>
              <a:rPr lang="en-US" b="0" dirty="0" smtClean="0">
                <a:solidFill>
                  <a:schemeClr val="tx1"/>
                </a:solidFill>
              </a:rPr>
              <a:t>ontology </a:t>
            </a:r>
            <a:r>
              <a:rPr lang="en-US" b="0" dirty="0">
                <a:solidFill>
                  <a:schemeClr val="tx1"/>
                </a:solidFill>
              </a:rPr>
              <a:t>to effectively combine data or information from multiple heterogeneous sources </a:t>
            </a:r>
            <a:r>
              <a:rPr lang="en-US" b="0" dirty="0" smtClean="0">
                <a:solidFill>
                  <a:schemeClr val="tx1"/>
                </a:solidFill>
              </a:rPr>
              <a:t>[5].</a:t>
            </a:r>
            <a:endParaRPr lang="en-US" b="0" dirty="0">
              <a:solidFill>
                <a:schemeClr val="tx1"/>
              </a:solidFill>
            </a:endParaRPr>
          </a:p>
          <a:p>
            <a:pPr algn="just"/>
            <a:r>
              <a:rPr lang="en-US" b="0" dirty="0">
                <a:solidFill>
                  <a:schemeClr val="tx1"/>
                </a:solidFill>
              </a:rPr>
              <a:t>Within Earth Science’s there are several persistent efforts to improve semantics and increase their uptake.</a:t>
            </a:r>
          </a:p>
          <a:p>
            <a:pPr algn="just"/>
            <a:r>
              <a:rPr lang="en-US" b="0" dirty="0">
                <a:solidFill>
                  <a:schemeClr val="tx1"/>
                </a:solidFill>
              </a:rPr>
              <a:t>Such efforts take numerous forms e.g. </a:t>
            </a:r>
          </a:p>
          <a:p>
            <a:pPr lvl="1" algn="just"/>
            <a:r>
              <a:rPr lang="en-US" sz="1800" b="0" dirty="0">
                <a:solidFill>
                  <a:schemeClr val="tx1"/>
                </a:solidFill>
              </a:rPr>
              <a:t>Community level – ESIP Semantic Technology Committee </a:t>
            </a:r>
            <a:r>
              <a:rPr lang="en-US" sz="1800" b="0" dirty="0" smtClean="0">
                <a:solidFill>
                  <a:schemeClr val="tx1"/>
                </a:solidFill>
              </a:rPr>
              <a:t>[6]</a:t>
            </a:r>
            <a:endParaRPr lang="en-US" sz="1800" b="0" dirty="0">
              <a:solidFill>
                <a:schemeClr val="tx1"/>
              </a:solidFill>
            </a:endParaRPr>
          </a:p>
          <a:p>
            <a:pPr lvl="1" algn="just"/>
            <a:r>
              <a:rPr lang="en-US" sz="1800" b="0" dirty="0">
                <a:solidFill>
                  <a:schemeClr val="tx1"/>
                </a:solidFill>
              </a:rPr>
              <a:t>Infrastructure level – ESIP Semantic Technology Portal </a:t>
            </a:r>
            <a:r>
              <a:rPr lang="en-US" sz="1800" b="0" dirty="0" smtClean="0">
                <a:solidFill>
                  <a:schemeClr val="tx1"/>
                </a:solidFill>
              </a:rPr>
              <a:t>[2] </a:t>
            </a:r>
            <a:r>
              <a:rPr lang="en-US" sz="1800" b="0" dirty="0">
                <a:solidFill>
                  <a:schemeClr val="tx1"/>
                </a:solidFill>
              </a:rPr>
              <a:t>and Community Ontology Repository </a:t>
            </a:r>
            <a:r>
              <a:rPr lang="en-US" sz="1800" b="0" dirty="0" smtClean="0">
                <a:solidFill>
                  <a:schemeClr val="tx1"/>
                </a:solidFill>
              </a:rPr>
              <a:t>[3], more to come on this</a:t>
            </a:r>
            <a:r>
              <a:rPr lang="is-IS" sz="1800" b="0" dirty="0" smtClean="0">
                <a:solidFill>
                  <a:schemeClr val="tx1"/>
                </a:solidFill>
              </a:rPr>
              <a:t>…</a:t>
            </a:r>
            <a:endParaRPr lang="en-US" sz="1800" b="0" dirty="0">
              <a:solidFill>
                <a:schemeClr val="tx1"/>
              </a:solidFill>
            </a:endParaRPr>
          </a:p>
          <a:p>
            <a:pPr lvl="1" algn="just"/>
            <a:r>
              <a:rPr lang="en-US" sz="1800" b="0" dirty="0">
                <a:solidFill>
                  <a:schemeClr val="tx1"/>
                </a:solidFill>
              </a:rPr>
              <a:t>Vocabulary level – SWEET </a:t>
            </a:r>
            <a:r>
              <a:rPr lang="en-US" sz="1800" b="0" dirty="0" smtClean="0">
                <a:solidFill>
                  <a:schemeClr val="tx1"/>
                </a:solidFill>
              </a:rPr>
              <a:t>[7], </a:t>
            </a:r>
            <a:r>
              <a:rPr lang="en-US" sz="1800" b="0" dirty="0">
                <a:solidFill>
                  <a:schemeClr val="tx1"/>
                </a:solidFill>
              </a:rPr>
              <a:t>ENVO </a:t>
            </a:r>
            <a:r>
              <a:rPr lang="en-US" sz="1800" b="0" dirty="0" smtClean="0">
                <a:solidFill>
                  <a:schemeClr val="tx1"/>
                </a:solidFill>
              </a:rPr>
              <a:t>[8], etc.</a:t>
            </a:r>
          </a:p>
          <a:p>
            <a:pPr marL="57150" indent="0" algn="just">
              <a:buNone/>
            </a:pPr>
            <a:endParaRPr lang="en-US" b="0" dirty="0" smtClean="0">
              <a:solidFill>
                <a:schemeClr val="tx1"/>
              </a:solidFill>
            </a:endParaRPr>
          </a:p>
          <a:p>
            <a:pPr marL="57150" indent="0" algn="just">
              <a:buNone/>
            </a:pPr>
            <a:r>
              <a:rPr lang="en-US" dirty="0" smtClean="0">
                <a:solidFill>
                  <a:schemeClr val="tx1"/>
                </a:solidFill>
              </a:rPr>
              <a:t>The </a:t>
            </a:r>
            <a:r>
              <a:rPr lang="en-US" dirty="0">
                <a:solidFill>
                  <a:schemeClr val="tx1"/>
                </a:solidFill>
              </a:rPr>
              <a:t>goal is that, by using such resources we can better align </a:t>
            </a:r>
            <a:r>
              <a:rPr lang="en-US" dirty="0" smtClean="0">
                <a:solidFill>
                  <a:schemeClr val="tx1"/>
                </a:solidFill>
              </a:rPr>
              <a:t>search and discovery functionality within </a:t>
            </a:r>
            <a:r>
              <a:rPr lang="en-US" dirty="0">
                <a:solidFill>
                  <a:schemeClr val="tx1"/>
                </a:solidFill>
              </a:rPr>
              <a:t>the </a:t>
            </a:r>
            <a:r>
              <a:rPr lang="en-US" dirty="0" smtClean="0">
                <a:solidFill>
                  <a:schemeClr val="tx1"/>
                </a:solidFill>
              </a:rPr>
              <a:t>Earth Sciences community(s</a:t>
            </a:r>
            <a:r>
              <a:rPr lang="en-US" dirty="0">
                <a:solidFill>
                  <a:schemeClr val="tx1"/>
                </a:solidFill>
              </a:rPr>
              <a:t>) it will eventually serve.</a:t>
            </a:r>
          </a:p>
          <a:p>
            <a:pPr marL="0" indent="0">
              <a:buNone/>
            </a:pPr>
            <a:endParaRPr lang="en-US" dirty="0"/>
          </a:p>
        </p:txBody>
      </p:sp>
      <p:sp>
        <p:nvSpPr>
          <p:cNvPr id="4" name="Footer Placeholder 3"/>
          <p:cNvSpPr>
            <a:spLocks noGrp="1"/>
          </p:cNvSpPr>
          <p:nvPr>
            <p:ph type="ftr" sz="quarter" idx="11"/>
          </p:nvPr>
        </p:nvSpPr>
        <p:spPr/>
        <p:txBody>
          <a:bodyPr/>
          <a:lstStyle/>
          <a:p>
            <a:r>
              <a:rPr lang="en-US" smtClean="0"/>
              <a:t>ESIP Summer 2017</a:t>
            </a:r>
            <a:endParaRPr lang="en-US"/>
          </a:p>
        </p:txBody>
      </p:sp>
      <p:sp>
        <p:nvSpPr>
          <p:cNvPr id="5" name="Slide Number Placeholder 4"/>
          <p:cNvSpPr>
            <a:spLocks noGrp="1"/>
          </p:cNvSpPr>
          <p:nvPr>
            <p:ph type="sldNum" sz="quarter" idx="12"/>
          </p:nvPr>
        </p:nvSpPr>
        <p:spPr/>
        <p:txBody>
          <a:bodyPr/>
          <a:lstStyle/>
          <a:p>
            <a:fld id="{6817EAE6-7DEC-48A8-92CB-0314ED127447}" type="slidenum">
              <a:rPr lang="en-US" smtClean="0"/>
              <a:pPr/>
              <a:t>6</a:t>
            </a:fld>
            <a:endParaRPr lang="en-US"/>
          </a:p>
        </p:txBody>
      </p:sp>
    </p:spTree>
    <p:extLst>
      <p:ext uri="{BB962C8B-B14F-4D97-AF65-F5344CB8AC3E}">
        <p14:creationId xmlns:p14="http://schemas.microsoft.com/office/powerpoint/2010/main" val="12488242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kind of things does ESKG allow?</a:t>
            </a:r>
            <a:endParaRPr lang="en-US" dirty="0"/>
          </a:p>
        </p:txBody>
      </p:sp>
      <p:sp>
        <p:nvSpPr>
          <p:cNvPr id="3" name="Content Placeholder 2"/>
          <p:cNvSpPr>
            <a:spLocks noGrp="1"/>
          </p:cNvSpPr>
          <p:nvPr>
            <p:ph idx="1"/>
          </p:nvPr>
        </p:nvSpPr>
        <p:spPr>
          <a:xfrm>
            <a:off x="457200" y="1450181"/>
            <a:ext cx="7772400" cy="4695825"/>
          </a:xfrm>
        </p:spPr>
        <p:txBody>
          <a:bodyPr/>
          <a:lstStyle/>
          <a:p>
            <a:pPr marL="0" indent="0">
              <a:buNone/>
            </a:pPr>
            <a:r>
              <a:rPr lang="en-US" dirty="0" smtClean="0"/>
              <a:t>Currently</a:t>
            </a:r>
            <a:r>
              <a:rPr lang="is-IS" dirty="0" smtClean="0"/>
              <a:t>…</a:t>
            </a:r>
            <a:endParaRPr lang="en-US" dirty="0"/>
          </a:p>
          <a:p>
            <a:pPr algn="just">
              <a:buFont typeface="+mj-lt"/>
              <a:buAutoNum type="arabicPeriod"/>
            </a:pPr>
            <a:r>
              <a:rPr lang="en-US" b="0" dirty="0">
                <a:solidFill>
                  <a:schemeClr val="tx1"/>
                </a:solidFill>
              </a:rPr>
              <a:t>Generation of high quality domain-specific (oceanographic) ontology</a:t>
            </a:r>
          </a:p>
          <a:p>
            <a:pPr algn="just">
              <a:buFont typeface="+mj-lt"/>
              <a:buAutoNum type="arabicPeriod"/>
            </a:pPr>
            <a:r>
              <a:rPr lang="en-US" b="0" dirty="0">
                <a:solidFill>
                  <a:schemeClr val="tx1"/>
                </a:solidFill>
              </a:rPr>
              <a:t>Free and open use and availability of those ontology to the wider Earth Science community e.g. persistence and archival within ESIP </a:t>
            </a:r>
            <a:r>
              <a:rPr lang="en-US" b="0" dirty="0" smtClean="0">
                <a:solidFill>
                  <a:schemeClr val="tx1"/>
                </a:solidFill>
              </a:rPr>
              <a:t>infrastructure [2], [3]</a:t>
            </a:r>
            <a:endParaRPr lang="en-US" b="0" dirty="0">
              <a:solidFill>
                <a:schemeClr val="tx1"/>
              </a:solidFill>
            </a:endParaRPr>
          </a:p>
          <a:p>
            <a:pPr algn="just">
              <a:buFont typeface="+mj-lt"/>
              <a:buAutoNum type="arabicPeriod"/>
            </a:pPr>
            <a:r>
              <a:rPr lang="en-US" b="0" dirty="0">
                <a:solidFill>
                  <a:schemeClr val="tx1"/>
                </a:solidFill>
              </a:rPr>
              <a:t>Consumption of our own (and others) semantic resources </a:t>
            </a:r>
            <a:r>
              <a:rPr lang="en-US" b="0" dirty="0" smtClean="0">
                <a:solidFill>
                  <a:schemeClr val="tx1"/>
                </a:solidFill>
              </a:rPr>
              <a:t>within the </a:t>
            </a:r>
            <a:r>
              <a:rPr lang="en-US" dirty="0"/>
              <a:t>NASA AIST (NNX15AM85G)</a:t>
            </a:r>
            <a:r>
              <a:rPr lang="en-US" b="0" dirty="0" smtClean="0">
                <a:solidFill>
                  <a:schemeClr val="tx1"/>
                </a:solidFill>
              </a:rPr>
              <a:t> </a:t>
            </a:r>
            <a:r>
              <a:rPr lang="en-US" dirty="0" smtClean="0"/>
              <a:t>MUDROD</a:t>
            </a:r>
            <a:r>
              <a:rPr lang="en-US" b="0" dirty="0" smtClean="0"/>
              <a:t> </a:t>
            </a:r>
            <a:r>
              <a:rPr lang="en-US" b="0" dirty="0" smtClean="0">
                <a:solidFill>
                  <a:schemeClr val="tx1"/>
                </a:solidFill>
              </a:rPr>
              <a:t>[9] </a:t>
            </a:r>
            <a:r>
              <a:rPr lang="en-US" b="0" dirty="0">
                <a:solidFill>
                  <a:schemeClr val="tx1"/>
                </a:solidFill>
              </a:rPr>
              <a:t>semantic search and search engine ranking and possibly visualization</a:t>
            </a:r>
          </a:p>
          <a:p>
            <a:pPr marL="800100" lvl="1" indent="-342900" algn="just">
              <a:buFont typeface="+mj-lt"/>
              <a:buAutoNum type="arabicPeriod"/>
            </a:pPr>
            <a:r>
              <a:rPr lang="en-US" sz="1800" b="0" dirty="0">
                <a:solidFill>
                  <a:schemeClr val="tx1"/>
                </a:solidFill>
              </a:rPr>
              <a:t>Semantic search – term expansion/auto completion/suggestions through use of synonyms, sub/super classes, term negation through antonyms, etc.</a:t>
            </a:r>
          </a:p>
          <a:p>
            <a:pPr marL="800100" lvl="1" indent="-342900" algn="just">
              <a:buFont typeface="+mj-lt"/>
              <a:buAutoNum type="arabicPeriod"/>
            </a:pPr>
            <a:r>
              <a:rPr lang="en-US" sz="1800" b="0" dirty="0">
                <a:solidFill>
                  <a:schemeClr val="tx1"/>
                </a:solidFill>
              </a:rPr>
              <a:t>Search engine ranking – using ontological relationships as a fundamental element within an overall MUDROD scoring metric. </a:t>
            </a:r>
          </a:p>
          <a:p>
            <a:pPr marL="800100" lvl="1" indent="-342900" algn="just">
              <a:buFont typeface="+mj-lt"/>
              <a:buAutoNum type="arabicPeriod"/>
            </a:pPr>
            <a:r>
              <a:rPr lang="en-US" sz="1800" b="0" dirty="0">
                <a:solidFill>
                  <a:schemeClr val="tx1"/>
                </a:solidFill>
              </a:rPr>
              <a:t>Visualization – through an ontology graph interface such as we have seen deployed at the old SWEET JPL </a:t>
            </a:r>
            <a:r>
              <a:rPr lang="en-US" sz="1800" b="0" dirty="0" smtClean="0">
                <a:solidFill>
                  <a:schemeClr val="tx1"/>
                </a:solidFill>
              </a:rPr>
              <a:t>Website</a:t>
            </a:r>
            <a:r>
              <a:rPr lang="en-US" sz="1800" b="0" dirty="0">
                <a:solidFill>
                  <a:schemeClr val="tx1"/>
                </a:solidFill>
              </a:rPr>
              <a:t>. This use case typically aligns with domain discovery.</a:t>
            </a:r>
          </a:p>
          <a:p>
            <a:endParaRPr lang="en-US" dirty="0"/>
          </a:p>
        </p:txBody>
      </p:sp>
      <p:sp>
        <p:nvSpPr>
          <p:cNvPr id="4" name="Footer Placeholder 3"/>
          <p:cNvSpPr>
            <a:spLocks noGrp="1"/>
          </p:cNvSpPr>
          <p:nvPr>
            <p:ph type="ftr" sz="quarter" idx="11"/>
          </p:nvPr>
        </p:nvSpPr>
        <p:spPr/>
        <p:txBody>
          <a:bodyPr/>
          <a:lstStyle/>
          <a:p>
            <a:r>
              <a:rPr lang="en-US" smtClean="0"/>
              <a:t>ESIP Summer 2017</a:t>
            </a:r>
            <a:endParaRPr lang="en-US"/>
          </a:p>
        </p:txBody>
      </p:sp>
      <p:sp>
        <p:nvSpPr>
          <p:cNvPr id="5" name="Slide Number Placeholder 4"/>
          <p:cNvSpPr>
            <a:spLocks noGrp="1"/>
          </p:cNvSpPr>
          <p:nvPr>
            <p:ph type="sldNum" sz="quarter" idx="12"/>
          </p:nvPr>
        </p:nvSpPr>
        <p:spPr/>
        <p:txBody>
          <a:bodyPr/>
          <a:lstStyle/>
          <a:p>
            <a:fld id="{6817EAE6-7DEC-48A8-92CB-0314ED127447}" type="slidenum">
              <a:rPr lang="en-US" smtClean="0"/>
              <a:pPr/>
              <a:t>7</a:t>
            </a:fld>
            <a:endParaRPr lang="en-US"/>
          </a:p>
        </p:txBody>
      </p:sp>
    </p:spTree>
    <p:extLst>
      <p:ext uri="{BB962C8B-B14F-4D97-AF65-F5344CB8AC3E}">
        <p14:creationId xmlns:p14="http://schemas.microsoft.com/office/powerpoint/2010/main" val="4450105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0"/>
            <a:ext cx="7010400" cy="1143000"/>
          </a:xfrm>
        </p:spPr>
        <p:txBody>
          <a:bodyPr/>
          <a:lstStyle/>
          <a:p>
            <a:r>
              <a:rPr lang="en-US" smtClean="0"/>
              <a:t>ESKG Architecture</a:t>
            </a:r>
            <a:endParaRPr lang="en-US"/>
          </a:p>
        </p:txBody>
      </p:sp>
      <p:sp>
        <p:nvSpPr>
          <p:cNvPr id="4" name="Footer Placeholder 3"/>
          <p:cNvSpPr>
            <a:spLocks noGrp="1"/>
          </p:cNvSpPr>
          <p:nvPr>
            <p:ph type="ftr" sz="quarter" idx="11"/>
          </p:nvPr>
        </p:nvSpPr>
        <p:spPr/>
        <p:txBody>
          <a:bodyPr/>
          <a:lstStyle/>
          <a:p>
            <a:r>
              <a:rPr lang="en-US" smtClean="0"/>
              <a:t>ESIP Summer 2017</a:t>
            </a:r>
            <a:endParaRPr lang="en-US"/>
          </a:p>
        </p:txBody>
      </p:sp>
      <p:sp>
        <p:nvSpPr>
          <p:cNvPr id="5" name="Slide Number Placeholder 4"/>
          <p:cNvSpPr>
            <a:spLocks noGrp="1"/>
          </p:cNvSpPr>
          <p:nvPr>
            <p:ph type="sldNum" sz="quarter" idx="12"/>
          </p:nvPr>
        </p:nvSpPr>
        <p:spPr/>
        <p:txBody>
          <a:bodyPr/>
          <a:lstStyle/>
          <a:p>
            <a:fld id="{6817EAE6-7DEC-48A8-92CB-0314ED127447}" type="slidenum">
              <a:rPr lang="en-US" smtClean="0"/>
              <a:pPr/>
              <a:t>8</a:t>
            </a:fld>
            <a:endParaRPr lang="en-US"/>
          </a:p>
        </p:txBody>
      </p:sp>
      <p:pic>
        <p:nvPicPr>
          <p:cNvPr id="6"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bwMode="auto">
          <a:xfrm>
            <a:off x="5431952" y="4823072"/>
            <a:ext cx="2600281" cy="741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6849" y="5493613"/>
            <a:ext cx="2484144" cy="768902"/>
          </a:xfrm>
          <a:prstGeom prst="rect">
            <a:avLst/>
          </a:prstGeom>
        </p:spPr>
      </p:pic>
      <p:grpSp>
        <p:nvGrpSpPr>
          <p:cNvPr id="8" name="Group 7"/>
          <p:cNvGrpSpPr/>
          <p:nvPr/>
        </p:nvGrpSpPr>
        <p:grpSpPr>
          <a:xfrm>
            <a:off x="152400" y="2586297"/>
            <a:ext cx="4357403" cy="861849"/>
            <a:chOff x="1205941" y="2286943"/>
            <a:chExt cx="3734517" cy="861849"/>
          </a:xfrm>
        </p:grpSpPr>
        <p:sp>
          <p:nvSpPr>
            <p:cNvPr id="9" name="Rounded Rectangle 8"/>
            <p:cNvSpPr/>
            <p:nvPr/>
          </p:nvSpPr>
          <p:spPr>
            <a:xfrm>
              <a:off x="1205941" y="2286943"/>
              <a:ext cx="3734517" cy="8618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468268" y="2445627"/>
              <a:ext cx="3255818" cy="369332"/>
            </a:xfrm>
            <a:prstGeom prst="rect">
              <a:avLst/>
            </a:prstGeom>
            <a:noFill/>
          </p:spPr>
          <p:txBody>
            <a:bodyPr wrap="square" rtlCol="0">
              <a:spAutoFit/>
            </a:bodyPr>
            <a:lstStyle/>
            <a:p>
              <a:r>
                <a:rPr lang="en-US" dirty="0" err="1" smtClean="0"/>
                <a:t>PODAACWebServicesClient</a:t>
              </a:r>
              <a:endParaRPr lang="en-US" dirty="0"/>
            </a:p>
          </p:txBody>
        </p:sp>
      </p:gr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7612" y="1364949"/>
            <a:ext cx="3775364" cy="869767"/>
          </a:xfrm>
          <a:prstGeom prst="rect">
            <a:avLst/>
          </a:prstGeom>
        </p:spPr>
      </p:pic>
      <p:grpSp>
        <p:nvGrpSpPr>
          <p:cNvPr id="12" name="Group 11"/>
          <p:cNvGrpSpPr/>
          <p:nvPr/>
        </p:nvGrpSpPr>
        <p:grpSpPr>
          <a:xfrm>
            <a:off x="152400" y="3718519"/>
            <a:ext cx="4279485" cy="861849"/>
            <a:chOff x="1205941" y="2286943"/>
            <a:chExt cx="3734517" cy="861849"/>
          </a:xfrm>
        </p:grpSpPr>
        <p:sp>
          <p:nvSpPr>
            <p:cNvPr id="13" name="Rounded Rectangle 12"/>
            <p:cNvSpPr/>
            <p:nvPr/>
          </p:nvSpPr>
          <p:spPr>
            <a:xfrm>
              <a:off x="1205941" y="2286943"/>
              <a:ext cx="3734517" cy="8618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a:off x="1536560" y="2491336"/>
              <a:ext cx="3255818" cy="369332"/>
            </a:xfrm>
            <a:prstGeom prst="rect">
              <a:avLst/>
            </a:prstGeom>
            <a:noFill/>
          </p:spPr>
          <p:txBody>
            <a:bodyPr wrap="square" rtlCol="0">
              <a:spAutoFit/>
            </a:bodyPr>
            <a:lstStyle/>
            <a:p>
              <a:r>
                <a:rPr lang="en-US" dirty="0" err="1" smtClean="0"/>
                <a:t>PODAACOntologyMapper</a:t>
              </a:r>
              <a:endParaRPr lang="en-US" dirty="0"/>
            </a:p>
          </p:txBody>
        </p:sp>
      </p:grpSp>
      <p:sp>
        <p:nvSpPr>
          <p:cNvPr id="15" name="Down Arrow 14"/>
          <p:cNvSpPr/>
          <p:nvPr/>
        </p:nvSpPr>
        <p:spPr>
          <a:xfrm flipH="1">
            <a:off x="1726251" y="2175057"/>
            <a:ext cx="586814" cy="656166"/>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6" name="Down Arrow 15"/>
          <p:cNvSpPr/>
          <p:nvPr/>
        </p:nvSpPr>
        <p:spPr>
          <a:xfrm flipH="1">
            <a:off x="1726251" y="3284497"/>
            <a:ext cx="586814" cy="656166"/>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nvGrpSpPr>
          <p:cNvPr id="17" name="Group 16"/>
          <p:cNvGrpSpPr/>
          <p:nvPr/>
        </p:nvGrpSpPr>
        <p:grpSpPr>
          <a:xfrm>
            <a:off x="152400" y="4964387"/>
            <a:ext cx="4371911" cy="560438"/>
            <a:chOff x="1205941" y="2286943"/>
            <a:chExt cx="3938208" cy="861849"/>
          </a:xfrm>
        </p:grpSpPr>
        <p:sp>
          <p:nvSpPr>
            <p:cNvPr id="18" name="Rounded Rectangle 17"/>
            <p:cNvSpPr/>
            <p:nvPr/>
          </p:nvSpPr>
          <p:spPr>
            <a:xfrm>
              <a:off x="1205941" y="2286943"/>
              <a:ext cx="3734517" cy="8618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p:cNvSpPr txBox="1"/>
            <p:nvPr/>
          </p:nvSpPr>
          <p:spPr>
            <a:xfrm>
              <a:off x="1888331" y="2343833"/>
              <a:ext cx="3255818" cy="369332"/>
            </a:xfrm>
            <a:prstGeom prst="rect">
              <a:avLst/>
            </a:prstGeom>
            <a:noFill/>
          </p:spPr>
          <p:txBody>
            <a:bodyPr wrap="square" rtlCol="0">
              <a:spAutoFit/>
            </a:bodyPr>
            <a:lstStyle/>
            <a:p>
              <a:r>
                <a:rPr lang="en-US" smtClean="0"/>
                <a:t>Storage Abstraction</a:t>
              </a:r>
              <a:endParaRPr lang="en-US" dirty="0"/>
            </a:p>
          </p:txBody>
        </p:sp>
      </p:grpSp>
      <p:sp>
        <p:nvSpPr>
          <p:cNvPr id="20" name="Down Arrow 19"/>
          <p:cNvSpPr/>
          <p:nvPr/>
        </p:nvSpPr>
        <p:spPr>
          <a:xfrm flipH="1">
            <a:off x="1726251" y="4490890"/>
            <a:ext cx="586814" cy="581995"/>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92997" y="1531222"/>
            <a:ext cx="1639236" cy="1639236"/>
          </a:xfrm>
          <a:prstGeom prst="rect">
            <a:avLst/>
          </a:prstGeom>
        </p:spPr>
      </p:pic>
      <p:sp>
        <p:nvSpPr>
          <p:cNvPr id="22" name="Down Arrow 21"/>
          <p:cNvSpPr/>
          <p:nvPr/>
        </p:nvSpPr>
        <p:spPr>
          <a:xfrm rot="16768766" flipH="1">
            <a:off x="4669114" y="4524448"/>
            <a:ext cx="586814" cy="2103982"/>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3" name="Down Arrow 22"/>
          <p:cNvSpPr/>
          <p:nvPr/>
        </p:nvSpPr>
        <p:spPr>
          <a:xfrm flipH="1">
            <a:off x="6919208" y="3544439"/>
            <a:ext cx="586814" cy="1161779"/>
          </a:xfrm>
          <a:prstGeom prst="down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grpSp>
        <p:nvGrpSpPr>
          <p:cNvPr id="24" name="Group 23"/>
          <p:cNvGrpSpPr/>
          <p:nvPr/>
        </p:nvGrpSpPr>
        <p:grpSpPr>
          <a:xfrm>
            <a:off x="5325225" y="3023714"/>
            <a:ext cx="4329578" cy="560438"/>
            <a:chOff x="1205941" y="2286943"/>
            <a:chExt cx="4343823" cy="861849"/>
          </a:xfrm>
        </p:grpSpPr>
        <p:sp>
          <p:nvSpPr>
            <p:cNvPr id="25" name="Rounded Rectangle 24"/>
            <p:cNvSpPr/>
            <p:nvPr/>
          </p:nvSpPr>
          <p:spPr>
            <a:xfrm>
              <a:off x="1205941" y="2286943"/>
              <a:ext cx="3734517" cy="86184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2293946" y="2318476"/>
              <a:ext cx="3255818" cy="567964"/>
            </a:xfrm>
            <a:prstGeom prst="rect">
              <a:avLst/>
            </a:prstGeom>
            <a:noFill/>
          </p:spPr>
          <p:txBody>
            <a:bodyPr wrap="square" rtlCol="0">
              <a:spAutoFit/>
            </a:bodyPr>
            <a:lstStyle/>
            <a:p>
              <a:r>
                <a:rPr lang="en-US" smtClean="0"/>
                <a:t>MUDROD</a:t>
              </a:r>
              <a:endParaRPr lang="en-US" dirty="0"/>
            </a:p>
          </p:txBody>
        </p:sp>
      </p:grpSp>
    </p:spTree>
    <p:extLst>
      <p:ext uri="{BB962C8B-B14F-4D97-AF65-F5344CB8AC3E}">
        <p14:creationId xmlns:p14="http://schemas.microsoft.com/office/powerpoint/2010/main" val="613478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PO.DAAC Datasets Ontology (PDO)</a:t>
            </a:r>
            <a:endParaRPr lang="en-US" dirty="0"/>
          </a:p>
        </p:txBody>
      </p:sp>
      <p:sp>
        <p:nvSpPr>
          <p:cNvPr id="3" name="Content Placeholder 2"/>
          <p:cNvSpPr>
            <a:spLocks noGrp="1"/>
          </p:cNvSpPr>
          <p:nvPr>
            <p:ph idx="1"/>
          </p:nvPr>
        </p:nvSpPr>
        <p:spPr>
          <a:xfrm>
            <a:off x="304800" y="1477395"/>
            <a:ext cx="7772400" cy="4695825"/>
          </a:xfrm>
        </p:spPr>
        <p:txBody>
          <a:bodyPr/>
          <a:lstStyle/>
          <a:p>
            <a:r>
              <a:rPr lang="en-US" b="0" dirty="0" smtClean="0">
                <a:solidFill>
                  <a:schemeClr val="tx1"/>
                </a:solidFill>
              </a:rPr>
              <a:t>PO.DAAC offers </a:t>
            </a:r>
            <a:r>
              <a:rPr lang="en-US" b="0" dirty="0" err="1" smtClean="0">
                <a:solidFill>
                  <a:schemeClr val="tx1"/>
                </a:solidFill>
              </a:rPr>
              <a:t>Webservices</a:t>
            </a:r>
            <a:r>
              <a:rPr lang="en-US" b="0" dirty="0" smtClean="0">
                <a:solidFill>
                  <a:schemeClr val="tx1"/>
                </a:solidFill>
              </a:rPr>
              <a:t> API’s for programmatic access to a variety of PO.DAAC data holdings [10] </a:t>
            </a:r>
          </a:p>
          <a:p>
            <a:r>
              <a:rPr lang="en-US" b="0" dirty="0" smtClean="0">
                <a:solidFill>
                  <a:schemeClr val="tx1"/>
                </a:solidFill>
              </a:rPr>
              <a:t>Data is available in a variety of serializations e.g. HTML, ATOM/RSS, GCMD, etc.</a:t>
            </a:r>
          </a:p>
          <a:p>
            <a:r>
              <a:rPr lang="en-US" b="0" dirty="0" smtClean="0">
                <a:solidFill>
                  <a:schemeClr val="tx1"/>
                </a:solidFill>
              </a:rPr>
              <a:t>All </a:t>
            </a:r>
            <a:r>
              <a:rPr lang="en-US" b="0" dirty="0">
                <a:solidFill>
                  <a:schemeClr val="tx1"/>
                </a:solidFill>
              </a:rPr>
              <a:t>PO.DAAC </a:t>
            </a:r>
            <a:r>
              <a:rPr lang="en-US" b="0" dirty="0" smtClean="0">
                <a:solidFill>
                  <a:schemeClr val="tx1"/>
                </a:solidFill>
              </a:rPr>
              <a:t>metadata </a:t>
            </a:r>
            <a:r>
              <a:rPr lang="en-US" b="0" dirty="0">
                <a:solidFill>
                  <a:schemeClr val="tx1"/>
                </a:solidFill>
              </a:rPr>
              <a:t>is currently structured according to GCMD-DIF v9.8.2. The XSD can be found at </a:t>
            </a:r>
            <a:r>
              <a:rPr lang="en-US" b="0" dirty="0" smtClean="0">
                <a:solidFill>
                  <a:schemeClr val="tx1"/>
                </a:solidFill>
              </a:rPr>
              <a:t>[11] </a:t>
            </a:r>
            <a:r>
              <a:rPr lang="en-US" b="0" dirty="0">
                <a:solidFill>
                  <a:schemeClr val="tx1"/>
                </a:solidFill>
              </a:rPr>
              <a:t>an example PO.DAAC GCMD metadata record can be found at </a:t>
            </a:r>
            <a:r>
              <a:rPr lang="en-US" b="0" dirty="0" smtClean="0">
                <a:solidFill>
                  <a:schemeClr val="tx1"/>
                </a:solidFill>
              </a:rPr>
              <a:t>[12] and the link also below.</a:t>
            </a:r>
          </a:p>
          <a:p>
            <a:pPr marL="0" indent="0">
              <a:buNone/>
            </a:pPr>
            <a:endParaRPr lang="en-US" b="0" dirty="0">
              <a:solidFill>
                <a:schemeClr val="tx1"/>
              </a:solidFill>
            </a:endParaRPr>
          </a:p>
          <a:p>
            <a:pPr marL="0" indent="0">
              <a:buNone/>
            </a:pPr>
            <a:r>
              <a:rPr lang="en-US" dirty="0">
                <a:solidFill>
                  <a:schemeClr val="tx1"/>
                </a:solidFill>
                <a:hlinkClick r:id="rId2"/>
              </a:rPr>
              <a:t>https://podaac.jpl.nasa.gov/ws/metadata/dataset?datasetId=PODAAC-TELND-PGTX1&amp;format=gcmd</a:t>
            </a:r>
            <a:endParaRPr lang="en-US" dirty="0">
              <a:solidFill>
                <a:schemeClr val="tx1"/>
              </a:solidFill>
            </a:endParaRPr>
          </a:p>
          <a:p>
            <a:pPr marL="0" indent="0">
              <a:buNone/>
            </a:pPr>
            <a:endParaRPr lang="en-US" b="0" dirty="0">
              <a:solidFill>
                <a:schemeClr val="tx1"/>
              </a:solidFill>
            </a:endParaRPr>
          </a:p>
          <a:p>
            <a:r>
              <a:rPr lang="en-US" b="0" dirty="0">
                <a:solidFill>
                  <a:schemeClr val="tx1"/>
                </a:solidFill>
              </a:rPr>
              <a:t>Complete end-to-end code for generating PDO </a:t>
            </a:r>
            <a:r>
              <a:rPr lang="en-US" b="0" dirty="0" smtClean="0">
                <a:solidFill>
                  <a:schemeClr val="tx1"/>
                </a:solidFill>
              </a:rPr>
              <a:t>and persisting it into either ESIP Semantic Portal or COR can </a:t>
            </a:r>
            <a:r>
              <a:rPr lang="en-US" b="0" dirty="0">
                <a:solidFill>
                  <a:schemeClr val="tx1"/>
                </a:solidFill>
              </a:rPr>
              <a:t>be located at </a:t>
            </a:r>
            <a:r>
              <a:rPr lang="en-US" b="0" dirty="0" smtClean="0">
                <a:solidFill>
                  <a:schemeClr val="tx1"/>
                </a:solidFill>
              </a:rPr>
              <a:t>[13]. This is essentially the canonical ESKG source.</a:t>
            </a:r>
            <a:endParaRPr lang="en-US" b="0" dirty="0">
              <a:solidFill>
                <a:schemeClr val="tx1"/>
              </a:solidFill>
            </a:endParaRPr>
          </a:p>
          <a:p>
            <a:pPr marL="0" indent="0">
              <a:buNone/>
            </a:pPr>
            <a:endParaRPr lang="en-US" dirty="0">
              <a:solidFill>
                <a:schemeClr val="tx1"/>
              </a:solidFill>
            </a:endParaRPr>
          </a:p>
        </p:txBody>
      </p:sp>
      <p:sp>
        <p:nvSpPr>
          <p:cNvPr id="4" name="Footer Placeholder 3"/>
          <p:cNvSpPr>
            <a:spLocks noGrp="1"/>
          </p:cNvSpPr>
          <p:nvPr>
            <p:ph type="ftr" sz="quarter" idx="11"/>
          </p:nvPr>
        </p:nvSpPr>
        <p:spPr/>
        <p:txBody>
          <a:bodyPr/>
          <a:lstStyle/>
          <a:p>
            <a:r>
              <a:rPr lang="en-US" smtClean="0"/>
              <a:t>ESIP Summer 2017</a:t>
            </a:r>
            <a:endParaRPr lang="en-US"/>
          </a:p>
        </p:txBody>
      </p:sp>
      <p:sp>
        <p:nvSpPr>
          <p:cNvPr id="5" name="Slide Number Placeholder 4"/>
          <p:cNvSpPr>
            <a:spLocks noGrp="1"/>
          </p:cNvSpPr>
          <p:nvPr>
            <p:ph type="sldNum" sz="quarter" idx="12"/>
          </p:nvPr>
        </p:nvSpPr>
        <p:spPr/>
        <p:txBody>
          <a:bodyPr/>
          <a:lstStyle/>
          <a:p>
            <a:fld id="{6817EAE6-7DEC-48A8-92CB-0314ED127447}" type="slidenum">
              <a:rPr lang="en-US" smtClean="0"/>
              <a:pPr/>
              <a:t>9</a:t>
            </a:fld>
            <a:endParaRPr lang="en-US"/>
          </a:p>
        </p:txBody>
      </p:sp>
    </p:spTree>
    <p:extLst>
      <p:ext uri="{BB962C8B-B14F-4D97-AF65-F5344CB8AC3E}">
        <p14:creationId xmlns:p14="http://schemas.microsoft.com/office/powerpoint/2010/main" val="870571331"/>
      </p:ext>
    </p:extLst>
  </p:cSld>
  <p:clrMapOvr>
    <a:masterClrMapping/>
  </p:clrMapOvr>
</p:sld>
</file>

<file path=ppt/theme/theme1.xml><?xml version="1.0" encoding="utf-8"?>
<a:theme xmlns:a="http://schemas.openxmlformats.org/drawingml/2006/main" name="Default Design">
  <a:themeElements>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1382</TotalTime>
  <Words>1306</Words>
  <Application>Microsoft Macintosh PowerPoint</Application>
  <PresentationFormat>On-screen Show (4:3)</PresentationFormat>
  <Paragraphs>134</Paragraphs>
  <Slides>15</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15</vt:i4>
      </vt:variant>
    </vt:vector>
  </HeadingPairs>
  <TitlesOfParts>
    <vt:vector size="18" baseType="lpstr">
      <vt:lpstr>Times New Roman</vt:lpstr>
      <vt:lpstr>Arial</vt:lpstr>
      <vt:lpstr>Default Design</vt:lpstr>
      <vt:lpstr>An Automatic Approach to Building Earth Science Knowledge Graph to Improve Data Discovery (ESKG)</vt:lpstr>
      <vt:lpstr>PowerPoint Presentation</vt:lpstr>
      <vt:lpstr>The ESKG Team</vt:lpstr>
      <vt:lpstr>Introduction</vt:lpstr>
      <vt:lpstr>How is this achieved? What are the goals? </vt:lpstr>
      <vt:lpstr>Rationale behind Ontology Integration and Knowledge Graphs</vt:lpstr>
      <vt:lpstr>What kind of things does ESKG allow?</vt:lpstr>
      <vt:lpstr>ESKG Architecture</vt:lpstr>
      <vt:lpstr>PO.DAAC Datasets Ontology (PDO)</vt:lpstr>
      <vt:lpstr>Project Update</vt:lpstr>
      <vt:lpstr>Project Budgetting</vt:lpstr>
      <vt:lpstr>Future Work</vt:lpstr>
      <vt:lpstr>Acknowledgements</vt:lpstr>
      <vt:lpstr>References</vt:lpstr>
      <vt:lpstr>References</vt:lpstr>
    </vt:vector>
  </TitlesOfParts>
  <Company>OAO Corporation</Company>
  <LinksUpToDate>false</LinksUpToDate>
  <SharedDoc>false</SharedDoc>
  <HyperlinksChanged>false</HyperlinksChanged>
  <AppVersion>15.0035</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Shapiro</dc:creator>
  <cp:lastModifiedBy>Microsoft Office User</cp:lastModifiedBy>
  <cp:revision>149</cp:revision>
  <dcterms:created xsi:type="dcterms:W3CDTF">2003-10-07T15:50:04Z</dcterms:created>
  <dcterms:modified xsi:type="dcterms:W3CDTF">2017-07-28T06:39:48Z</dcterms:modified>
</cp:coreProperties>
</file>