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5"/>
  </p:notesMasterIdLst>
  <p:sldIdLst>
    <p:sldId id="323" r:id="rId2"/>
    <p:sldId id="480" r:id="rId3"/>
    <p:sldId id="484" r:id="rId4"/>
    <p:sldId id="477" r:id="rId5"/>
    <p:sldId id="408" r:id="rId6"/>
    <p:sldId id="288" r:id="rId7"/>
    <p:sldId id="444" r:id="rId8"/>
    <p:sldId id="415" r:id="rId9"/>
    <p:sldId id="402" r:id="rId10"/>
    <p:sldId id="403" r:id="rId11"/>
    <p:sldId id="404" r:id="rId12"/>
    <p:sldId id="405" r:id="rId13"/>
    <p:sldId id="413" r:id="rId14"/>
    <p:sldId id="395" r:id="rId15"/>
    <p:sldId id="438" r:id="rId16"/>
    <p:sldId id="396" r:id="rId17"/>
    <p:sldId id="388" r:id="rId18"/>
    <p:sldId id="495" r:id="rId19"/>
    <p:sldId id="496" r:id="rId20"/>
    <p:sldId id="482" r:id="rId21"/>
    <p:sldId id="389" r:id="rId22"/>
    <p:sldId id="436" r:id="rId23"/>
    <p:sldId id="437" r:id="rId24"/>
    <p:sldId id="374" r:id="rId25"/>
    <p:sldId id="370" r:id="rId26"/>
    <p:sldId id="376" r:id="rId27"/>
    <p:sldId id="399" r:id="rId28"/>
    <p:sldId id="453" r:id="rId29"/>
    <p:sldId id="493" r:id="rId30"/>
    <p:sldId id="494" r:id="rId31"/>
    <p:sldId id="492" r:id="rId32"/>
    <p:sldId id="468" r:id="rId33"/>
    <p:sldId id="460" r:id="rId34"/>
    <p:sldId id="497" r:id="rId35"/>
    <p:sldId id="498" r:id="rId36"/>
    <p:sldId id="473" r:id="rId37"/>
    <p:sldId id="478" r:id="rId38"/>
    <p:sldId id="479" r:id="rId39"/>
    <p:sldId id="472" r:id="rId40"/>
    <p:sldId id="491" r:id="rId41"/>
    <p:sldId id="488" r:id="rId42"/>
    <p:sldId id="489" r:id="rId43"/>
    <p:sldId id="486" r:id="rId44"/>
    <p:sldId id="487" r:id="rId45"/>
    <p:sldId id="475" r:id="rId46"/>
    <p:sldId id="465" r:id="rId47"/>
    <p:sldId id="466" r:id="rId48"/>
    <p:sldId id="476" r:id="rId49"/>
    <p:sldId id="490" r:id="rId50"/>
    <p:sldId id="266" r:id="rId51"/>
    <p:sldId id="407" r:id="rId52"/>
    <p:sldId id="469" r:id="rId53"/>
    <p:sldId id="470" r:id="rId5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85"/>
    <a:srgbClr val="91CC00"/>
    <a:srgbClr val="E8C2C2"/>
    <a:srgbClr val="FFFFFF"/>
    <a:srgbClr val="2106C6"/>
    <a:srgbClr val="AF27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985" autoAdjust="0"/>
    <p:restoredTop sz="80851" autoAdjust="0"/>
  </p:normalViewPr>
  <p:slideViewPr>
    <p:cSldViewPr snapToGrid="0">
      <p:cViewPr varScale="1">
        <p:scale>
          <a:sx n="77" d="100"/>
          <a:sy n="77" d="100"/>
        </p:scale>
        <p:origin x="120" y="558"/>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21A737-4DA1-477C-B9C2-7DDB078C3B89}" type="datetimeFigureOut">
              <a:rPr lang="en-US" smtClean="0"/>
              <a:t>7/25/2017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8301BA-0F99-41A1-B6FA-B9AF4D1CB9A9}" type="slidenum">
              <a:rPr lang="en-US" smtClean="0"/>
              <a:t>‹#›</a:t>
            </a:fld>
            <a:endParaRPr lang="en-US"/>
          </a:p>
        </p:txBody>
      </p:sp>
    </p:spTree>
    <p:extLst>
      <p:ext uri="{BB962C8B-B14F-4D97-AF65-F5344CB8AC3E}">
        <p14:creationId xmlns:p14="http://schemas.microsoft.com/office/powerpoint/2010/main" val="18305637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A885256D-0C23-401A-ABE4-66602076D777}" type="slidenum">
              <a:rPr lang="en-US" smtClean="0"/>
              <a:t>1</a:t>
            </a:fld>
            <a:endParaRPr lang="en-US"/>
          </a:p>
        </p:txBody>
      </p:sp>
    </p:spTree>
    <p:extLst>
      <p:ext uri="{BB962C8B-B14F-4D97-AF65-F5344CB8AC3E}">
        <p14:creationId xmlns:p14="http://schemas.microsoft.com/office/powerpoint/2010/main" val="20087954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200" b="0" kern="1200" dirty="0">
                <a:solidFill>
                  <a:schemeClr val="tx1"/>
                </a:solidFill>
                <a:effectLst/>
                <a:latin typeface="+mn-lt"/>
                <a:ea typeface="+mn-ea"/>
                <a:cs typeface="+mn-cs"/>
              </a:rPr>
              <a:t>We can think of this as</a:t>
            </a:r>
            <a:r>
              <a:rPr lang="en-US" sz="1200" b="0" kern="1200" baseline="0" dirty="0">
                <a:solidFill>
                  <a:schemeClr val="tx1"/>
                </a:solidFill>
                <a:effectLst/>
                <a:latin typeface="+mn-lt"/>
                <a:ea typeface="+mn-ea"/>
                <a:cs typeface="+mn-cs"/>
              </a:rPr>
              <a:t> a map of resources.  Many of the items in this map have resource i</a:t>
            </a:r>
            <a:r>
              <a:rPr lang="en-US" sz="1200" b="0" kern="1200" dirty="0">
                <a:solidFill>
                  <a:schemeClr val="tx1"/>
                </a:solidFill>
                <a:effectLst/>
                <a:latin typeface="+mn-lt"/>
                <a:ea typeface="+mn-ea"/>
                <a:cs typeface="+mn-cs"/>
              </a:rPr>
              <a:t>dentifiers – these are becoming</a:t>
            </a:r>
            <a:r>
              <a:rPr lang="en-US" sz="1200" b="0" kern="1200" baseline="0" dirty="0">
                <a:solidFill>
                  <a:schemeClr val="tx1"/>
                </a:solidFill>
                <a:effectLst/>
                <a:latin typeface="+mn-lt"/>
                <a:ea typeface="+mn-ea"/>
                <a:cs typeface="+mn-cs"/>
              </a:rPr>
              <a:t> more common e.g. ORCID, a DOI, Research Resource IDs (RRIDs), or just a URL. Maps of identifiers and the relationships between them are clearly represented using linked data.</a:t>
            </a:r>
          </a:p>
          <a:p>
            <a:endParaRPr lang="en-US" sz="1200" b="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1AC4383-B3CB-42B9-A44A-843B9A0BB1EB}" type="slidenum">
              <a:rPr lang="en-US" smtClean="0"/>
              <a:t>10</a:t>
            </a:fld>
            <a:endParaRPr lang="en-US"/>
          </a:p>
        </p:txBody>
      </p:sp>
    </p:spTree>
    <p:extLst>
      <p:ext uri="{BB962C8B-B14F-4D97-AF65-F5344CB8AC3E}">
        <p14:creationId xmlns:p14="http://schemas.microsoft.com/office/powerpoint/2010/main" val="5989130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200" b="0" kern="1200" dirty="0">
                <a:solidFill>
                  <a:schemeClr val="tx1"/>
                </a:solidFill>
                <a:effectLst/>
                <a:latin typeface="+mn-lt"/>
                <a:ea typeface="+mn-ea"/>
                <a:cs typeface="+mn-cs"/>
              </a:rPr>
              <a:t>Something that’s good at describing</a:t>
            </a:r>
            <a:r>
              <a:rPr lang="en-US" sz="1200" b="0" kern="1200" baseline="0" dirty="0">
                <a:solidFill>
                  <a:schemeClr val="tx1"/>
                </a:solidFill>
                <a:effectLst/>
                <a:latin typeface="+mn-lt"/>
                <a:ea typeface="+mn-ea"/>
                <a:cs typeface="+mn-cs"/>
              </a:rPr>
              <a:t> maps of resources – the resource description framework (RDF). What </a:t>
            </a:r>
            <a:r>
              <a:rPr lang="en-US" sz="1200" b="0" kern="1200" baseline="0" dirty="0" err="1">
                <a:solidFill>
                  <a:schemeClr val="tx1"/>
                </a:solidFill>
                <a:effectLst/>
                <a:latin typeface="+mn-lt"/>
                <a:ea typeface="+mn-ea"/>
                <a:cs typeface="+mn-cs"/>
              </a:rPr>
              <a:t>RMap</a:t>
            </a:r>
            <a:r>
              <a:rPr lang="en-US" sz="1200" b="0" kern="1200" baseline="0" dirty="0">
                <a:solidFill>
                  <a:schemeClr val="tx1"/>
                </a:solidFill>
                <a:effectLst/>
                <a:latin typeface="+mn-lt"/>
                <a:ea typeface="+mn-ea"/>
                <a:cs typeface="+mn-cs"/>
              </a:rPr>
              <a:t> does is allow you to store this map as an RDF graph.  We call these graphs “</a:t>
            </a:r>
            <a:r>
              <a:rPr lang="en-US" sz="1200" b="0" kern="1200" baseline="0" dirty="0" err="1">
                <a:solidFill>
                  <a:schemeClr val="tx1"/>
                </a:solidFill>
                <a:effectLst/>
                <a:latin typeface="+mn-lt"/>
                <a:ea typeface="+mn-ea"/>
                <a:cs typeface="+mn-cs"/>
              </a:rPr>
              <a:t>DiSCOs</a:t>
            </a:r>
            <a:r>
              <a:rPr lang="en-US" sz="1200" b="0" kern="1200" baseline="0" dirty="0">
                <a:solidFill>
                  <a:schemeClr val="tx1"/>
                </a:solidFill>
                <a:effectLst/>
                <a:latin typeface="+mn-lt"/>
                <a:ea typeface="+mn-ea"/>
                <a:cs typeface="+mn-cs"/>
              </a:rPr>
              <a:t>” short for Distributed Scholarly Compound Object.</a:t>
            </a:r>
            <a:endParaRPr lang="en-US" sz="1200" b="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1AC4383-B3CB-42B9-A44A-843B9A0BB1EB}" type="slidenum">
              <a:rPr lang="en-US" smtClean="0"/>
              <a:t>11</a:t>
            </a:fld>
            <a:endParaRPr lang="en-US"/>
          </a:p>
        </p:txBody>
      </p:sp>
    </p:spTree>
    <p:extLst>
      <p:ext uri="{BB962C8B-B14F-4D97-AF65-F5344CB8AC3E}">
        <p14:creationId xmlns:p14="http://schemas.microsoft.com/office/powerpoint/2010/main" val="24868543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sz="1200" b="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1AC4383-B3CB-42B9-A44A-843B9A0BB1EB}" type="slidenum">
              <a:rPr lang="en-US" smtClean="0"/>
              <a:t>12</a:t>
            </a:fld>
            <a:endParaRPr lang="en-US"/>
          </a:p>
        </p:txBody>
      </p:sp>
    </p:spTree>
    <p:extLst>
      <p:ext uri="{BB962C8B-B14F-4D97-AF65-F5344CB8AC3E}">
        <p14:creationId xmlns:p14="http://schemas.microsoft.com/office/powerpoint/2010/main" val="25657196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200" b="0" kern="1200" dirty="0">
                <a:solidFill>
                  <a:schemeClr val="tx1"/>
                </a:solidFill>
                <a:effectLst/>
                <a:latin typeface="+mn-lt"/>
                <a:ea typeface="+mn-ea"/>
                <a:cs typeface="+mn-cs"/>
              </a:rPr>
              <a:t>A disco describes</a:t>
            </a:r>
            <a:r>
              <a:rPr lang="en-US" sz="1200" b="0" kern="1200" baseline="0" dirty="0">
                <a:solidFill>
                  <a:schemeClr val="tx1"/>
                </a:solidFill>
                <a:effectLst/>
                <a:latin typeface="+mn-lt"/>
                <a:ea typeface="+mn-ea"/>
                <a:cs typeface="+mn-cs"/>
              </a:rPr>
              <a:t> an aggregation of one or more scholarly resources, in this case an article and a dataset. This is the minimum information required to form a disco.</a:t>
            </a:r>
            <a:endParaRPr lang="en-US" sz="1200" b="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1AC4383-B3CB-42B9-A44A-843B9A0BB1EB}" type="slidenum">
              <a:rPr lang="en-US" smtClean="0"/>
              <a:t>13</a:t>
            </a:fld>
            <a:endParaRPr lang="en-US"/>
          </a:p>
        </p:txBody>
      </p:sp>
    </p:spTree>
    <p:extLst>
      <p:ext uri="{BB962C8B-B14F-4D97-AF65-F5344CB8AC3E}">
        <p14:creationId xmlns:p14="http://schemas.microsoft.com/office/powerpoint/2010/main" val="31095912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200" b="0" kern="1200" dirty="0">
                <a:solidFill>
                  <a:schemeClr val="tx1"/>
                </a:solidFill>
                <a:effectLst/>
                <a:latin typeface="+mn-lt"/>
                <a:ea typeface="+mn-ea"/>
                <a:cs typeface="+mn-cs"/>
              </a:rPr>
              <a:t>In addition to this</a:t>
            </a:r>
            <a:r>
              <a:rPr lang="en-US" sz="1200" b="0" kern="1200" baseline="0" dirty="0">
                <a:solidFill>
                  <a:schemeClr val="tx1"/>
                </a:solidFill>
                <a:effectLst/>
                <a:latin typeface="+mn-lt"/>
                <a:ea typeface="+mn-ea"/>
                <a:cs typeface="+mn-cs"/>
              </a:rPr>
              <a:t> basic information you can add as many additional assertion as you like. They just need to be encoded as RDF, and form a connected graph with the aggregated resources. You may use this to define the types for the objects in the aggregates list, describe their exact relationship and add any other context as relevant.  There is no restriction on ontologies used</a:t>
            </a:r>
            <a:endParaRPr lang="en-US" sz="1200" b="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1AC4383-B3CB-42B9-A44A-843B9A0BB1EB}" type="slidenum">
              <a:rPr lang="en-US" smtClean="0"/>
              <a:t>14</a:t>
            </a:fld>
            <a:endParaRPr lang="en-US"/>
          </a:p>
        </p:txBody>
      </p:sp>
    </p:spTree>
    <p:extLst>
      <p:ext uri="{BB962C8B-B14F-4D97-AF65-F5344CB8AC3E}">
        <p14:creationId xmlns:p14="http://schemas.microsoft.com/office/powerpoint/2010/main" val="7028096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200" b="0" kern="1200" dirty="0">
                <a:solidFill>
                  <a:schemeClr val="tx1"/>
                </a:solidFill>
                <a:effectLst/>
                <a:latin typeface="+mn-lt"/>
                <a:ea typeface="+mn-ea"/>
                <a:cs typeface="+mn-cs"/>
              </a:rPr>
              <a:t>When</a:t>
            </a:r>
            <a:r>
              <a:rPr lang="en-US" sz="1200" b="0" kern="1200" baseline="0" dirty="0">
                <a:solidFill>
                  <a:schemeClr val="tx1"/>
                </a:solidFill>
                <a:effectLst/>
                <a:latin typeface="+mn-lt"/>
                <a:ea typeface="+mn-ea"/>
                <a:cs typeface="+mn-cs"/>
              </a:rPr>
              <a:t> a DiSCO is created in </a:t>
            </a:r>
            <a:r>
              <a:rPr lang="en-US" sz="1200" b="0" kern="1200" baseline="0" dirty="0" err="1">
                <a:solidFill>
                  <a:schemeClr val="tx1"/>
                </a:solidFill>
                <a:effectLst/>
                <a:latin typeface="+mn-lt"/>
                <a:ea typeface="+mn-ea"/>
                <a:cs typeface="+mn-cs"/>
              </a:rPr>
              <a:t>RMap</a:t>
            </a:r>
            <a:r>
              <a:rPr lang="en-US" sz="1200" b="0" kern="1200" baseline="0" dirty="0">
                <a:solidFill>
                  <a:schemeClr val="tx1"/>
                </a:solidFill>
                <a:effectLst/>
                <a:latin typeface="+mn-lt"/>
                <a:ea typeface="+mn-ea"/>
                <a:cs typeface="+mn-cs"/>
              </a:rPr>
              <a:t> a persistent identifier is assigned so that you can retrieve that DiSCO at a later date, or share the ID with others.</a:t>
            </a:r>
            <a:endParaRPr lang="en-US" sz="1200" b="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1AC4383-B3CB-42B9-A44A-843B9A0BB1EB}" type="slidenum">
              <a:rPr lang="en-US" smtClean="0"/>
              <a:t>15</a:t>
            </a:fld>
            <a:endParaRPr lang="en-US"/>
          </a:p>
        </p:txBody>
      </p:sp>
    </p:spTree>
    <p:extLst>
      <p:ext uri="{BB962C8B-B14F-4D97-AF65-F5344CB8AC3E}">
        <p14:creationId xmlns:p14="http://schemas.microsoft.com/office/powerpoint/2010/main" val="42449310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err="1"/>
              <a:t>DiSCOs</a:t>
            </a:r>
            <a:r>
              <a:rPr lang="en-US" baseline="0" dirty="0"/>
              <a:t> are also </a:t>
            </a:r>
            <a:r>
              <a:rPr lang="en-US" baseline="0" dirty="0" err="1"/>
              <a:t>versionable</a:t>
            </a:r>
            <a:r>
              <a:rPr lang="en-US" baseline="0" dirty="0"/>
              <a:t>. You can always retrieve previous versions or ask the system for the latest.  Each version gets a new identifier.  When you tell the system to create a new version, the previous version is marked as inactive.</a:t>
            </a:r>
            <a:endParaRPr lang="en-US" dirty="0"/>
          </a:p>
        </p:txBody>
      </p:sp>
      <p:sp>
        <p:nvSpPr>
          <p:cNvPr id="4" name="Slide Number Placeholder 3"/>
          <p:cNvSpPr>
            <a:spLocks noGrp="1"/>
          </p:cNvSpPr>
          <p:nvPr>
            <p:ph type="sldNum" sz="quarter" idx="10"/>
          </p:nvPr>
        </p:nvSpPr>
        <p:spPr/>
        <p:txBody>
          <a:bodyPr/>
          <a:lstStyle/>
          <a:p>
            <a:fld id="{648301BA-0F99-41A1-B6FA-B9AF4D1CB9A9}" type="slidenum">
              <a:rPr lang="en-US" smtClean="0"/>
              <a:t>16</a:t>
            </a:fld>
            <a:endParaRPr lang="en-US"/>
          </a:p>
        </p:txBody>
      </p:sp>
    </p:spTree>
    <p:extLst>
      <p:ext uri="{BB962C8B-B14F-4D97-AF65-F5344CB8AC3E}">
        <p14:creationId xmlns:p14="http://schemas.microsoft.com/office/powerpoint/2010/main" val="41878208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while </a:t>
            </a:r>
            <a:r>
              <a:rPr lang="en-US" dirty="0" err="1"/>
              <a:t>DiSCOs</a:t>
            </a:r>
            <a:r>
              <a:rPr lang="en-US" baseline="0" dirty="0"/>
              <a:t> are the data format, </a:t>
            </a:r>
            <a:r>
              <a:rPr lang="en-US" baseline="0" dirty="0" err="1"/>
              <a:t>RMap</a:t>
            </a:r>
            <a:r>
              <a:rPr lang="en-US" baseline="0" dirty="0"/>
              <a:t> is the service that manages them.  In a nutshell</a:t>
            </a:r>
            <a:r>
              <a:rPr lang="en-US" dirty="0"/>
              <a:t>… </a:t>
            </a:r>
          </a:p>
        </p:txBody>
      </p:sp>
      <p:sp>
        <p:nvSpPr>
          <p:cNvPr id="4" name="Slide Number Placeholder 3"/>
          <p:cNvSpPr>
            <a:spLocks noGrp="1"/>
          </p:cNvSpPr>
          <p:nvPr>
            <p:ph type="sldNum" sz="quarter" idx="10"/>
          </p:nvPr>
        </p:nvSpPr>
        <p:spPr/>
        <p:txBody>
          <a:bodyPr/>
          <a:lstStyle/>
          <a:p>
            <a:fld id="{648301BA-0F99-41A1-B6FA-B9AF4D1CB9A9}" type="slidenum">
              <a:rPr lang="en-US" smtClean="0"/>
              <a:t>17</a:t>
            </a:fld>
            <a:endParaRPr lang="en-US"/>
          </a:p>
        </p:txBody>
      </p:sp>
    </p:spTree>
    <p:extLst>
      <p:ext uri="{BB962C8B-B14F-4D97-AF65-F5344CB8AC3E}">
        <p14:creationId xmlns:p14="http://schemas.microsoft.com/office/powerpoint/2010/main" val="41573347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prefer not to interact with an API, we also have a visualization for</a:t>
            </a:r>
            <a:r>
              <a:rPr lang="en-US" baseline="0" dirty="0"/>
              <a:t> each DiSCO.  This is our web </a:t>
            </a:r>
            <a:r>
              <a:rPr lang="en-US" baseline="0" dirty="0" err="1"/>
              <a:t>gui</a:t>
            </a:r>
            <a:r>
              <a:rPr lang="en-US" baseline="0" dirty="0"/>
              <a:t> representation of a </a:t>
            </a:r>
            <a:r>
              <a:rPr lang="en-US" baseline="0" dirty="0" err="1"/>
              <a:t>DiSCO</a:t>
            </a:r>
            <a:r>
              <a:rPr lang="en-US" baseline="0" dirty="0"/>
              <a:t>.</a:t>
            </a:r>
            <a:endParaRPr lang="en-US" dirty="0"/>
          </a:p>
        </p:txBody>
      </p:sp>
      <p:sp>
        <p:nvSpPr>
          <p:cNvPr id="4" name="Slide Number Placeholder 3"/>
          <p:cNvSpPr>
            <a:spLocks noGrp="1"/>
          </p:cNvSpPr>
          <p:nvPr>
            <p:ph type="sldNum" sz="quarter" idx="10"/>
          </p:nvPr>
        </p:nvSpPr>
        <p:spPr/>
        <p:txBody>
          <a:bodyPr/>
          <a:lstStyle/>
          <a:p>
            <a:fld id="{648301BA-0F99-41A1-B6FA-B9AF4D1CB9A9}" type="slidenum">
              <a:rPr lang="en-US" smtClean="0"/>
              <a:t>21</a:t>
            </a:fld>
            <a:endParaRPr lang="en-US"/>
          </a:p>
        </p:txBody>
      </p:sp>
    </p:spTree>
    <p:extLst>
      <p:ext uri="{BB962C8B-B14F-4D97-AF65-F5344CB8AC3E}">
        <p14:creationId xmlns:p14="http://schemas.microsoft.com/office/powerpoint/2010/main" val="34173028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200" b="0" kern="1200" dirty="0">
                <a:solidFill>
                  <a:schemeClr val="tx1"/>
                </a:solidFill>
                <a:effectLst/>
                <a:latin typeface="+mn-lt"/>
                <a:ea typeface="+mn-ea"/>
                <a:cs typeface="+mn-cs"/>
              </a:rPr>
              <a:t>I showed</a:t>
            </a:r>
            <a:r>
              <a:rPr lang="en-US" sz="1200" b="0" kern="1200" baseline="0" dirty="0">
                <a:solidFill>
                  <a:schemeClr val="tx1"/>
                </a:solidFill>
                <a:effectLst/>
                <a:latin typeface="+mn-lt"/>
                <a:ea typeface="+mn-ea"/>
                <a:cs typeface="+mn-cs"/>
              </a:rPr>
              <a:t> this diagram, this is an ideal version of a </a:t>
            </a:r>
            <a:r>
              <a:rPr lang="en-US" sz="1200" b="0" kern="1200" baseline="0" dirty="0" err="1">
                <a:solidFill>
                  <a:schemeClr val="tx1"/>
                </a:solidFill>
                <a:effectLst/>
                <a:latin typeface="+mn-lt"/>
                <a:ea typeface="+mn-ea"/>
                <a:cs typeface="+mn-cs"/>
              </a:rPr>
              <a:t>DiSCO</a:t>
            </a:r>
            <a:r>
              <a:rPr lang="en-US" sz="1200" b="0" kern="1200" baseline="0" dirty="0">
                <a:solidFill>
                  <a:schemeClr val="tx1"/>
                </a:solidFill>
                <a:effectLst/>
                <a:latin typeface="+mn-lt"/>
                <a:ea typeface="+mn-ea"/>
                <a:cs typeface="+mn-cs"/>
              </a:rPr>
              <a:t>.  If you are purely harvesting metadata, you don’t typically see this in the wild.</a:t>
            </a:r>
            <a:endParaRPr lang="en-US" sz="1200" b="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1AC4383-B3CB-42B9-A44A-843B9A0BB1EB}" type="slidenum">
              <a:rPr lang="en-US" smtClean="0"/>
              <a:t>22</a:t>
            </a:fld>
            <a:endParaRPr lang="en-US"/>
          </a:p>
        </p:txBody>
      </p:sp>
    </p:spTree>
    <p:extLst>
      <p:ext uri="{BB962C8B-B14F-4D97-AF65-F5344CB8AC3E}">
        <p14:creationId xmlns:p14="http://schemas.microsoft.com/office/powerpoint/2010/main" val="15889099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8301BA-0F99-41A1-B6FA-B9AF4D1CB9A9}" type="slidenum">
              <a:rPr lang="en-US" smtClean="0"/>
              <a:t>2</a:t>
            </a:fld>
            <a:endParaRPr lang="en-US"/>
          </a:p>
        </p:txBody>
      </p:sp>
    </p:spTree>
    <p:extLst>
      <p:ext uri="{BB962C8B-B14F-4D97-AF65-F5344CB8AC3E}">
        <p14:creationId xmlns:p14="http://schemas.microsoft.com/office/powerpoint/2010/main" val="29815109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200" b="0" kern="1200" dirty="0">
                <a:solidFill>
                  <a:schemeClr val="tx1"/>
                </a:solidFill>
                <a:effectLst/>
                <a:latin typeface="+mn-lt"/>
                <a:ea typeface="+mn-ea"/>
                <a:cs typeface="+mn-cs"/>
              </a:rPr>
              <a:t>Instead the metadata,</a:t>
            </a:r>
            <a:r>
              <a:rPr lang="en-US" sz="1200" b="0" kern="1200" baseline="0" dirty="0">
                <a:solidFill>
                  <a:schemeClr val="tx1"/>
                </a:solidFill>
                <a:effectLst/>
                <a:latin typeface="+mn-lt"/>
                <a:ea typeface="+mn-ea"/>
                <a:cs typeface="+mn-cs"/>
              </a:rPr>
              <a:t> like the underlying objects is scattered, incomplete and created at different times. It is difficult to coordinate the proliferation of this context.</a:t>
            </a:r>
            <a:endParaRPr lang="en-US" sz="1200" b="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1AC4383-B3CB-42B9-A44A-843B9A0BB1EB}" type="slidenum">
              <a:rPr lang="en-US" smtClean="0"/>
              <a:t>23</a:t>
            </a:fld>
            <a:endParaRPr lang="en-US"/>
          </a:p>
        </p:txBody>
      </p:sp>
    </p:spTree>
    <p:extLst>
      <p:ext uri="{BB962C8B-B14F-4D97-AF65-F5344CB8AC3E}">
        <p14:creationId xmlns:p14="http://schemas.microsoft.com/office/powerpoint/2010/main" val="18392692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u="none" dirty="0"/>
              <a:t>In the case of </a:t>
            </a:r>
            <a:r>
              <a:rPr lang="en-US" u="none" dirty="0" err="1"/>
              <a:t>RMap</a:t>
            </a:r>
            <a:r>
              <a:rPr lang="en-US" u="none" dirty="0"/>
              <a:t> it’s OK if this</a:t>
            </a:r>
            <a:r>
              <a:rPr lang="en-US" u="none" baseline="0" dirty="0"/>
              <a:t> metadata is created asynchronously, because linked data allows you to join it up based on shared identifiers. So if a publisher gives you this view…</a:t>
            </a:r>
            <a:endParaRPr lang="en-US" u="none" dirty="0"/>
          </a:p>
        </p:txBody>
      </p:sp>
      <p:sp>
        <p:nvSpPr>
          <p:cNvPr id="4" name="Slide Number Placeholder 3"/>
          <p:cNvSpPr>
            <a:spLocks noGrp="1"/>
          </p:cNvSpPr>
          <p:nvPr>
            <p:ph type="sldNum" sz="quarter" idx="10"/>
          </p:nvPr>
        </p:nvSpPr>
        <p:spPr/>
        <p:txBody>
          <a:bodyPr/>
          <a:lstStyle/>
          <a:p>
            <a:fld id="{648301BA-0F99-41A1-B6FA-B9AF4D1CB9A9}" type="slidenum">
              <a:rPr lang="en-US" smtClean="0"/>
              <a:t>24</a:t>
            </a:fld>
            <a:endParaRPr lang="en-US"/>
          </a:p>
        </p:txBody>
      </p:sp>
    </p:spTree>
    <p:extLst>
      <p:ext uri="{BB962C8B-B14F-4D97-AF65-F5344CB8AC3E}">
        <p14:creationId xmlns:p14="http://schemas.microsoft.com/office/powerpoint/2010/main" val="5555533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And then a data</a:t>
            </a:r>
            <a:r>
              <a:rPr lang="en-US" baseline="0" dirty="0"/>
              <a:t> repository gives you this view… </a:t>
            </a:r>
            <a:endParaRPr lang="en-US" dirty="0"/>
          </a:p>
        </p:txBody>
      </p:sp>
      <p:sp>
        <p:nvSpPr>
          <p:cNvPr id="4" name="Slide Number Placeholder 3"/>
          <p:cNvSpPr>
            <a:spLocks noGrp="1"/>
          </p:cNvSpPr>
          <p:nvPr>
            <p:ph type="sldNum" sz="quarter" idx="10"/>
          </p:nvPr>
        </p:nvSpPr>
        <p:spPr/>
        <p:txBody>
          <a:bodyPr/>
          <a:lstStyle/>
          <a:p>
            <a:fld id="{648301BA-0F99-41A1-B6FA-B9AF4D1CB9A9}" type="slidenum">
              <a:rPr lang="en-US" smtClean="0"/>
              <a:t>25</a:t>
            </a:fld>
            <a:endParaRPr lang="en-US"/>
          </a:p>
        </p:txBody>
      </p:sp>
    </p:spTree>
    <p:extLst>
      <p:ext uri="{BB962C8B-B14F-4D97-AF65-F5344CB8AC3E}">
        <p14:creationId xmlns:p14="http://schemas.microsoft.com/office/powerpoint/2010/main" val="29244012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Through shared</a:t>
            </a:r>
            <a:r>
              <a:rPr lang="en-US" baseline="0" dirty="0"/>
              <a:t> URIs they join together.</a:t>
            </a:r>
            <a:endParaRPr lang="en-US" dirty="0"/>
          </a:p>
        </p:txBody>
      </p:sp>
      <p:sp>
        <p:nvSpPr>
          <p:cNvPr id="4" name="Slide Number Placeholder 3"/>
          <p:cNvSpPr>
            <a:spLocks noGrp="1"/>
          </p:cNvSpPr>
          <p:nvPr>
            <p:ph type="sldNum" sz="quarter" idx="10"/>
          </p:nvPr>
        </p:nvSpPr>
        <p:spPr/>
        <p:txBody>
          <a:bodyPr/>
          <a:lstStyle/>
          <a:p>
            <a:fld id="{648301BA-0F99-41A1-B6FA-B9AF4D1CB9A9}" type="slidenum">
              <a:rPr lang="en-US" smtClean="0"/>
              <a:t>26</a:t>
            </a:fld>
            <a:endParaRPr lang="en-US"/>
          </a:p>
        </p:txBody>
      </p:sp>
    </p:spTree>
    <p:extLst>
      <p:ext uri="{BB962C8B-B14F-4D97-AF65-F5344CB8AC3E}">
        <p14:creationId xmlns:p14="http://schemas.microsoft.com/office/powerpoint/2010/main" val="36101736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As </a:t>
            </a:r>
            <a:r>
              <a:rPr lang="en-US" dirty="0" err="1"/>
              <a:t>DiSCOs</a:t>
            </a:r>
            <a:r>
              <a:rPr lang="en-US" baseline="0" dirty="0"/>
              <a:t> form one big map of scholarly works, </a:t>
            </a:r>
            <a:r>
              <a:rPr lang="en-US" dirty="0" err="1"/>
              <a:t>RMap</a:t>
            </a:r>
            <a:r>
              <a:rPr lang="en-US" baseline="0" dirty="0"/>
              <a:t> allows you to ask it everything it knows about a particular resource and it will returned the combination of all </a:t>
            </a:r>
            <a:r>
              <a:rPr lang="en-US" baseline="0" dirty="0" err="1"/>
              <a:t>DiSCOs</a:t>
            </a:r>
            <a:r>
              <a:rPr lang="en-US" baseline="0" dirty="0"/>
              <a:t> that reference it</a:t>
            </a:r>
            <a:endParaRPr lang="en-US" dirty="0"/>
          </a:p>
        </p:txBody>
      </p:sp>
      <p:sp>
        <p:nvSpPr>
          <p:cNvPr id="4" name="Slide Number Placeholder 3"/>
          <p:cNvSpPr>
            <a:spLocks noGrp="1"/>
          </p:cNvSpPr>
          <p:nvPr>
            <p:ph type="sldNum" sz="quarter" idx="10"/>
          </p:nvPr>
        </p:nvSpPr>
        <p:spPr/>
        <p:txBody>
          <a:bodyPr/>
          <a:lstStyle/>
          <a:p>
            <a:fld id="{648301BA-0F99-41A1-B6FA-B9AF4D1CB9A9}" type="slidenum">
              <a:rPr lang="en-US" smtClean="0"/>
              <a:t>27</a:t>
            </a:fld>
            <a:endParaRPr lang="en-US"/>
          </a:p>
        </p:txBody>
      </p:sp>
    </p:spTree>
    <p:extLst>
      <p:ext uri="{BB962C8B-B14F-4D97-AF65-F5344CB8AC3E}">
        <p14:creationId xmlns:p14="http://schemas.microsoft.com/office/powerpoint/2010/main" val="25318741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is how this looks through the </a:t>
            </a:r>
            <a:r>
              <a:rPr lang="en-US" baseline="0" dirty="0" err="1"/>
              <a:t>RMap</a:t>
            </a:r>
            <a:r>
              <a:rPr lang="en-US" baseline="0" dirty="0"/>
              <a:t> GUI. In this case we are looking at what </a:t>
            </a:r>
            <a:r>
              <a:rPr lang="en-US" baseline="0" dirty="0" err="1"/>
              <a:t>Rmap</a:t>
            </a:r>
            <a:r>
              <a:rPr lang="en-US" baseline="0" dirty="0"/>
              <a:t> knows about some code published in </a:t>
            </a:r>
            <a:r>
              <a:rPr lang="en-US" baseline="0" dirty="0" err="1"/>
              <a:t>Zenodo</a:t>
            </a:r>
            <a:r>
              <a:rPr lang="en-US" baseline="0" dirty="0"/>
              <a:t>. Notice the list of </a:t>
            </a:r>
            <a:r>
              <a:rPr lang="en-US" baseline="0" dirty="0" err="1"/>
              <a:t>DiSCOs</a:t>
            </a:r>
            <a:r>
              <a:rPr lang="en-US" baseline="0" dirty="0"/>
              <a:t> on the right that make up this visual</a:t>
            </a:r>
            <a:endParaRPr lang="en-US" dirty="0"/>
          </a:p>
        </p:txBody>
      </p:sp>
      <p:sp>
        <p:nvSpPr>
          <p:cNvPr id="4" name="Slide Number Placeholder 3"/>
          <p:cNvSpPr>
            <a:spLocks noGrp="1"/>
          </p:cNvSpPr>
          <p:nvPr>
            <p:ph type="sldNum" sz="quarter" idx="10"/>
          </p:nvPr>
        </p:nvSpPr>
        <p:spPr/>
        <p:txBody>
          <a:bodyPr/>
          <a:lstStyle/>
          <a:p>
            <a:fld id="{648301BA-0F99-41A1-B6FA-B9AF4D1CB9A9}" type="slidenum">
              <a:rPr lang="en-US" smtClean="0"/>
              <a:t>28</a:t>
            </a:fld>
            <a:endParaRPr lang="en-US"/>
          </a:p>
        </p:txBody>
      </p:sp>
    </p:spTree>
    <p:extLst>
      <p:ext uri="{BB962C8B-B14F-4D97-AF65-F5344CB8AC3E}">
        <p14:creationId xmlns:p14="http://schemas.microsoft.com/office/powerpoint/2010/main" val="31755799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200" b="0" kern="1200" dirty="0">
                <a:solidFill>
                  <a:schemeClr val="tx1"/>
                </a:solidFill>
                <a:effectLst/>
                <a:latin typeface="+mn-lt"/>
                <a:ea typeface="+mn-ea"/>
                <a:cs typeface="+mn-cs"/>
              </a:rPr>
              <a:t>I showed this before – the issue of metadata being incomplete is a</a:t>
            </a:r>
            <a:r>
              <a:rPr lang="en-US" sz="1200" b="0" kern="1200" baseline="0" dirty="0">
                <a:solidFill>
                  <a:schemeClr val="tx1"/>
                </a:solidFill>
                <a:effectLst/>
                <a:latin typeface="+mn-lt"/>
                <a:ea typeface="+mn-ea"/>
                <a:cs typeface="+mn-cs"/>
              </a:rPr>
              <a:t> significant </a:t>
            </a:r>
            <a:r>
              <a:rPr lang="en-US" sz="1200" b="0" kern="1200" dirty="0">
                <a:solidFill>
                  <a:schemeClr val="tx1"/>
                </a:solidFill>
                <a:effectLst/>
                <a:latin typeface="+mn-lt"/>
                <a:ea typeface="+mn-ea"/>
                <a:cs typeface="+mn-cs"/>
              </a:rPr>
              <a:t>challenge</a:t>
            </a:r>
          </a:p>
        </p:txBody>
      </p:sp>
      <p:sp>
        <p:nvSpPr>
          <p:cNvPr id="4" name="Slide Number Placeholder 3"/>
          <p:cNvSpPr>
            <a:spLocks noGrp="1"/>
          </p:cNvSpPr>
          <p:nvPr>
            <p:ph type="sldNum" sz="quarter" idx="10"/>
          </p:nvPr>
        </p:nvSpPr>
        <p:spPr/>
        <p:txBody>
          <a:bodyPr/>
          <a:lstStyle/>
          <a:p>
            <a:fld id="{81AC4383-B3CB-42B9-A44A-843B9A0BB1EB}" type="slidenum">
              <a:rPr lang="en-US" smtClean="0"/>
              <a:t>29</a:t>
            </a:fld>
            <a:endParaRPr lang="en-US"/>
          </a:p>
        </p:txBody>
      </p:sp>
    </p:spTree>
    <p:extLst>
      <p:ext uri="{BB962C8B-B14F-4D97-AF65-F5344CB8AC3E}">
        <p14:creationId xmlns:p14="http://schemas.microsoft.com/office/powerpoint/2010/main" val="27754216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We can keep harvesting metadata and help harmonize links between platform, with the hope that they eventually fill in.  This has limitations</a:t>
            </a:r>
            <a:endParaRPr lang="en-US" dirty="0"/>
          </a:p>
        </p:txBody>
      </p:sp>
      <p:sp>
        <p:nvSpPr>
          <p:cNvPr id="4" name="Slide Number Placeholder 3"/>
          <p:cNvSpPr>
            <a:spLocks noGrp="1"/>
          </p:cNvSpPr>
          <p:nvPr>
            <p:ph type="sldNum" sz="quarter" idx="10"/>
          </p:nvPr>
        </p:nvSpPr>
        <p:spPr/>
        <p:txBody>
          <a:bodyPr/>
          <a:lstStyle/>
          <a:p>
            <a:fld id="{CD846A61-9FBA-4D8C-99ED-ACDB6E4E28C2}" type="slidenum">
              <a:rPr lang="en-US" smtClean="0"/>
              <a:t>30</a:t>
            </a:fld>
            <a:endParaRPr lang="en-US"/>
          </a:p>
        </p:txBody>
      </p:sp>
    </p:spTree>
    <p:extLst>
      <p:ext uri="{BB962C8B-B14F-4D97-AF65-F5344CB8AC3E}">
        <p14:creationId xmlns:p14="http://schemas.microsoft.com/office/powerpoint/2010/main" val="20570188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solidFill>
                  <a:schemeClr val="bg1">
                    <a:lumMod val="75000"/>
                  </a:schemeClr>
                </a:solidFill>
              </a:rPr>
              <a:t>Pawel </a:t>
            </a:r>
            <a:r>
              <a:rPr lang="en-US" dirty="0" err="1">
                <a:solidFill>
                  <a:schemeClr val="bg1">
                    <a:lumMod val="75000"/>
                  </a:schemeClr>
                </a:solidFill>
              </a:rPr>
              <a:t>Loj</a:t>
            </a:r>
            <a:r>
              <a:rPr lang="en-US" dirty="0">
                <a:solidFill>
                  <a:schemeClr val="bg1">
                    <a:lumMod val="75000"/>
                  </a:schemeClr>
                </a:solidFill>
              </a:rPr>
              <a:t>. https://www.flickr.com/photos/limaoscarjuliet/3305886294/</a:t>
            </a:r>
          </a:p>
          <a:p>
            <a:endParaRPr lang="en-US" dirty="0">
              <a:solidFill>
                <a:schemeClr val="bg1">
                  <a:lumMod val="75000"/>
                </a:schemeClr>
              </a:solidFill>
            </a:endParaRPr>
          </a:p>
        </p:txBody>
      </p:sp>
      <p:sp>
        <p:nvSpPr>
          <p:cNvPr id="4" name="Slide Number Placeholder 3"/>
          <p:cNvSpPr>
            <a:spLocks noGrp="1"/>
          </p:cNvSpPr>
          <p:nvPr>
            <p:ph type="sldNum" sz="quarter" idx="10"/>
          </p:nvPr>
        </p:nvSpPr>
        <p:spPr/>
        <p:txBody>
          <a:bodyPr/>
          <a:lstStyle/>
          <a:p>
            <a:fld id="{81AC4383-B3CB-42B9-A44A-843B9A0BB1EB}" type="slidenum">
              <a:rPr lang="en-US" smtClean="0"/>
              <a:t>31</a:t>
            </a:fld>
            <a:endParaRPr lang="en-US"/>
          </a:p>
        </p:txBody>
      </p:sp>
    </p:spTree>
    <p:extLst>
      <p:ext uri="{BB962C8B-B14F-4D97-AF65-F5344CB8AC3E}">
        <p14:creationId xmlns:p14="http://schemas.microsoft.com/office/powerpoint/2010/main" val="201090080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RMap</a:t>
            </a:r>
            <a:r>
              <a:rPr lang="en-US" dirty="0"/>
              <a:t> is also working with</a:t>
            </a:r>
            <a:r>
              <a:rPr lang="en-US" baseline="0" dirty="0"/>
              <a:t> OSF to create a widget</a:t>
            </a:r>
            <a:r>
              <a:rPr lang="en-US" dirty="0"/>
              <a:t>.  One idea that we are </a:t>
            </a:r>
            <a:r>
              <a:rPr lang="en-US" baseline="0" dirty="0"/>
              <a:t>looking at will support creation of an </a:t>
            </a:r>
            <a:r>
              <a:rPr lang="en-US" baseline="0" dirty="0" err="1"/>
              <a:t>RMap</a:t>
            </a:r>
            <a:r>
              <a:rPr lang="en-US" baseline="0" dirty="0"/>
              <a:t> DiSCO from an OSF project or profile; could possibly also support some customization of that DiSCO; provide a link to the visualization; and support discovery of new connections to the project. </a:t>
            </a:r>
            <a:endParaRPr lang="en-US" dirty="0"/>
          </a:p>
        </p:txBody>
      </p:sp>
      <p:sp>
        <p:nvSpPr>
          <p:cNvPr id="4" name="Slide Number Placeholder 3"/>
          <p:cNvSpPr>
            <a:spLocks noGrp="1"/>
          </p:cNvSpPr>
          <p:nvPr>
            <p:ph type="sldNum" sz="quarter" idx="10"/>
          </p:nvPr>
        </p:nvSpPr>
        <p:spPr/>
        <p:txBody>
          <a:bodyPr/>
          <a:lstStyle/>
          <a:p>
            <a:fld id="{648301BA-0F99-41A1-B6FA-B9AF4D1CB9A9}" type="slidenum">
              <a:rPr lang="en-US" smtClean="0"/>
              <a:t>32</a:t>
            </a:fld>
            <a:endParaRPr lang="en-US"/>
          </a:p>
        </p:txBody>
      </p:sp>
    </p:spTree>
    <p:extLst>
      <p:ext uri="{BB962C8B-B14F-4D97-AF65-F5344CB8AC3E}">
        <p14:creationId xmlns:p14="http://schemas.microsoft.com/office/powerpoint/2010/main" val="23268131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8301BA-0F99-41A1-B6FA-B9AF4D1CB9A9}" type="slidenum">
              <a:rPr lang="en-US" smtClean="0"/>
              <a:t>3</a:t>
            </a:fld>
            <a:endParaRPr lang="en-US"/>
          </a:p>
        </p:txBody>
      </p:sp>
    </p:spTree>
    <p:extLst>
      <p:ext uri="{BB962C8B-B14F-4D97-AF65-F5344CB8AC3E}">
        <p14:creationId xmlns:p14="http://schemas.microsoft.com/office/powerpoint/2010/main" val="18097527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8301BA-0F99-41A1-B6FA-B9AF4D1CB9A9}" type="slidenum">
              <a:rPr lang="en-US" smtClean="0"/>
              <a:t>33</a:t>
            </a:fld>
            <a:endParaRPr lang="en-US"/>
          </a:p>
        </p:txBody>
      </p:sp>
    </p:spTree>
    <p:extLst>
      <p:ext uri="{BB962C8B-B14F-4D97-AF65-F5344CB8AC3E}">
        <p14:creationId xmlns:p14="http://schemas.microsoft.com/office/powerpoint/2010/main" val="27549349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Through shared</a:t>
            </a:r>
            <a:r>
              <a:rPr lang="en-US" baseline="0" dirty="0"/>
              <a:t> URIs they join together.</a:t>
            </a:r>
            <a:endParaRPr lang="en-US" dirty="0"/>
          </a:p>
        </p:txBody>
      </p:sp>
      <p:sp>
        <p:nvSpPr>
          <p:cNvPr id="4" name="Slide Number Placeholder 3"/>
          <p:cNvSpPr>
            <a:spLocks noGrp="1"/>
          </p:cNvSpPr>
          <p:nvPr>
            <p:ph type="sldNum" sz="quarter" idx="10"/>
          </p:nvPr>
        </p:nvSpPr>
        <p:spPr/>
        <p:txBody>
          <a:bodyPr/>
          <a:lstStyle/>
          <a:p>
            <a:fld id="{648301BA-0F99-41A1-B6FA-B9AF4D1CB9A9}" type="slidenum">
              <a:rPr lang="en-US" smtClean="0"/>
              <a:t>34</a:t>
            </a:fld>
            <a:endParaRPr lang="en-US"/>
          </a:p>
        </p:txBody>
      </p:sp>
    </p:spTree>
    <p:extLst>
      <p:ext uri="{BB962C8B-B14F-4D97-AF65-F5344CB8AC3E}">
        <p14:creationId xmlns:p14="http://schemas.microsoft.com/office/powerpoint/2010/main" val="40600565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Through shared</a:t>
            </a:r>
            <a:r>
              <a:rPr lang="en-US" baseline="0" dirty="0"/>
              <a:t> URIs they join together.</a:t>
            </a:r>
            <a:endParaRPr lang="en-US" dirty="0"/>
          </a:p>
        </p:txBody>
      </p:sp>
      <p:sp>
        <p:nvSpPr>
          <p:cNvPr id="4" name="Slide Number Placeholder 3"/>
          <p:cNvSpPr>
            <a:spLocks noGrp="1"/>
          </p:cNvSpPr>
          <p:nvPr>
            <p:ph type="sldNum" sz="quarter" idx="10"/>
          </p:nvPr>
        </p:nvSpPr>
        <p:spPr/>
        <p:txBody>
          <a:bodyPr/>
          <a:lstStyle/>
          <a:p>
            <a:fld id="{648301BA-0F99-41A1-B6FA-B9AF4D1CB9A9}" type="slidenum">
              <a:rPr lang="en-US" smtClean="0"/>
              <a:t>35</a:t>
            </a:fld>
            <a:endParaRPr lang="en-US"/>
          </a:p>
        </p:txBody>
      </p:sp>
    </p:spTree>
    <p:extLst>
      <p:ext uri="{BB962C8B-B14F-4D97-AF65-F5344CB8AC3E}">
        <p14:creationId xmlns:p14="http://schemas.microsoft.com/office/powerpoint/2010/main" val="94775984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p:txBody>
      </p:sp>
      <p:sp>
        <p:nvSpPr>
          <p:cNvPr id="4" name="Slide Number Placeholder 3"/>
          <p:cNvSpPr>
            <a:spLocks noGrp="1"/>
          </p:cNvSpPr>
          <p:nvPr>
            <p:ph type="sldNum" sz="quarter" idx="10"/>
          </p:nvPr>
        </p:nvSpPr>
        <p:spPr/>
        <p:txBody>
          <a:bodyPr/>
          <a:lstStyle/>
          <a:p>
            <a:fld id="{648301BA-0F99-41A1-B6FA-B9AF4D1CB9A9}" type="slidenum">
              <a:rPr lang="en-US" smtClean="0"/>
              <a:t>36</a:t>
            </a:fld>
            <a:endParaRPr lang="en-US"/>
          </a:p>
        </p:txBody>
      </p:sp>
    </p:spTree>
    <p:extLst>
      <p:ext uri="{BB962C8B-B14F-4D97-AF65-F5344CB8AC3E}">
        <p14:creationId xmlns:p14="http://schemas.microsoft.com/office/powerpoint/2010/main" val="127128222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8301BA-0F99-41A1-B6FA-B9AF4D1CB9A9}" type="slidenum">
              <a:rPr lang="en-US" smtClean="0"/>
              <a:t>39</a:t>
            </a:fld>
            <a:endParaRPr lang="en-US"/>
          </a:p>
        </p:txBody>
      </p:sp>
    </p:spTree>
    <p:extLst>
      <p:ext uri="{BB962C8B-B14F-4D97-AF65-F5344CB8AC3E}">
        <p14:creationId xmlns:p14="http://schemas.microsoft.com/office/powerpoint/2010/main" val="41287800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8301BA-0F99-41A1-B6FA-B9AF4D1CB9A9}" type="slidenum">
              <a:rPr lang="en-US" smtClean="0"/>
              <a:t>40</a:t>
            </a:fld>
            <a:endParaRPr lang="en-US"/>
          </a:p>
        </p:txBody>
      </p:sp>
    </p:spTree>
    <p:extLst>
      <p:ext uri="{BB962C8B-B14F-4D97-AF65-F5344CB8AC3E}">
        <p14:creationId xmlns:p14="http://schemas.microsoft.com/office/powerpoint/2010/main" val="211954340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8301BA-0F99-41A1-B6FA-B9AF4D1CB9A9}" type="slidenum">
              <a:rPr lang="en-US" smtClean="0"/>
              <a:t>41</a:t>
            </a:fld>
            <a:endParaRPr lang="en-US"/>
          </a:p>
        </p:txBody>
      </p:sp>
    </p:spTree>
    <p:extLst>
      <p:ext uri="{BB962C8B-B14F-4D97-AF65-F5344CB8AC3E}">
        <p14:creationId xmlns:p14="http://schemas.microsoft.com/office/powerpoint/2010/main" val="22299969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8301BA-0F99-41A1-B6FA-B9AF4D1CB9A9}" type="slidenum">
              <a:rPr lang="en-US" smtClean="0"/>
              <a:t>42</a:t>
            </a:fld>
            <a:endParaRPr lang="en-US"/>
          </a:p>
        </p:txBody>
      </p:sp>
    </p:spTree>
    <p:extLst>
      <p:ext uri="{BB962C8B-B14F-4D97-AF65-F5344CB8AC3E}">
        <p14:creationId xmlns:p14="http://schemas.microsoft.com/office/powerpoint/2010/main" val="38441034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8301BA-0F99-41A1-B6FA-B9AF4D1CB9A9}" type="slidenum">
              <a:rPr lang="en-US" smtClean="0"/>
              <a:t>43</a:t>
            </a:fld>
            <a:endParaRPr lang="en-US"/>
          </a:p>
        </p:txBody>
      </p:sp>
    </p:spTree>
    <p:extLst>
      <p:ext uri="{BB962C8B-B14F-4D97-AF65-F5344CB8AC3E}">
        <p14:creationId xmlns:p14="http://schemas.microsoft.com/office/powerpoint/2010/main" val="158881603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RMap</a:t>
            </a:r>
            <a:r>
              <a:rPr lang="en-US" dirty="0"/>
              <a:t> is also working with</a:t>
            </a:r>
            <a:r>
              <a:rPr lang="en-US" baseline="0" dirty="0"/>
              <a:t> OSF to create a widget</a:t>
            </a:r>
            <a:r>
              <a:rPr lang="en-US" dirty="0"/>
              <a:t>.  One idea that we are </a:t>
            </a:r>
            <a:r>
              <a:rPr lang="en-US" baseline="0" dirty="0"/>
              <a:t>looking at will support creation of an </a:t>
            </a:r>
            <a:r>
              <a:rPr lang="en-US" baseline="0" dirty="0" err="1"/>
              <a:t>RMap</a:t>
            </a:r>
            <a:r>
              <a:rPr lang="en-US" baseline="0" dirty="0"/>
              <a:t> DiSCO from an OSF project or profile; could possibly also support some customization of that DiSCO; provide a link to the visualization; and support discovery of new connections to </a:t>
            </a:r>
            <a:r>
              <a:rPr lang="en-US" baseline="0"/>
              <a:t>the project. </a:t>
            </a:r>
            <a:endParaRPr lang="en-US" dirty="0"/>
          </a:p>
        </p:txBody>
      </p:sp>
      <p:sp>
        <p:nvSpPr>
          <p:cNvPr id="4" name="Slide Number Placeholder 3"/>
          <p:cNvSpPr>
            <a:spLocks noGrp="1"/>
          </p:cNvSpPr>
          <p:nvPr>
            <p:ph type="sldNum" sz="quarter" idx="10"/>
          </p:nvPr>
        </p:nvSpPr>
        <p:spPr/>
        <p:txBody>
          <a:bodyPr/>
          <a:lstStyle/>
          <a:p>
            <a:fld id="{648301BA-0F99-41A1-B6FA-B9AF4D1CB9A9}" type="slidenum">
              <a:rPr lang="en-US" smtClean="0"/>
              <a:t>44</a:t>
            </a:fld>
            <a:endParaRPr lang="en-US"/>
          </a:p>
        </p:txBody>
      </p:sp>
    </p:spTree>
    <p:extLst>
      <p:ext uri="{BB962C8B-B14F-4D97-AF65-F5344CB8AC3E}">
        <p14:creationId xmlns:p14="http://schemas.microsoft.com/office/powerpoint/2010/main" val="37686672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8301BA-0F99-41A1-B6FA-B9AF4D1CB9A9}" type="slidenum">
              <a:rPr lang="en-US" smtClean="0"/>
              <a:t>4</a:t>
            </a:fld>
            <a:endParaRPr lang="en-US"/>
          </a:p>
        </p:txBody>
      </p:sp>
    </p:spTree>
    <p:extLst>
      <p:ext uri="{BB962C8B-B14F-4D97-AF65-F5344CB8AC3E}">
        <p14:creationId xmlns:p14="http://schemas.microsoft.com/office/powerpoint/2010/main" val="239134178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8301BA-0F99-41A1-B6FA-B9AF4D1CB9A9}" type="slidenum">
              <a:rPr lang="en-US" smtClean="0"/>
              <a:t>45</a:t>
            </a:fld>
            <a:endParaRPr lang="en-US"/>
          </a:p>
        </p:txBody>
      </p:sp>
    </p:spTree>
    <p:extLst>
      <p:ext uri="{BB962C8B-B14F-4D97-AF65-F5344CB8AC3E}">
        <p14:creationId xmlns:p14="http://schemas.microsoft.com/office/powerpoint/2010/main" val="3848222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200" b="0" kern="1200" dirty="0">
                <a:solidFill>
                  <a:schemeClr val="tx1"/>
                </a:solidFill>
                <a:effectLst/>
                <a:latin typeface="+mn-lt"/>
                <a:ea typeface="+mn-ea"/>
                <a:cs typeface="+mn-cs"/>
              </a:rPr>
              <a:t>After demo</a:t>
            </a:r>
          </a:p>
        </p:txBody>
      </p:sp>
      <p:sp>
        <p:nvSpPr>
          <p:cNvPr id="4" name="Slide Number Placeholder 3"/>
          <p:cNvSpPr>
            <a:spLocks noGrp="1"/>
          </p:cNvSpPr>
          <p:nvPr>
            <p:ph type="sldNum" sz="quarter" idx="10"/>
          </p:nvPr>
        </p:nvSpPr>
        <p:spPr/>
        <p:txBody>
          <a:bodyPr/>
          <a:lstStyle/>
          <a:p>
            <a:fld id="{81AC4383-B3CB-42B9-A44A-843B9A0BB1EB}" type="slidenum">
              <a:rPr lang="en-US" smtClean="0"/>
              <a:t>46</a:t>
            </a:fld>
            <a:endParaRPr lang="en-US"/>
          </a:p>
        </p:txBody>
      </p:sp>
    </p:spTree>
    <p:extLst>
      <p:ext uri="{BB962C8B-B14F-4D97-AF65-F5344CB8AC3E}">
        <p14:creationId xmlns:p14="http://schemas.microsoft.com/office/powerpoint/2010/main" val="363767977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a:t>
            </a:r>
            <a:r>
              <a:rPr lang="en-US" baseline="0" dirty="0"/>
              <a:t> is the current status. Production version will include implementation of the Memento API standard for versioning and improved </a:t>
            </a:r>
            <a:r>
              <a:rPr lang="en-US" baseline="0"/>
              <a:t>search options.</a:t>
            </a:r>
            <a:endParaRPr lang="en-US" baseline="0" dirty="0"/>
          </a:p>
        </p:txBody>
      </p:sp>
      <p:sp>
        <p:nvSpPr>
          <p:cNvPr id="4" name="Slide Number Placeholder 3"/>
          <p:cNvSpPr>
            <a:spLocks noGrp="1"/>
          </p:cNvSpPr>
          <p:nvPr>
            <p:ph type="sldNum" sz="quarter" idx="10"/>
          </p:nvPr>
        </p:nvSpPr>
        <p:spPr/>
        <p:txBody>
          <a:bodyPr/>
          <a:lstStyle/>
          <a:p>
            <a:fld id="{648301BA-0F99-41A1-B6FA-B9AF4D1CB9A9}" type="slidenum">
              <a:rPr lang="en-US" smtClean="0"/>
              <a:t>47</a:t>
            </a:fld>
            <a:endParaRPr lang="en-US"/>
          </a:p>
        </p:txBody>
      </p:sp>
    </p:spTree>
    <p:extLst>
      <p:ext uri="{BB962C8B-B14F-4D97-AF65-F5344CB8AC3E}">
        <p14:creationId xmlns:p14="http://schemas.microsoft.com/office/powerpoint/2010/main" val="172159647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a:t>
            </a:r>
            <a:r>
              <a:rPr lang="en-US" baseline="0" dirty="0"/>
              <a:t> is the current status. Production version will include implementation of the Memento API standard for versioning and improved </a:t>
            </a:r>
            <a:r>
              <a:rPr lang="en-US" baseline="0"/>
              <a:t>search options.</a:t>
            </a:r>
            <a:endParaRPr lang="en-US" baseline="0" dirty="0"/>
          </a:p>
        </p:txBody>
      </p:sp>
      <p:sp>
        <p:nvSpPr>
          <p:cNvPr id="4" name="Slide Number Placeholder 3"/>
          <p:cNvSpPr>
            <a:spLocks noGrp="1"/>
          </p:cNvSpPr>
          <p:nvPr>
            <p:ph type="sldNum" sz="quarter" idx="10"/>
          </p:nvPr>
        </p:nvSpPr>
        <p:spPr/>
        <p:txBody>
          <a:bodyPr/>
          <a:lstStyle/>
          <a:p>
            <a:fld id="{648301BA-0F99-41A1-B6FA-B9AF4D1CB9A9}" type="slidenum">
              <a:rPr lang="en-US" smtClean="0"/>
              <a:t>48</a:t>
            </a:fld>
            <a:endParaRPr lang="en-US"/>
          </a:p>
        </p:txBody>
      </p:sp>
    </p:spTree>
    <p:extLst>
      <p:ext uri="{BB962C8B-B14F-4D97-AF65-F5344CB8AC3E}">
        <p14:creationId xmlns:p14="http://schemas.microsoft.com/office/powerpoint/2010/main" val="23845135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200" b="0" kern="1200" dirty="0">
                <a:solidFill>
                  <a:schemeClr val="tx1"/>
                </a:solidFill>
                <a:effectLst/>
                <a:latin typeface="+mn-lt"/>
                <a:ea typeface="+mn-ea"/>
                <a:cs typeface="+mn-cs"/>
              </a:rPr>
              <a:t>After demo</a:t>
            </a:r>
          </a:p>
        </p:txBody>
      </p:sp>
      <p:sp>
        <p:nvSpPr>
          <p:cNvPr id="4" name="Slide Number Placeholder 3"/>
          <p:cNvSpPr>
            <a:spLocks noGrp="1"/>
          </p:cNvSpPr>
          <p:nvPr>
            <p:ph type="sldNum" sz="quarter" idx="10"/>
          </p:nvPr>
        </p:nvSpPr>
        <p:spPr/>
        <p:txBody>
          <a:bodyPr/>
          <a:lstStyle/>
          <a:p>
            <a:fld id="{81AC4383-B3CB-42B9-A44A-843B9A0BB1EB}" type="slidenum">
              <a:rPr lang="en-US" smtClean="0"/>
              <a:t>49</a:t>
            </a:fld>
            <a:endParaRPr lang="en-US"/>
          </a:p>
        </p:txBody>
      </p:sp>
    </p:spTree>
    <p:extLst>
      <p:ext uri="{BB962C8B-B14F-4D97-AF65-F5344CB8AC3E}">
        <p14:creationId xmlns:p14="http://schemas.microsoft.com/office/powerpoint/2010/main" val="161314095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aseline="0" dirty="0"/>
              <a:t>Contact and questions.</a:t>
            </a:r>
          </a:p>
        </p:txBody>
      </p:sp>
      <p:sp>
        <p:nvSpPr>
          <p:cNvPr id="4" name="Slide Number Placeholder 3"/>
          <p:cNvSpPr>
            <a:spLocks noGrp="1"/>
          </p:cNvSpPr>
          <p:nvPr>
            <p:ph type="sldNum" sz="quarter" idx="10"/>
          </p:nvPr>
        </p:nvSpPr>
        <p:spPr/>
        <p:txBody>
          <a:bodyPr/>
          <a:lstStyle/>
          <a:p>
            <a:fld id="{A885256D-0C23-401A-ABE4-66602076D777}" type="slidenum">
              <a:rPr lang="en-US" smtClean="0"/>
              <a:t>50</a:t>
            </a:fld>
            <a:endParaRPr lang="en-US"/>
          </a:p>
        </p:txBody>
      </p:sp>
    </p:spTree>
    <p:extLst>
      <p:ext uri="{BB962C8B-B14F-4D97-AF65-F5344CB8AC3E}">
        <p14:creationId xmlns:p14="http://schemas.microsoft.com/office/powerpoint/2010/main" val="426894391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sz="1200" b="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1AC4383-B3CB-42B9-A44A-843B9A0BB1EB}" type="slidenum">
              <a:rPr lang="en-US" smtClean="0"/>
              <a:t>51</a:t>
            </a:fld>
            <a:endParaRPr lang="en-US"/>
          </a:p>
        </p:txBody>
      </p:sp>
    </p:spTree>
    <p:extLst>
      <p:ext uri="{BB962C8B-B14F-4D97-AF65-F5344CB8AC3E}">
        <p14:creationId xmlns:p14="http://schemas.microsoft.com/office/powerpoint/2010/main" val="25015152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Through shared</a:t>
            </a:r>
            <a:r>
              <a:rPr lang="en-US" baseline="0" dirty="0"/>
              <a:t> URIs they join together.</a:t>
            </a:r>
            <a:endParaRPr lang="en-US" dirty="0"/>
          </a:p>
        </p:txBody>
      </p:sp>
      <p:sp>
        <p:nvSpPr>
          <p:cNvPr id="4" name="Slide Number Placeholder 3"/>
          <p:cNvSpPr>
            <a:spLocks noGrp="1"/>
          </p:cNvSpPr>
          <p:nvPr>
            <p:ph type="sldNum" sz="quarter" idx="10"/>
          </p:nvPr>
        </p:nvSpPr>
        <p:spPr/>
        <p:txBody>
          <a:bodyPr/>
          <a:lstStyle/>
          <a:p>
            <a:fld id="{648301BA-0F99-41A1-B6FA-B9AF4D1CB9A9}" type="slidenum">
              <a:rPr lang="en-US" smtClean="0"/>
              <a:t>52</a:t>
            </a:fld>
            <a:endParaRPr lang="en-US"/>
          </a:p>
        </p:txBody>
      </p:sp>
    </p:spTree>
    <p:extLst>
      <p:ext uri="{BB962C8B-B14F-4D97-AF65-F5344CB8AC3E}">
        <p14:creationId xmlns:p14="http://schemas.microsoft.com/office/powerpoint/2010/main" val="331718618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Through shared</a:t>
            </a:r>
            <a:r>
              <a:rPr lang="en-US" baseline="0" dirty="0"/>
              <a:t> URIs they join together.</a:t>
            </a:r>
            <a:endParaRPr lang="en-US" dirty="0"/>
          </a:p>
        </p:txBody>
      </p:sp>
      <p:sp>
        <p:nvSpPr>
          <p:cNvPr id="4" name="Slide Number Placeholder 3"/>
          <p:cNvSpPr>
            <a:spLocks noGrp="1"/>
          </p:cNvSpPr>
          <p:nvPr>
            <p:ph type="sldNum" sz="quarter" idx="10"/>
          </p:nvPr>
        </p:nvSpPr>
        <p:spPr/>
        <p:txBody>
          <a:bodyPr/>
          <a:lstStyle/>
          <a:p>
            <a:fld id="{648301BA-0F99-41A1-B6FA-B9AF4D1CB9A9}" type="slidenum">
              <a:rPr lang="en-US" smtClean="0"/>
              <a:t>53</a:t>
            </a:fld>
            <a:endParaRPr lang="en-US"/>
          </a:p>
        </p:txBody>
      </p:sp>
    </p:spTree>
    <p:extLst>
      <p:ext uri="{BB962C8B-B14F-4D97-AF65-F5344CB8AC3E}">
        <p14:creationId xmlns:p14="http://schemas.microsoft.com/office/powerpoint/2010/main" val="39669778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200" b="0" kern="1200" dirty="0">
                <a:solidFill>
                  <a:schemeClr val="tx1"/>
                </a:solidFill>
                <a:effectLst/>
                <a:latin typeface="+mn-lt"/>
                <a:ea typeface="+mn-ea"/>
                <a:cs typeface="+mn-cs"/>
              </a:rPr>
              <a:t>Concept</a:t>
            </a:r>
            <a:r>
              <a:rPr lang="en-US" sz="1200" b="0" kern="1200" baseline="0" dirty="0">
                <a:solidFill>
                  <a:schemeClr val="tx1"/>
                </a:solidFill>
                <a:effectLst/>
                <a:latin typeface="+mn-lt"/>
                <a:ea typeface="+mn-ea"/>
                <a:cs typeface="+mn-cs"/>
              </a:rPr>
              <a:t> of a scholarly work has shifted. Used to be mostly focused on articles. Citation lists would point to other articles. </a:t>
            </a:r>
            <a:endParaRPr lang="en-US" sz="1200" b="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1AC4383-B3CB-42B9-A44A-843B9A0BB1EB}" type="slidenum">
              <a:rPr lang="en-US" smtClean="0"/>
              <a:t>5</a:t>
            </a:fld>
            <a:endParaRPr lang="en-US"/>
          </a:p>
        </p:txBody>
      </p:sp>
    </p:spTree>
    <p:extLst>
      <p:ext uri="{BB962C8B-B14F-4D97-AF65-F5344CB8AC3E}">
        <p14:creationId xmlns:p14="http://schemas.microsoft.com/office/powerpoint/2010/main" val="31233687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200" b="0" kern="1200" baseline="0" dirty="0">
                <a:solidFill>
                  <a:schemeClr val="tx1"/>
                </a:solidFill>
                <a:effectLst/>
                <a:latin typeface="+mn-lt"/>
                <a:ea typeface="+mn-ea"/>
                <a:cs typeface="+mn-cs"/>
              </a:rPr>
              <a:t>Now more and more articles citing webpages and with pressure from funders and publishers there is a push to provide more evidence for reproducibility. So the map is starting to get complex.  These components are published in different places at different times.</a:t>
            </a:r>
          </a:p>
        </p:txBody>
      </p:sp>
      <p:sp>
        <p:nvSpPr>
          <p:cNvPr id="4" name="Slide Number Placeholder 3"/>
          <p:cNvSpPr>
            <a:spLocks noGrp="1"/>
          </p:cNvSpPr>
          <p:nvPr>
            <p:ph type="sldNum" sz="quarter" idx="10"/>
          </p:nvPr>
        </p:nvSpPr>
        <p:spPr/>
        <p:txBody>
          <a:bodyPr/>
          <a:lstStyle/>
          <a:p>
            <a:fld id="{81AC4383-B3CB-42B9-A44A-843B9A0BB1EB}" type="slidenum">
              <a:rPr lang="en-US" smtClean="0"/>
              <a:t>6</a:t>
            </a:fld>
            <a:endParaRPr lang="en-US"/>
          </a:p>
        </p:txBody>
      </p:sp>
    </p:spTree>
    <p:extLst>
      <p:ext uri="{BB962C8B-B14F-4D97-AF65-F5344CB8AC3E}">
        <p14:creationId xmlns:p14="http://schemas.microsoft.com/office/powerpoint/2010/main" val="40121516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a:solidFill>
                  <a:schemeClr val="bg1"/>
                </a:solidFill>
                <a:ea typeface="ＭＳ Ｐゴシック" panose="020B0600070205080204" pitchFamily="34" charset="-128"/>
              </a:rPr>
              <a:t>Adding to the complexity is the</a:t>
            </a:r>
            <a:r>
              <a:rPr lang="en-US" altLang="en-US" sz="1200" baseline="0" dirty="0">
                <a:solidFill>
                  <a:schemeClr val="bg1"/>
                </a:solidFill>
                <a:ea typeface="ＭＳ Ｐゴシック" panose="020B0600070205080204" pitchFamily="34" charset="-128"/>
              </a:rPr>
              <a:t> ideas laid out in this OCLC report. Digital objects are produced throughout the research process, and this does not end at the time of publication or even at the end of the research. Often things like code continue to be revised, or there is addition commentary, reuse etc.</a:t>
            </a:r>
            <a:endParaRPr lang="en-US" altLang="en-US" sz="1200" dirty="0">
              <a:solidFill>
                <a:schemeClr val="bg1"/>
              </a:solidFill>
              <a:ea typeface="ＭＳ Ｐゴシック" panose="020B0600070205080204" pitchFamily="34"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a:solidFill>
                  <a:schemeClr val="bg1"/>
                </a:solidFill>
                <a:ea typeface="ＭＳ Ｐゴシック" panose="020B0600070205080204" pitchFamily="34" charset="-128"/>
              </a:rPr>
              <a:t>Lavoie, Brian, Eric Childress, Ricky </a:t>
            </a:r>
            <a:r>
              <a:rPr lang="en-US" altLang="en-US" sz="1200" dirty="0" err="1">
                <a:solidFill>
                  <a:schemeClr val="bg1"/>
                </a:solidFill>
                <a:ea typeface="ＭＳ Ｐゴシック" panose="020B0600070205080204" pitchFamily="34" charset="-128"/>
              </a:rPr>
              <a:t>Erway</a:t>
            </a:r>
            <a:r>
              <a:rPr lang="en-US" altLang="en-US" sz="1200" dirty="0">
                <a:solidFill>
                  <a:schemeClr val="bg1"/>
                </a:solidFill>
                <a:ea typeface="ＭＳ Ｐゴシック" panose="020B0600070205080204" pitchFamily="34" charset="-128"/>
              </a:rPr>
              <a:t>, </a:t>
            </a:r>
            <a:r>
              <a:rPr lang="en-US" altLang="en-US" sz="1200" dirty="0" err="1">
                <a:solidFill>
                  <a:schemeClr val="bg1"/>
                </a:solidFill>
                <a:ea typeface="ＭＳ Ｐゴシック" panose="020B0600070205080204" pitchFamily="34" charset="-128"/>
              </a:rPr>
              <a:t>Ixchel</a:t>
            </a:r>
            <a:r>
              <a:rPr lang="en-US" altLang="en-US" sz="1200" dirty="0">
                <a:solidFill>
                  <a:schemeClr val="bg1"/>
                </a:solidFill>
                <a:ea typeface="ＭＳ Ｐゴシック" panose="020B0600070205080204" pitchFamily="34" charset="-128"/>
              </a:rPr>
              <a:t> </a:t>
            </a:r>
            <a:r>
              <a:rPr lang="en-US" altLang="en-US" sz="1200" dirty="0" err="1">
                <a:solidFill>
                  <a:schemeClr val="bg1"/>
                </a:solidFill>
                <a:ea typeface="ＭＳ Ｐゴシック" panose="020B0600070205080204" pitchFamily="34" charset="-128"/>
              </a:rPr>
              <a:t>Faniel</a:t>
            </a:r>
            <a:r>
              <a:rPr lang="en-US" altLang="en-US" sz="1200" dirty="0">
                <a:solidFill>
                  <a:schemeClr val="bg1"/>
                </a:solidFill>
                <a:ea typeface="ＭＳ Ｐゴシック" panose="020B0600070205080204" pitchFamily="34" charset="-128"/>
              </a:rPr>
              <a:t>, Constance </a:t>
            </a:r>
            <a:r>
              <a:rPr lang="en-US" altLang="en-US" sz="1200" dirty="0" err="1">
                <a:solidFill>
                  <a:schemeClr val="bg1"/>
                </a:solidFill>
                <a:ea typeface="ＭＳ Ｐゴシック" panose="020B0600070205080204" pitchFamily="34" charset="-128"/>
              </a:rPr>
              <a:t>Malpas</a:t>
            </a:r>
            <a:r>
              <a:rPr lang="en-US" altLang="en-US" sz="1200" dirty="0">
                <a:solidFill>
                  <a:schemeClr val="bg1"/>
                </a:solidFill>
                <a:ea typeface="ＭＳ Ｐゴシック" panose="020B0600070205080204" pitchFamily="34" charset="-128"/>
              </a:rPr>
              <a:t>, Jennifer </a:t>
            </a:r>
            <a:r>
              <a:rPr lang="en-US" altLang="en-US" sz="1200" dirty="0" err="1">
                <a:solidFill>
                  <a:schemeClr val="bg1"/>
                </a:solidFill>
                <a:ea typeface="ＭＳ Ｐゴシック" panose="020B0600070205080204" pitchFamily="34" charset="-128"/>
              </a:rPr>
              <a:t>Schaffner</a:t>
            </a:r>
            <a:r>
              <a:rPr lang="en-US" altLang="en-US" sz="1200" dirty="0">
                <a:solidFill>
                  <a:schemeClr val="bg1"/>
                </a:solidFill>
                <a:ea typeface="ＭＳ Ｐゴシック" panose="020B0600070205080204" pitchFamily="34" charset="-128"/>
              </a:rPr>
              <a:t>, and </a:t>
            </a:r>
            <a:r>
              <a:rPr lang="en-US" altLang="en-US" sz="1200" dirty="0" err="1">
                <a:solidFill>
                  <a:schemeClr val="bg1"/>
                </a:solidFill>
                <a:ea typeface="ＭＳ Ｐゴシック" panose="020B0600070205080204" pitchFamily="34" charset="-128"/>
              </a:rPr>
              <a:t>Titia</a:t>
            </a:r>
            <a:r>
              <a:rPr lang="en-US" altLang="en-US" sz="1200" dirty="0">
                <a:solidFill>
                  <a:schemeClr val="bg1"/>
                </a:solidFill>
                <a:ea typeface="ＭＳ Ｐゴシック" panose="020B0600070205080204" pitchFamily="34" charset="-128"/>
              </a:rPr>
              <a:t> van der </a:t>
            </a:r>
            <a:r>
              <a:rPr lang="en-US" altLang="en-US" sz="1200" dirty="0" err="1">
                <a:solidFill>
                  <a:schemeClr val="bg1"/>
                </a:solidFill>
                <a:ea typeface="ＭＳ Ｐゴシック" panose="020B0600070205080204" pitchFamily="34" charset="-128"/>
              </a:rPr>
              <a:t>Werf</a:t>
            </a:r>
            <a:r>
              <a:rPr lang="en-US" altLang="en-US" sz="1200" dirty="0">
                <a:solidFill>
                  <a:schemeClr val="bg1"/>
                </a:solidFill>
                <a:ea typeface="ＭＳ Ｐゴシック" panose="020B0600070205080204" pitchFamily="34" charset="-128"/>
              </a:rPr>
              <a:t>. 2014. The Evolving Scholarly Record. Dublin, Ohio: OCLC Research. </a:t>
            </a:r>
            <a:r>
              <a:rPr lang="en-US" sz="1200" dirty="0">
                <a:solidFill>
                  <a:schemeClr val="bg1"/>
                </a:solidFill>
              </a:rPr>
              <a:t>http://www.oclc.org/research/publications/library/2014/oclcresearch-evolving-scholarly-record-2014.pdf</a:t>
            </a:r>
          </a:p>
        </p:txBody>
      </p:sp>
      <p:sp>
        <p:nvSpPr>
          <p:cNvPr id="4" name="Slide Number Placeholder 3"/>
          <p:cNvSpPr>
            <a:spLocks noGrp="1"/>
          </p:cNvSpPr>
          <p:nvPr>
            <p:ph type="sldNum" sz="quarter" idx="10"/>
          </p:nvPr>
        </p:nvSpPr>
        <p:spPr/>
        <p:txBody>
          <a:bodyPr/>
          <a:lstStyle/>
          <a:p>
            <a:fld id="{648301BA-0F99-41A1-B6FA-B9AF4D1CB9A9}" type="slidenum">
              <a:rPr lang="en-US" smtClean="0"/>
              <a:t>7</a:t>
            </a:fld>
            <a:endParaRPr lang="en-US"/>
          </a:p>
        </p:txBody>
      </p:sp>
    </p:spTree>
    <p:extLst>
      <p:ext uri="{BB962C8B-B14F-4D97-AF65-F5344CB8AC3E}">
        <p14:creationId xmlns:p14="http://schemas.microsoft.com/office/powerpoint/2010/main" val="28897082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Author</a:t>
            </a:r>
            <a:r>
              <a:rPr lang="en-US" baseline="0" dirty="0"/>
              <a:t> list – typically just a list of names, sometimes meaning to the ordering, but you can tell little about how people contributed or if others were involved.  </a:t>
            </a:r>
            <a:r>
              <a:rPr lang="en-US" dirty="0"/>
              <a:t>Article</a:t>
            </a:r>
            <a:r>
              <a:rPr lang="en-US" baseline="0" dirty="0"/>
              <a:t> citations are limited. They are s</a:t>
            </a:r>
            <a:r>
              <a:rPr lang="en-US" dirty="0"/>
              <a:t>tatic,</a:t>
            </a:r>
            <a:r>
              <a:rPr lang="en-US" baseline="0" dirty="0"/>
              <a:t> f</a:t>
            </a:r>
            <a:r>
              <a:rPr lang="en-US" dirty="0"/>
              <a:t>rom perspective of article – not</a:t>
            </a:r>
            <a:r>
              <a:rPr lang="en-US" baseline="0" dirty="0"/>
              <a:t> a complete view of the underlying work. </a:t>
            </a:r>
            <a:r>
              <a:rPr lang="en-US" dirty="0"/>
              <a:t>Constrained by rules, format. Nature of relationship to other works cannot be expressed. Data citation unevenly implemented. Some</a:t>
            </a:r>
            <a:r>
              <a:rPr lang="en-US" baseline="0" dirty="0"/>
              <a:t> work</a:t>
            </a:r>
            <a:r>
              <a:rPr lang="en-US" dirty="0"/>
              <a:t> has no corresponding article</a:t>
            </a:r>
          </a:p>
        </p:txBody>
      </p:sp>
      <p:sp>
        <p:nvSpPr>
          <p:cNvPr id="4" name="Slide Number Placeholder 3"/>
          <p:cNvSpPr>
            <a:spLocks noGrp="1"/>
          </p:cNvSpPr>
          <p:nvPr>
            <p:ph type="sldNum" sz="quarter" idx="10"/>
          </p:nvPr>
        </p:nvSpPr>
        <p:spPr/>
        <p:txBody>
          <a:bodyPr/>
          <a:lstStyle/>
          <a:p>
            <a:fld id="{648301BA-0F99-41A1-B6FA-B9AF4D1CB9A9}" type="slidenum">
              <a:rPr lang="en-US" smtClean="0"/>
              <a:t>8</a:t>
            </a:fld>
            <a:endParaRPr lang="en-US"/>
          </a:p>
        </p:txBody>
      </p:sp>
    </p:spTree>
    <p:extLst>
      <p:ext uri="{BB962C8B-B14F-4D97-AF65-F5344CB8AC3E}">
        <p14:creationId xmlns:p14="http://schemas.microsoft.com/office/powerpoint/2010/main" val="40138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sz="1200" b="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1AC4383-B3CB-42B9-A44A-843B9A0BB1EB}" type="slidenum">
              <a:rPr lang="en-US" smtClean="0"/>
              <a:t>9</a:t>
            </a:fld>
            <a:endParaRPr lang="en-US"/>
          </a:p>
        </p:txBody>
      </p:sp>
    </p:spTree>
    <p:extLst>
      <p:ext uri="{BB962C8B-B14F-4D97-AF65-F5344CB8AC3E}">
        <p14:creationId xmlns:p14="http://schemas.microsoft.com/office/powerpoint/2010/main" val="375443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CABE83A-474E-45D6-92D6-A0CA45C91EBF}" type="datetimeFigureOut">
              <a:rPr lang="en-US" smtClean="0"/>
              <a:t>7/25/2017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B67FC7-C62D-48F6-87EC-43B8D559A1DD}" type="slidenum">
              <a:rPr lang="en-US" smtClean="0"/>
              <a:t>‹#›</a:t>
            </a:fld>
            <a:endParaRPr lang="en-US"/>
          </a:p>
        </p:txBody>
      </p:sp>
    </p:spTree>
    <p:extLst>
      <p:ext uri="{BB962C8B-B14F-4D97-AF65-F5344CB8AC3E}">
        <p14:creationId xmlns:p14="http://schemas.microsoft.com/office/powerpoint/2010/main" val="39228161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CABE83A-474E-45D6-92D6-A0CA45C91EBF}" type="datetimeFigureOut">
              <a:rPr lang="en-US" smtClean="0"/>
              <a:t>7/25/2017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B67FC7-C62D-48F6-87EC-43B8D559A1DD}" type="slidenum">
              <a:rPr lang="en-US" smtClean="0"/>
              <a:t>‹#›</a:t>
            </a:fld>
            <a:endParaRPr lang="en-US"/>
          </a:p>
        </p:txBody>
      </p:sp>
    </p:spTree>
    <p:extLst>
      <p:ext uri="{BB962C8B-B14F-4D97-AF65-F5344CB8AC3E}">
        <p14:creationId xmlns:p14="http://schemas.microsoft.com/office/powerpoint/2010/main" val="1602005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CABE83A-474E-45D6-92D6-A0CA45C91EBF}" type="datetimeFigureOut">
              <a:rPr lang="en-US" smtClean="0"/>
              <a:t>7/25/2017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B67FC7-C62D-48F6-87EC-43B8D559A1DD}" type="slidenum">
              <a:rPr lang="en-US" smtClean="0"/>
              <a:t>‹#›</a:t>
            </a:fld>
            <a:endParaRPr lang="en-US"/>
          </a:p>
        </p:txBody>
      </p:sp>
    </p:spTree>
    <p:extLst>
      <p:ext uri="{BB962C8B-B14F-4D97-AF65-F5344CB8AC3E}">
        <p14:creationId xmlns:p14="http://schemas.microsoft.com/office/powerpoint/2010/main" val="11121775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2339" y="163790"/>
            <a:ext cx="11518084" cy="910002"/>
          </a:xfrm>
        </p:spPr>
        <p:txBody>
          <a:bodyPr>
            <a:normAutofit/>
          </a:bodyPr>
          <a:lstStyle>
            <a:lvl1pPr>
              <a:defRPr sz="4800" b="1"/>
            </a:lvl1pPr>
          </a:lstStyle>
          <a:p>
            <a:r>
              <a:rPr lang="en-US" dirty="0"/>
              <a:t>Click to edit Master title style</a:t>
            </a:r>
          </a:p>
        </p:txBody>
      </p:sp>
      <p:sp>
        <p:nvSpPr>
          <p:cNvPr id="3" name="Content Placeholder 2"/>
          <p:cNvSpPr>
            <a:spLocks noGrp="1"/>
          </p:cNvSpPr>
          <p:nvPr>
            <p:ph idx="1"/>
          </p:nvPr>
        </p:nvSpPr>
        <p:spPr>
          <a:xfrm>
            <a:off x="352339" y="1288734"/>
            <a:ext cx="11518084" cy="4910733"/>
          </a:xfrm>
        </p:spPr>
        <p:txBody>
          <a:bodyPr/>
          <a:lstStyle>
            <a:lvl1pPr>
              <a:defRPr sz="3600"/>
            </a:lvl1pPr>
            <a:lvl2pPr>
              <a:defRPr sz="3200"/>
            </a:lvl2pPr>
            <a:lvl3pPr>
              <a:defRPr sz="2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385195" y="6356356"/>
            <a:ext cx="2743200" cy="365125"/>
          </a:xfrm>
        </p:spPr>
        <p:txBody>
          <a:bodyPr/>
          <a:lstStyle/>
          <a:p>
            <a:fld id="{6CABE83A-474E-45D6-92D6-A0CA45C91EBF}" type="datetimeFigureOut">
              <a:rPr lang="en-US" smtClean="0"/>
              <a:t>7/25/2017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127223" y="6356355"/>
            <a:ext cx="2743200" cy="365125"/>
          </a:xfrm>
        </p:spPr>
        <p:txBody>
          <a:bodyPr/>
          <a:lstStyle/>
          <a:p>
            <a:fld id="{B1B67FC7-C62D-48F6-87EC-43B8D559A1DD}" type="slidenum">
              <a:rPr lang="en-US" smtClean="0"/>
              <a:t>‹#›</a:t>
            </a:fld>
            <a:endParaRPr lang="en-US"/>
          </a:p>
        </p:txBody>
      </p:sp>
    </p:spTree>
    <p:extLst>
      <p:ext uri="{BB962C8B-B14F-4D97-AF65-F5344CB8AC3E}">
        <p14:creationId xmlns:p14="http://schemas.microsoft.com/office/powerpoint/2010/main" val="3233730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4"/>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9"/>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CABE83A-474E-45D6-92D6-A0CA45C91EBF}" type="datetimeFigureOut">
              <a:rPr lang="en-US" smtClean="0"/>
              <a:t>7/25/2017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B67FC7-C62D-48F6-87EC-43B8D559A1DD}" type="slidenum">
              <a:rPr lang="en-US" smtClean="0"/>
              <a:t>‹#›</a:t>
            </a:fld>
            <a:endParaRPr lang="en-US"/>
          </a:p>
        </p:txBody>
      </p:sp>
    </p:spTree>
    <p:extLst>
      <p:ext uri="{BB962C8B-B14F-4D97-AF65-F5344CB8AC3E}">
        <p14:creationId xmlns:p14="http://schemas.microsoft.com/office/powerpoint/2010/main" val="4272109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CABE83A-474E-45D6-92D6-A0CA45C91EBF}" type="datetimeFigureOut">
              <a:rPr lang="en-US" smtClean="0"/>
              <a:t>7/25/2017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B67FC7-C62D-48F6-87EC-43B8D559A1DD}" type="slidenum">
              <a:rPr lang="en-US" smtClean="0"/>
              <a:t>‹#›</a:t>
            </a:fld>
            <a:endParaRPr lang="en-US"/>
          </a:p>
        </p:txBody>
      </p:sp>
    </p:spTree>
    <p:extLst>
      <p:ext uri="{BB962C8B-B14F-4D97-AF65-F5344CB8AC3E}">
        <p14:creationId xmlns:p14="http://schemas.microsoft.com/office/powerpoint/2010/main" val="859394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CABE83A-474E-45D6-92D6-A0CA45C91EBF}" type="datetimeFigureOut">
              <a:rPr lang="en-US" smtClean="0"/>
              <a:t>7/25/2017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B67FC7-C62D-48F6-87EC-43B8D559A1DD}" type="slidenum">
              <a:rPr lang="en-US" smtClean="0"/>
              <a:t>‹#›</a:t>
            </a:fld>
            <a:endParaRPr lang="en-US"/>
          </a:p>
        </p:txBody>
      </p:sp>
    </p:spTree>
    <p:extLst>
      <p:ext uri="{BB962C8B-B14F-4D97-AF65-F5344CB8AC3E}">
        <p14:creationId xmlns:p14="http://schemas.microsoft.com/office/powerpoint/2010/main" val="3592545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CABE83A-474E-45D6-92D6-A0CA45C91EBF}" type="datetimeFigureOut">
              <a:rPr lang="en-US" smtClean="0"/>
              <a:t>7/25/2017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B67FC7-C62D-48F6-87EC-43B8D559A1DD}" type="slidenum">
              <a:rPr lang="en-US" smtClean="0"/>
              <a:t>‹#›</a:t>
            </a:fld>
            <a:endParaRPr lang="en-US"/>
          </a:p>
        </p:txBody>
      </p:sp>
    </p:spTree>
    <p:extLst>
      <p:ext uri="{BB962C8B-B14F-4D97-AF65-F5344CB8AC3E}">
        <p14:creationId xmlns:p14="http://schemas.microsoft.com/office/powerpoint/2010/main" val="1270496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ABE83A-474E-45D6-92D6-A0CA45C91EBF}" type="datetimeFigureOut">
              <a:rPr lang="en-US" smtClean="0"/>
              <a:t>7/25/2017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B67FC7-C62D-48F6-87EC-43B8D559A1DD}" type="slidenum">
              <a:rPr lang="en-US" smtClean="0"/>
              <a:t>‹#›</a:t>
            </a:fld>
            <a:endParaRPr lang="en-US"/>
          </a:p>
        </p:txBody>
      </p:sp>
    </p:spTree>
    <p:extLst>
      <p:ext uri="{BB962C8B-B14F-4D97-AF65-F5344CB8AC3E}">
        <p14:creationId xmlns:p14="http://schemas.microsoft.com/office/powerpoint/2010/main" val="28341103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31"/>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CABE83A-474E-45D6-92D6-A0CA45C91EBF}" type="datetimeFigureOut">
              <a:rPr lang="en-US" smtClean="0"/>
              <a:t>7/25/2017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B67FC7-C62D-48F6-87EC-43B8D559A1DD}" type="slidenum">
              <a:rPr lang="en-US" smtClean="0"/>
              <a:t>‹#›</a:t>
            </a:fld>
            <a:endParaRPr lang="en-US"/>
          </a:p>
        </p:txBody>
      </p:sp>
    </p:spTree>
    <p:extLst>
      <p:ext uri="{BB962C8B-B14F-4D97-AF65-F5344CB8AC3E}">
        <p14:creationId xmlns:p14="http://schemas.microsoft.com/office/powerpoint/2010/main" val="2179892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31"/>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CABE83A-474E-45D6-92D6-A0CA45C91EBF}" type="datetimeFigureOut">
              <a:rPr lang="en-US" smtClean="0"/>
              <a:t>7/25/2017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B67FC7-C62D-48F6-87EC-43B8D559A1DD}" type="slidenum">
              <a:rPr lang="en-US" smtClean="0"/>
              <a:t>‹#›</a:t>
            </a:fld>
            <a:endParaRPr lang="en-US"/>
          </a:p>
        </p:txBody>
      </p:sp>
    </p:spTree>
    <p:extLst>
      <p:ext uri="{BB962C8B-B14F-4D97-AF65-F5344CB8AC3E}">
        <p14:creationId xmlns:p14="http://schemas.microsoft.com/office/powerpoint/2010/main" val="983979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ABE83A-474E-45D6-92D6-A0CA45C91EBF}" type="datetimeFigureOut">
              <a:rPr lang="en-US" smtClean="0"/>
              <a:t>7/25/2017</a:t>
            </a:fld>
            <a:endParaRPr lang="en-US"/>
          </a:p>
        </p:txBody>
      </p:sp>
      <p:sp>
        <p:nvSpPr>
          <p:cNvPr id="5" name="Footer Placeholder 4"/>
          <p:cNvSpPr>
            <a:spLocks noGrp="1"/>
          </p:cNvSpPr>
          <p:nvPr>
            <p:ph type="ftr" sz="quarter" idx="3"/>
          </p:nvPr>
        </p:nvSpPr>
        <p:spPr>
          <a:xfrm>
            <a:off x="4038600" y="6356356"/>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B67FC7-C62D-48F6-87EC-43B8D559A1DD}" type="slidenum">
              <a:rPr lang="en-US" smtClean="0"/>
              <a:t>‹#›</a:t>
            </a:fld>
            <a:endParaRPr lang="en-US"/>
          </a:p>
        </p:txBody>
      </p:sp>
    </p:spTree>
    <p:extLst>
      <p:ext uri="{BB962C8B-B14F-4D97-AF65-F5344CB8AC3E}">
        <p14:creationId xmlns:p14="http://schemas.microsoft.com/office/powerpoint/2010/main" val="12854207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7.png"/></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7.png"/></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7.png"/></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hyperlink" Target="http://www.oclc.org/research/publications/library/2014/oclcresearch-evolving-scholarly-record-2014.pdf"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hyperlink" Target="https://test.rmap-hub.org/" TargetMode="External"/><Relationship Id="rId5" Type="http://schemas.openxmlformats.org/officeDocument/2006/relationships/hyperlink" Target="https://github.com/rmap-project" TargetMode="External"/><Relationship Id="rId4" Type="http://schemas.openxmlformats.org/officeDocument/2006/relationships/image" Target="../media/image16.png"/></Relationships>
</file>

<file path=ppt/slides/_rels/slide4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4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hyperlink" Target="http://www.rmap-project.info/" TargetMode="External"/><Relationship Id="rId7" Type="http://schemas.openxmlformats.org/officeDocument/2006/relationships/image" Target="../media/image4.jpg"/><Relationship Id="rId12" Type="http://schemas.openxmlformats.org/officeDocument/2006/relationships/image" Target="../media/image6.jpg"/><Relationship Id="rId2" Type="http://schemas.openxmlformats.org/officeDocument/2006/relationships/notesSlide" Target="../notesSlides/notesSlide45.xml"/><Relationship Id="rId1" Type="http://schemas.openxmlformats.org/officeDocument/2006/relationships/slideLayout" Target="../slideLayouts/slideLayout1.xml"/><Relationship Id="rId6" Type="http://schemas.openxmlformats.org/officeDocument/2006/relationships/hyperlink" Target="mailto:rboehm@jhu.edu" TargetMode="External"/><Relationship Id="rId11" Type="http://schemas.openxmlformats.org/officeDocument/2006/relationships/image" Target="../media/image5.png"/><Relationship Id="rId5" Type="http://schemas.openxmlformats.org/officeDocument/2006/relationships/hyperlink" Target="mailto:karen.hanson@jhu.edu" TargetMode="External"/><Relationship Id="rId10" Type="http://schemas.openxmlformats.org/officeDocument/2006/relationships/image" Target="../media/image3.png"/><Relationship Id="rId4" Type="http://schemas.openxmlformats.org/officeDocument/2006/relationships/hyperlink" Target="https://rmap-project.atlassian.net/" TargetMode="External"/><Relationship Id="rId9" Type="http://schemas.openxmlformats.org/officeDocument/2006/relationships/image" Target="../media/image2.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7.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7.png"/></Relationships>
</file>

<file path=ppt/slides/_rels/slide5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7.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www.oclc.org/research/publications/library/2014/oclcresearch-evolving-scholarly-record-2014.pdf"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1150438" y="2273707"/>
            <a:ext cx="10697850" cy="2492990"/>
          </a:xfrm>
          <a:prstGeom prst="rect">
            <a:avLst/>
          </a:prstGeom>
          <a:noFill/>
        </p:spPr>
        <p:txBody>
          <a:bodyPr wrap="square" rtlCol="0">
            <a:spAutoFit/>
          </a:bodyPr>
          <a:lstStyle/>
          <a:p>
            <a:r>
              <a:rPr lang="en-US" sz="3200" dirty="0">
                <a:solidFill>
                  <a:srgbClr val="313368"/>
                </a:solidFill>
              </a:rPr>
              <a:t>Integrating </a:t>
            </a:r>
            <a:r>
              <a:rPr lang="en-US" sz="3200" dirty="0" err="1">
                <a:solidFill>
                  <a:srgbClr val="313368"/>
                </a:solidFill>
              </a:rPr>
              <a:t>RMap</a:t>
            </a:r>
            <a:r>
              <a:rPr lang="en-US" sz="3200" dirty="0">
                <a:solidFill>
                  <a:srgbClr val="313368"/>
                </a:solidFill>
              </a:rPr>
              <a:t> with the Open Science Framework</a:t>
            </a:r>
          </a:p>
          <a:p>
            <a:endParaRPr lang="en-US" sz="2400" dirty="0">
              <a:solidFill>
                <a:srgbClr val="313368"/>
              </a:solidFill>
            </a:endParaRPr>
          </a:p>
          <a:p>
            <a:r>
              <a:rPr lang="en-US" sz="2000" i="1" dirty="0">
                <a:solidFill>
                  <a:srgbClr val="313368"/>
                </a:solidFill>
              </a:rPr>
              <a:t>Karen Hanson, Data Conservancy, JHU</a:t>
            </a:r>
          </a:p>
          <a:p>
            <a:r>
              <a:rPr lang="en-US" sz="2000" i="1" dirty="0">
                <a:solidFill>
                  <a:srgbClr val="313368"/>
                </a:solidFill>
              </a:rPr>
              <a:t>Reid Boehm, Data Management Services, JHU</a:t>
            </a:r>
          </a:p>
          <a:p>
            <a:endParaRPr lang="en-US" sz="2000" i="1" dirty="0">
              <a:solidFill>
                <a:srgbClr val="313368"/>
              </a:solidFill>
            </a:endParaRPr>
          </a:p>
          <a:p>
            <a:r>
              <a:rPr lang="en-US" sz="2000" i="1" dirty="0">
                <a:solidFill>
                  <a:srgbClr val="313368"/>
                </a:solidFill>
              </a:rPr>
              <a:t>Earth Science and Information Partners, Bloomington</a:t>
            </a:r>
          </a:p>
          <a:p>
            <a:r>
              <a:rPr lang="en-US" sz="2000" i="1" dirty="0">
                <a:solidFill>
                  <a:srgbClr val="313368"/>
                </a:solidFill>
              </a:rPr>
              <a:t>July 26, 2017</a:t>
            </a:r>
          </a:p>
        </p:txBody>
      </p:sp>
      <p:pic>
        <p:nvPicPr>
          <p:cNvPr id="19" name="Shape 83"/>
          <p:cNvPicPr preferRelativeResize="0"/>
          <p:nvPr/>
        </p:nvPicPr>
        <p:blipFill rotWithShape="1">
          <a:blip r:embed="rId3">
            <a:alphaModFix/>
          </a:blip>
          <a:srcRect/>
          <a:stretch/>
        </p:blipFill>
        <p:spPr>
          <a:xfrm>
            <a:off x="10416389" y="6021527"/>
            <a:ext cx="1218684" cy="344846"/>
          </a:xfrm>
          <a:prstGeom prst="rect">
            <a:avLst/>
          </a:prstGeom>
          <a:noFill/>
          <a:ln>
            <a:noFill/>
          </a:ln>
        </p:spPr>
      </p:pic>
      <p:pic>
        <p:nvPicPr>
          <p:cNvPr id="20" name="Shape 84"/>
          <p:cNvPicPr preferRelativeResize="0"/>
          <p:nvPr/>
        </p:nvPicPr>
        <p:blipFill rotWithShape="1">
          <a:blip r:embed="rId4">
            <a:alphaModFix/>
          </a:blip>
          <a:srcRect l="13465" t="37350" r="12147" b="42472"/>
          <a:stretch/>
        </p:blipFill>
        <p:spPr>
          <a:xfrm>
            <a:off x="2597756" y="5962456"/>
            <a:ext cx="2266041" cy="462988"/>
          </a:xfrm>
          <a:prstGeom prst="rect">
            <a:avLst/>
          </a:prstGeom>
          <a:noFill/>
          <a:ln>
            <a:noFill/>
          </a:ln>
        </p:spPr>
      </p:pic>
      <p:pic>
        <p:nvPicPr>
          <p:cNvPr id="22" name="Shape 87"/>
          <p:cNvPicPr preferRelativeResize="0"/>
          <p:nvPr/>
        </p:nvPicPr>
        <p:blipFill rotWithShape="1">
          <a:blip r:embed="rId5">
            <a:alphaModFix/>
          </a:blip>
          <a:srcRect/>
          <a:stretch/>
        </p:blipFill>
        <p:spPr>
          <a:xfrm>
            <a:off x="8720392" y="5699931"/>
            <a:ext cx="810078" cy="988038"/>
          </a:xfrm>
          <a:prstGeom prst="rect">
            <a:avLst/>
          </a:prstGeom>
          <a:noFill/>
          <a:ln>
            <a:noFill/>
          </a:ln>
        </p:spPr>
      </p:pic>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50438" y="482696"/>
            <a:ext cx="3090821" cy="1542196"/>
          </a:xfrm>
          <a:prstGeom prst="rect">
            <a:avLst/>
          </a:prstGeom>
        </p:spPr>
      </p:pic>
      <p:pic>
        <p:nvPicPr>
          <p:cNvPr id="1026" name="Picture 2" descr="http://www.sloan.org/fileadmin/media/images/logos/SloanLogo-stacked-black.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11136" y="5811391"/>
            <a:ext cx="1300702" cy="76511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49715" y="5869894"/>
            <a:ext cx="2084759" cy="648112"/>
          </a:xfrm>
          <a:prstGeom prst="rect">
            <a:avLst/>
          </a:prstGeom>
        </p:spPr>
      </p:pic>
    </p:spTree>
    <p:extLst>
      <p:ext uri="{BB962C8B-B14F-4D97-AF65-F5344CB8AC3E}">
        <p14:creationId xmlns:p14="http://schemas.microsoft.com/office/powerpoint/2010/main" val="1907277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352342" y="240819"/>
            <a:ext cx="11518084" cy="910003"/>
          </a:xfrm>
        </p:spPr>
        <p:txBody>
          <a:bodyPr>
            <a:normAutofit/>
          </a:bodyPr>
          <a:lstStyle/>
          <a:p>
            <a:r>
              <a:rPr lang="en-US" dirty="0"/>
              <a:t>Map of resources</a:t>
            </a:r>
          </a:p>
        </p:txBody>
      </p:sp>
      <p:pic>
        <p:nvPicPr>
          <p:cNvPr id="41" name="Picture 4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94083" y="3110056"/>
            <a:ext cx="792895" cy="1011531"/>
          </a:xfrm>
          <a:prstGeom prst="rect">
            <a:avLst/>
          </a:prstGeom>
        </p:spPr>
      </p:pic>
      <p:pic>
        <p:nvPicPr>
          <p:cNvPr id="42" name="Picture 4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9249485" y="1074217"/>
            <a:ext cx="796594" cy="1115252"/>
          </a:xfrm>
          <a:prstGeom prst="rect">
            <a:avLst/>
          </a:prstGeom>
        </p:spPr>
      </p:pic>
      <p:pic>
        <p:nvPicPr>
          <p:cNvPr id="43" name="Picture 4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28502" y="3265889"/>
            <a:ext cx="795006" cy="940835"/>
          </a:xfrm>
          <a:prstGeom prst="rect">
            <a:avLst/>
          </a:prstGeom>
        </p:spPr>
      </p:pic>
      <p:pic>
        <p:nvPicPr>
          <p:cNvPr id="44" name="Picture 4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42417" y="1327618"/>
            <a:ext cx="1221296" cy="949956"/>
          </a:xfrm>
          <a:prstGeom prst="rect">
            <a:avLst/>
          </a:prstGeom>
        </p:spPr>
      </p:pic>
      <p:grpSp>
        <p:nvGrpSpPr>
          <p:cNvPr id="46" name="Group 45"/>
          <p:cNvGrpSpPr/>
          <p:nvPr/>
        </p:nvGrpSpPr>
        <p:grpSpPr>
          <a:xfrm>
            <a:off x="1025025" y="1463672"/>
            <a:ext cx="961561" cy="1079991"/>
            <a:chOff x="800856" y="4470525"/>
            <a:chExt cx="1103598" cy="1209596"/>
          </a:xfrm>
        </p:grpSpPr>
        <p:pic>
          <p:nvPicPr>
            <p:cNvPr id="47" name="Picture 4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0856" y="4470525"/>
              <a:ext cx="899659" cy="1135377"/>
            </a:xfrm>
            <a:prstGeom prst="rect">
              <a:avLst/>
            </a:prstGeom>
          </p:spPr>
        </p:pic>
        <p:pic>
          <p:nvPicPr>
            <p:cNvPr id="48" name="Picture 4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4795" y="4544744"/>
              <a:ext cx="899659" cy="1135377"/>
            </a:xfrm>
            <a:prstGeom prst="rect">
              <a:avLst/>
            </a:prstGeom>
            <a:effectLst>
              <a:glow rad="50800">
                <a:schemeClr val="bg1">
                  <a:alpha val="23000"/>
                </a:schemeClr>
              </a:glow>
            </a:effectLst>
          </p:spPr>
        </p:pic>
      </p:grpSp>
      <p:pic>
        <p:nvPicPr>
          <p:cNvPr id="49" name="Picture 4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88363" y="3395839"/>
            <a:ext cx="740870" cy="940776"/>
          </a:xfrm>
          <a:prstGeom prst="rect">
            <a:avLst/>
          </a:prstGeom>
        </p:spPr>
      </p:pic>
      <p:cxnSp>
        <p:nvCxnSpPr>
          <p:cNvPr id="53" name="Straight Arrow Connector 52"/>
          <p:cNvCxnSpPr/>
          <p:nvPr/>
        </p:nvCxnSpPr>
        <p:spPr>
          <a:xfrm flipH="1" flipV="1">
            <a:off x="2154038" y="2411438"/>
            <a:ext cx="1026081" cy="940012"/>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stCxn id="78" idx="3"/>
          </p:cNvCxnSpPr>
          <p:nvPr/>
        </p:nvCxnSpPr>
        <p:spPr>
          <a:xfrm>
            <a:off x="6187607" y="2389189"/>
            <a:ext cx="891405" cy="962261"/>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V="1">
            <a:off x="6592693" y="1804300"/>
            <a:ext cx="2315536" cy="7603"/>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V="1">
            <a:off x="4012707" y="2411438"/>
            <a:ext cx="965632" cy="940012"/>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9892988" y="2404577"/>
            <a:ext cx="784501" cy="1003522"/>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rot="2507875">
            <a:off x="2608581" y="2614825"/>
            <a:ext cx="840155" cy="523220"/>
          </a:xfrm>
          <a:prstGeom prst="rect">
            <a:avLst/>
          </a:prstGeom>
          <a:noFill/>
        </p:spPr>
        <p:txBody>
          <a:bodyPr wrap="square" rtlCol="0">
            <a:spAutoFit/>
          </a:bodyPr>
          <a:lstStyle/>
          <a:p>
            <a:r>
              <a:rPr lang="en-US" sz="2800" dirty="0"/>
              <a:t>by</a:t>
            </a:r>
          </a:p>
        </p:txBody>
      </p:sp>
      <p:sp>
        <p:nvSpPr>
          <p:cNvPr id="63" name="TextBox 62"/>
          <p:cNvSpPr txBox="1"/>
          <p:nvPr/>
        </p:nvSpPr>
        <p:spPr>
          <a:xfrm rot="18978076">
            <a:off x="3823443" y="2474650"/>
            <a:ext cx="984013" cy="523220"/>
          </a:xfrm>
          <a:prstGeom prst="rect">
            <a:avLst/>
          </a:prstGeom>
          <a:noFill/>
        </p:spPr>
        <p:txBody>
          <a:bodyPr wrap="square" rtlCol="0">
            <a:spAutoFit/>
          </a:bodyPr>
          <a:lstStyle/>
          <a:p>
            <a:r>
              <a:rPr lang="en-US" sz="2800" dirty="0"/>
              <a:t>used</a:t>
            </a:r>
          </a:p>
        </p:txBody>
      </p:sp>
      <p:sp>
        <p:nvSpPr>
          <p:cNvPr id="64" name="TextBox 63"/>
          <p:cNvSpPr txBox="1"/>
          <p:nvPr/>
        </p:nvSpPr>
        <p:spPr>
          <a:xfrm rot="2816314">
            <a:off x="6398575" y="2436126"/>
            <a:ext cx="937146" cy="523220"/>
          </a:xfrm>
          <a:prstGeom prst="rect">
            <a:avLst/>
          </a:prstGeom>
          <a:noFill/>
        </p:spPr>
        <p:txBody>
          <a:bodyPr wrap="square" rtlCol="0">
            <a:spAutoFit/>
          </a:bodyPr>
          <a:lstStyle/>
          <a:p>
            <a:r>
              <a:rPr lang="en-US" sz="2800" dirty="0"/>
              <a:t>from</a:t>
            </a:r>
          </a:p>
        </p:txBody>
      </p:sp>
      <p:sp>
        <p:nvSpPr>
          <p:cNvPr id="65" name="TextBox 64"/>
          <p:cNvSpPr txBox="1"/>
          <p:nvPr/>
        </p:nvSpPr>
        <p:spPr>
          <a:xfrm>
            <a:off x="6969638" y="1257825"/>
            <a:ext cx="1561646" cy="523220"/>
          </a:xfrm>
          <a:prstGeom prst="rect">
            <a:avLst/>
          </a:prstGeom>
          <a:noFill/>
        </p:spPr>
        <p:txBody>
          <a:bodyPr wrap="none" rtlCol="0">
            <a:spAutoFit/>
          </a:bodyPr>
          <a:lstStyle/>
          <a:p>
            <a:r>
              <a:rPr lang="en-US" sz="2800" dirty="0"/>
              <a:t>output of</a:t>
            </a:r>
          </a:p>
        </p:txBody>
      </p:sp>
      <p:sp>
        <p:nvSpPr>
          <p:cNvPr id="66" name="TextBox 65"/>
          <p:cNvSpPr txBox="1"/>
          <p:nvPr/>
        </p:nvSpPr>
        <p:spPr>
          <a:xfrm rot="3230645">
            <a:off x="10162837" y="2412828"/>
            <a:ext cx="636356" cy="523220"/>
          </a:xfrm>
          <a:prstGeom prst="rect">
            <a:avLst/>
          </a:prstGeom>
          <a:noFill/>
        </p:spPr>
        <p:txBody>
          <a:bodyPr wrap="square" rtlCol="0">
            <a:spAutoFit/>
          </a:bodyPr>
          <a:lstStyle/>
          <a:p>
            <a:r>
              <a:rPr lang="en-US" sz="2800" dirty="0"/>
              <a:t>by</a:t>
            </a:r>
          </a:p>
        </p:txBody>
      </p:sp>
      <p:pic>
        <p:nvPicPr>
          <p:cNvPr id="69" name="Picture 68"/>
          <p:cNvPicPr>
            <a:picLocks noChangeAspect="1"/>
          </p:cNvPicPr>
          <p:nvPr/>
        </p:nvPicPr>
        <p:blipFill>
          <a:blip r:embed="rId8"/>
          <a:stretch>
            <a:fillRect/>
          </a:stretch>
        </p:blipFill>
        <p:spPr>
          <a:xfrm>
            <a:off x="9073390" y="5279044"/>
            <a:ext cx="959994" cy="1099968"/>
          </a:xfrm>
          <a:prstGeom prst="rect">
            <a:avLst/>
          </a:prstGeom>
        </p:spPr>
      </p:pic>
      <p:sp>
        <p:nvSpPr>
          <p:cNvPr id="71" name="TextBox 70"/>
          <p:cNvSpPr txBox="1"/>
          <p:nvPr/>
        </p:nvSpPr>
        <p:spPr>
          <a:xfrm rot="2918930">
            <a:off x="8335939" y="4336015"/>
            <a:ext cx="701083" cy="523220"/>
          </a:xfrm>
          <a:prstGeom prst="rect">
            <a:avLst/>
          </a:prstGeom>
          <a:noFill/>
        </p:spPr>
        <p:txBody>
          <a:bodyPr wrap="square" rtlCol="0">
            <a:spAutoFit/>
          </a:bodyPr>
          <a:lstStyle/>
          <a:p>
            <a:pPr algn="ctr"/>
            <a:r>
              <a:rPr lang="en-US" sz="2800" dirty="0"/>
              <a:t>by</a:t>
            </a:r>
          </a:p>
        </p:txBody>
      </p:sp>
      <p:sp>
        <p:nvSpPr>
          <p:cNvPr id="72" name="TextBox 71"/>
          <p:cNvSpPr txBox="1"/>
          <p:nvPr/>
        </p:nvSpPr>
        <p:spPr>
          <a:xfrm rot="19357988">
            <a:off x="1812432" y="4245785"/>
            <a:ext cx="991883" cy="523220"/>
          </a:xfrm>
          <a:prstGeom prst="rect">
            <a:avLst/>
          </a:prstGeom>
          <a:noFill/>
        </p:spPr>
        <p:txBody>
          <a:bodyPr wrap="square" rtlCol="0">
            <a:spAutoFit/>
          </a:bodyPr>
          <a:lstStyle/>
          <a:p>
            <a:pPr algn="ctr"/>
            <a:r>
              <a:rPr lang="en-US" sz="2800" dirty="0"/>
              <a:t>cites</a:t>
            </a:r>
          </a:p>
        </p:txBody>
      </p:sp>
      <p:cxnSp>
        <p:nvCxnSpPr>
          <p:cNvPr id="73" name="Straight Arrow Connector 72"/>
          <p:cNvCxnSpPr/>
          <p:nvPr/>
        </p:nvCxnSpPr>
        <p:spPr>
          <a:xfrm>
            <a:off x="8112980" y="4329913"/>
            <a:ext cx="891327" cy="1093929"/>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5076149" y="2189134"/>
            <a:ext cx="1111458" cy="400110"/>
          </a:xfrm>
          <a:prstGeom prst="rect">
            <a:avLst/>
          </a:prstGeom>
          <a:noFill/>
        </p:spPr>
        <p:txBody>
          <a:bodyPr wrap="none" rtlCol="0">
            <a:spAutoFit/>
          </a:bodyPr>
          <a:lstStyle/>
          <a:p>
            <a:pPr algn="ctr"/>
            <a:r>
              <a:rPr lang="en-US" sz="2000" b="1" dirty="0"/>
              <a:t>DATASET</a:t>
            </a:r>
          </a:p>
        </p:txBody>
      </p:sp>
      <p:sp>
        <p:nvSpPr>
          <p:cNvPr id="79" name="TextBox 78"/>
          <p:cNvSpPr txBox="1"/>
          <p:nvPr/>
        </p:nvSpPr>
        <p:spPr>
          <a:xfrm>
            <a:off x="7080327" y="4206724"/>
            <a:ext cx="1111458" cy="707886"/>
          </a:xfrm>
          <a:prstGeom prst="rect">
            <a:avLst/>
          </a:prstGeom>
          <a:noFill/>
        </p:spPr>
        <p:txBody>
          <a:bodyPr wrap="none" rtlCol="0">
            <a:spAutoFit/>
          </a:bodyPr>
          <a:lstStyle/>
          <a:p>
            <a:pPr algn="ctr"/>
            <a:r>
              <a:rPr lang="en-US" sz="2000" b="1" dirty="0"/>
              <a:t>BIG</a:t>
            </a:r>
          </a:p>
          <a:p>
            <a:pPr algn="ctr"/>
            <a:r>
              <a:rPr lang="en-US" sz="2000" b="1" dirty="0"/>
              <a:t>DATASET</a:t>
            </a:r>
          </a:p>
        </p:txBody>
      </p:sp>
      <p:sp>
        <p:nvSpPr>
          <p:cNvPr id="83" name="TextBox 82"/>
          <p:cNvSpPr txBox="1"/>
          <p:nvPr/>
        </p:nvSpPr>
        <p:spPr>
          <a:xfrm>
            <a:off x="9266768" y="1934021"/>
            <a:ext cx="779124" cy="400110"/>
          </a:xfrm>
          <a:prstGeom prst="rect">
            <a:avLst/>
          </a:prstGeom>
          <a:noFill/>
        </p:spPr>
        <p:txBody>
          <a:bodyPr wrap="none" rtlCol="0">
            <a:spAutoFit/>
          </a:bodyPr>
          <a:lstStyle/>
          <a:p>
            <a:pPr algn="ctr"/>
            <a:r>
              <a:rPr lang="en-US" sz="2000" b="1" dirty="0"/>
              <a:t>CODE</a:t>
            </a:r>
          </a:p>
        </p:txBody>
      </p:sp>
      <p:sp>
        <p:nvSpPr>
          <p:cNvPr id="85" name="TextBox 84"/>
          <p:cNvSpPr txBox="1"/>
          <p:nvPr/>
        </p:nvSpPr>
        <p:spPr>
          <a:xfrm>
            <a:off x="10407071" y="4170327"/>
            <a:ext cx="1432122" cy="400110"/>
          </a:xfrm>
          <a:prstGeom prst="rect">
            <a:avLst/>
          </a:prstGeom>
          <a:noFill/>
        </p:spPr>
        <p:txBody>
          <a:bodyPr wrap="none" rtlCol="0">
            <a:spAutoFit/>
          </a:bodyPr>
          <a:lstStyle/>
          <a:p>
            <a:pPr algn="ctr"/>
            <a:r>
              <a:rPr lang="en-US" sz="2000" b="1" dirty="0"/>
              <a:t>DEVELOPER</a:t>
            </a:r>
          </a:p>
        </p:txBody>
      </p:sp>
      <p:sp>
        <p:nvSpPr>
          <p:cNvPr id="86" name="TextBox 85"/>
          <p:cNvSpPr txBox="1"/>
          <p:nvPr/>
        </p:nvSpPr>
        <p:spPr>
          <a:xfrm>
            <a:off x="900340" y="2543663"/>
            <a:ext cx="1227772" cy="400110"/>
          </a:xfrm>
          <a:prstGeom prst="rect">
            <a:avLst/>
          </a:prstGeom>
          <a:noFill/>
        </p:spPr>
        <p:txBody>
          <a:bodyPr wrap="none" rtlCol="0">
            <a:spAutoFit/>
          </a:bodyPr>
          <a:lstStyle/>
          <a:p>
            <a:pPr algn="ctr"/>
            <a:r>
              <a:rPr lang="en-US" sz="2000" b="1" dirty="0"/>
              <a:t>AUTHORS</a:t>
            </a:r>
          </a:p>
        </p:txBody>
      </p:sp>
      <p:sp>
        <p:nvSpPr>
          <p:cNvPr id="87" name="TextBox 86"/>
          <p:cNvSpPr txBox="1"/>
          <p:nvPr/>
        </p:nvSpPr>
        <p:spPr>
          <a:xfrm>
            <a:off x="9229408" y="6353012"/>
            <a:ext cx="663580" cy="400110"/>
          </a:xfrm>
          <a:prstGeom prst="rect">
            <a:avLst/>
          </a:prstGeom>
          <a:noFill/>
        </p:spPr>
        <p:txBody>
          <a:bodyPr wrap="none" rtlCol="0">
            <a:spAutoFit/>
          </a:bodyPr>
          <a:lstStyle/>
          <a:p>
            <a:pPr algn="ctr"/>
            <a:r>
              <a:rPr lang="en-US" sz="2000" b="1" dirty="0"/>
              <a:t>ORG</a:t>
            </a:r>
          </a:p>
        </p:txBody>
      </p:sp>
      <p:sp>
        <p:nvSpPr>
          <p:cNvPr id="54" name="TextBox 53"/>
          <p:cNvSpPr txBox="1"/>
          <p:nvPr/>
        </p:nvSpPr>
        <p:spPr>
          <a:xfrm rot="2652938">
            <a:off x="4279075" y="4332639"/>
            <a:ext cx="991883" cy="523220"/>
          </a:xfrm>
          <a:prstGeom prst="rect">
            <a:avLst/>
          </a:prstGeom>
          <a:noFill/>
        </p:spPr>
        <p:txBody>
          <a:bodyPr wrap="square" rtlCol="0">
            <a:spAutoFit/>
          </a:bodyPr>
          <a:lstStyle/>
          <a:p>
            <a:pPr algn="ctr"/>
            <a:r>
              <a:rPr lang="en-US" sz="2800" dirty="0"/>
              <a:t>cites</a:t>
            </a:r>
          </a:p>
        </p:txBody>
      </p:sp>
      <p:sp>
        <p:nvSpPr>
          <p:cNvPr id="84" name="TextBox 83"/>
          <p:cNvSpPr txBox="1"/>
          <p:nvPr/>
        </p:nvSpPr>
        <p:spPr>
          <a:xfrm>
            <a:off x="3063090" y="4274323"/>
            <a:ext cx="1047787" cy="400110"/>
          </a:xfrm>
          <a:prstGeom prst="rect">
            <a:avLst/>
          </a:prstGeom>
          <a:noFill/>
        </p:spPr>
        <p:txBody>
          <a:bodyPr wrap="none" rtlCol="0">
            <a:spAutoFit/>
          </a:bodyPr>
          <a:lstStyle/>
          <a:p>
            <a:pPr algn="ctr"/>
            <a:r>
              <a:rPr lang="en-US" sz="2000" b="1" dirty="0"/>
              <a:t>ARTICLE</a:t>
            </a:r>
          </a:p>
        </p:txBody>
      </p:sp>
      <p:grpSp>
        <p:nvGrpSpPr>
          <p:cNvPr id="88" name="Group 87"/>
          <p:cNvGrpSpPr/>
          <p:nvPr/>
        </p:nvGrpSpPr>
        <p:grpSpPr>
          <a:xfrm>
            <a:off x="976396" y="4746078"/>
            <a:ext cx="861097" cy="966347"/>
            <a:chOff x="5423774" y="1429232"/>
            <a:chExt cx="938646" cy="1001108"/>
          </a:xfrm>
        </p:grpSpPr>
        <p:pic>
          <p:nvPicPr>
            <p:cNvPr id="90" name="Picture 8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23774" y="1429232"/>
              <a:ext cx="711723" cy="899967"/>
            </a:xfrm>
            <a:prstGeom prst="rect">
              <a:avLst/>
            </a:prstGeom>
            <a:solidFill>
              <a:schemeClr val="bg1"/>
            </a:solidFill>
          </p:spPr>
        </p:pic>
        <p:pic>
          <p:nvPicPr>
            <p:cNvPr id="91" name="Picture 9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50697" y="1530373"/>
              <a:ext cx="711723" cy="899967"/>
            </a:xfrm>
            <a:prstGeom prst="rect">
              <a:avLst/>
            </a:prstGeom>
            <a:solidFill>
              <a:schemeClr val="bg1"/>
            </a:solidFill>
          </p:spPr>
        </p:pic>
      </p:grpSp>
      <p:cxnSp>
        <p:nvCxnSpPr>
          <p:cNvPr id="92" name="Straight Arrow Connector 91"/>
          <p:cNvCxnSpPr/>
          <p:nvPr/>
        </p:nvCxnSpPr>
        <p:spPr>
          <a:xfrm flipH="1">
            <a:off x="1951944" y="4336615"/>
            <a:ext cx="1047090" cy="802670"/>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sp>
        <p:nvSpPr>
          <p:cNvPr id="93" name="TextBox 92"/>
          <p:cNvSpPr txBox="1"/>
          <p:nvPr/>
        </p:nvSpPr>
        <p:spPr>
          <a:xfrm>
            <a:off x="859681" y="5696458"/>
            <a:ext cx="1167114" cy="400110"/>
          </a:xfrm>
          <a:prstGeom prst="rect">
            <a:avLst/>
          </a:prstGeom>
          <a:noFill/>
        </p:spPr>
        <p:txBody>
          <a:bodyPr wrap="none" rtlCol="0">
            <a:spAutoFit/>
          </a:bodyPr>
          <a:lstStyle/>
          <a:p>
            <a:pPr algn="ctr"/>
            <a:r>
              <a:rPr lang="en-US" sz="2000" b="1" dirty="0"/>
              <a:t>ARTICLES</a:t>
            </a:r>
          </a:p>
        </p:txBody>
      </p:sp>
      <p:cxnSp>
        <p:nvCxnSpPr>
          <p:cNvPr id="94" name="Straight Arrow Connector 93"/>
          <p:cNvCxnSpPr/>
          <p:nvPr/>
        </p:nvCxnSpPr>
        <p:spPr>
          <a:xfrm>
            <a:off x="4141477" y="4303351"/>
            <a:ext cx="1004303" cy="975693"/>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grpSp>
        <p:nvGrpSpPr>
          <p:cNvPr id="95" name="Group 94"/>
          <p:cNvGrpSpPr/>
          <p:nvPr/>
        </p:nvGrpSpPr>
        <p:grpSpPr>
          <a:xfrm>
            <a:off x="5303018" y="4746078"/>
            <a:ext cx="861097" cy="966347"/>
            <a:chOff x="5423774" y="1429232"/>
            <a:chExt cx="938646" cy="1001108"/>
          </a:xfrm>
        </p:grpSpPr>
        <p:pic>
          <p:nvPicPr>
            <p:cNvPr id="96" name="Picture 9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23774" y="1429232"/>
              <a:ext cx="711723" cy="899967"/>
            </a:xfrm>
            <a:prstGeom prst="rect">
              <a:avLst/>
            </a:prstGeom>
            <a:solidFill>
              <a:schemeClr val="bg1"/>
            </a:solidFill>
          </p:spPr>
        </p:pic>
        <p:pic>
          <p:nvPicPr>
            <p:cNvPr id="97" name="Picture 9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50697" y="1530373"/>
              <a:ext cx="711723" cy="899967"/>
            </a:xfrm>
            <a:prstGeom prst="rect">
              <a:avLst/>
            </a:prstGeom>
            <a:solidFill>
              <a:schemeClr val="bg1"/>
            </a:solidFill>
          </p:spPr>
        </p:pic>
      </p:grpSp>
      <p:sp>
        <p:nvSpPr>
          <p:cNvPr id="98" name="TextBox 97"/>
          <p:cNvSpPr txBox="1"/>
          <p:nvPr/>
        </p:nvSpPr>
        <p:spPr>
          <a:xfrm>
            <a:off x="5087112" y="5696458"/>
            <a:ext cx="1365503" cy="400110"/>
          </a:xfrm>
          <a:prstGeom prst="rect">
            <a:avLst/>
          </a:prstGeom>
          <a:noFill/>
        </p:spPr>
        <p:txBody>
          <a:bodyPr wrap="none" rtlCol="0">
            <a:spAutoFit/>
          </a:bodyPr>
          <a:lstStyle/>
          <a:p>
            <a:pPr algn="ctr"/>
            <a:r>
              <a:rPr lang="en-US" sz="2000" b="1" dirty="0"/>
              <a:t>WEBPAGES</a:t>
            </a:r>
          </a:p>
        </p:txBody>
      </p:sp>
      <p:sp>
        <p:nvSpPr>
          <p:cNvPr id="45" name="TextBox 44"/>
          <p:cNvSpPr txBox="1"/>
          <p:nvPr/>
        </p:nvSpPr>
        <p:spPr>
          <a:xfrm rot="20483603">
            <a:off x="8217853" y="5737142"/>
            <a:ext cx="2859858" cy="369332"/>
          </a:xfrm>
          <a:prstGeom prst="rect">
            <a:avLst/>
          </a:prstGeom>
          <a:solidFill>
            <a:schemeClr val="bg1">
              <a:alpha val="68000"/>
            </a:schemeClr>
          </a:solidFill>
          <a:ln>
            <a:solidFill>
              <a:schemeClr val="accent1"/>
            </a:solidFill>
          </a:ln>
        </p:spPr>
        <p:txBody>
          <a:bodyPr wrap="square" rtlCol="0">
            <a:spAutoFit/>
          </a:bodyPr>
          <a:lstStyle/>
          <a:p>
            <a:r>
              <a:rPr lang="en-US" dirty="0"/>
              <a:t>http://isni.org/</a:t>
            </a:r>
            <a:r>
              <a:rPr lang="en-US" dirty="0" err="1"/>
              <a:t>isni</a:t>
            </a:r>
            <a:r>
              <a:rPr lang="en-US" dirty="0"/>
              <a:t>/002131...</a:t>
            </a:r>
          </a:p>
        </p:txBody>
      </p:sp>
      <p:sp>
        <p:nvSpPr>
          <p:cNvPr id="50" name="TextBox 49"/>
          <p:cNvSpPr txBox="1"/>
          <p:nvPr/>
        </p:nvSpPr>
        <p:spPr>
          <a:xfrm rot="1354331">
            <a:off x="4080752" y="1669880"/>
            <a:ext cx="3899221" cy="369332"/>
          </a:xfrm>
          <a:prstGeom prst="rect">
            <a:avLst/>
          </a:prstGeom>
          <a:solidFill>
            <a:schemeClr val="bg1">
              <a:alpha val="68000"/>
            </a:schemeClr>
          </a:solidFill>
          <a:ln>
            <a:solidFill>
              <a:schemeClr val="accent1"/>
            </a:solidFill>
          </a:ln>
        </p:spPr>
        <p:txBody>
          <a:bodyPr wrap="square" rtlCol="0">
            <a:spAutoFit/>
          </a:bodyPr>
          <a:lstStyle/>
          <a:p>
            <a:r>
              <a:rPr lang="en-US" dirty="0"/>
              <a:t>http://repository.somecoll.edu/absckdj</a:t>
            </a:r>
          </a:p>
        </p:txBody>
      </p:sp>
      <p:sp>
        <p:nvSpPr>
          <p:cNvPr id="51" name="TextBox 50"/>
          <p:cNvSpPr txBox="1"/>
          <p:nvPr/>
        </p:nvSpPr>
        <p:spPr>
          <a:xfrm rot="20150867">
            <a:off x="10270965" y="3439580"/>
            <a:ext cx="1471836" cy="369332"/>
          </a:xfrm>
          <a:prstGeom prst="rect">
            <a:avLst/>
          </a:prstGeom>
          <a:solidFill>
            <a:schemeClr val="bg1">
              <a:alpha val="68000"/>
            </a:schemeClr>
          </a:solidFill>
          <a:ln>
            <a:solidFill>
              <a:schemeClr val="accent1"/>
            </a:solidFill>
          </a:ln>
        </p:spPr>
        <p:txBody>
          <a:bodyPr wrap="square" rtlCol="0">
            <a:spAutoFit/>
          </a:bodyPr>
          <a:lstStyle/>
          <a:p>
            <a:r>
              <a:rPr lang="en-US" dirty="0"/>
              <a:t>Robert Smith</a:t>
            </a:r>
          </a:p>
        </p:txBody>
      </p:sp>
      <p:sp>
        <p:nvSpPr>
          <p:cNvPr id="52" name="TextBox 51"/>
          <p:cNvSpPr txBox="1"/>
          <p:nvPr/>
        </p:nvSpPr>
        <p:spPr>
          <a:xfrm rot="19701368">
            <a:off x="8238189" y="1596463"/>
            <a:ext cx="2859858" cy="369332"/>
          </a:xfrm>
          <a:prstGeom prst="rect">
            <a:avLst/>
          </a:prstGeom>
          <a:solidFill>
            <a:schemeClr val="bg1">
              <a:alpha val="68000"/>
            </a:schemeClr>
          </a:solidFill>
          <a:ln>
            <a:solidFill>
              <a:schemeClr val="accent1"/>
            </a:solidFill>
          </a:ln>
        </p:spPr>
        <p:txBody>
          <a:bodyPr wrap="square" rtlCol="0">
            <a:spAutoFit/>
          </a:bodyPr>
          <a:lstStyle/>
          <a:p>
            <a:r>
              <a:rPr lang="en-US" dirty="0"/>
              <a:t>http://github.com/someproj</a:t>
            </a:r>
          </a:p>
        </p:txBody>
      </p:sp>
      <p:sp>
        <p:nvSpPr>
          <p:cNvPr id="55" name="TextBox 54"/>
          <p:cNvSpPr txBox="1"/>
          <p:nvPr/>
        </p:nvSpPr>
        <p:spPr>
          <a:xfrm rot="1483041">
            <a:off x="2137832" y="3708506"/>
            <a:ext cx="2859858" cy="369332"/>
          </a:xfrm>
          <a:prstGeom prst="rect">
            <a:avLst/>
          </a:prstGeom>
          <a:solidFill>
            <a:schemeClr val="bg1">
              <a:alpha val="68000"/>
            </a:schemeClr>
          </a:solidFill>
          <a:ln>
            <a:solidFill>
              <a:schemeClr val="accent1"/>
            </a:solidFill>
          </a:ln>
        </p:spPr>
        <p:txBody>
          <a:bodyPr wrap="square" rtlCol="0">
            <a:spAutoFit/>
          </a:bodyPr>
          <a:lstStyle/>
          <a:p>
            <a:r>
              <a:rPr lang="en-US" dirty="0"/>
              <a:t>http://doi.org/10.1023...</a:t>
            </a:r>
          </a:p>
        </p:txBody>
      </p:sp>
      <p:sp>
        <p:nvSpPr>
          <p:cNvPr id="58" name="TextBox 57"/>
          <p:cNvSpPr txBox="1"/>
          <p:nvPr/>
        </p:nvSpPr>
        <p:spPr>
          <a:xfrm rot="20888370">
            <a:off x="6270119" y="3651172"/>
            <a:ext cx="2859858" cy="369332"/>
          </a:xfrm>
          <a:prstGeom prst="rect">
            <a:avLst/>
          </a:prstGeom>
          <a:solidFill>
            <a:schemeClr val="bg1">
              <a:alpha val="68000"/>
            </a:schemeClr>
          </a:solidFill>
          <a:ln>
            <a:solidFill>
              <a:schemeClr val="accent1"/>
            </a:solidFill>
          </a:ln>
        </p:spPr>
        <p:txBody>
          <a:bodyPr wrap="square" rtlCol="0">
            <a:spAutoFit/>
          </a:bodyPr>
          <a:lstStyle/>
          <a:p>
            <a:r>
              <a:rPr lang="en-US" dirty="0"/>
              <a:t>http://someorg.org/data</a:t>
            </a:r>
          </a:p>
        </p:txBody>
      </p:sp>
      <p:sp>
        <p:nvSpPr>
          <p:cNvPr id="62" name="TextBox 61"/>
          <p:cNvSpPr txBox="1"/>
          <p:nvPr/>
        </p:nvSpPr>
        <p:spPr>
          <a:xfrm rot="20389777">
            <a:off x="214570" y="1929336"/>
            <a:ext cx="2904416" cy="369332"/>
          </a:xfrm>
          <a:prstGeom prst="rect">
            <a:avLst/>
          </a:prstGeom>
          <a:solidFill>
            <a:schemeClr val="bg1">
              <a:alpha val="68000"/>
            </a:schemeClr>
          </a:solidFill>
          <a:ln>
            <a:solidFill>
              <a:schemeClr val="accent1"/>
            </a:solidFill>
          </a:ln>
        </p:spPr>
        <p:txBody>
          <a:bodyPr wrap="square" rtlCol="0">
            <a:spAutoFit/>
          </a:bodyPr>
          <a:lstStyle/>
          <a:p>
            <a:r>
              <a:rPr lang="en-US" dirty="0"/>
              <a:t>http://orcid.org/0000-0041...</a:t>
            </a:r>
          </a:p>
        </p:txBody>
      </p:sp>
      <p:sp>
        <p:nvSpPr>
          <p:cNvPr id="67" name="TextBox 66"/>
          <p:cNvSpPr txBox="1"/>
          <p:nvPr/>
        </p:nvSpPr>
        <p:spPr>
          <a:xfrm rot="420704">
            <a:off x="4631674" y="5169340"/>
            <a:ext cx="2534288" cy="369332"/>
          </a:xfrm>
          <a:prstGeom prst="rect">
            <a:avLst/>
          </a:prstGeom>
          <a:solidFill>
            <a:schemeClr val="bg1">
              <a:alpha val="68000"/>
            </a:schemeClr>
          </a:solidFill>
          <a:ln>
            <a:solidFill>
              <a:schemeClr val="accent1"/>
            </a:solidFill>
          </a:ln>
        </p:spPr>
        <p:txBody>
          <a:bodyPr wrap="square" rtlCol="0">
            <a:spAutoFit/>
          </a:bodyPr>
          <a:lstStyle/>
          <a:p>
            <a:r>
              <a:rPr lang="en-US" dirty="0"/>
              <a:t>http://jhu.edu/somesite</a:t>
            </a:r>
          </a:p>
        </p:txBody>
      </p:sp>
    </p:spTree>
    <p:extLst>
      <p:ext uri="{BB962C8B-B14F-4D97-AF65-F5344CB8AC3E}">
        <p14:creationId xmlns:p14="http://schemas.microsoft.com/office/powerpoint/2010/main" val="35682695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687508" y="2528007"/>
            <a:ext cx="4845436" cy="2370803"/>
          </a:xfrm>
          <a:prstGeom prst="rect">
            <a:avLst/>
          </a:prstGeom>
        </p:spPr>
      </p:pic>
      <p:sp>
        <p:nvSpPr>
          <p:cNvPr id="11" name="Rectangle 10"/>
          <p:cNvSpPr/>
          <p:nvPr/>
        </p:nvSpPr>
        <p:spPr>
          <a:xfrm>
            <a:off x="8803729" y="2014114"/>
            <a:ext cx="3066694" cy="2976137"/>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10409" y="2875959"/>
            <a:ext cx="2763234" cy="1375884"/>
          </a:xfrm>
          <a:prstGeom prst="rect">
            <a:avLst/>
          </a:prstGeom>
        </p:spPr>
      </p:pic>
      <p:sp>
        <p:nvSpPr>
          <p:cNvPr id="19" name="Right Arrow 18"/>
          <p:cNvSpPr/>
          <p:nvPr/>
        </p:nvSpPr>
        <p:spPr>
          <a:xfrm>
            <a:off x="5826363" y="3009869"/>
            <a:ext cx="2977366" cy="831432"/>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352338" y="163790"/>
            <a:ext cx="11839661" cy="910002"/>
          </a:xfrm>
        </p:spPr>
        <p:txBody>
          <a:bodyPr>
            <a:normAutofit/>
          </a:bodyPr>
          <a:lstStyle/>
          <a:p>
            <a:r>
              <a:rPr lang="en-US" dirty="0" err="1"/>
              <a:t>RMap</a:t>
            </a:r>
            <a:r>
              <a:rPr lang="en-US" dirty="0"/>
              <a:t> captures and preserves maps of works</a:t>
            </a:r>
          </a:p>
        </p:txBody>
      </p:sp>
      <p:sp>
        <p:nvSpPr>
          <p:cNvPr id="12" name="TextBox 11"/>
          <p:cNvSpPr txBox="1"/>
          <p:nvPr/>
        </p:nvSpPr>
        <p:spPr>
          <a:xfrm>
            <a:off x="5532944" y="3642380"/>
            <a:ext cx="3010283" cy="1015663"/>
          </a:xfrm>
          <a:prstGeom prst="rect">
            <a:avLst/>
          </a:prstGeom>
          <a:noFill/>
        </p:spPr>
        <p:txBody>
          <a:bodyPr wrap="square" rtlCol="0">
            <a:spAutoFit/>
          </a:bodyPr>
          <a:lstStyle/>
          <a:p>
            <a:pPr algn="ctr"/>
            <a:r>
              <a:rPr lang="en-US" sz="3000" i="1" dirty="0">
                <a:latin typeface="Arial" panose="020B0604020202020204" pitchFamily="34" charset="0"/>
                <a:cs typeface="Arial" panose="020B0604020202020204" pitchFamily="34" charset="0"/>
              </a:rPr>
              <a:t>RDF </a:t>
            </a:r>
          </a:p>
          <a:p>
            <a:pPr algn="ctr"/>
            <a:r>
              <a:rPr lang="en-US" sz="3000" i="1" dirty="0">
                <a:latin typeface="Arial" panose="020B0604020202020204" pitchFamily="34" charset="0"/>
                <a:cs typeface="Arial" panose="020B0604020202020204" pitchFamily="34" charset="0"/>
              </a:rPr>
              <a:t>(linked data)</a:t>
            </a:r>
          </a:p>
        </p:txBody>
      </p:sp>
      <p:sp>
        <p:nvSpPr>
          <p:cNvPr id="3" name="Freeform 2"/>
          <p:cNvSpPr/>
          <p:nvPr/>
        </p:nvSpPr>
        <p:spPr>
          <a:xfrm>
            <a:off x="300910" y="2081149"/>
            <a:ext cx="5418773" cy="3122462"/>
          </a:xfrm>
          <a:custGeom>
            <a:avLst/>
            <a:gdLst>
              <a:gd name="connsiteX0" fmla="*/ 464932 w 6114239"/>
              <a:gd name="connsiteY0" fmla="*/ 1166079 h 3134432"/>
              <a:gd name="connsiteX1" fmla="*/ 314620 w 6114239"/>
              <a:gd name="connsiteY1" fmla="*/ 389465 h 3134432"/>
              <a:gd name="connsiteX2" fmla="*/ 965974 w 6114239"/>
              <a:gd name="connsiteY2" fmla="*/ 1159 h 3134432"/>
              <a:gd name="connsiteX3" fmla="*/ 1755113 w 6114239"/>
              <a:gd name="connsiteY3" fmla="*/ 502200 h 3134432"/>
              <a:gd name="connsiteX4" fmla="*/ 2719617 w 6114239"/>
              <a:gd name="connsiteY4" fmla="*/ 214101 h 3134432"/>
              <a:gd name="connsiteX5" fmla="*/ 4560943 w 6114239"/>
              <a:gd name="connsiteY5" fmla="*/ 76315 h 3134432"/>
              <a:gd name="connsiteX6" fmla="*/ 5650708 w 6114239"/>
              <a:gd name="connsiteY6" fmla="*/ 364413 h 3134432"/>
              <a:gd name="connsiteX7" fmla="*/ 6114171 w 6114239"/>
              <a:gd name="connsiteY7" fmla="*/ 1729750 h 3134432"/>
              <a:gd name="connsiteX8" fmla="*/ 5675760 w 6114239"/>
              <a:gd name="connsiteY8" fmla="*/ 2594046 h 3134432"/>
              <a:gd name="connsiteX9" fmla="*/ 4585995 w 6114239"/>
              <a:gd name="connsiteY9" fmla="*/ 1980271 h 3134432"/>
              <a:gd name="connsiteX10" fmla="*/ 3696648 w 6114239"/>
              <a:gd name="connsiteY10" fmla="*/ 2719306 h 3134432"/>
              <a:gd name="connsiteX11" fmla="*/ 2656987 w 6114239"/>
              <a:gd name="connsiteY11" fmla="*/ 3132665 h 3134432"/>
              <a:gd name="connsiteX12" fmla="*/ 1892900 w 6114239"/>
              <a:gd name="connsiteY12" fmla="*/ 2568994 h 3134432"/>
              <a:gd name="connsiteX13" fmla="*/ 640297 w 6114239"/>
              <a:gd name="connsiteY13" fmla="*/ 2969827 h 3134432"/>
              <a:gd name="connsiteX14" fmla="*/ 1469 w 6114239"/>
              <a:gd name="connsiteY14" fmla="*/ 2218265 h 3134432"/>
              <a:gd name="connsiteX15" fmla="*/ 464932 w 6114239"/>
              <a:gd name="connsiteY15" fmla="*/ 1366495 h 3134432"/>
              <a:gd name="connsiteX16" fmla="*/ 464932 w 6114239"/>
              <a:gd name="connsiteY16" fmla="*/ 1166079 h 3134432"/>
              <a:gd name="connsiteX0" fmla="*/ 464932 w 6114239"/>
              <a:gd name="connsiteY0" fmla="*/ 1166079 h 3121978"/>
              <a:gd name="connsiteX1" fmla="*/ 314620 w 6114239"/>
              <a:gd name="connsiteY1" fmla="*/ 389465 h 3121978"/>
              <a:gd name="connsiteX2" fmla="*/ 965974 w 6114239"/>
              <a:gd name="connsiteY2" fmla="*/ 1159 h 3121978"/>
              <a:gd name="connsiteX3" fmla="*/ 1755113 w 6114239"/>
              <a:gd name="connsiteY3" fmla="*/ 502200 h 3121978"/>
              <a:gd name="connsiteX4" fmla="*/ 2719617 w 6114239"/>
              <a:gd name="connsiteY4" fmla="*/ 214101 h 3121978"/>
              <a:gd name="connsiteX5" fmla="*/ 4560943 w 6114239"/>
              <a:gd name="connsiteY5" fmla="*/ 76315 h 3121978"/>
              <a:gd name="connsiteX6" fmla="*/ 5650708 w 6114239"/>
              <a:gd name="connsiteY6" fmla="*/ 364413 h 3121978"/>
              <a:gd name="connsiteX7" fmla="*/ 6114171 w 6114239"/>
              <a:gd name="connsiteY7" fmla="*/ 1729750 h 3121978"/>
              <a:gd name="connsiteX8" fmla="*/ 5675760 w 6114239"/>
              <a:gd name="connsiteY8" fmla="*/ 2594046 h 3121978"/>
              <a:gd name="connsiteX9" fmla="*/ 4585995 w 6114239"/>
              <a:gd name="connsiteY9" fmla="*/ 1980271 h 3121978"/>
              <a:gd name="connsiteX10" fmla="*/ 3696648 w 6114239"/>
              <a:gd name="connsiteY10" fmla="*/ 2719306 h 3121978"/>
              <a:gd name="connsiteX11" fmla="*/ 2907508 w 6114239"/>
              <a:gd name="connsiteY11" fmla="*/ 3120139 h 3121978"/>
              <a:gd name="connsiteX12" fmla="*/ 1892900 w 6114239"/>
              <a:gd name="connsiteY12" fmla="*/ 2568994 h 3121978"/>
              <a:gd name="connsiteX13" fmla="*/ 640297 w 6114239"/>
              <a:gd name="connsiteY13" fmla="*/ 2969827 h 3121978"/>
              <a:gd name="connsiteX14" fmla="*/ 1469 w 6114239"/>
              <a:gd name="connsiteY14" fmla="*/ 2218265 h 3121978"/>
              <a:gd name="connsiteX15" fmla="*/ 464932 w 6114239"/>
              <a:gd name="connsiteY15" fmla="*/ 1366495 h 3121978"/>
              <a:gd name="connsiteX16" fmla="*/ 464932 w 6114239"/>
              <a:gd name="connsiteY16" fmla="*/ 1166079 h 3121978"/>
              <a:gd name="connsiteX0" fmla="*/ 464932 w 6114239"/>
              <a:gd name="connsiteY0" fmla="*/ 1166079 h 3130593"/>
              <a:gd name="connsiteX1" fmla="*/ 314620 w 6114239"/>
              <a:gd name="connsiteY1" fmla="*/ 389465 h 3130593"/>
              <a:gd name="connsiteX2" fmla="*/ 965974 w 6114239"/>
              <a:gd name="connsiteY2" fmla="*/ 1159 h 3130593"/>
              <a:gd name="connsiteX3" fmla="*/ 1755113 w 6114239"/>
              <a:gd name="connsiteY3" fmla="*/ 502200 h 3130593"/>
              <a:gd name="connsiteX4" fmla="*/ 2719617 w 6114239"/>
              <a:gd name="connsiteY4" fmla="*/ 214101 h 3130593"/>
              <a:gd name="connsiteX5" fmla="*/ 4560943 w 6114239"/>
              <a:gd name="connsiteY5" fmla="*/ 76315 h 3130593"/>
              <a:gd name="connsiteX6" fmla="*/ 5650708 w 6114239"/>
              <a:gd name="connsiteY6" fmla="*/ 364413 h 3130593"/>
              <a:gd name="connsiteX7" fmla="*/ 6114171 w 6114239"/>
              <a:gd name="connsiteY7" fmla="*/ 1729750 h 3130593"/>
              <a:gd name="connsiteX8" fmla="*/ 5675760 w 6114239"/>
              <a:gd name="connsiteY8" fmla="*/ 2594046 h 3130593"/>
              <a:gd name="connsiteX9" fmla="*/ 4585995 w 6114239"/>
              <a:gd name="connsiteY9" fmla="*/ 1980271 h 3130593"/>
              <a:gd name="connsiteX10" fmla="*/ 2907508 w 6114239"/>
              <a:gd name="connsiteY10" fmla="*/ 3120139 h 3130593"/>
              <a:gd name="connsiteX11" fmla="*/ 1892900 w 6114239"/>
              <a:gd name="connsiteY11" fmla="*/ 2568994 h 3130593"/>
              <a:gd name="connsiteX12" fmla="*/ 640297 w 6114239"/>
              <a:gd name="connsiteY12" fmla="*/ 2969827 h 3130593"/>
              <a:gd name="connsiteX13" fmla="*/ 1469 w 6114239"/>
              <a:gd name="connsiteY13" fmla="*/ 2218265 h 3130593"/>
              <a:gd name="connsiteX14" fmla="*/ 464932 w 6114239"/>
              <a:gd name="connsiteY14" fmla="*/ 1366495 h 3130593"/>
              <a:gd name="connsiteX15" fmla="*/ 464932 w 6114239"/>
              <a:gd name="connsiteY15" fmla="*/ 1166079 h 3130593"/>
              <a:gd name="connsiteX0" fmla="*/ 464932 w 6114259"/>
              <a:gd name="connsiteY0" fmla="*/ 1166079 h 3123225"/>
              <a:gd name="connsiteX1" fmla="*/ 314620 w 6114259"/>
              <a:gd name="connsiteY1" fmla="*/ 389465 h 3123225"/>
              <a:gd name="connsiteX2" fmla="*/ 965974 w 6114259"/>
              <a:gd name="connsiteY2" fmla="*/ 1159 h 3123225"/>
              <a:gd name="connsiteX3" fmla="*/ 1755113 w 6114259"/>
              <a:gd name="connsiteY3" fmla="*/ 502200 h 3123225"/>
              <a:gd name="connsiteX4" fmla="*/ 2719617 w 6114259"/>
              <a:gd name="connsiteY4" fmla="*/ 214101 h 3123225"/>
              <a:gd name="connsiteX5" fmla="*/ 4560943 w 6114259"/>
              <a:gd name="connsiteY5" fmla="*/ 76315 h 3123225"/>
              <a:gd name="connsiteX6" fmla="*/ 5650708 w 6114259"/>
              <a:gd name="connsiteY6" fmla="*/ 364413 h 3123225"/>
              <a:gd name="connsiteX7" fmla="*/ 6114171 w 6114259"/>
              <a:gd name="connsiteY7" fmla="*/ 1729750 h 3123225"/>
              <a:gd name="connsiteX8" fmla="*/ 5675760 w 6114259"/>
              <a:gd name="connsiteY8" fmla="*/ 2594046 h 3123225"/>
              <a:gd name="connsiteX9" fmla="*/ 4322949 w 6114259"/>
              <a:gd name="connsiteY9" fmla="*/ 2268369 h 3123225"/>
              <a:gd name="connsiteX10" fmla="*/ 2907508 w 6114259"/>
              <a:gd name="connsiteY10" fmla="*/ 3120139 h 3123225"/>
              <a:gd name="connsiteX11" fmla="*/ 1892900 w 6114259"/>
              <a:gd name="connsiteY11" fmla="*/ 2568994 h 3123225"/>
              <a:gd name="connsiteX12" fmla="*/ 640297 w 6114259"/>
              <a:gd name="connsiteY12" fmla="*/ 2969827 h 3123225"/>
              <a:gd name="connsiteX13" fmla="*/ 1469 w 6114259"/>
              <a:gd name="connsiteY13" fmla="*/ 2218265 h 3123225"/>
              <a:gd name="connsiteX14" fmla="*/ 464932 w 6114259"/>
              <a:gd name="connsiteY14" fmla="*/ 1366495 h 3123225"/>
              <a:gd name="connsiteX15" fmla="*/ 464932 w 6114259"/>
              <a:gd name="connsiteY15" fmla="*/ 1166079 h 3123225"/>
              <a:gd name="connsiteX0" fmla="*/ 464855 w 6114182"/>
              <a:gd name="connsiteY0" fmla="*/ 1166079 h 3123225"/>
              <a:gd name="connsiteX1" fmla="*/ 314543 w 6114182"/>
              <a:gd name="connsiteY1" fmla="*/ 389465 h 3123225"/>
              <a:gd name="connsiteX2" fmla="*/ 965897 w 6114182"/>
              <a:gd name="connsiteY2" fmla="*/ 1159 h 3123225"/>
              <a:gd name="connsiteX3" fmla="*/ 1755036 w 6114182"/>
              <a:gd name="connsiteY3" fmla="*/ 502200 h 3123225"/>
              <a:gd name="connsiteX4" fmla="*/ 2719540 w 6114182"/>
              <a:gd name="connsiteY4" fmla="*/ 214101 h 3123225"/>
              <a:gd name="connsiteX5" fmla="*/ 4560866 w 6114182"/>
              <a:gd name="connsiteY5" fmla="*/ 76315 h 3123225"/>
              <a:gd name="connsiteX6" fmla="*/ 5650631 w 6114182"/>
              <a:gd name="connsiteY6" fmla="*/ 364413 h 3123225"/>
              <a:gd name="connsiteX7" fmla="*/ 6114094 w 6114182"/>
              <a:gd name="connsiteY7" fmla="*/ 1729750 h 3123225"/>
              <a:gd name="connsiteX8" fmla="*/ 5675683 w 6114182"/>
              <a:gd name="connsiteY8" fmla="*/ 2594046 h 3123225"/>
              <a:gd name="connsiteX9" fmla="*/ 4322872 w 6114182"/>
              <a:gd name="connsiteY9" fmla="*/ 2268369 h 3123225"/>
              <a:gd name="connsiteX10" fmla="*/ 2907431 w 6114182"/>
              <a:gd name="connsiteY10" fmla="*/ 3120139 h 3123225"/>
              <a:gd name="connsiteX11" fmla="*/ 1892823 w 6114182"/>
              <a:gd name="connsiteY11" fmla="*/ 2568994 h 3123225"/>
              <a:gd name="connsiteX12" fmla="*/ 640220 w 6114182"/>
              <a:gd name="connsiteY12" fmla="*/ 2969827 h 3123225"/>
              <a:gd name="connsiteX13" fmla="*/ 1392 w 6114182"/>
              <a:gd name="connsiteY13" fmla="*/ 2218265 h 3123225"/>
              <a:gd name="connsiteX14" fmla="*/ 464855 w 6114182"/>
              <a:gd name="connsiteY14" fmla="*/ 1166079 h 3123225"/>
              <a:gd name="connsiteX0" fmla="*/ 539817 w 6113987"/>
              <a:gd name="connsiteY0" fmla="*/ 1404308 h 3123460"/>
              <a:gd name="connsiteX1" fmla="*/ 314348 w 6113987"/>
              <a:gd name="connsiteY1" fmla="*/ 389700 h 3123460"/>
              <a:gd name="connsiteX2" fmla="*/ 965702 w 6113987"/>
              <a:gd name="connsiteY2" fmla="*/ 1394 h 3123460"/>
              <a:gd name="connsiteX3" fmla="*/ 1754841 w 6113987"/>
              <a:gd name="connsiteY3" fmla="*/ 502435 h 3123460"/>
              <a:gd name="connsiteX4" fmla="*/ 2719345 w 6113987"/>
              <a:gd name="connsiteY4" fmla="*/ 214336 h 3123460"/>
              <a:gd name="connsiteX5" fmla="*/ 4560671 w 6113987"/>
              <a:gd name="connsiteY5" fmla="*/ 76550 h 3123460"/>
              <a:gd name="connsiteX6" fmla="*/ 5650436 w 6113987"/>
              <a:gd name="connsiteY6" fmla="*/ 364648 h 3123460"/>
              <a:gd name="connsiteX7" fmla="*/ 6113899 w 6113987"/>
              <a:gd name="connsiteY7" fmla="*/ 1729985 h 3123460"/>
              <a:gd name="connsiteX8" fmla="*/ 5675488 w 6113987"/>
              <a:gd name="connsiteY8" fmla="*/ 2594281 h 3123460"/>
              <a:gd name="connsiteX9" fmla="*/ 4322677 w 6113987"/>
              <a:gd name="connsiteY9" fmla="*/ 2268604 h 3123460"/>
              <a:gd name="connsiteX10" fmla="*/ 2907236 w 6113987"/>
              <a:gd name="connsiteY10" fmla="*/ 3120374 h 3123460"/>
              <a:gd name="connsiteX11" fmla="*/ 1892628 w 6113987"/>
              <a:gd name="connsiteY11" fmla="*/ 2569229 h 3123460"/>
              <a:gd name="connsiteX12" fmla="*/ 640025 w 6113987"/>
              <a:gd name="connsiteY12" fmla="*/ 2970062 h 3123460"/>
              <a:gd name="connsiteX13" fmla="*/ 1197 w 6113987"/>
              <a:gd name="connsiteY13" fmla="*/ 2218500 h 3123460"/>
              <a:gd name="connsiteX14" fmla="*/ 539817 w 6113987"/>
              <a:gd name="connsiteY14" fmla="*/ 1404308 h 312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13987" h="3123460">
                <a:moveTo>
                  <a:pt x="539817" y="1404308"/>
                </a:moveTo>
                <a:cubicBezTo>
                  <a:pt x="592009" y="1099508"/>
                  <a:pt x="243367" y="623519"/>
                  <a:pt x="314348" y="389700"/>
                </a:cubicBezTo>
                <a:cubicBezTo>
                  <a:pt x="385329" y="155881"/>
                  <a:pt x="725620" y="-17395"/>
                  <a:pt x="965702" y="1394"/>
                </a:cubicBezTo>
                <a:cubicBezTo>
                  <a:pt x="1205784" y="20183"/>
                  <a:pt x="1462567" y="466945"/>
                  <a:pt x="1754841" y="502435"/>
                </a:cubicBezTo>
                <a:cubicBezTo>
                  <a:pt x="2047115" y="537925"/>
                  <a:pt x="2251707" y="285317"/>
                  <a:pt x="2719345" y="214336"/>
                </a:cubicBezTo>
                <a:cubicBezTo>
                  <a:pt x="3186983" y="143355"/>
                  <a:pt x="4072156" y="51498"/>
                  <a:pt x="4560671" y="76550"/>
                </a:cubicBezTo>
                <a:cubicBezTo>
                  <a:pt x="5049186" y="101602"/>
                  <a:pt x="5391565" y="89076"/>
                  <a:pt x="5650436" y="364648"/>
                </a:cubicBezTo>
                <a:cubicBezTo>
                  <a:pt x="5909307" y="640220"/>
                  <a:pt x="6109724" y="1358380"/>
                  <a:pt x="6113899" y="1729985"/>
                </a:cubicBezTo>
                <a:cubicBezTo>
                  <a:pt x="6118074" y="2101590"/>
                  <a:pt x="5974025" y="2504511"/>
                  <a:pt x="5675488" y="2594281"/>
                </a:cubicBezTo>
                <a:cubicBezTo>
                  <a:pt x="5376951" y="2684051"/>
                  <a:pt x="4784052" y="2180922"/>
                  <a:pt x="4322677" y="2268604"/>
                </a:cubicBezTo>
                <a:cubicBezTo>
                  <a:pt x="3861302" y="2356286"/>
                  <a:pt x="3312244" y="3070270"/>
                  <a:pt x="2907236" y="3120374"/>
                </a:cubicBezTo>
                <a:cubicBezTo>
                  <a:pt x="2502228" y="3170478"/>
                  <a:pt x="2270497" y="2594281"/>
                  <a:pt x="1892628" y="2569229"/>
                </a:cubicBezTo>
                <a:cubicBezTo>
                  <a:pt x="1514759" y="2544177"/>
                  <a:pt x="955264" y="3028517"/>
                  <a:pt x="640025" y="2970062"/>
                </a:cubicBezTo>
                <a:cubicBezTo>
                  <a:pt x="324786" y="2911607"/>
                  <a:pt x="30424" y="2485722"/>
                  <a:pt x="1197" y="2218500"/>
                </a:cubicBezTo>
                <a:cubicBezTo>
                  <a:pt x="-28031" y="1917875"/>
                  <a:pt x="487625" y="1709108"/>
                  <a:pt x="539817" y="1404308"/>
                </a:cubicBezTo>
                <a:close/>
              </a:path>
            </a:pathLst>
          </a:custGeom>
          <a:noFill/>
          <a:ln w="28575">
            <a:solidFill>
              <a:srgbClr val="2106C6"/>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2575774" y="5680482"/>
            <a:ext cx="7186581" cy="1138773"/>
          </a:xfrm>
          <a:prstGeom prst="rect">
            <a:avLst/>
          </a:prstGeom>
          <a:noFill/>
        </p:spPr>
        <p:txBody>
          <a:bodyPr wrap="square" rtlCol="0">
            <a:spAutoFit/>
          </a:bodyPr>
          <a:lstStyle/>
          <a:p>
            <a:pPr algn="ctr"/>
            <a:r>
              <a:rPr lang="en-US" sz="4000" dirty="0">
                <a:solidFill>
                  <a:srgbClr val="000085"/>
                </a:solidFill>
                <a:latin typeface="Arial" panose="020B0604020202020204" pitchFamily="34" charset="0"/>
                <a:cs typeface="Arial" panose="020B0604020202020204" pitchFamily="34" charset="0"/>
              </a:rPr>
              <a:t>RMap DiSCO</a:t>
            </a:r>
          </a:p>
          <a:p>
            <a:pPr marL="168270" indent="-168270" algn="ctr"/>
            <a:r>
              <a:rPr lang="en-US" sz="2800" b="1" i="1" dirty="0">
                <a:solidFill>
                  <a:srgbClr val="000085"/>
                </a:solidFill>
                <a:latin typeface="Arial" panose="020B0604020202020204" pitchFamily="34" charset="0"/>
                <a:cs typeface="Arial" panose="020B0604020202020204" pitchFamily="34" charset="0"/>
              </a:rPr>
              <a:t>(Di</a:t>
            </a:r>
            <a:r>
              <a:rPr lang="en-US" sz="2800" i="1" dirty="0">
                <a:latin typeface="Arial" panose="020B0604020202020204" pitchFamily="34" charset="0"/>
                <a:cs typeface="Arial" panose="020B0604020202020204" pitchFamily="34" charset="0"/>
              </a:rPr>
              <a:t>stributed </a:t>
            </a:r>
            <a:r>
              <a:rPr lang="en-US" sz="2800" b="1" i="1" dirty="0">
                <a:solidFill>
                  <a:srgbClr val="000085"/>
                </a:solidFill>
                <a:latin typeface="Arial" panose="020B0604020202020204" pitchFamily="34" charset="0"/>
                <a:cs typeface="Arial" panose="020B0604020202020204" pitchFamily="34" charset="0"/>
              </a:rPr>
              <a:t>S</a:t>
            </a:r>
            <a:r>
              <a:rPr lang="en-US" sz="2800" i="1" dirty="0">
                <a:latin typeface="Arial" panose="020B0604020202020204" pitchFamily="34" charset="0"/>
                <a:cs typeface="Arial" panose="020B0604020202020204" pitchFamily="34" charset="0"/>
              </a:rPr>
              <a:t>cholarly </a:t>
            </a:r>
            <a:r>
              <a:rPr lang="en-US" sz="2800" b="1" i="1" dirty="0">
                <a:solidFill>
                  <a:srgbClr val="000085"/>
                </a:solidFill>
                <a:latin typeface="Arial" panose="020B0604020202020204" pitchFamily="34" charset="0"/>
                <a:cs typeface="Arial" panose="020B0604020202020204" pitchFamily="34" charset="0"/>
              </a:rPr>
              <a:t>C</a:t>
            </a:r>
            <a:r>
              <a:rPr lang="en-US" sz="2800" i="1" dirty="0">
                <a:latin typeface="Arial" panose="020B0604020202020204" pitchFamily="34" charset="0"/>
                <a:cs typeface="Arial" panose="020B0604020202020204" pitchFamily="34" charset="0"/>
              </a:rPr>
              <a:t>ompound </a:t>
            </a:r>
            <a:r>
              <a:rPr lang="en-US" sz="2800" b="1" i="1" dirty="0">
                <a:solidFill>
                  <a:srgbClr val="000085"/>
                </a:solidFill>
                <a:latin typeface="Arial" panose="020B0604020202020204" pitchFamily="34" charset="0"/>
                <a:cs typeface="Arial" panose="020B0604020202020204" pitchFamily="34" charset="0"/>
              </a:rPr>
              <a:t>O</a:t>
            </a:r>
            <a:r>
              <a:rPr lang="en-US" sz="2800" i="1" dirty="0">
                <a:latin typeface="Arial" panose="020B0604020202020204" pitchFamily="34" charset="0"/>
                <a:cs typeface="Arial" panose="020B0604020202020204" pitchFamily="34" charset="0"/>
              </a:rPr>
              <a:t>bject)</a:t>
            </a:r>
          </a:p>
        </p:txBody>
      </p:sp>
    </p:spTree>
    <p:extLst>
      <p:ext uri="{BB962C8B-B14F-4D97-AF65-F5344CB8AC3E}">
        <p14:creationId xmlns:p14="http://schemas.microsoft.com/office/powerpoint/2010/main" val="990055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4"/>
          <p:cNvSpPr txBox="1">
            <a:spLocks/>
          </p:cNvSpPr>
          <p:nvPr/>
        </p:nvSpPr>
        <p:spPr>
          <a:xfrm>
            <a:off x="1798320" y="2638256"/>
            <a:ext cx="8442960" cy="1860017"/>
          </a:xfrm>
          <a:prstGeom prst="rect">
            <a:avLst/>
          </a:prstGeom>
        </p:spPr>
        <p:txBody>
          <a:bodyPr vert="horz" lIns="91440" tIns="45720" rIns="91440" bIns="45720" rtlCol="0" anchor="ctr">
            <a:normAutofit/>
          </a:bodyPr>
          <a:lstStyle>
            <a:lvl1pPr algn="l" defTabSz="914377" rtl="0" eaLnBrk="1" latinLnBrk="0" hangingPunct="1">
              <a:lnSpc>
                <a:spcPct val="90000"/>
              </a:lnSpc>
              <a:spcBef>
                <a:spcPct val="0"/>
              </a:spcBef>
              <a:buNone/>
              <a:defRPr sz="4800" b="1" kern="1200">
                <a:solidFill>
                  <a:schemeClr val="tx1"/>
                </a:solidFill>
                <a:latin typeface="+mj-lt"/>
                <a:ea typeface="+mj-ea"/>
                <a:cs typeface="+mj-cs"/>
              </a:defRPr>
            </a:lvl1pPr>
          </a:lstStyle>
          <a:p>
            <a:pPr algn="ctr"/>
            <a:r>
              <a:rPr lang="en-US" dirty="0"/>
              <a:t>Some features of a DiSCO</a:t>
            </a:r>
            <a:endParaRPr lang="en-US" i="1"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7492" y="550785"/>
            <a:ext cx="2381655" cy="1185886"/>
          </a:xfrm>
          <a:prstGeom prst="rect">
            <a:avLst/>
          </a:prstGeom>
        </p:spPr>
      </p:pic>
    </p:spTree>
    <p:extLst>
      <p:ext uri="{BB962C8B-B14F-4D97-AF65-F5344CB8AC3E}">
        <p14:creationId xmlns:p14="http://schemas.microsoft.com/office/powerpoint/2010/main" val="3938716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52339" y="307861"/>
            <a:ext cx="11518084" cy="910002"/>
          </a:xfrm>
        </p:spPr>
        <p:txBody>
          <a:bodyPr>
            <a:normAutofit fontScale="90000"/>
          </a:bodyPr>
          <a:lstStyle/>
          <a:p>
            <a:r>
              <a:rPr lang="en-US" dirty="0"/>
              <a:t>Describes an aggregation of 1 or more scholarly resources</a:t>
            </a:r>
          </a:p>
        </p:txBody>
      </p:sp>
      <p:sp>
        <p:nvSpPr>
          <p:cNvPr id="6" name="Content Placeholder 5"/>
          <p:cNvSpPr>
            <a:spLocks noGrp="1"/>
          </p:cNvSpPr>
          <p:nvPr>
            <p:ph idx="1"/>
          </p:nvPr>
        </p:nvSpPr>
        <p:spPr>
          <a:xfrm>
            <a:off x="352339" y="1288734"/>
            <a:ext cx="11518084" cy="5142546"/>
          </a:xfrm>
        </p:spPr>
        <p:txBody>
          <a:bodyPr>
            <a:normAutofit/>
          </a:bodyPr>
          <a:lstStyle/>
          <a:p>
            <a:pPr marL="0" indent="0">
              <a:buNone/>
            </a:pPr>
            <a:endParaRPr lang="en-US" dirty="0"/>
          </a:p>
          <a:p>
            <a:endParaRPr lang="en-US" dirty="0"/>
          </a:p>
        </p:txBody>
      </p:sp>
      <p:sp>
        <p:nvSpPr>
          <p:cNvPr id="20" name="Oval 19"/>
          <p:cNvSpPr/>
          <p:nvPr/>
        </p:nvSpPr>
        <p:spPr>
          <a:xfrm>
            <a:off x="809898" y="1139988"/>
            <a:ext cx="9013370" cy="3585562"/>
          </a:xfrm>
          <a:prstGeom prst="ellipse">
            <a:avLst/>
          </a:prstGeom>
          <a:noFill/>
          <a:ln w="28575">
            <a:solidFill>
              <a:srgbClr val="0000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ular Callout 1"/>
          <p:cNvSpPr/>
          <p:nvPr/>
        </p:nvSpPr>
        <p:spPr>
          <a:xfrm>
            <a:off x="8889076" y="4639626"/>
            <a:ext cx="2336798" cy="914400"/>
          </a:xfrm>
          <a:prstGeom prst="wedgeRectCallout">
            <a:avLst>
              <a:gd name="adj1" fmla="val -100061"/>
              <a:gd name="adj2" fmla="val -89322"/>
            </a:avLst>
          </a:prstGeom>
          <a:solidFill>
            <a:srgbClr val="00008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aggregated resources</a:t>
            </a:r>
          </a:p>
        </p:txBody>
      </p:sp>
      <p:pic>
        <p:nvPicPr>
          <p:cNvPr id="23" name="Picture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8322" y="2039225"/>
            <a:ext cx="1728182" cy="1536265"/>
          </a:xfrm>
          <a:prstGeom prst="rect">
            <a:avLst/>
          </a:prstGeom>
        </p:spPr>
      </p:pic>
      <p:pic>
        <p:nvPicPr>
          <p:cNvPr id="24" name="Picture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86255" y="2206650"/>
            <a:ext cx="1143652" cy="1452239"/>
          </a:xfrm>
          <a:prstGeom prst="rect">
            <a:avLst/>
          </a:prstGeom>
        </p:spPr>
      </p:pic>
      <p:sp>
        <p:nvSpPr>
          <p:cNvPr id="25" name="TextBox 24"/>
          <p:cNvSpPr txBox="1"/>
          <p:nvPr/>
        </p:nvSpPr>
        <p:spPr>
          <a:xfrm rot="19520152">
            <a:off x="1538143" y="2792694"/>
            <a:ext cx="2592435" cy="369332"/>
          </a:xfrm>
          <a:prstGeom prst="rect">
            <a:avLst/>
          </a:prstGeom>
          <a:solidFill>
            <a:schemeClr val="bg1">
              <a:alpha val="68000"/>
            </a:schemeClr>
          </a:solidFill>
          <a:ln>
            <a:solidFill>
              <a:schemeClr val="accent1"/>
            </a:solidFill>
          </a:ln>
        </p:spPr>
        <p:txBody>
          <a:bodyPr wrap="square" rtlCol="0">
            <a:spAutoFit/>
          </a:bodyPr>
          <a:lstStyle/>
          <a:p>
            <a:r>
              <a:rPr lang="en-US" dirty="0"/>
              <a:t>http://doi.org/10.1023...</a:t>
            </a:r>
          </a:p>
        </p:txBody>
      </p:sp>
      <p:sp>
        <p:nvSpPr>
          <p:cNvPr id="26" name="TextBox 25"/>
          <p:cNvSpPr txBox="1"/>
          <p:nvPr/>
        </p:nvSpPr>
        <p:spPr>
          <a:xfrm rot="19425113">
            <a:off x="5952073" y="2605425"/>
            <a:ext cx="2911435" cy="372444"/>
          </a:xfrm>
          <a:prstGeom prst="rect">
            <a:avLst/>
          </a:prstGeom>
          <a:solidFill>
            <a:schemeClr val="bg1">
              <a:alpha val="68000"/>
            </a:schemeClr>
          </a:solidFill>
          <a:ln>
            <a:solidFill>
              <a:schemeClr val="accent1"/>
            </a:solidFill>
          </a:ln>
        </p:spPr>
        <p:txBody>
          <a:bodyPr wrap="square" rtlCol="0">
            <a:spAutoFit/>
          </a:bodyPr>
          <a:lstStyle/>
          <a:p>
            <a:r>
              <a:rPr lang="en-US" dirty="0"/>
              <a:t>http://repo.xyzu.edu/abc123</a:t>
            </a:r>
          </a:p>
        </p:txBody>
      </p:sp>
      <p:sp>
        <p:nvSpPr>
          <p:cNvPr id="27" name="TextBox 26"/>
          <p:cNvSpPr txBox="1"/>
          <p:nvPr/>
        </p:nvSpPr>
        <p:spPr>
          <a:xfrm>
            <a:off x="2179016" y="3601629"/>
            <a:ext cx="1132491" cy="430887"/>
          </a:xfrm>
          <a:prstGeom prst="rect">
            <a:avLst/>
          </a:prstGeom>
          <a:noFill/>
        </p:spPr>
        <p:txBody>
          <a:bodyPr wrap="none" rtlCol="0">
            <a:spAutoFit/>
          </a:bodyPr>
          <a:lstStyle/>
          <a:p>
            <a:pPr algn="ctr"/>
            <a:r>
              <a:rPr lang="en-US" sz="2200" b="1" dirty="0"/>
              <a:t>ARTICLE</a:t>
            </a:r>
          </a:p>
        </p:txBody>
      </p:sp>
      <p:sp>
        <p:nvSpPr>
          <p:cNvPr id="28" name="TextBox 27"/>
          <p:cNvSpPr txBox="1"/>
          <p:nvPr/>
        </p:nvSpPr>
        <p:spPr>
          <a:xfrm>
            <a:off x="6705205" y="3522216"/>
            <a:ext cx="1204624" cy="430887"/>
          </a:xfrm>
          <a:prstGeom prst="rect">
            <a:avLst/>
          </a:prstGeom>
          <a:noFill/>
        </p:spPr>
        <p:txBody>
          <a:bodyPr wrap="none" rtlCol="0">
            <a:spAutoFit/>
          </a:bodyPr>
          <a:lstStyle/>
          <a:p>
            <a:pPr algn="ctr"/>
            <a:r>
              <a:rPr lang="en-US" sz="2200" b="1" dirty="0"/>
              <a:t>DATASET</a:t>
            </a:r>
          </a:p>
        </p:txBody>
      </p:sp>
    </p:spTree>
    <p:extLst>
      <p:ext uri="{BB962C8B-B14F-4D97-AF65-F5344CB8AC3E}">
        <p14:creationId xmlns:p14="http://schemas.microsoft.com/office/powerpoint/2010/main" val="23416902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52339" y="194270"/>
            <a:ext cx="11518084" cy="910002"/>
          </a:xfrm>
        </p:spPr>
        <p:txBody>
          <a:bodyPr>
            <a:normAutofit/>
          </a:bodyPr>
          <a:lstStyle/>
          <a:p>
            <a:r>
              <a:rPr lang="en-US" dirty="0"/>
              <a:t>Aggregated resource plus context</a:t>
            </a:r>
          </a:p>
        </p:txBody>
      </p:sp>
      <p:cxnSp>
        <p:nvCxnSpPr>
          <p:cNvPr id="12" name="Straight Arrow Connector 11"/>
          <p:cNvCxnSpPr/>
          <p:nvPr/>
        </p:nvCxnSpPr>
        <p:spPr>
          <a:xfrm flipV="1">
            <a:off x="3620661" y="3228112"/>
            <a:ext cx="2503036" cy="37099"/>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988316" y="2807357"/>
            <a:ext cx="1830860" cy="492443"/>
          </a:xfrm>
          <a:prstGeom prst="rect">
            <a:avLst/>
          </a:prstGeom>
          <a:noFill/>
        </p:spPr>
        <p:txBody>
          <a:bodyPr wrap="square" rtlCol="0">
            <a:spAutoFit/>
          </a:bodyPr>
          <a:lstStyle/>
          <a:p>
            <a:r>
              <a:rPr lang="en-US" sz="2600" dirty="0"/>
              <a:t>documents</a:t>
            </a:r>
          </a:p>
        </p:txBody>
      </p:sp>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95698" y="4368367"/>
            <a:ext cx="999191" cy="1292183"/>
          </a:xfrm>
          <a:prstGeom prst="rect">
            <a:avLst/>
          </a:prstGeom>
        </p:spPr>
      </p:pic>
      <p:cxnSp>
        <p:nvCxnSpPr>
          <p:cNvPr id="19" name="Straight Arrow Connector 18"/>
          <p:cNvCxnSpPr/>
          <p:nvPr/>
        </p:nvCxnSpPr>
        <p:spPr>
          <a:xfrm>
            <a:off x="2840171" y="4054543"/>
            <a:ext cx="1224724" cy="1105076"/>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5525692" y="4018928"/>
            <a:ext cx="1498564" cy="1140691"/>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rot="2540960">
            <a:off x="2931165" y="4232958"/>
            <a:ext cx="1294772" cy="492443"/>
          </a:xfrm>
          <a:prstGeom prst="rect">
            <a:avLst/>
          </a:prstGeom>
          <a:noFill/>
        </p:spPr>
        <p:txBody>
          <a:bodyPr wrap="square" rtlCol="0">
            <a:spAutoFit/>
          </a:bodyPr>
          <a:lstStyle/>
          <a:p>
            <a:r>
              <a:rPr lang="en-US" sz="2600" dirty="0"/>
              <a:t>creator</a:t>
            </a:r>
          </a:p>
        </p:txBody>
      </p:sp>
      <p:sp>
        <p:nvSpPr>
          <p:cNvPr id="35" name="TextBox 34"/>
          <p:cNvSpPr txBox="1"/>
          <p:nvPr/>
        </p:nvSpPr>
        <p:spPr>
          <a:xfrm rot="19347343">
            <a:off x="5635006" y="4122146"/>
            <a:ext cx="1294772" cy="492443"/>
          </a:xfrm>
          <a:prstGeom prst="rect">
            <a:avLst/>
          </a:prstGeom>
          <a:noFill/>
        </p:spPr>
        <p:txBody>
          <a:bodyPr wrap="square" rtlCol="0">
            <a:spAutoFit/>
          </a:bodyPr>
          <a:lstStyle/>
          <a:p>
            <a:r>
              <a:rPr lang="en-US" sz="2600" dirty="0"/>
              <a:t>creator</a:t>
            </a:r>
          </a:p>
        </p:txBody>
      </p:sp>
      <p:cxnSp>
        <p:nvCxnSpPr>
          <p:cNvPr id="39" name="Straight Arrow Connector 38"/>
          <p:cNvCxnSpPr/>
          <p:nvPr/>
        </p:nvCxnSpPr>
        <p:spPr>
          <a:xfrm flipV="1">
            <a:off x="7953719" y="3228112"/>
            <a:ext cx="1670415" cy="1"/>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8406614" y="2784211"/>
            <a:ext cx="1032638" cy="492443"/>
          </a:xfrm>
          <a:prstGeom prst="rect">
            <a:avLst/>
          </a:prstGeom>
          <a:noFill/>
        </p:spPr>
        <p:txBody>
          <a:bodyPr wrap="square" rtlCol="0">
            <a:spAutoFit/>
          </a:bodyPr>
          <a:lstStyle/>
          <a:p>
            <a:r>
              <a:rPr lang="en-US" sz="2600" dirty="0"/>
              <a:t>title</a:t>
            </a:r>
          </a:p>
        </p:txBody>
      </p:sp>
      <p:pic>
        <p:nvPicPr>
          <p:cNvPr id="46" name="Picture 4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28322" y="2039225"/>
            <a:ext cx="1728182" cy="1536265"/>
          </a:xfrm>
          <a:prstGeom prst="rect">
            <a:avLst/>
          </a:prstGeom>
        </p:spPr>
      </p:pic>
      <p:pic>
        <p:nvPicPr>
          <p:cNvPr id="47" name="Picture 4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86255" y="2206650"/>
            <a:ext cx="1143652" cy="1452239"/>
          </a:xfrm>
          <a:prstGeom prst="rect">
            <a:avLst/>
          </a:prstGeom>
        </p:spPr>
      </p:pic>
      <p:sp>
        <p:nvSpPr>
          <p:cNvPr id="48" name="TextBox 47"/>
          <p:cNvSpPr txBox="1"/>
          <p:nvPr/>
        </p:nvSpPr>
        <p:spPr>
          <a:xfrm rot="19520152">
            <a:off x="1538143" y="2792694"/>
            <a:ext cx="2592435" cy="369332"/>
          </a:xfrm>
          <a:prstGeom prst="rect">
            <a:avLst/>
          </a:prstGeom>
          <a:solidFill>
            <a:schemeClr val="bg1">
              <a:alpha val="68000"/>
            </a:schemeClr>
          </a:solidFill>
          <a:ln>
            <a:solidFill>
              <a:schemeClr val="accent1"/>
            </a:solidFill>
          </a:ln>
        </p:spPr>
        <p:txBody>
          <a:bodyPr wrap="square" rtlCol="0">
            <a:spAutoFit/>
          </a:bodyPr>
          <a:lstStyle/>
          <a:p>
            <a:r>
              <a:rPr lang="en-US" dirty="0"/>
              <a:t>http://doi.org/10.1023...</a:t>
            </a:r>
          </a:p>
        </p:txBody>
      </p:sp>
      <p:sp>
        <p:nvSpPr>
          <p:cNvPr id="49" name="TextBox 48"/>
          <p:cNvSpPr txBox="1"/>
          <p:nvPr/>
        </p:nvSpPr>
        <p:spPr>
          <a:xfrm rot="19425113">
            <a:off x="5952073" y="2605425"/>
            <a:ext cx="2911435" cy="372444"/>
          </a:xfrm>
          <a:prstGeom prst="rect">
            <a:avLst/>
          </a:prstGeom>
          <a:solidFill>
            <a:schemeClr val="bg1">
              <a:alpha val="68000"/>
            </a:schemeClr>
          </a:solidFill>
          <a:ln>
            <a:solidFill>
              <a:schemeClr val="accent1"/>
            </a:solidFill>
          </a:ln>
        </p:spPr>
        <p:txBody>
          <a:bodyPr wrap="square" rtlCol="0">
            <a:spAutoFit/>
          </a:bodyPr>
          <a:lstStyle/>
          <a:p>
            <a:r>
              <a:rPr lang="en-US" dirty="0"/>
              <a:t>http://repo.xyzu.edu/abc123</a:t>
            </a:r>
          </a:p>
        </p:txBody>
      </p:sp>
      <p:sp>
        <p:nvSpPr>
          <p:cNvPr id="50" name="TextBox 49"/>
          <p:cNvSpPr txBox="1"/>
          <p:nvPr/>
        </p:nvSpPr>
        <p:spPr>
          <a:xfrm>
            <a:off x="2179016" y="3601629"/>
            <a:ext cx="1132491" cy="430887"/>
          </a:xfrm>
          <a:prstGeom prst="rect">
            <a:avLst/>
          </a:prstGeom>
          <a:noFill/>
        </p:spPr>
        <p:txBody>
          <a:bodyPr wrap="none" rtlCol="0">
            <a:spAutoFit/>
          </a:bodyPr>
          <a:lstStyle/>
          <a:p>
            <a:pPr algn="ctr"/>
            <a:r>
              <a:rPr lang="en-US" sz="2200" b="1" dirty="0"/>
              <a:t>ARTICLE</a:t>
            </a:r>
          </a:p>
        </p:txBody>
      </p:sp>
      <p:sp>
        <p:nvSpPr>
          <p:cNvPr id="51" name="TextBox 50"/>
          <p:cNvSpPr txBox="1"/>
          <p:nvPr/>
        </p:nvSpPr>
        <p:spPr>
          <a:xfrm>
            <a:off x="6705205" y="3522216"/>
            <a:ext cx="1204624" cy="430887"/>
          </a:xfrm>
          <a:prstGeom prst="rect">
            <a:avLst/>
          </a:prstGeom>
          <a:noFill/>
        </p:spPr>
        <p:txBody>
          <a:bodyPr wrap="none" rtlCol="0">
            <a:spAutoFit/>
          </a:bodyPr>
          <a:lstStyle/>
          <a:p>
            <a:pPr algn="ctr"/>
            <a:r>
              <a:rPr lang="en-US" sz="2200" b="1" dirty="0"/>
              <a:t>DATASET</a:t>
            </a:r>
          </a:p>
        </p:txBody>
      </p:sp>
      <p:sp>
        <p:nvSpPr>
          <p:cNvPr id="52" name="TextBox 51"/>
          <p:cNvSpPr txBox="1"/>
          <p:nvPr/>
        </p:nvSpPr>
        <p:spPr>
          <a:xfrm rot="19312630">
            <a:off x="3296861" y="4799128"/>
            <a:ext cx="2904416" cy="369332"/>
          </a:xfrm>
          <a:prstGeom prst="rect">
            <a:avLst/>
          </a:prstGeom>
          <a:solidFill>
            <a:schemeClr val="bg1">
              <a:alpha val="68000"/>
            </a:schemeClr>
          </a:solidFill>
          <a:ln>
            <a:solidFill>
              <a:schemeClr val="accent1"/>
            </a:solidFill>
          </a:ln>
        </p:spPr>
        <p:txBody>
          <a:bodyPr wrap="square" rtlCol="0">
            <a:spAutoFit/>
          </a:bodyPr>
          <a:lstStyle/>
          <a:p>
            <a:r>
              <a:rPr lang="en-US" dirty="0"/>
              <a:t>http://orcid.org/0000-0041...</a:t>
            </a:r>
          </a:p>
        </p:txBody>
      </p:sp>
      <p:sp>
        <p:nvSpPr>
          <p:cNvPr id="53" name="TextBox 52"/>
          <p:cNvSpPr txBox="1"/>
          <p:nvPr/>
        </p:nvSpPr>
        <p:spPr>
          <a:xfrm>
            <a:off x="9680613" y="2751058"/>
            <a:ext cx="1465803" cy="954107"/>
          </a:xfrm>
          <a:prstGeom prst="rect">
            <a:avLst/>
          </a:prstGeom>
          <a:noFill/>
        </p:spPr>
        <p:txBody>
          <a:bodyPr wrap="square" rtlCol="0">
            <a:spAutoFit/>
          </a:bodyPr>
          <a:lstStyle/>
          <a:p>
            <a:r>
              <a:rPr lang="en-US" sz="2800" i="1" dirty="0"/>
              <a:t>“Some</a:t>
            </a:r>
          </a:p>
          <a:p>
            <a:r>
              <a:rPr lang="en-US" sz="2800" i="1" dirty="0"/>
              <a:t>dataset”</a:t>
            </a:r>
          </a:p>
        </p:txBody>
      </p:sp>
      <p:sp>
        <p:nvSpPr>
          <p:cNvPr id="60" name="Oval 10"/>
          <p:cNvSpPr/>
          <p:nvPr/>
        </p:nvSpPr>
        <p:spPr>
          <a:xfrm>
            <a:off x="1071682" y="1494129"/>
            <a:ext cx="10406584" cy="5076774"/>
          </a:xfrm>
          <a:custGeom>
            <a:avLst/>
            <a:gdLst>
              <a:gd name="connsiteX0" fmla="*/ 0 w 10550406"/>
              <a:gd name="connsiteY0" fmla="*/ 2584019 h 5168037"/>
              <a:gd name="connsiteX1" fmla="*/ 5275203 w 10550406"/>
              <a:gd name="connsiteY1" fmla="*/ 0 h 5168037"/>
              <a:gd name="connsiteX2" fmla="*/ 10550406 w 10550406"/>
              <a:gd name="connsiteY2" fmla="*/ 2584019 h 5168037"/>
              <a:gd name="connsiteX3" fmla="*/ 5275203 w 10550406"/>
              <a:gd name="connsiteY3" fmla="*/ 5168038 h 5168037"/>
              <a:gd name="connsiteX4" fmla="*/ 0 w 10550406"/>
              <a:gd name="connsiteY4" fmla="*/ 2584019 h 5168037"/>
              <a:gd name="connsiteX0" fmla="*/ 15415 w 10565821"/>
              <a:gd name="connsiteY0" fmla="*/ 2584019 h 5233352"/>
              <a:gd name="connsiteX1" fmla="*/ 5290618 w 10565821"/>
              <a:gd name="connsiteY1" fmla="*/ 0 h 5233352"/>
              <a:gd name="connsiteX2" fmla="*/ 10565821 w 10565821"/>
              <a:gd name="connsiteY2" fmla="*/ 2584019 h 5233352"/>
              <a:gd name="connsiteX3" fmla="*/ 4193338 w 10565821"/>
              <a:gd name="connsiteY3" fmla="*/ 5233352 h 5233352"/>
              <a:gd name="connsiteX4" fmla="*/ 15415 w 10565821"/>
              <a:gd name="connsiteY4" fmla="*/ 2584019 h 5233352"/>
              <a:gd name="connsiteX0" fmla="*/ 15415 w 10687966"/>
              <a:gd name="connsiteY0" fmla="*/ 2584019 h 5307001"/>
              <a:gd name="connsiteX1" fmla="*/ 5290618 w 10687966"/>
              <a:gd name="connsiteY1" fmla="*/ 0 h 5307001"/>
              <a:gd name="connsiteX2" fmla="*/ 10565821 w 10687966"/>
              <a:gd name="connsiteY2" fmla="*/ 2584019 h 5307001"/>
              <a:gd name="connsiteX3" fmla="*/ 8611153 w 10687966"/>
              <a:gd name="connsiteY3" fmla="*/ 4397035 h 5307001"/>
              <a:gd name="connsiteX4" fmla="*/ 4193338 w 10687966"/>
              <a:gd name="connsiteY4" fmla="*/ 5233352 h 5307001"/>
              <a:gd name="connsiteX5" fmla="*/ 15415 w 10687966"/>
              <a:gd name="connsiteY5" fmla="*/ 2584019 h 5307001"/>
              <a:gd name="connsiteX0" fmla="*/ 7599 w 10627886"/>
              <a:gd name="connsiteY0" fmla="*/ 2584019 h 5246084"/>
              <a:gd name="connsiteX1" fmla="*/ 5282802 w 10627886"/>
              <a:gd name="connsiteY1" fmla="*/ 0 h 5246084"/>
              <a:gd name="connsiteX2" fmla="*/ 10558005 w 10627886"/>
              <a:gd name="connsiteY2" fmla="*/ 2584019 h 5246084"/>
              <a:gd name="connsiteX3" fmla="*/ 7166423 w 10627886"/>
              <a:gd name="connsiteY3" fmla="*/ 3547949 h 5246084"/>
              <a:gd name="connsiteX4" fmla="*/ 4185522 w 10627886"/>
              <a:gd name="connsiteY4" fmla="*/ 5233352 h 5246084"/>
              <a:gd name="connsiteX5" fmla="*/ 7599 w 10627886"/>
              <a:gd name="connsiteY5" fmla="*/ 2584019 h 5246084"/>
              <a:gd name="connsiteX0" fmla="*/ 7599 w 10858399"/>
              <a:gd name="connsiteY0" fmla="*/ 2587646 h 5249711"/>
              <a:gd name="connsiteX1" fmla="*/ 5282802 w 10858399"/>
              <a:gd name="connsiteY1" fmla="*/ 3627 h 5249711"/>
              <a:gd name="connsiteX2" fmla="*/ 10793136 w 10858399"/>
              <a:gd name="connsiteY2" fmla="*/ 2078195 h 5249711"/>
              <a:gd name="connsiteX3" fmla="*/ 7166423 w 10858399"/>
              <a:gd name="connsiteY3" fmla="*/ 3551576 h 5249711"/>
              <a:gd name="connsiteX4" fmla="*/ 4185522 w 10858399"/>
              <a:gd name="connsiteY4" fmla="*/ 5236979 h 5249711"/>
              <a:gd name="connsiteX5" fmla="*/ 7599 w 10858399"/>
              <a:gd name="connsiteY5" fmla="*/ 2587646 h 5249711"/>
              <a:gd name="connsiteX0" fmla="*/ 25849 w 10876649"/>
              <a:gd name="connsiteY0" fmla="*/ 2633208 h 5295273"/>
              <a:gd name="connsiteX1" fmla="*/ 2573483 w 10876649"/>
              <a:gd name="connsiteY1" fmla="*/ 814751 h 5295273"/>
              <a:gd name="connsiteX2" fmla="*/ 5301052 w 10876649"/>
              <a:gd name="connsiteY2" fmla="*/ 49189 h 5295273"/>
              <a:gd name="connsiteX3" fmla="*/ 10811386 w 10876649"/>
              <a:gd name="connsiteY3" fmla="*/ 2123757 h 5295273"/>
              <a:gd name="connsiteX4" fmla="*/ 7184673 w 10876649"/>
              <a:gd name="connsiteY4" fmla="*/ 3597138 h 5295273"/>
              <a:gd name="connsiteX5" fmla="*/ 4203772 w 10876649"/>
              <a:gd name="connsiteY5" fmla="*/ 5282541 h 5295273"/>
              <a:gd name="connsiteX6" fmla="*/ 25849 w 10876649"/>
              <a:gd name="connsiteY6" fmla="*/ 2633208 h 5295273"/>
              <a:gd name="connsiteX0" fmla="*/ 71047 w 10921847"/>
              <a:gd name="connsiteY0" fmla="*/ 2660514 h 5322579"/>
              <a:gd name="connsiteX1" fmla="*/ 1887161 w 10921847"/>
              <a:gd name="connsiteY1" fmla="*/ 659177 h 5322579"/>
              <a:gd name="connsiteX2" fmla="*/ 5346250 w 10921847"/>
              <a:gd name="connsiteY2" fmla="*/ 76495 h 5322579"/>
              <a:gd name="connsiteX3" fmla="*/ 10856584 w 10921847"/>
              <a:gd name="connsiteY3" fmla="*/ 2151063 h 5322579"/>
              <a:gd name="connsiteX4" fmla="*/ 7229871 w 10921847"/>
              <a:gd name="connsiteY4" fmla="*/ 3624444 h 5322579"/>
              <a:gd name="connsiteX5" fmla="*/ 4248970 w 10921847"/>
              <a:gd name="connsiteY5" fmla="*/ 5309847 h 5322579"/>
              <a:gd name="connsiteX6" fmla="*/ 71047 w 10921847"/>
              <a:gd name="connsiteY6" fmla="*/ 2660514 h 5322579"/>
              <a:gd name="connsiteX0" fmla="*/ 71047 w 10921847"/>
              <a:gd name="connsiteY0" fmla="*/ 2814344 h 5476409"/>
              <a:gd name="connsiteX1" fmla="*/ 1887161 w 10921847"/>
              <a:gd name="connsiteY1" fmla="*/ 813007 h 5476409"/>
              <a:gd name="connsiteX2" fmla="*/ 5907953 w 10921847"/>
              <a:gd name="connsiteY2" fmla="*/ 60508 h 5476409"/>
              <a:gd name="connsiteX3" fmla="*/ 10856584 w 10921847"/>
              <a:gd name="connsiteY3" fmla="*/ 2304893 h 5476409"/>
              <a:gd name="connsiteX4" fmla="*/ 7229871 w 10921847"/>
              <a:gd name="connsiteY4" fmla="*/ 3778274 h 5476409"/>
              <a:gd name="connsiteX5" fmla="*/ 4248970 w 10921847"/>
              <a:gd name="connsiteY5" fmla="*/ 5463677 h 5476409"/>
              <a:gd name="connsiteX6" fmla="*/ 71047 w 10921847"/>
              <a:gd name="connsiteY6" fmla="*/ 2814344 h 5476409"/>
              <a:gd name="connsiteX0" fmla="*/ 71047 w 10921847"/>
              <a:gd name="connsiteY0" fmla="*/ 2436059 h 5098124"/>
              <a:gd name="connsiteX1" fmla="*/ 1887161 w 10921847"/>
              <a:gd name="connsiteY1" fmla="*/ 434722 h 5098124"/>
              <a:gd name="connsiteX2" fmla="*/ 7802068 w 10921847"/>
              <a:gd name="connsiteY2" fmla="*/ 126360 h 5098124"/>
              <a:gd name="connsiteX3" fmla="*/ 10856584 w 10921847"/>
              <a:gd name="connsiteY3" fmla="*/ 1926608 h 5098124"/>
              <a:gd name="connsiteX4" fmla="*/ 7229871 w 10921847"/>
              <a:gd name="connsiteY4" fmla="*/ 3399989 h 5098124"/>
              <a:gd name="connsiteX5" fmla="*/ 4248970 w 10921847"/>
              <a:gd name="connsiteY5" fmla="*/ 5085392 h 5098124"/>
              <a:gd name="connsiteX6" fmla="*/ 71047 w 10921847"/>
              <a:gd name="connsiteY6" fmla="*/ 2436059 h 5098124"/>
              <a:gd name="connsiteX0" fmla="*/ 71047 w 10973152"/>
              <a:gd name="connsiteY0" fmla="*/ 2417686 h 5079751"/>
              <a:gd name="connsiteX1" fmla="*/ 1887161 w 10973152"/>
              <a:gd name="connsiteY1" fmla="*/ 416349 h 5079751"/>
              <a:gd name="connsiteX2" fmla="*/ 7802068 w 10973152"/>
              <a:gd name="connsiteY2" fmla="*/ 107987 h 5079751"/>
              <a:gd name="connsiteX3" fmla="*/ 10908835 w 10973152"/>
              <a:gd name="connsiteY3" fmla="*/ 1660041 h 5079751"/>
              <a:gd name="connsiteX4" fmla="*/ 7229871 w 10973152"/>
              <a:gd name="connsiteY4" fmla="*/ 3381616 h 5079751"/>
              <a:gd name="connsiteX5" fmla="*/ 4248970 w 10973152"/>
              <a:gd name="connsiteY5" fmla="*/ 5067019 h 5079751"/>
              <a:gd name="connsiteX6" fmla="*/ 71047 w 10973152"/>
              <a:gd name="connsiteY6" fmla="*/ 2417686 h 5079751"/>
              <a:gd name="connsiteX0" fmla="*/ 71047 w 10973152"/>
              <a:gd name="connsiteY0" fmla="*/ 2417686 h 5079751"/>
              <a:gd name="connsiteX1" fmla="*/ 1887161 w 10973152"/>
              <a:gd name="connsiteY1" fmla="*/ 416349 h 5079751"/>
              <a:gd name="connsiteX2" fmla="*/ 7802068 w 10973152"/>
              <a:gd name="connsiteY2" fmla="*/ 107987 h 5079751"/>
              <a:gd name="connsiteX3" fmla="*/ 10908835 w 10973152"/>
              <a:gd name="connsiteY3" fmla="*/ 1660041 h 5079751"/>
              <a:gd name="connsiteX4" fmla="*/ 7229871 w 10973152"/>
              <a:gd name="connsiteY4" fmla="*/ 3381616 h 5079751"/>
              <a:gd name="connsiteX5" fmla="*/ 4248970 w 10973152"/>
              <a:gd name="connsiteY5" fmla="*/ 5067019 h 5079751"/>
              <a:gd name="connsiteX6" fmla="*/ 71047 w 10973152"/>
              <a:gd name="connsiteY6" fmla="*/ 2417686 h 5079751"/>
              <a:gd name="connsiteX0" fmla="*/ 71047 w 10911329"/>
              <a:gd name="connsiteY0" fmla="*/ 2417686 h 5079751"/>
              <a:gd name="connsiteX1" fmla="*/ 1887161 w 10911329"/>
              <a:gd name="connsiteY1" fmla="*/ 416349 h 5079751"/>
              <a:gd name="connsiteX2" fmla="*/ 7802068 w 10911329"/>
              <a:gd name="connsiteY2" fmla="*/ 107987 h 5079751"/>
              <a:gd name="connsiteX3" fmla="*/ 10908835 w 10911329"/>
              <a:gd name="connsiteY3" fmla="*/ 1660041 h 5079751"/>
              <a:gd name="connsiteX4" fmla="*/ 7229871 w 10911329"/>
              <a:gd name="connsiteY4" fmla="*/ 3381616 h 5079751"/>
              <a:gd name="connsiteX5" fmla="*/ 4248970 w 10911329"/>
              <a:gd name="connsiteY5" fmla="*/ 5067019 h 5079751"/>
              <a:gd name="connsiteX6" fmla="*/ 71047 w 10911329"/>
              <a:gd name="connsiteY6" fmla="*/ 2417686 h 5079751"/>
              <a:gd name="connsiteX0" fmla="*/ 71047 w 10921660"/>
              <a:gd name="connsiteY0" fmla="*/ 2417686 h 5079751"/>
              <a:gd name="connsiteX1" fmla="*/ 1887161 w 10921660"/>
              <a:gd name="connsiteY1" fmla="*/ 416349 h 5079751"/>
              <a:gd name="connsiteX2" fmla="*/ 7802068 w 10921660"/>
              <a:gd name="connsiteY2" fmla="*/ 107987 h 5079751"/>
              <a:gd name="connsiteX3" fmla="*/ 10908835 w 10921660"/>
              <a:gd name="connsiteY3" fmla="*/ 1660041 h 5079751"/>
              <a:gd name="connsiteX4" fmla="*/ 7229871 w 10921660"/>
              <a:gd name="connsiteY4" fmla="*/ 3381616 h 5079751"/>
              <a:gd name="connsiteX5" fmla="*/ 4248970 w 10921660"/>
              <a:gd name="connsiteY5" fmla="*/ 5067019 h 5079751"/>
              <a:gd name="connsiteX6" fmla="*/ 71047 w 10921660"/>
              <a:gd name="connsiteY6" fmla="*/ 2417686 h 5079751"/>
              <a:gd name="connsiteX0" fmla="*/ 104611 w 10406584"/>
              <a:gd name="connsiteY0" fmla="*/ 2548314 h 5076774"/>
              <a:gd name="connsiteX1" fmla="*/ 1372085 w 10406584"/>
              <a:gd name="connsiteY1" fmla="*/ 416349 h 5076774"/>
              <a:gd name="connsiteX2" fmla="*/ 7286992 w 10406584"/>
              <a:gd name="connsiteY2" fmla="*/ 107987 h 5076774"/>
              <a:gd name="connsiteX3" fmla="*/ 10393759 w 10406584"/>
              <a:gd name="connsiteY3" fmla="*/ 1660041 h 5076774"/>
              <a:gd name="connsiteX4" fmla="*/ 6714795 w 10406584"/>
              <a:gd name="connsiteY4" fmla="*/ 3381616 h 5076774"/>
              <a:gd name="connsiteX5" fmla="*/ 3733894 w 10406584"/>
              <a:gd name="connsiteY5" fmla="*/ 5067019 h 5076774"/>
              <a:gd name="connsiteX6" fmla="*/ 104611 w 10406584"/>
              <a:gd name="connsiteY6" fmla="*/ 2548314 h 507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06584" h="5076774">
                <a:moveTo>
                  <a:pt x="104611" y="2548314"/>
                </a:moveTo>
                <a:cubicBezTo>
                  <a:pt x="-289024" y="1773202"/>
                  <a:pt x="492885" y="847019"/>
                  <a:pt x="1372085" y="416349"/>
                </a:cubicBezTo>
                <a:cubicBezTo>
                  <a:pt x="2251285" y="-14321"/>
                  <a:pt x="5783380" y="-99295"/>
                  <a:pt x="7286992" y="107987"/>
                </a:cubicBezTo>
                <a:cubicBezTo>
                  <a:pt x="8790604" y="315269"/>
                  <a:pt x="10153846" y="757384"/>
                  <a:pt x="10393759" y="1660041"/>
                </a:cubicBezTo>
                <a:cubicBezTo>
                  <a:pt x="10620610" y="2954583"/>
                  <a:pt x="7776876" y="2940060"/>
                  <a:pt x="6714795" y="3381616"/>
                </a:cubicBezTo>
                <a:cubicBezTo>
                  <a:pt x="5652714" y="3823172"/>
                  <a:pt x="4835591" y="5205903"/>
                  <a:pt x="3733894" y="5067019"/>
                </a:cubicBezTo>
                <a:cubicBezTo>
                  <a:pt x="2632197" y="4928135"/>
                  <a:pt x="498246" y="3323426"/>
                  <a:pt x="104611" y="2548314"/>
                </a:cubicBezTo>
                <a:close/>
              </a:path>
            </a:pathLst>
          </a:custGeom>
          <a:noFill/>
          <a:ln w="28575">
            <a:solidFill>
              <a:srgbClr val="0000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697065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52339" y="194270"/>
            <a:ext cx="11518084" cy="910002"/>
          </a:xfrm>
        </p:spPr>
        <p:txBody>
          <a:bodyPr>
            <a:normAutofit/>
          </a:bodyPr>
          <a:lstStyle/>
          <a:p>
            <a:r>
              <a:rPr lang="en-US" dirty="0" err="1"/>
              <a:t>RMap</a:t>
            </a:r>
            <a:r>
              <a:rPr lang="en-US" dirty="0"/>
              <a:t> </a:t>
            </a:r>
            <a:r>
              <a:rPr lang="en-US" dirty="0" err="1"/>
              <a:t>DiSCO</a:t>
            </a:r>
            <a:r>
              <a:rPr lang="en-US" dirty="0"/>
              <a:t> persistent identifier for retrieval</a:t>
            </a:r>
          </a:p>
        </p:txBody>
      </p:sp>
      <p:sp>
        <p:nvSpPr>
          <p:cNvPr id="11" name="Oval 10"/>
          <p:cNvSpPr/>
          <p:nvPr/>
        </p:nvSpPr>
        <p:spPr>
          <a:xfrm>
            <a:off x="1071682" y="1494129"/>
            <a:ext cx="10406584" cy="5076774"/>
          </a:xfrm>
          <a:custGeom>
            <a:avLst/>
            <a:gdLst>
              <a:gd name="connsiteX0" fmla="*/ 0 w 10550406"/>
              <a:gd name="connsiteY0" fmla="*/ 2584019 h 5168037"/>
              <a:gd name="connsiteX1" fmla="*/ 5275203 w 10550406"/>
              <a:gd name="connsiteY1" fmla="*/ 0 h 5168037"/>
              <a:gd name="connsiteX2" fmla="*/ 10550406 w 10550406"/>
              <a:gd name="connsiteY2" fmla="*/ 2584019 h 5168037"/>
              <a:gd name="connsiteX3" fmla="*/ 5275203 w 10550406"/>
              <a:gd name="connsiteY3" fmla="*/ 5168038 h 5168037"/>
              <a:gd name="connsiteX4" fmla="*/ 0 w 10550406"/>
              <a:gd name="connsiteY4" fmla="*/ 2584019 h 5168037"/>
              <a:gd name="connsiteX0" fmla="*/ 15415 w 10565821"/>
              <a:gd name="connsiteY0" fmla="*/ 2584019 h 5233352"/>
              <a:gd name="connsiteX1" fmla="*/ 5290618 w 10565821"/>
              <a:gd name="connsiteY1" fmla="*/ 0 h 5233352"/>
              <a:gd name="connsiteX2" fmla="*/ 10565821 w 10565821"/>
              <a:gd name="connsiteY2" fmla="*/ 2584019 h 5233352"/>
              <a:gd name="connsiteX3" fmla="*/ 4193338 w 10565821"/>
              <a:gd name="connsiteY3" fmla="*/ 5233352 h 5233352"/>
              <a:gd name="connsiteX4" fmla="*/ 15415 w 10565821"/>
              <a:gd name="connsiteY4" fmla="*/ 2584019 h 5233352"/>
              <a:gd name="connsiteX0" fmla="*/ 15415 w 10687966"/>
              <a:gd name="connsiteY0" fmla="*/ 2584019 h 5307001"/>
              <a:gd name="connsiteX1" fmla="*/ 5290618 w 10687966"/>
              <a:gd name="connsiteY1" fmla="*/ 0 h 5307001"/>
              <a:gd name="connsiteX2" fmla="*/ 10565821 w 10687966"/>
              <a:gd name="connsiteY2" fmla="*/ 2584019 h 5307001"/>
              <a:gd name="connsiteX3" fmla="*/ 8611153 w 10687966"/>
              <a:gd name="connsiteY3" fmla="*/ 4397035 h 5307001"/>
              <a:gd name="connsiteX4" fmla="*/ 4193338 w 10687966"/>
              <a:gd name="connsiteY4" fmla="*/ 5233352 h 5307001"/>
              <a:gd name="connsiteX5" fmla="*/ 15415 w 10687966"/>
              <a:gd name="connsiteY5" fmla="*/ 2584019 h 5307001"/>
              <a:gd name="connsiteX0" fmla="*/ 7599 w 10627886"/>
              <a:gd name="connsiteY0" fmla="*/ 2584019 h 5246084"/>
              <a:gd name="connsiteX1" fmla="*/ 5282802 w 10627886"/>
              <a:gd name="connsiteY1" fmla="*/ 0 h 5246084"/>
              <a:gd name="connsiteX2" fmla="*/ 10558005 w 10627886"/>
              <a:gd name="connsiteY2" fmla="*/ 2584019 h 5246084"/>
              <a:gd name="connsiteX3" fmla="*/ 7166423 w 10627886"/>
              <a:gd name="connsiteY3" fmla="*/ 3547949 h 5246084"/>
              <a:gd name="connsiteX4" fmla="*/ 4185522 w 10627886"/>
              <a:gd name="connsiteY4" fmla="*/ 5233352 h 5246084"/>
              <a:gd name="connsiteX5" fmla="*/ 7599 w 10627886"/>
              <a:gd name="connsiteY5" fmla="*/ 2584019 h 5246084"/>
              <a:gd name="connsiteX0" fmla="*/ 7599 w 10858399"/>
              <a:gd name="connsiteY0" fmla="*/ 2587646 h 5249711"/>
              <a:gd name="connsiteX1" fmla="*/ 5282802 w 10858399"/>
              <a:gd name="connsiteY1" fmla="*/ 3627 h 5249711"/>
              <a:gd name="connsiteX2" fmla="*/ 10793136 w 10858399"/>
              <a:gd name="connsiteY2" fmla="*/ 2078195 h 5249711"/>
              <a:gd name="connsiteX3" fmla="*/ 7166423 w 10858399"/>
              <a:gd name="connsiteY3" fmla="*/ 3551576 h 5249711"/>
              <a:gd name="connsiteX4" fmla="*/ 4185522 w 10858399"/>
              <a:gd name="connsiteY4" fmla="*/ 5236979 h 5249711"/>
              <a:gd name="connsiteX5" fmla="*/ 7599 w 10858399"/>
              <a:gd name="connsiteY5" fmla="*/ 2587646 h 5249711"/>
              <a:gd name="connsiteX0" fmla="*/ 25849 w 10876649"/>
              <a:gd name="connsiteY0" fmla="*/ 2633208 h 5295273"/>
              <a:gd name="connsiteX1" fmla="*/ 2573483 w 10876649"/>
              <a:gd name="connsiteY1" fmla="*/ 814751 h 5295273"/>
              <a:gd name="connsiteX2" fmla="*/ 5301052 w 10876649"/>
              <a:gd name="connsiteY2" fmla="*/ 49189 h 5295273"/>
              <a:gd name="connsiteX3" fmla="*/ 10811386 w 10876649"/>
              <a:gd name="connsiteY3" fmla="*/ 2123757 h 5295273"/>
              <a:gd name="connsiteX4" fmla="*/ 7184673 w 10876649"/>
              <a:gd name="connsiteY4" fmla="*/ 3597138 h 5295273"/>
              <a:gd name="connsiteX5" fmla="*/ 4203772 w 10876649"/>
              <a:gd name="connsiteY5" fmla="*/ 5282541 h 5295273"/>
              <a:gd name="connsiteX6" fmla="*/ 25849 w 10876649"/>
              <a:gd name="connsiteY6" fmla="*/ 2633208 h 5295273"/>
              <a:gd name="connsiteX0" fmla="*/ 71047 w 10921847"/>
              <a:gd name="connsiteY0" fmla="*/ 2660514 h 5322579"/>
              <a:gd name="connsiteX1" fmla="*/ 1887161 w 10921847"/>
              <a:gd name="connsiteY1" fmla="*/ 659177 h 5322579"/>
              <a:gd name="connsiteX2" fmla="*/ 5346250 w 10921847"/>
              <a:gd name="connsiteY2" fmla="*/ 76495 h 5322579"/>
              <a:gd name="connsiteX3" fmla="*/ 10856584 w 10921847"/>
              <a:gd name="connsiteY3" fmla="*/ 2151063 h 5322579"/>
              <a:gd name="connsiteX4" fmla="*/ 7229871 w 10921847"/>
              <a:gd name="connsiteY4" fmla="*/ 3624444 h 5322579"/>
              <a:gd name="connsiteX5" fmla="*/ 4248970 w 10921847"/>
              <a:gd name="connsiteY5" fmla="*/ 5309847 h 5322579"/>
              <a:gd name="connsiteX6" fmla="*/ 71047 w 10921847"/>
              <a:gd name="connsiteY6" fmla="*/ 2660514 h 5322579"/>
              <a:gd name="connsiteX0" fmla="*/ 71047 w 10921847"/>
              <a:gd name="connsiteY0" fmla="*/ 2814344 h 5476409"/>
              <a:gd name="connsiteX1" fmla="*/ 1887161 w 10921847"/>
              <a:gd name="connsiteY1" fmla="*/ 813007 h 5476409"/>
              <a:gd name="connsiteX2" fmla="*/ 5907953 w 10921847"/>
              <a:gd name="connsiteY2" fmla="*/ 60508 h 5476409"/>
              <a:gd name="connsiteX3" fmla="*/ 10856584 w 10921847"/>
              <a:gd name="connsiteY3" fmla="*/ 2304893 h 5476409"/>
              <a:gd name="connsiteX4" fmla="*/ 7229871 w 10921847"/>
              <a:gd name="connsiteY4" fmla="*/ 3778274 h 5476409"/>
              <a:gd name="connsiteX5" fmla="*/ 4248970 w 10921847"/>
              <a:gd name="connsiteY5" fmla="*/ 5463677 h 5476409"/>
              <a:gd name="connsiteX6" fmla="*/ 71047 w 10921847"/>
              <a:gd name="connsiteY6" fmla="*/ 2814344 h 5476409"/>
              <a:gd name="connsiteX0" fmla="*/ 71047 w 10921847"/>
              <a:gd name="connsiteY0" fmla="*/ 2436059 h 5098124"/>
              <a:gd name="connsiteX1" fmla="*/ 1887161 w 10921847"/>
              <a:gd name="connsiteY1" fmla="*/ 434722 h 5098124"/>
              <a:gd name="connsiteX2" fmla="*/ 7802068 w 10921847"/>
              <a:gd name="connsiteY2" fmla="*/ 126360 h 5098124"/>
              <a:gd name="connsiteX3" fmla="*/ 10856584 w 10921847"/>
              <a:gd name="connsiteY3" fmla="*/ 1926608 h 5098124"/>
              <a:gd name="connsiteX4" fmla="*/ 7229871 w 10921847"/>
              <a:gd name="connsiteY4" fmla="*/ 3399989 h 5098124"/>
              <a:gd name="connsiteX5" fmla="*/ 4248970 w 10921847"/>
              <a:gd name="connsiteY5" fmla="*/ 5085392 h 5098124"/>
              <a:gd name="connsiteX6" fmla="*/ 71047 w 10921847"/>
              <a:gd name="connsiteY6" fmla="*/ 2436059 h 5098124"/>
              <a:gd name="connsiteX0" fmla="*/ 71047 w 10973152"/>
              <a:gd name="connsiteY0" fmla="*/ 2417686 h 5079751"/>
              <a:gd name="connsiteX1" fmla="*/ 1887161 w 10973152"/>
              <a:gd name="connsiteY1" fmla="*/ 416349 h 5079751"/>
              <a:gd name="connsiteX2" fmla="*/ 7802068 w 10973152"/>
              <a:gd name="connsiteY2" fmla="*/ 107987 h 5079751"/>
              <a:gd name="connsiteX3" fmla="*/ 10908835 w 10973152"/>
              <a:gd name="connsiteY3" fmla="*/ 1660041 h 5079751"/>
              <a:gd name="connsiteX4" fmla="*/ 7229871 w 10973152"/>
              <a:gd name="connsiteY4" fmla="*/ 3381616 h 5079751"/>
              <a:gd name="connsiteX5" fmla="*/ 4248970 w 10973152"/>
              <a:gd name="connsiteY5" fmla="*/ 5067019 h 5079751"/>
              <a:gd name="connsiteX6" fmla="*/ 71047 w 10973152"/>
              <a:gd name="connsiteY6" fmla="*/ 2417686 h 5079751"/>
              <a:gd name="connsiteX0" fmla="*/ 71047 w 10973152"/>
              <a:gd name="connsiteY0" fmla="*/ 2417686 h 5079751"/>
              <a:gd name="connsiteX1" fmla="*/ 1887161 w 10973152"/>
              <a:gd name="connsiteY1" fmla="*/ 416349 h 5079751"/>
              <a:gd name="connsiteX2" fmla="*/ 7802068 w 10973152"/>
              <a:gd name="connsiteY2" fmla="*/ 107987 h 5079751"/>
              <a:gd name="connsiteX3" fmla="*/ 10908835 w 10973152"/>
              <a:gd name="connsiteY3" fmla="*/ 1660041 h 5079751"/>
              <a:gd name="connsiteX4" fmla="*/ 7229871 w 10973152"/>
              <a:gd name="connsiteY4" fmla="*/ 3381616 h 5079751"/>
              <a:gd name="connsiteX5" fmla="*/ 4248970 w 10973152"/>
              <a:gd name="connsiteY5" fmla="*/ 5067019 h 5079751"/>
              <a:gd name="connsiteX6" fmla="*/ 71047 w 10973152"/>
              <a:gd name="connsiteY6" fmla="*/ 2417686 h 5079751"/>
              <a:gd name="connsiteX0" fmla="*/ 71047 w 10911329"/>
              <a:gd name="connsiteY0" fmla="*/ 2417686 h 5079751"/>
              <a:gd name="connsiteX1" fmla="*/ 1887161 w 10911329"/>
              <a:gd name="connsiteY1" fmla="*/ 416349 h 5079751"/>
              <a:gd name="connsiteX2" fmla="*/ 7802068 w 10911329"/>
              <a:gd name="connsiteY2" fmla="*/ 107987 h 5079751"/>
              <a:gd name="connsiteX3" fmla="*/ 10908835 w 10911329"/>
              <a:gd name="connsiteY3" fmla="*/ 1660041 h 5079751"/>
              <a:gd name="connsiteX4" fmla="*/ 7229871 w 10911329"/>
              <a:gd name="connsiteY4" fmla="*/ 3381616 h 5079751"/>
              <a:gd name="connsiteX5" fmla="*/ 4248970 w 10911329"/>
              <a:gd name="connsiteY5" fmla="*/ 5067019 h 5079751"/>
              <a:gd name="connsiteX6" fmla="*/ 71047 w 10911329"/>
              <a:gd name="connsiteY6" fmla="*/ 2417686 h 5079751"/>
              <a:gd name="connsiteX0" fmla="*/ 71047 w 10921660"/>
              <a:gd name="connsiteY0" fmla="*/ 2417686 h 5079751"/>
              <a:gd name="connsiteX1" fmla="*/ 1887161 w 10921660"/>
              <a:gd name="connsiteY1" fmla="*/ 416349 h 5079751"/>
              <a:gd name="connsiteX2" fmla="*/ 7802068 w 10921660"/>
              <a:gd name="connsiteY2" fmla="*/ 107987 h 5079751"/>
              <a:gd name="connsiteX3" fmla="*/ 10908835 w 10921660"/>
              <a:gd name="connsiteY3" fmla="*/ 1660041 h 5079751"/>
              <a:gd name="connsiteX4" fmla="*/ 7229871 w 10921660"/>
              <a:gd name="connsiteY4" fmla="*/ 3381616 h 5079751"/>
              <a:gd name="connsiteX5" fmla="*/ 4248970 w 10921660"/>
              <a:gd name="connsiteY5" fmla="*/ 5067019 h 5079751"/>
              <a:gd name="connsiteX6" fmla="*/ 71047 w 10921660"/>
              <a:gd name="connsiteY6" fmla="*/ 2417686 h 5079751"/>
              <a:gd name="connsiteX0" fmla="*/ 104611 w 10406584"/>
              <a:gd name="connsiteY0" fmla="*/ 2548314 h 5076774"/>
              <a:gd name="connsiteX1" fmla="*/ 1372085 w 10406584"/>
              <a:gd name="connsiteY1" fmla="*/ 416349 h 5076774"/>
              <a:gd name="connsiteX2" fmla="*/ 7286992 w 10406584"/>
              <a:gd name="connsiteY2" fmla="*/ 107987 h 5076774"/>
              <a:gd name="connsiteX3" fmla="*/ 10393759 w 10406584"/>
              <a:gd name="connsiteY3" fmla="*/ 1660041 h 5076774"/>
              <a:gd name="connsiteX4" fmla="*/ 6714795 w 10406584"/>
              <a:gd name="connsiteY4" fmla="*/ 3381616 h 5076774"/>
              <a:gd name="connsiteX5" fmla="*/ 3733894 w 10406584"/>
              <a:gd name="connsiteY5" fmla="*/ 5067019 h 5076774"/>
              <a:gd name="connsiteX6" fmla="*/ 104611 w 10406584"/>
              <a:gd name="connsiteY6" fmla="*/ 2548314 h 507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06584" h="5076774">
                <a:moveTo>
                  <a:pt x="104611" y="2548314"/>
                </a:moveTo>
                <a:cubicBezTo>
                  <a:pt x="-289024" y="1773202"/>
                  <a:pt x="492885" y="847019"/>
                  <a:pt x="1372085" y="416349"/>
                </a:cubicBezTo>
                <a:cubicBezTo>
                  <a:pt x="2251285" y="-14321"/>
                  <a:pt x="5783380" y="-99295"/>
                  <a:pt x="7286992" y="107987"/>
                </a:cubicBezTo>
                <a:cubicBezTo>
                  <a:pt x="8790604" y="315269"/>
                  <a:pt x="10153846" y="757384"/>
                  <a:pt x="10393759" y="1660041"/>
                </a:cubicBezTo>
                <a:cubicBezTo>
                  <a:pt x="10620610" y="2954583"/>
                  <a:pt x="7776876" y="2940060"/>
                  <a:pt x="6714795" y="3381616"/>
                </a:cubicBezTo>
                <a:cubicBezTo>
                  <a:pt x="5652714" y="3823172"/>
                  <a:pt x="4835591" y="5205903"/>
                  <a:pt x="3733894" y="5067019"/>
                </a:cubicBezTo>
                <a:cubicBezTo>
                  <a:pt x="2632197" y="4928135"/>
                  <a:pt x="498246" y="3323426"/>
                  <a:pt x="104611" y="2548314"/>
                </a:cubicBezTo>
                <a:close/>
              </a:path>
            </a:pathLst>
          </a:custGeom>
          <a:noFill/>
          <a:ln w="28575">
            <a:solidFill>
              <a:srgbClr val="00008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p:nvPr/>
        </p:nvCxnSpPr>
        <p:spPr>
          <a:xfrm flipV="1">
            <a:off x="3620661" y="3228112"/>
            <a:ext cx="2503036" cy="37099"/>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988316" y="2807357"/>
            <a:ext cx="1830860" cy="492443"/>
          </a:xfrm>
          <a:prstGeom prst="rect">
            <a:avLst/>
          </a:prstGeom>
          <a:noFill/>
        </p:spPr>
        <p:txBody>
          <a:bodyPr wrap="square" rtlCol="0">
            <a:spAutoFit/>
          </a:bodyPr>
          <a:lstStyle/>
          <a:p>
            <a:r>
              <a:rPr lang="en-US" sz="2600" dirty="0"/>
              <a:t>documents</a:t>
            </a:r>
          </a:p>
        </p:txBody>
      </p:sp>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95698" y="4368367"/>
            <a:ext cx="999191" cy="1292183"/>
          </a:xfrm>
          <a:prstGeom prst="rect">
            <a:avLst/>
          </a:prstGeom>
        </p:spPr>
      </p:pic>
      <p:cxnSp>
        <p:nvCxnSpPr>
          <p:cNvPr id="19" name="Straight Arrow Connector 18"/>
          <p:cNvCxnSpPr/>
          <p:nvPr/>
        </p:nvCxnSpPr>
        <p:spPr>
          <a:xfrm>
            <a:off x="2840171" y="4054543"/>
            <a:ext cx="1224724" cy="1105076"/>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5525692" y="4018928"/>
            <a:ext cx="1498564" cy="1140691"/>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rot="2540960">
            <a:off x="2931165" y="4232958"/>
            <a:ext cx="1294772" cy="492443"/>
          </a:xfrm>
          <a:prstGeom prst="rect">
            <a:avLst/>
          </a:prstGeom>
          <a:noFill/>
        </p:spPr>
        <p:txBody>
          <a:bodyPr wrap="square" rtlCol="0">
            <a:spAutoFit/>
          </a:bodyPr>
          <a:lstStyle/>
          <a:p>
            <a:r>
              <a:rPr lang="en-US" sz="2600" dirty="0"/>
              <a:t>creator</a:t>
            </a:r>
          </a:p>
        </p:txBody>
      </p:sp>
      <p:sp>
        <p:nvSpPr>
          <p:cNvPr id="35" name="TextBox 34"/>
          <p:cNvSpPr txBox="1"/>
          <p:nvPr/>
        </p:nvSpPr>
        <p:spPr>
          <a:xfrm rot="19347343">
            <a:off x="5635006" y="4122146"/>
            <a:ext cx="1294772" cy="492443"/>
          </a:xfrm>
          <a:prstGeom prst="rect">
            <a:avLst/>
          </a:prstGeom>
          <a:noFill/>
        </p:spPr>
        <p:txBody>
          <a:bodyPr wrap="square" rtlCol="0">
            <a:spAutoFit/>
          </a:bodyPr>
          <a:lstStyle/>
          <a:p>
            <a:r>
              <a:rPr lang="en-US" sz="2600" dirty="0"/>
              <a:t>creator</a:t>
            </a:r>
          </a:p>
        </p:txBody>
      </p:sp>
      <p:cxnSp>
        <p:nvCxnSpPr>
          <p:cNvPr id="39" name="Straight Arrow Connector 38"/>
          <p:cNvCxnSpPr/>
          <p:nvPr/>
        </p:nvCxnSpPr>
        <p:spPr>
          <a:xfrm flipV="1">
            <a:off x="7953719" y="3228112"/>
            <a:ext cx="1670415" cy="1"/>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8406614" y="2784211"/>
            <a:ext cx="1032638" cy="492443"/>
          </a:xfrm>
          <a:prstGeom prst="rect">
            <a:avLst/>
          </a:prstGeom>
          <a:noFill/>
        </p:spPr>
        <p:txBody>
          <a:bodyPr wrap="square" rtlCol="0">
            <a:spAutoFit/>
          </a:bodyPr>
          <a:lstStyle/>
          <a:p>
            <a:r>
              <a:rPr lang="en-US" sz="2600" dirty="0"/>
              <a:t>title</a:t>
            </a:r>
          </a:p>
        </p:txBody>
      </p:sp>
      <p:pic>
        <p:nvPicPr>
          <p:cNvPr id="46" name="Picture 4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28322" y="2039225"/>
            <a:ext cx="1728182" cy="1536265"/>
          </a:xfrm>
          <a:prstGeom prst="rect">
            <a:avLst/>
          </a:prstGeom>
        </p:spPr>
      </p:pic>
      <p:pic>
        <p:nvPicPr>
          <p:cNvPr id="47" name="Picture 4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86255" y="2206650"/>
            <a:ext cx="1143652" cy="1452239"/>
          </a:xfrm>
          <a:prstGeom prst="rect">
            <a:avLst/>
          </a:prstGeom>
        </p:spPr>
      </p:pic>
      <p:sp>
        <p:nvSpPr>
          <p:cNvPr id="48" name="TextBox 47"/>
          <p:cNvSpPr txBox="1"/>
          <p:nvPr/>
        </p:nvSpPr>
        <p:spPr>
          <a:xfrm rot="19520152">
            <a:off x="1538143" y="2792694"/>
            <a:ext cx="2592435" cy="369332"/>
          </a:xfrm>
          <a:prstGeom prst="rect">
            <a:avLst/>
          </a:prstGeom>
          <a:solidFill>
            <a:schemeClr val="bg1">
              <a:alpha val="68000"/>
            </a:schemeClr>
          </a:solidFill>
          <a:ln>
            <a:solidFill>
              <a:schemeClr val="accent1"/>
            </a:solidFill>
          </a:ln>
        </p:spPr>
        <p:txBody>
          <a:bodyPr wrap="square" rtlCol="0">
            <a:spAutoFit/>
          </a:bodyPr>
          <a:lstStyle/>
          <a:p>
            <a:r>
              <a:rPr lang="en-US" dirty="0"/>
              <a:t>http://doi.org/10.1023...</a:t>
            </a:r>
          </a:p>
        </p:txBody>
      </p:sp>
      <p:sp>
        <p:nvSpPr>
          <p:cNvPr id="49" name="TextBox 48"/>
          <p:cNvSpPr txBox="1"/>
          <p:nvPr/>
        </p:nvSpPr>
        <p:spPr>
          <a:xfrm rot="19425113">
            <a:off x="5952073" y="2605425"/>
            <a:ext cx="2911435" cy="372444"/>
          </a:xfrm>
          <a:prstGeom prst="rect">
            <a:avLst/>
          </a:prstGeom>
          <a:solidFill>
            <a:schemeClr val="bg1">
              <a:alpha val="68000"/>
            </a:schemeClr>
          </a:solidFill>
          <a:ln>
            <a:solidFill>
              <a:schemeClr val="accent1"/>
            </a:solidFill>
          </a:ln>
        </p:spPr>
        <p:txBody>
          <a:bodyPr wrap="square" rtlCol="0">
            <a:spAutoFit/>
          </a:bodyPr>
          <a:lstStyle/>
          <a:p>
            <a:r>
              <a:rPr lang="en-US" dirty="0"/>
              <a:t>http://repo.xyzu.edu/abc123</a:t>
            </a:r>
          </a:p>
        </p:txBody>
      </p:sp>
      <p:sp>
        <p:nvSpPr>
          <p:cNvPr id="50" name="TextBox 49"/>
          <p:cNvSpPr txBox="1"/>
          <p:nvPr/>
        </p:nvSpPr>
        <p:spPr>
          <a:xfrm>
            <a:off x="2179016" y="3601629"/>
            <a:ext cx="1132491" cy="430887"/>
          </a:xfrm>
          <a:prstGeom prst="rect">
            <a:avLst/>
          </a:prstGeom>
          <a:noFill/>
        </p:spPr>
        <p:txBody>
          <a:bodyPr wrap="none" rtlCol="0">
            <a:spAutoFit/>
          </a:bodyPr>
          <a:lstStyle/>
          <a:p>
            <a:pPr algn="ctr"/>
            <a:r>
              <a:rPr lang="en-US" sz="2200" b="1" dirty="0"/>
              <a:t>ARTICLE</a:t>
            </a:r>
          </a:p>
        </p:txBody>
      </p:sp>
      <p:sp>
        <p:nvSpPr>
          <p:cNvPr id="51" name="TextBox 50"/>
          <p:cNvSpPr txBox="1"/>
          <p:nvPr/>
        </p:nvSpPr>
        <p:spPr>
          <a:xfrm>
            <a:off x="6705205" y="3522216"/>
            <a:ext cx="1204624" cy="430887"/>
          </a:xfrm>
          <a:prstGeom prst="rect">
            <a:avLst/>
          </a:prstGeom>
          <a:noFill/>
        </p:spPr>
        <p:txBody>
          <a:bodyPr wrap="none" rtlCol="0">
            <a:spAutoFit/>
          </a:bodyPr>
          <a:lstStyle/>
          <a:p>
            <a:pPr algn="ctr"/>
            <a:r>
              <a:rPr lang="en-US" sz="2200" b="1" dirty="0"/>
              <a:t>DATASET</a:t>
            </a:r>
          </a:p>
        </p:txBody>
      </p:sp>
      <p:sp>
        <p:nvSpPr>
          <p:cNvPr id="52" name="TextBox 51"/>
          <p:cNvSpPr txBox="1"/>
          <p:nvPr/>
        </p:nvSpPr>
        <p:spPr>
          <a:xfrm rot="19312630">
            <a:off x="3296861" y="4799128"/>
            <a:ext cx="2904416" cy="369332"/>
          </a:xfrm>
          <a:prstGeom prst="rect">
            <a:avLst/>
          </a:prstGeom>
          <a:solidFill>
            <a:schemeClr val="bg1">
              <a:alpha val="68000"/>
            </a:schemeClr>
          </a:solidFill>
          <a:ln>
            <a:solidFill>
              <a:schemeClr val="accent1"/>
            </a:solidFill>
          </a:ln>
        </p:spPr>
        <p:txBody>
          <a:bodyPr wrap="square" rtlCol="0">
            <a:spAutoFit/>
          </a:bodyPr>
          <a:lstStyle/>
          <a:p>
            <a:r>
              <a:rPr lang="en-US" dirty="0"/>
              <a:t>http://orcid.org/0000-0041...</a:t>
            </a:r>
          </a:p>
        </p:txBody>
      </p:sp>
      <p:sp>
        <p:nvSpPr>
          <p:cNvPr id="53" name="TextBox 52"/>
          <p:cNvSpPr txBox="1"/>
          <p:nvPr/>
        </p:nvSpPr>
        <p:spPr>
          <a:xfrm>
            <a:off x="9680613" y="2751058"/>
            <a:ext cx="1465803" cy="954107"/>
          </a:xfrm>
          <a:prstGeom prst="rect">
            <a:avLst/>
          </a:prstGeom>
          <a:noFill/>
        </p:spPr>
        <p:txBody>
          <a:bodyPr wrap="square" rtlCol="0">
            <a:spAutoFit/>
          </a:bodyPr>
          <a:lstStyle/>
          <a:p>
            <a:r>
              <a:rPr lang="en-US" sz="2800" i="1" dirty="0"/>
              <a:t>“Some</a:t>
            </a:r>
          </a:p>
          <a:p>
            <a:r>
              <a:rPr lang="en-US" sz="2800" i="1" dirty="0"/>
              <a:t>dataset”</a:t>
            </a:r>
          </a:p>
        </p:txBody>
      </p:sp>
      <p:sp>
        <p:nvSpPr>
          <p:cNvPr id="21" name="Rectangular Callout 20"/>
          <p:cNvSpPr/>
          <p:nvPr/>
        </p:nvSpPr>
        <p:spPr>
          <a:xfrm>
            <a:off x="8406614" y="5388217"/>
            <a:ext cx="3463809" cy="914400"/>
          </a:xfrm>
          <a:prstGeom prst="wedgeRectCallout">
            <a:avLst>
              <a:gd name="adj1" fmla="val -87763"/>
              <a:gd name="adj2" fmla="val -106465"/>
            </a:avLst>
          </a:prstGeom>
          <a:solidFill>
            <a:srgbClr val="00008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DiSCO ID:</a:t>
            </a:r>
          </a:p>
          <a:p>
            <a:pPr algn="ctr"/>
            <a:r>
              <a:rPr lang="en-US" sz="2800" i="1" dirty="0"/>
              <a:t>ark:/00000/rmp88fkjjf</a:t>
            </a:r>
          </a:p>
        </p:txBody>
      </p:sp>
    </p:spTree>
    <p:extLst>
      <p:ext uri="{BB962C8B-B14F-4D97-AF65-F5344CB8AC3E}">
        <p14:creationId xmlns:p14="http://schemas.microsoft.com/office/powerpoint/2010/main" val="10359759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RMap</a:t>
            </a:r>
            <a:r>
              <a:rPr lang="en-US" dirty="0"/>
              <a:t> </a:t>
            </a:r>
            <a:r>
              <a:rPr lang="en-US" dirty="0" err="1"/>
              <a:t>DiSCOs</a:t>
            </a:r>
            <a:r>
              <a:rPr lang="en-US" dirty="0"/>
              <a:t> are version-able, have status</a:t>
            </a:r>
          </a:p>
        </p:txBody>
      </p:sp>
      <p:sp>
        <p:nvSpPr>
          <p:cNvPr id="4" name="Oval 3"/>
          <p:cNvSpPr/>
          <p:nvPr/>
        </p:nvSpPr>
        <p:spPr>
          <a:xfrm>
            <a:off x="2643941" y="2779934"/>
            <a:ext cx="1390135" cy="1235679"/>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b="1" i="1" dirty="0"/>
              <a:t>DiSCO V1</a:t>
            </a:r>
          </a:p>
        </p:txBody>
      </p:sp>
      <p:sp>
        <p:nvSpPr>
          <p:cNvPr id="5" name="Oval 4"/>
          <p:cNvSpPr/>
          <p:nvPr/>
        </p:nvSpPr>
        <p:spPr>
          <a:xfrm>
            <a:off x="5366547" y="2779934"/>
            <a:ext cx="1390135" cy="1235679"/>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b="1" i="1" dirty="0"/>
              <a:t>DiSCO V2</a:t>
            </a:r>
          </a:p>
        </p:txBody>
      </p:sp>
      <p:sp>
        <p:nvSpPr>
          <p:cNvPr id="6" name="Oval 5"/>
          <p:cNvSpPr/>
          <p:nvPr/>
        </p:nvSpPr>
        <p:spPr>
          <a:xfrm>
            <a:off x="7955288" y="2779934"/>
            <a:ext cx="1390135" cy="1235679"/>
          </a:xfrm>
          <a:prstGeom prst="ellipse">
            <a:avLst/>
          </a:prstGeom>
          <a:solidFill>
            <a:srgbClr val="91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i="1" dirty="0"/>
              <a:t>DiSCO V3</a:t>
            </a:r>
          </a:p>
        </p:txBody>
      </p:sp>
      <p:sp>
        <p:nvSpPr>
          <p:cNvPr id="7" name="TextBox 6"/>
          <p:cNvSpPr txBox="1"/>
          <p:nvPr/>
        </p:nvSpPr>
        <p:spPr>
          <a:xfrm>
            <a:off x="8083081" y="2316007"/>
            <a:ext cx="1099468" cy="461665"/>
          </a:xfrm>
          <a:prstGeom prst="rect">
            <a:avLst/>
          </a:prstGeom>
          <a:noFill/>
        </p:spPr>
        <p:txBody>
          <a:bodyPr wrap="none" rtlCol="0">
            <a:spAutoFit/>
          </a:bodyPr>
          <a:lstStyle/>
          <a:p>
            <a:r>
              <a:rPr lang="en-US" sz="2400" b="1" dirty="0">
                <a:solidFill>
                  <a:srgbClr val="91CC00"/>
                </a:solidFill>
              </a:rPr>
              <a:t>ACTIVE</a:t>
            </a:r>
          </a:p>
        </p:txBody>
      </p:sp>
      <p:sp>
        <p:nvSpPr>
          <p:cNvPr id="8" name="TextBox 7"/>
          <p:cNvSpPr txBox="1"/>
          <p:nvPr/>
        </p:nvSpPr>
        <p:spPr>
          <a:xfrm>
            <a:off x="5375134" y="2316007"/>
            <a:ext cx="1383199" cy="461665"/>
          </a:xfrm>
          <a:prstGeom prst="rect">
            <a:avLst/>
          </a:prstGeom>
          <a:noFill/>
        </p:spPr>
        <p:txBody>
          <a:bodyPr wrap="none" rtlCol="0">
            <a:spAutoFit/>
          </a:bodyPr>
          <a:lstStyle/>
          <a:p>
            <a:r>
              <a:rPr lang="en-US" sz="2400" b="1" dirty="0">
                <a:solidFill>
                  <a:srgbClr val="FF0000"/>
                </a:solidFill>
              </a:rPr>
              <a:t>INACTIVE</a:t>
            </a:r>
          </a:p>
        </p:txBody>
      </p:sp>
      <p:sp>
        <p:nvSpPr>
          <p:cNvPr id="9" name="TextBox 8"/>
          <p:cNvSpPr txBox="1"/>
          <p:nvPr/>
        </p:nvSpPr>
        <p:spPr>
          <a:xfrm>
            <a:off x="2667183" y="2316007"/>
            <a:ext cx="1383199" cy="461665"/>
          </a:xfrm>
          <a:prstGeom prst="rect">
            <a:avLst/>
          </a:prstGeom>
          <a:noFill/>
        </p:spPr>
        <p:txBody>
          <a:bodyPr wrap="none" rtlCol="0">
            <a:spAutoFit/>
          </a:bodyPr>
          <a:lstStyle/>
          <a:p>
            <a:r>
              <a:rPr lang="en-US" sz="2400" b="1" dirty="0">
                <a:solidFill>
                  <a:srgbClr val="FF0000"/>
                </a:solidFill>
              </a:rPr>
              <a:t>INACTIVE</a:t>
            </a:r>
          </a:p>
        </p:txBody>
      </p:sp>
      <p:cxnSp>
        <p:nvCxnSpPr>
          <p:cNvPr id="12" name="Straight Arrow Connector 11"/>
          <p:cNvCxnSpPr>
            <a:stCxn id="17" idx="0"/>
            <a:endCxn id="4" idx="4"/>
          </p:cNvCxnSpPr>
          <p:nvPr/>
        </p:nvCxnSpPr>
        <p:spPr>
          <a:xfrm flipV="1">
            <a:off x="3339000" y="4015613"/>
            <a:ext cx="9" cy="583635"/>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sp>
        <p:nvSpPr>
          <p:cNvPr id="17" name="TextBox 16"/>
          <p:cNvSpPr txBox="1"/>
          <p:nvPr/>
        </p:nvSpPr>
        <p:spPr>
          <a:xfrm>
            <a:off x="2493127" y="4599248"/>
            <a:ext cx="1691746" cy="523220"/>
          </a:xfrm>
          <a:prstGeom prst="rect">
            <a:avLst/>
          </a:prstGeom>
          <a:noFill/>
        </p:spPr>
        <p:txBody>
          <a:bodyPr wrap="none" rtlCol="0">
            <a:spAutoFit/>
          </a:bodyPr>
          <a:lstStyle/>
          <a:p>
            <a:pPr algn="ctr"/>
            <a:r>
              <a:rPr lang="en-US" sz="2800" b="1" dirty="0"/>
              <a:t>Get Latest</a:t>
            </a:r>
          </a:p>
        </p:txBody>
      </p:sp>
      <p:cxnSp>
        <p:nvCxnSpPr>
          <p:cNvPr id="11" name="Elbow Connector 10"/>
          <p:cNvCxnSpPr>
            <a:stCxn id="6" idx="4"/>
          </p:cNvCxnSpPr>
          <p:nvPr/>
        </p:nvCxnSpPr>
        <p:spPr>
          <a:xfrm rot="5400000">
            <a:off x="6093685" y="2308173"/>
            <a:ext cx="849227" cy="4264111"/>
          </a:xfrm>
          <a:prstGeom prst="bentConnector2">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1684229" y="2215784"/>
            <a:ext cx="8723871" cy="2104203"/>
          </a:xfrm>
          <a:prstGeom prst="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403979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35874"/>
            <a:ext cx="12255777" cy="6893874"/>
          </a:xfrm>
          <a:prstGeom prst="rect">
            <a:avLst/>
          </a:prstGeom>
        </p:spPr>
      </p:pic>
      <p:sp>
        <p:nvSpPr>
          <p:cNvPr id="2" name="Title 1"/>
          <p:cNvSpPr>
            <a:spLocks noGrp="1"/>
          </p:cNvSpPr>
          <p:nvPr>
            <p:ph type="title"/>
          </p:nvPr>
        </p:nvSpPr>
        <p:spPr>
          <a:xfrm>
            <a:off x="716280" y="1476013"/>
            <a:ext cx="10942320" cy="803322"/>
          </a:xfrm>
          <a:solidFill>
            <a:schemeClr val="accent4">
              <a:lumMod val="40000"/>
              <a:lumOff val="60000"/>
              <a:alpha val="85000"/>
            </a:schemeClr>
          </a:solidFill>
        </p:spPr>
        <p:txBody>
          <a:bodyPr/>
          <a:lstStyle/>
          <a:p>
            <a:r>
              <a:rPr lang="en-US" dirty="0" err="1"/>
              <a:t>RMap</a:t>
            </a:r>
            <a:r>
              <a:rPr lang="en-US" dirty="0"/>
              <a:t> in a nutshell</a:t>
            </a:r>
          </a:p>
        </p:txBody>
      </p:sp>
      <p:sp>
        <p:nvSpPr>
          <p:cNvPr id="3" name="Content Placeholder 2"/>
          <p:cNvSpPr>
            <a:spLocks noGrp="1"/>
          </p:cNvSpPr>
          <p:nvPr>
            <p:ph idx="1"/>
          </p:nvPr>
        </p:nvSpPr>
        <p:spPr>
          <a:xfrm>
            <a:off x="716280" y="2279335"/>
            <a:ext cx="10942320" cy="1271585"/>
          </a:xfrm>
          <a:solidFill>
            <a:schemeClr val="accent4">
              <a:lumMod val="40000"/>
              <a:lumOff val="60000"/>
              <a:alpha val="85000"/>
            </a:schemeClr>
          </a:solidFill>
        </p:spPr>
        <p:txBody>
          <a:bodyPr>
            <a:normAutofit fontScale="92500"/>
          </a:bodyPr>
          <a:lstStyle/>
          <a:p>
            <a:pPr marL="0" indent="0">
              <a:buNone/>
            </a:pPr>
            <a:r>
              <a:rPr lang="en-US" i="1" dirty="0"/>
              <a:t>REST API service for managing and retrieving the map of relationships (</a:t>
            </a:r>
            <a:r>
              <a:rPr lang="en-US" i="1" dirty="0" err="1"/>
              <a:t>DiSCOs</a:t>
            </a:r>
            <a:r>
              <a:rPr lang="en-US" i="1" dirty="0"/>
              <a:t>) amongst distributed scholarly works.</a:t>
            </a:r>
          </a:p>
        </p:txBody>
      </p:sp>
      <p:sp>
        <p:nvSpPr>
          <p:cNvPr id="7" name="Rectangle 6"/>
          <p:cNvSpPr/>
          <p:nvPr/>
        </p:nvSpPr>
        <p:spPr>
          <a:xfrm>
            <a:off x="5836920" y="6488668"/>
            <a:ext cx="6812280" cy="369332"/>
          </a:xfrm>
          <a:prstGeom prst="rect">
            <a:avLst/>
          </a:prstGeom>
        </p:spPr>
        <p:txBody>
          <a:bodyPr wrap="square">
            <a:spAutoFit/>
          </a:bodyPr>
          <a:lstStyle/>
          <a:p>
            <a:r>
              <a:rPr lang="en-US" dirty="0"/>
              <a:t>https://pixabay.com/en/nuts-walnuts-shell-baking-heart-1340771/</a:t>
            </a:r>
          </a:p>
        </p:txBody>
      </p:sp>
    </p:spTree>
    <p:extLst>
      <p:ext uri="{BB962C8B-B14F-4D97-AF65-F5344CB8AC3E}">
        <p14:creationId xmlns:p14="http://schemas.microsoft.com/office/powerpoint/2010/main" val="1427342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API Features</a:t>
            </a:r>
          </a:p>
        </p:txBody>
      </p:sp>
      <p:sp>
        <p:nvSpPr>
          <p:cNvPr id="3" name="Content Placeholder 2"/>
          <p:cNvSpPr>
            <a:spLocks noGrp="1"/>
          </p:cNvSpPr>
          <p:nvPr>
            <p:ph idx="1"/>
          </p:nvPr>
        </p:nvSpPr>
        <p:spPr>
          <a:xfrm>
            <a:off x="352339" y="1288734"/>
            <a:ext cx="11427857" cy="5491445"/>
          </a:xfrm>
        </p:spPr>
        <p:txBody>
          <a:bodyPr>
            <a:normAutofit/>
          </a:bodyPr>
          <a:lstStyle/>
          <a:p>
            <a:r>
              <a:rPr lang="en-US" dirty="0"/>
              <a:t>Data is created and retrieved as RDF</a:t>
            </a:r>
          </a:p>
          <a:p>
            <a:endParaRPr lang="en-US" dirty="0"/>
          </a:p>
          <a:p>
            <a:r>
              <a:rPr lang="en-US" dirty="0"/>
              <a:t>No key required to read data</a:t>
            </a:r>
          </a:p>
          <a:p>
            <a:endParaRPr lang="en-US" dirty="0"/>
          </a:p>
          <a:p>
            <a:r>
              <a:rPr lang="en-US" dirty="0"/>
              <a:t>Anyone can sign up for an API key to write data</a:t>
            </a:r>
            <a:endParaRPr lang="en-US" dirty="0"/>
          </a:p>
        </p:txBody>
      </p:sp>
    </p:spTree>
    <p:extLst>
      <p:ext uri="{BB962C8B-B14F-4D97-AF65-F5344CB8AC3E}">
        <p14:creationId xmlns:p14="http://schemas.microsoft.com/office/powerpoint/2010/main" val="40755015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API paths</a:t>
            </a:r>
          </a:p>
        </p:txBody>
      </p:sp>
      <p:graphicFrame>
        <p:nvGraphicFramePr>
          <p:cNvPr id="5" name="Table 4"/>
          <p:cNvGraphicFramePr>
            <a:graphicFrameLocks noGrp="1"/>
          </p:cNvGraphicFramePr>
          <p:nvPr>
            <p:extLst>
              <p:ext uri="{D42A27DB-BD31-4B8C-83A1-F6EECF244321}">
                <p14:modId xmlns:p14="http://schemas.microsoft.com/office/powerpoint/2010/main" val="2703860387"/>
              </p:ext>
            </p:extLst>
          </p:nvPr>
        </p:nvGraphicFramePr>
        <p:xfrm>
          <a:off x="520996" y="1180214"/>
          <a:ext cx="10855841" cy="5018566"/>
        </p:xfrm>
        <a:graphic>
          <a:graphicData uri="http://schemas.openxmlformats.org/drawingml/2006/table">
            <a:tbl>
              <a:tblPr firstRow="1" bandRow="1">
                <a:tableStyleId>{5C22544A-7EE6-4342-B048-85BDC9FD1C3A}</a:tableStyleId>
              </a:tblPr>
              <a:tblGrid>
                <a:gridCol w="4561367">
                  <a:extLst>
                    <a:ext uri="{9D8B030D-6E8A-4147-A177-3AD203B41FA5}">
                      <a16:colId xmlns:a16="http://schemas.microsoft.com/office/drawing/2014/main" val="3176609847"/>
                    </a:ext>
                  </a:extLst>
                </a:gridCol>
                <a:gridCol w="6294474">
                  <a:extLst>
                    <a:ext uri="{9D8B030D-6E8A-4147-A177-3AD203B41FA5}">
                      <a16:colId xmlns:a16="http://schemas.microsoft.com/office/drawing/2014/main" val="803452579"/>
                    </a:ext>
                  </a:extLst>
                </a:gridCol>
              </a:tblGrid>
              <a:tr h="737447">
                <a:tc>
                  <a:txBody>
                    <a:bodyPr/>
                    <a:lstStyle/>
                    <a:p>
                      <a:r>
                        <a:rPr lang="en-US" sz="2400" dirty="0"/>
                        <a:t>REST API PATH</a:t>
                      </a:r>
                    </a:p>
                  </a:txBody>
                  <a:tcPr anchor="ctr"/>
                </a:tc>
                <a:tc>
                  <a:txBody>
                    <a:bodyPr/>
                    <a:lstStyle/>
                    <a:p>
                      <a:r>
                        <a:rPr lang="en-US" sz="2400" dirty="0"/>
                        <a:t>ACTION</a:t>
                      </a:r>
                    </a:p>
                  </a:txBody>
                  <a:tcPr anchor="ctr"/>
                </a:tc>
                <a:extLst>
                  <a:ext uri="{0D108BD9-81ED-4DB2-BD59-A6C34878D82A}">
                    <a16:rowId xmlns:a16="http://schemas.microsoft.com/office/drawing/2014/main" val="2578154782"/>
                  </a:ext>
                </a:extLst>
              </a:tr>
              <a:tr h="783325">
                <a:tc>
                  <a:txBody>
                    <a:bodyPr/>
                    <a:lstStyle/>
                    <a:p>
                      <a:r>
                        <a:rPr lang="en-US" sz="2000" dirty="0">
                          <a:latin typeface="Consolas" panose="020B0609020204030204" pitchFamily="49" charset="0"/>
                        </a:rPr>
                        <a:t>GET /discos/{</a:t>
                      </a:r>
                      <a:r>
                        <a:rPr lang="en-US" sz="2000" dirty="0" err="1">
                          <a:latin typeface="Consolas" panose="020B0609020204030204" pitchFamily="49" charset="0"/>
                        </a:rPr>
                        <a:t>disco_id</a:t>
                      </a:r>
                      <a:r>
                        <a:rPr lang="en-US" sz="2000" dirty="0">
                          <a:latin typeface="Consolas" panose="020B0609020204030204" pitchFamily="49" charset="0"/>
                        </a:rPr>
                        <a:t>}</a:t>
                      </a:r>
                    </a:p>
                  </a:txBody>
                  <a:tcPr anchor="ctr"/>
                </a:tc>
                <a:tc>
                  <a:txBody>
                    <a:bodyPr/>
                    <a:lstStyle/>
                    <a:p>
                      <a:r>
                        <a:rPr lang="en-US" sz="2000" dirty="0"/>
                        <a:t>Retrieve a specific </a:t>
                      </a:r>
                      <a:r>
                        <a:rPr lang="en-US" sz="2000" dirty="0" err="1"/>
                        <a:t>DiSCO</a:t>
                      </a:r>
                      <a:endParaRPr lang="en-US" sz="2000" dirty="0"/>
                    </a:p>
                  </a:txBody>
                  <a:tcPr anchor="ctr"/>
                </a:tc>
                <a:extLst>
                  <a:ext uri="{0D108BD9-81ED-4DB2-BD59-A6C34878D82A}">
                    <a16:rowId xmlns:a16="http://schemas.microsoft.com/office/drawing/2014/main" val="3820258195"/>
                  </a:ext>
                </a:extLst>
              </a:tr>
              <a:tr h="783325">
                <a:tc>
                  <a:txBody>
                    <a:bodyPr/>
                    <a:lstStyle/>
                    <a:p>
                      <a:r>
                        <a:rPr lang="en-US" sz="2000" dirty="0">
                          <a:latin typeface="Consolas" panose="020B0609020204030204" pitchFamily="49" charset="0"/>
                        </a:rPr>
                        <a:t>POST /discos/{</a:t>
                      </a:r>
                      <a:r>
                        <a:rPr lang="en-US" sz="2000" dirty="0" err="1">
                          <a:latin typeface="Consolas" panose="020B0609020204030204" pitchFamily="49" charset="0"/>
                        </a:rPr>
                        <a:t>disco_id</a:t>
                      </a:r>
                      <a:r>
                        <a:rPr lang="en-US" sz="2000" dirty="0">
                          <a:latin typeface="Consolas" panose="020B0609020204030204" pitchFamily="49" charset="0"/>
                        </a:rPr>
                        <a:t>}</a:t>
                      </a:r>
                    </a:p>
                  </a:txBody>
                  <a:tcPr anchor="ctr"/>
                </a:tc>
                <a:tc>
                  <a:txBody>
                    <a:bodyPr/>
                    <a:lstStyle/>
                    <a:p>
                      <a:r>
                        <a:rPr lang="en-US" sz="2000" dirty="0"/>
                        <a:t>Create a</a:t>
                      </a:r>
                      <a:r>
                        <a:rPr lang="en-US" sz="2000" baseline="0" dirty="0"/>
                        <a:t> </a:t>
                      </a:r>
                      <a:r>
                        <a:rPr lang="en-US" sz="2000" dirty="0"/>
                        <a:t>new version of</a:t>
                      </a:r>
                      <a:r>
                        <a:rPr lang="en-US" sz="2000" baseline="0" dirty="0"/>
                        <a:t> a </a:t>
                      </a:r>
                      <a:r>
                        <a:rPr lang="en-US" sz="2000" dirty="0" err="1"/>
                        <a:t>DiSCO</a:t>
                      </a:r>
                      <a:endParaRPr lang="en-US" sz="2000" dirty="0"/>
                    </a:p>
                  </a:txBody>
                  <a:tcPr anchor="ctr"/>
                </a:tc>
                <a:extLst>
                  <a:ext uri="{0D108BD9-81ED-4DB2-BD59-A6C34878D82A}">
                    <a16:rowId xmlns:a16="http://schemas.microsoft.com/office/drawing/2014/main" val="3474126024"/>
                  </a:ext>
                </a:extLst>
              </a:tr>
              <a:tr h="1087494">
                <a:tc>
                  <a:txBody>
                    <a:bodyPr/>
                    <a:lstStyle/>
                    <a:p>
                      <a:r>
                        <a:rPr lang="en-US" sz="2000" dirty="0">
                          <a:latin typeface="Consolas" panose="020B0609020204030204" pitchFamily="49" charset="0"/>
                        </a:rPr>
                        <a:t>GET</a:t>
                      </a:r>
                      <a:r>
                        <a:rPr lang="en-US" sz="2000" baseline="0" dirty="0">
                          <a:latin typeface="Consolas" panose="020B0609020204030204" pitchFamily="49" charset="0"/>
                        </a:rPr>
                        <a:t> /resources/{</a:t>
                      </a:r>
                      <a:r>
                        <a:rPr lang="en-US" sz="2000" baseline="0" dirty="0" err="1">
                          <a:latin typeface="Consolas" panose="020B0609020204030204" pitchFamily="49" charset="0"/>
                        </a:rPr>
                        <a:t>uri</a:t>
                      </a:r>
                      <a:r>
                        <a:rPr lang="en-US" sz="2000" baseline="0" dirty="0">
                          <a:latin typeface="Consolas" panose="020B0609020204030204" pitchFamily="49" charset="0"/>
                        </a:rPr>
                        <a:t>}</a:t>
                      </a:r>
                      <a:endParaRPr lang="en-US" sz="2000" dirty="0">
                        <a:latin typeface="Consolas" panose="020B0609020204030204" pitchFamily="49" charset="0"/>
                      </a:endParaRPr>
                    </a:p>
                  </a:txBody>
                  <a:tcPr anchor="ctr"/>
                </a:tc>
                <a:tc>
                  <a:txBody>
                    <a:bodyPr/>
                    <a:lstStyle/>
                    <a:p>
                      <a:r>
                        <a:rPr lang="en-US" sz="2000" dirty="0"/>
                        <a:t>Retrieve</a:t>
                      </a:r>
                      <a:r>
                        <a:rPr lang="en-US" sz="2000" baseline="0" dirty="0"/>
                        <a:t> data that mentions a URI  </a:t>
                      </a:r>
                      <a:r>
                        <a:rPr lang="en-US" sz="2000" baseline="0" dirty="0" err="1"/>
                        <a:t>e.g</a:t>
                      </a:r>
                      <a:r>
                        <a:rPr lang="en-US" sz="2000" baseline="0" dirty="0"/>
                        <a:t> . “what does </a:t>
                      </a:r>
                      <a:r>
                        <a:rPr lang="en-US" sz="2000" baseline="0" dirty="0" err="1"/>
                        <a:t>RMap</a:t>
                      </a:r>
                      <a:r>
                        <a:rPr lang="en-US" sz="2000" baseline="0" dirty="0"/>
                        <a:t> </a:t>
                      </a:r>
                      <a:r>
                        <a:rPr lang="en-US" sz="2000" i="1" baseline="0" dirty="0"/>
                        <a:t>know</a:t>
                      </a:r>
                      <a:r>
                        <a:rPr lang="en-US" sz="2000" baseline="0" dirty="0"/>
                        <a:t> about http://example.org/data”</a:t>
                      </a:r>
                      <a:endParaRPr lang="en-US" sz="2000" dirty="0"/>
                    </a:p>
                  </a:txBody>
                  <a:tcPr anchor="ctr"/>
                </a:tc>
                <a:extLst>
                  <a:ext uri="{0D108BD9-81ED-4DB2-BD59-A6C34878D82A}">
                    <a16:rowId xmlns:a16="http://schemas.microsoft.com/office/drawing/2014/main" val="2865502928"/>
                  </a:ext>
                </a:extLst>
              </a:tr>
              <a:tr h="642914">
                <a:tc>
                  <a:txBody>
                    <a:bodyPr/>
                    <a:lstStyle/>
                    <a:p>
                      <a:r>
                        <a:rPr lang="en-US" sz="2000" dirty="0">
                          <a:latin typeface="Consolas" panose="020B0609020204030204" pitchFamily="49" charset="0"/>
                        </a:rPr>
                        <a:t>GET /agents/{</a:t>
                      </a:r>
                      <a:r>
                        <a:rPr lang="en-US" sz="2000" dirty="0" err="1">
                          <a:latin typeface="Consolas" panose="020B0609020204030204" pitchFamily="49" charset="0"/>
                        </a:rPr>
                        <a:t>agent_id</a:t>
                      </a:r>
                      <a:r>
                        <a:rPr lang="en-US" sz="2000" dirty="0">
                          <a:latin typeface="Consolas" panose="020B0609020204030204" pitchFamily="49" charset="0"/>
                        </a:rPr>
                        <a:t>}/discos</a:t>
                      </a:r>
                    </a:p>
                  </a:txBody>
                  <a:tcPr anchor="ctr"/>
                </a:tc>
                <a:tc>
                  <a:txBody>
                    <a:bodyPr/>
                    <a:lstStyle/>
                    <a:p>
                      <a:r>
                        <a:rPr lang="en-US" sz="2000" dirty="0"/>
                        <a:t>List all</a:t>
                      </a:r>
                      <a:r>
                        <a:rPr lang="en-US" sz="2000" baseline="0" dirty="0"/>
                        <a:t> </a:t>
                      </a:r>
                      <a:r>
                        <a:rPr lang="en-US" sz="2000" baseline="0" dirty="0" err="1"/>
                        <a:t>DiSCOs</a:t>
                      </a:r>
                      <a:r>
                        <a:rPr lang="en-US" sz="2000" baseline="0" dirty="0"/>
                        <a:t> created by a specific </a:t>
                      </a:r>
                      <a:r>
                        <a:rPr lang="en-US" sz="2000" baseline="0" dirty="0" err="1"/>
                        <a:t>RMap</a:t>
                      </a:r>
                      <a:r>
                        <a:rPr lang="en-US" sz="2000" baseline="0" dirty="0"/>
                        <a:t> data creator</a:t>
                      </a:r>
                      <a:endParaRPr lang="en-US" sz="2000" dirty="0"/>
                    </a:p>
                  </a:txBody>
                  <a:tcPr anchor="ctr"/>
                </a:tc>
                <a:extLst>
                  <a:ext uri="{0D108BD9-81ED-4DB2-BD59-A6C34878D82A}">
                    <a16:rowId xmlns:a16="http://schemas.microsoft.com/office/drawing/2014/main" val="3927827836"/>
                  </a:ext>
                </a:extLst>
              </a:tr>
              <a:tr h="984061">
                <a:tc>
                  <a:txBody>
                    <a:bodyPr/>
                    <a:lstStyle/>
                    <a:p>
                      <a:r>
                        <a:rPr lang="en-US" sz="2000" dirty="0">
                          <a:latin typeface="Consolas" panose="020B0609020204030204" pitchFamily="49" charset="0"/>
                        </a:rPr>
                        <a:t>GET /discos/{</a:t>
                      </a:r>
                      <a:r>
                        <a:rPr lang="en-US" sz="2000" dirty="0" err="1">
                          <a:latin typeface="Consolas" panose="020B0609020204030204" pitchFamily="49" charset="0"/>
                        </a:rPr>
                        <a:t>disco_id</a:t>
                      </a:r>
                      <a:r>
                        <a:rPr lang="en-US" sz="2000" dirty="0">
                          <a:latin typeface="Consolas" panose="020B0609020204030204" pitchFamily="49" charset="0"/>
                        </a:rPr>
                        <a:t>}/latest</a:t>
                      </a:r>
                    </a:p>
                  </a:txBody>
                  <a:tcPr anchor="ctr"/>
                </a:tc>
                <a:tc>
                  <a:txBody>
                    <a:bodyPr/>
                    <a:lstStyle/>
                    <a:p>
                      <a:r>
                        <a:rPr lang="en-US" sz="2000" dirty="0"/>
                        <a:t>Get the most recent version of this </a:t>
                      </a:r>
                      <a:r>
                        <a:rPr lang="en-US" sz="2000" dirty="0" err="1"/>
                        <a:t>DiSCO</a:t>
                      </a:r>
                      <a:endParaRPr lang="en-US" sz="2000" dirty="0"/>
                    </a:p>
                    <a:p>
                      <a:r>
                        <a:rPr lang="en-US" sz="2000" dirty="0"/>
                        <a:t>(this</a:t>
                      </a:r>
                      <a:r>
                        <a:rPr lang="en-US" sz="2000" baseline="0" dirty="0"/>
                        <a:t> path operates as Memento “</a:t>
                      </a:r>
                      <a:r>
                        <a:rPr lang="en-US" sz="2000" baseline="0" dirty="0" err="1"/>
                        <a:t>Timegate</a:t>
                      </a:r>
                      <a:r>
                        <a:rPr lang="en-US" sz="2000" baseline="0" dirty="0"/>
                        <a:t>”)</a:t>
                      </a:r>
                      <a:endParaRPr lang="en-US" sz="2000" dirty="0"/>
                    </a:p>
                  </a:txBody>
                  <a:tcPr anchor="ctr"/>
                </a:tc>
                <a:extLst>
                  <a:ext uri="{0D108BD9-81ED-4DB2-BD59-A6C34878D82A}">
                    <a16:rowId xmlns:a16="http://schemas.microsoft.com/office/drawing/2014/main" val="3953037849"/>
                  </a:ext>
                </a:extLst>
              </a:tr>
            </a:tbl>
          </a:graphicData>
        </a:graphic>
      </p:graphicFrame>
    </p:spTree>
    <p:extLst>
      <p:ext uri="{BB962C8B-B14F-4D97-AF65-F5344CB8AC3E}">
        <p14:creationId xmlns:p14="http://schemas.microsoft.com/office/powerpoint/2010/main" val="171127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a:lstStyle/>
          <a:p>
            <a:r>
              <a:rPr lang="en-US" dirty="0"/>
              <a:t>Overview of </a:t>
            </a:r>
            <a:r>
              <a:rPr lang="en-US" dirty="0" err="1"/>
              <a:t>RMap</a:t>
            </a:r>
            <a:endParaRPr lang="en-US" dirty="0"/>
          </a:p>
          <a:p>
            <a:r>
              <a:rPr lang="en-US" dirty="0"/>
              <a:t>Overview of OSF</a:t>
            </a:r>
          </a:p>
          <a:p>
            <a:r>
              <a:rPr lang="en-US" dirty="0"/>
              <a:t>Walkthrough of proposed OSF-</a:t>
            </a:r>
            <a:r>
              <a:rPr lang="en-US" dirty="0" err="1"/>
              <a:t>RMap</a:t>
            </a:r>
            <a:r>
              <a:rPr lang="en-US" dirty="0"/>
              <a:t> features</a:t>
            </a:r>
          </a:p>
        </p:txBody>
      </p:sp>
    </p:spTree>
    <p:extLst>
      <p:ext uri="{BB962C8B-B14F-4D97-AF65-F5344CB8AC3E}">
        <p14:creationId xmlns:p14="http://schemas.microsoft.com/office/powerpoint/2010/main" val="21759451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API Features</a:t>
            </a:r>
          </a:p>
        </p:txBody>
      </p:sp>
      <p:sp>
        <p:nvSpPr>
          <p:cNvPr id="3" name="Content Placeholder 2"/>
          <p:cNvSpPr>
            <a:spLocks noGrp="1"/>
          </p:cNvSpPr>
          <p:nvPr>
            <p:ph idx="1"/>
          </p:nvPr>
        </p:nvSpPr>
        <p:spPr>
          <a:xfrm>
            <a:off x="352339" y="1288734"/>
            <a:ext cx="11427857" cy="5491445"/>
          </a:xfrm>
        </p:spPr>
        <p:txBody>
          <a:bodyPr>
            <a:normAutofit/>
          </a:bodyPr>
          <a:lstStyle/>
          <a:p>
            <a:r>
              <a:rPr lang="en-US" dirty="0"/>
              <a:t>Filter by date or creator on many API paths</a:t>
            </a:r>
          </a:p>
          <a:p>
            <a:endParaRPr lang="en-US" dirty="0"/>
          </a:p>
          <a:p>
            <a:r>
              <a:rPr lang="en-US" dirty="0" err="1"/>
              <a:t>DiSCO</a:t>
            </a:r>
            <a:r>
              <a:rPr lang="en-US" dirty="0"/>
              <a:t> versioning supports Memento protocol</a:t>
            </a:r>
          </a:p>
        </p:txBody>
      </p:sp>
    </p:spTree>
    <p:extLst>
      <p:ext uri="{BB962C8B-B14F-4D97-AF65-F5344CB8AC3E}">
        <p14:creationId xmlns:p14="http://schemas.microsoft.com/office/powerpoint/2010/main" val="24260069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822550" y="0"/>
            <a:ext cx="10546900" cy="6858000"/>
          </a:xfrm>
          <a:prstGeom prst="rect">
            <a:avLst/>
          </a:prstGeom>
        </p:spPr>
      </p:pic>
    </p:spTree>
    <p:extLst>
      <p:ext uri="{BB962C8B-B14F-4D97-AF65-F5344CB8AC3E}">
        <p14:creationId xmlns:p14="http://schemas.microsoft.com/office/powerpoint/2010/main" val="31638252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036618" y="1549733"/>
            <a:ext cx="8700655" cy="4332428"/>
          </a:xfrm>
          <a:prstGeom prst="rect">
            <a:avLst/>
          </a:prstGeom>
        </p:spPr>
      </p:pic>
      <p:sp>
        <p:nvSpPr>
          <p:cNvPr id="5" name="Title 4"/>
          <p:cNvSpPr>
            <a:spLocks noGrp="1"/>
          </p:cNvSpPr>
          <p:nvPr>
            <p:ph type="title"/>
          </p:nvPr>
        </p:nvSpPr>
        <p:spPr>
          <a:xfrm>
            <a:off x="352339" y="224750"/>
            <a:ext cx="11518084" cy="910002"/>
          </a:xfrm>
        </p:spPr>
        <p:txBody>
          <a:bodyPr>
            <a:normAutofit/>
          </a:bodyPr>
          <a:lstStyle/>
          <a:p>
            <a:r>
              <a:rPr lang="en-US" dirty="0"/>
              <a:t>The </a:t>
            </a:r>
            <a:r>
              <a:rPr lang="en-US" i="1" dirty="0"/>
              <a:t>ideal </a:t>
            </a:r>
            <a:r>
              <a:rPr lang="en-US" dirty="0"/>
              <a:t>DiSCO</a:t>
            </a:r>
          </a:p>
        </p:txBody>
      </p:sp>
      <p:sp>
        <p:nvSpPr>
          <p:cNvPr id="3" name="Freeform 2"/>
          <p:cNvSpPr/>
          <p:nvPr/>
        </p:nvSpPr>
        <p:spPr>
          <a:xfrm>
            <a:off x="1524000" y="1335053"/>
            <a:ext cx="9213273" cy="4758972"/>
          </a:xfrm>
          <a:custGeom>
            <a:avLst/>
            <a:gdLst>
              <a:gd name="connsiteX0" fmla="*/ 464932 w 6114239"/>
              <a:gd name="connsiteY0" fmla="*/ 1166079 h 3134432"/>
              <a:gd name="connsiteX1" fmla="*/ 314620 w 6114239"/>
              <a:gd name="connsiteY1" fmla="*/ 389465 h 3134432"/>
              <a:gd name="connsiteX2" fmla="*/ 965974 w 6114239"/>
              <a:gd name="connsiteY2" fmla="*/ 1159 h 3134432"/>
              <a:gd name="connsiteX3" fmla="*/ 1755113 w 6114239"/>
              <a:gd name="connsiteY3" fmla="*/ 502200 h 3134432"/>
              <a:gd name="connsiteX4" fmla="*/ 2719617 w 6114239"/>
              <a:gd name="connsiteY4" fmla="*/ 214101 h 3134432"/>
              <a:gd name="connsiteX5" fmla="*/ 4560943 w 6114239"/>
              <a:gd name="connsiteY5" fmla="*/ 76315 h 3134432"/>
              <a:gd name="connsiteX6" fmla="*/ 5650708 w 6114239"/>
              <a:gd name="connsiteY6" fmla="*/ 364413 h 3134432"/>
              <a:gd name="connsiteX7" fmla="*/ 6114171 w 6114239"/>
              <a:gd name="connsiteY7" fmla="*/ 1729750 h 3134432"/>
              <a:gd name="connsiteX8" fmla="*/ 5675760 w 6114239"/>
              <a:gd name="connsiteY8" fmla="*/ 2594046 h 3134432"/>
              <a:gd name="connsiteX9" fmla="*/ 4585995 w 6114239"/>
              <a:gd name="connsiteY9" fmla="*/ 1980271 h 3134432"/>
              <a:gd name="connsiteX10" fmla="*/ 3696648 w 6114239"/>
              <a:gd name="connsiteY10" fmla="*/ 2719306 h 3134432"/>
              <a:gd name="connsiteX11" fmla="*/ 2656987 w 6114239"/>
              <a:gd name="connsiteY11" fmla="*/ 3132665 h 3134432"/>
              <a:gd name="connsiteX12" fmla="*/ 1892900 w 6114239"/>
              <a:gd name="connsiteY12" fmla="*/ 2568994 h 3134432"/>
              <a:gd name="connsiteX13" fmla="*/ 640297 w 6114239"/>
              <a:gd name="connsiteY13" fmla="*/ 2969827 h 3134432"/>
              <a:gd name="connsiteX14" fmla="*/ 1469 w 6114239"/>
              <a:gd name="connsiteY14" fmla="*/ 2218265 h 3134432"/>
              <a:gd name="connsiteX15" fmla="*/ 464932 w 6114239"/>
              <a:gd name="connsiteY15" fmla="*/ 1366495 h 3134432"/>
              <a:gd name="connsiteX16" fmla="*/ 464932 w 6114239"/>
              <a:gd name="connsiteY16" fmla="*/ 1166079 h 3134432"/>
              <a:gd name="connsiteX0" fmla="*/ 464932 w 6114239"/>
              <a:gd name="connsiteY0" fmla="*/ 1166079 h 3121978"/>
              <a:gd name="connsiteX1" fmla="*/ 314620 w 6114239"/>
              <a:gd name="connsiteY1" fmla="*/ 389465 h 3121978"/>
              <a:gd name="connsiteX2" fmla="*/ 965974 w 6114239"/>
              <a:gd name="connsiteY2" fmla="*/ 1159 h 3121978"/>
              <a:gd name="connsiteX3" fmla="*/ 1755113 w 6114239"/>
              <a:gd name="connsiteY3" fmla="*/ 502200 h 3121978"/>
              <a:gd name="connsiteX4" fmla="*/ 2719617 w 6114239"/>
              <a:gd name="connsiteY4" fmla="*/ 214101 h 3121978"/>
              <a:gd name="connsiteX5" fmla="*/ 4560943 w 6114239"/>
              <a:gd name="connsiteY5" fmla="*/ 76315 h 3121978"/>
              <a:gd name="connsiteX6" fmla="*/ 5650708 w 6114239"/>
              <a:gd name="connsiteY6" fmla="*/ 364413 h 3121978"/>
              <a:gd name="connsiteX7" fmla="*/ 6114171 w 6114239"/>
              <a:gd name="connsiteY7" fmla="*/ 1729750 h 3121978"/>
              <a:gd name="connsiteX8" fmla="*/ 5675760 w 6114239"/>
              <a:gd name="connsiteY8" fmla="*/ 2594046 h 3121978"/>
              <a:gd name="connsiteX9" fmla="*/ 4585995 w 6114239"/>
              <a:gd name="connsiteY9" fmla="*/ 1980271 h 3121978"/>
              <a:gd name="connsiteX10" fmla="*/ 3696648 w 6114239"/>
              <a:gd name="connsiteY10" fmla="*/ 2719306 h 3121978"/>
              <a:gd name="connsiteX11" fmla="*/ 2907508 w 6114239"/>
              <a:gd name="connsiteY11" fmla="*/ 3120139 h 3121978"/>
              <a:gd name="connsiteX12" fmla="*/ 1892900 w 6114239"/>
              <a:gd name="connsiteY12" fmla="*/ 2568994 h 3121978"/>
              <a:gd name="connsiteX13" fmla="*/ 640297 w 6114239"/>
              <a:gd name="connsiteY13" fmla="*/ 2969827 h 3121978"/>
              <a:gd name="connsiteX14" fmla="*/ 1469 w 6114239"/>
              <a:gd name="connsiteY14" fmla="*/ 2218265 h 3121978"/>
              <a:gd name="connsiteX15" fmla="*/ 464932 w 6114239"/>
              <a:gd name="connsiteY15" fmla="*/ 1366495 h 3121978"/>
              <a:gd name="connsiteX16" fmla="*/ 464932 w 6114239"/>
              <a:gd name="connsiteY16" fmla="*/ 1166079 h 3121978"/>
              <a:gd name="connsiteX0" fmla="*/ 464932 w 6114239"/>
              <a:gd name="connsiteY0" fmla="*/ 1166079 h 3130593"/>
              <a:gd name="connsiteX1" fmla="*/ 314620 w 6114239"/>
              <a:gd name="connsiteY1" fmla="*/ 389465 h 3130593"/>
              <a:gd name="connsiteX2" fmla="*/ 965974 w 6114239"/>
              <a:gd name="connsiteY2" fmla="*/ 1159 h 3130593"/>
              <a:gd name="connsiteX3" fmla="*/ 1755113 w 6114239"/>
              <a:gd name="connsiteY3" fmla="*/ 502200 h 3130593"/>
              <a:gd name="connsiteX4" fmla="*/ 2719617 w 6114239"/>
              <a:gd name="connsiteY4" fmla="*/ 214101 h 3130593"/>
              <a:gd name="connsiteX5" fmla="*/ 4560943 w 6114239"/>
              <a:gd name="connsiteY5" fmla="*/ 76315 h 3130593"/>
              <a:gd name="connsiteX6" fmla="*/ 5650708 w 6114239"/>
              <a:gd name="connsiteY6" fmla="*/ 364413 h 3130593"/>
              <a:gd name="connsiteX7" fmla="*/ 6114171 w 6114239"/>
              <a:gd name="connsiteY7" fmla="*/ 1729750 h 3130593"/>
              <a:gd name="connsiteX8" fmla="*/ 5675760 w 6114239"/>
              <a:gd name="connsiteY8" fmla="*/ 2594046 h 3130593"/>
              <a:gd name="connsiteX9" fmla="*/ 4585995 w 6114239"/>
              <a:gd name="connsiteY9" fmla="*/ 1980271 h 3130593"/>
              <a:gd name="connsiteX10" fmla="*/ 2907508 w 6114239"/>
              <a:gd name="connsiteY10" fmla="*/ 3120139 h 3130593"/>
              <a:gd name="connsiteX11" fmla="*/ 1892900 w 6114239"/>
              <a:gd name="connsiteY11" fmla="*/ 2568994 h 3130593"/>
              <a:gd name="connsiteX12" fmla="*/ 640297 w 6114239"/>
              <a:gd name="connsiteY12" fmla="*/ 2969827 h 3130593"/>
              <a:gd name="connsiteX13" fmla="*/ 1469 w 6114239"/>
              <a:gd name="connsiteY13" fmla="*/ 2218265 h 3130593"/>
              <a:gd name="connsiteX14" fmla="*/ 464932 w 6114239"/>
              <a:gd name="connsiteY14" fmla="*/ 1366495 h 3130593"/>
              <a:gd name="connsiteX15" fmla="*/ 464932 w 6114239"/>
              <a:gd name="connsiteY15" fmla="*/ 1166079 h 3130593"/>
              <a:gd name="connsiteX0" fmla="*/ 464932 w 6114259"/>
              <a:gd name="connsiteY0" fmla="*/ 1166079 h 3123225"/>
              <a:gd name="connsiteX1" fmla="*/ 314620 w 6114259"/>
              <a:gd name="connsiteY1" fmla="*/ 389465 h 3123225"/>
              <a:gd name="connsiteX2" fmla="*/ 965974 w 6114259"/>
              <a:gd name="connsiteY2" fmla="*/ 1159 h 3123225"/>
              <a:gd name="connsiteX3" fmla="*/ 1755113 w 6114259"/>
              <a:gd name="connsiteY3" fmla="*/ 502200 h 3123225"/>
              <a:gd name="connsiteX4" fmla="*/ 2719617 w 6114259"/>
              <a:gd name="connsiteY4" fmla="*/ 214101 h 3123225"/>
              <a:gd name="connsiteX5" fmla="*/ 4560943 w 6114259"/>
              <a:gd name="connsiteY5" fmla="*/ 76315 h 3123225"/>
              <a:gd name="connsiteX6" fmla="*/ 5650708 w 6114259"/>
              <a:gd name="connsiteY6" fmla="*/ 364413 h 3123225"/>
              <a:gd name="connsiteX7" fmla="*/ 6114171 w 6114259"/>
              <a:gd name="connsiteY7" fmla="*/ 1729750 h 3123225"/>
              <a:gd name="connsiteX8" fmla="*/ 5675760 w 6114259"/>
              <a:gd name="connsiteY8" fmla="*/ 2594046 h 3123225"/>
              <a:gd name="connsiteX9" fmla="*/ 4322949 w 6114259"/>
              <a:gd name="connsiteY9" fmla="*/ 2268369 h 3123225"/>
              <a:gd name="connsiteX10" fmla="*/ 2907508 w 6114259"/>
              <a:gd name="connsiteY10" fmla="*/ 3120139 h 3123225"/>
              <a:gd name="connsiteX11" fmla="*/ 1892900 w 6114259"/>
              <a:gd name="connsiteY11" fmla="*/ 2568994 h 3123225"/>
              <a:gd name="connsiteX12" fmla="*/ 640297 w 6114259"/>
              <a:gd name="connsiteY12" fmla="*/ 2969827 h 3123225"/>
              <a:gd name="connsiteX13" fmla="*/ 1469 w 6114259"/>
              <a:gd name="connsiteY13" fmla="*/ 2218265 h 3123225"/>
              <a:gd name="connsiteX14" fmla="*/ 464932 w 6114259"/>
              <a:gd name="connsiteY14" fmla="*/ 1366495 h 3123225"/>
              <a:gd name="connsiteX15" fmla="*/ 464932 w 6114259"/>
              <a:gd name="connsiteY15" fmla="*/ 1166079 h 3123225"/>
              <a:gd name="connsiteX0" fmla="*/ 464855 w 6114182"/>
              <a:gd name="connsiteY0" fmla="*/ 1166079 h 3123225"/>
              <a:gd name="connsiteX1" fmla="*/ 314543 w 6114182"/>
              <a:gd name="connsiteY1" fmla="*/ 389465 h 3123225"/>
              <a:gd name="connsiteX2" fmla="*/ 965897 w 6114182"/>
              <a:gd name="connsiteY2" fmla="*/ 1159 h 3123225"/>
              <a:gd name="connsiteX3" fmla="*/ 1755036 w 6114182"/>
              <a:gd name="connsiteY3" fmla="*/ 502200 h 3123225"/>
              <a:gd name="connsiteX4" fmla="*/ 2719540 w 6114182"/>
              <a:gd name="connsiteY4" fmla="*/ 214101 h 3123225"/>
              <a:gd name="connsiteX5" fmla="*/ 4560866 w 6114182"/>
              <a:gd name="connsiteY5" fmla="*/ 76315 h 3123225"/>
              <a:gd name="connsiteX6" fmla="*/ 5650631 w 6114182"/>
              <a:gd name="connsiteY6" fmla="*/ 364413 h 3123225"/>
              <a:gd name="connsiteX7" fmla="*/ 6114094 w 6114182"/>
              <a:gd name="connsiteY7" fmla="*/ 1729750 h 3123225"/>
              <a:gd name="connsiteX8" fmla="*/ 5675683 w 6114182"/>
              <a:gd name="connsiteY8" fmla="*/ 2594046 h 3123225"/>
              <a:gd name="connsiteX9" fmla="*/ 4322872 w 6114182"/>
              <a:gd name="connsiteY9" fmla="*/ 2268369 h 3123225"/>
              <a:gd name="connsiteX10" fmla="*/ 2907431 w 6114182"/>
              <a:gd name="connsiteY10" fmla="*/ 3120139 h 3123225"/>
              <a:gd name="connsiteX11" fmla="*/ 1892823 w 6114182"/>
              <a:gd name="connsiteY11" fmla="*/ 2568994 h 3123225"/>
              <a:gd name="connsiteX12" fmla="*/ 640220 w 6114182"/>
              <a:gd name="connsiteY12" fmla="*/ 2969827 h 3123225"/>
              <a:gd name="connsiteX13" fmla="*/ 1392 w 6114182"/>
              <a:gd name="connsiteY13" fmla="*/ 2218265 h 3123225"/>
              <a:gd name="connsiteX14" fmla="*/ 464855 w 6114182"/>
              <a:gd name="connsiteY14" fmla="*/ 1166079 h 3123225"/>
              <a:gd name="connsiteX0" fmla="*/ 539817 w 6113987"/>
              <a:gd name="connsiteY0" fmla="*/ 1404308 h 3123460"/>
              <a:gd name="connsiteX1" fmla="*/ 314348 w 6113987"/>
              <a:gd name="connsiteY1" fmla="*/ 389700 h 3123460"/>
              <a:gd name="connsiteX2" fmla="*/ 965702 w 6113987"/>
              <a:gd name="connsiteY2" fmla="*/ 1394 h 3123460"/>
              <a:gd name="connsiteX3" fmla="*/ 1754841 w 6113987"/>
              <a:gd name="connsiteY3" fmla="*/ 502435 h 3123460"/>
              <a:gd name="connsiteX4" fmla="*/ 2719345 w 6113987"/>
              <a:gd name="connsiteY4" fmla="*/ 214336 h 3123460"/>
              <a:gd name="connsiteX5" fmla="*/ 4560671 w 6113987"/>
              <a:gd name="connsiteY5" fmla="*/ 76550 h 3123460"/>
              <a:gd name="connsiteX6" fmla="*/ 5650436 w 6113987"/>
              <a:gd name="connsiteY6" fmla="*/ 364648 h 3123460"/>
              <a:gd name="connsiteX7" fmla="*/ 6113899 w 6113987"/>
              <a:gd name="connsiteY7" fmla="*/ 1729985 h 3123460"/>
              <a:gd name="connsiteX8" fmla="*/ 5675488 w 6113987"/>
              <a:gd name="connsiteY8" fmla="*/ 2594281 h 3123460"/>
              <a:gd name="connsiteX9" fmla="*/ 4322677 w 6113987"/>
              <a:gd name="connsiteY9" fmla="*/ 2268604 h 3123460"/>
              <a:gd name="connsiteX10" fmla="*/ 2907236 w 6113987"/>
              <a:gd name="connsiteY10" fmla="*/ 3120374 h 3123460"/>
              <a:gd name="connsiteX11" fmla="*/ 1892628 w 6113987"/>
              <a:gd name="connsiteY11" fmla="*/ 2569229 h 3123460"/>
              <a:gd name="connsiteX12" fmla="*/ 640025 w 6113987"/>
              <a:gd name="connsiteY12" fmla="*/ 2970062 h 3123460"/>
              <a:gd name="connsiteX13" fmla="*/ 1197 w 6113987"/>
              <a:gd name="connsiteY13" fmla="*/ 2218500 h 3123460"/>
              <a:gd name="connsiteX14" fmla="*/ 539817 w 6113987"/>
              <a:gd name="connsiteY14" fmla="*/ 1404308 h 3123460"/>
              <a:gd name="connsiteX0" fmla="*/ 539817 w 6336711"/>
              <a:gd name="connsiteY0" fmla="*/ 1404308 h 3123460"/>
              <a:gd name="connsiteX1" fmla="*/ 314348 w 6336711"/>
              <a:gd name="connsiteY1" fmla="*/ 389700 h 3123460"/>
              <a:gd name="connsiteX2" fmla="*/ 965702 w 6336711"/>
              <a:gd name="connsiteY2" fmla="*/ 1394 h 3123460"/>
              <a:gd name="connsiteX3" fmla="*/ 1754841 w 6336711"/>
              <a:gd name="connsiteY3" fmla="*/ 502435 h 3123460"/>
              <a:gd name="connsiteX4" fmla="*/ 2719345 w 6336711"/>
              <a:gd name="connsiteY4" fmla="*/ 214336 h 3123460"/>
              <a:gd name="connsiteX5" fmla="*/ 4560671 w 6336711"/>
              <a:gd name="connsiteY5" fmla="*/ 76550 h 3123460"/>
              <a:gd name="connsiteX6" fmla="*/ 5650436 w 6336711"/>
              <a:gd name="connsiteY6" fmla="*/ 364648 h 3123460"/>
              <a:gd name="connsiteX7" fmla="*/ 6336672 w 6336711"/>
              <a:gd name="connsiteY7" fmla="*/ 1817368 h 3123460"/>
              <a:gd name="connsiteX8" fmla="*/ 5675488 w 6336711"/>
              <a:gd name="connsiteY8" fmla="*/ 2594281 h 3123460"/>
              <a:gd name="connsiteX9" fmla="*/ 4322677 w 6336711"/>
              <a:gd name="connsiteY9" fmla="*/ 2268604 h 3123460"/>
              <a:gd name="connsiteX10" fmla="*/ 2907236 w 6336711"/>
              <a:gd name="connsiteY10" fmla="*/ 3120374 h 3123460"/>
              <a:gd name="connsiteX11" fmla="*/ 1892628 w 6336711"/>
              <a:gd name="connsiteY11" fmla="*/ 2569229 h 3123460"/>
              <a:gd name="connsiteX12" fmla="*/ 640025 w 6336711"/>
              <a:gd name="connsiteY12" fmla="*/ 2970062 h 3123460"/>
              <a:gd name="connsiteX13" fmla="*/ 1197 w 6336711"/>
              <a:gd name="connsiteY13" fmla="*/ 2218500 h 3123460"/>
              <a:gd name="connsiteX14" fmla="*/ 539817 w 6336711"/>
              <a:gd name="connsiteY14" fmla="*/ 1404308 h 3123460"/>
              <a:gd name="connsiteX0" fmla="*/ 539817 w 6336716"/>
              <a:gd name="connsiteY0" fmla="*/ 1404308 h 3120463"/>
              <a:gd name="connsiteX1" fmla="*/ 314348 w 6336716"/>
              <a:gd name="connsiteY1" fmla="*/ 389700 h 3120463"/>
              <a:gd name="connsiteX2" fmla="*/ 965702 w 6336716"/>
              <a:gd name="connsiteY2" fmla="*/ 1394 h 3120463"/>
              <a:gd name="connsiteX3" fmla="*/ 1754841 w 6336716"/>
              <a:gd name="connsiteY3" fmla="*/ 502435 h 3120463"/>
              <a:gd name="connsiteX4" fmla="*/ 2719345 w 6336716"/>
              <a:gd name="connsiteY4" fmla="*/ 214336 h 3120463"/>
              <a:gd name="connsiteX5" fmla="*/ 4560671 w 6336716"/>
              <a:gd name="connsiteY5" fmla="*/ 76550 h 3120463"/>
              <a:gd name="connsiteX6" fmla="*/ 5650436 w 6336716"/>
              <a:gd name="connsiteY6" fmla="*/ 364648 h 3120463"/>
              <a:gd name="connsiteX7" fmla="*/ 6336672 w 6336716"/>
              <a:gd name="connsiteY7" fmla="*/ 1817368 h 3120463"/>
              <a:gd name="connsiteX8" fmla="*/ 5675488 w 6336716"/>
              <a:gd name="connsiteY8" fmla="*/ 2594281 h 3120463"/>
              <a:gd name="connsiteX9" fmla="*/ 4090218 w 6336716"/>
              <a:gd name="connsiteY9" fmla="*/ 2521044 h 3120463"/>
              <a:gd name="connsiteX10" fmla="*/ 2907236 w 6336716"/>
              <a:gd name="connsiteY10" fmla="*/ 3120374 h 3120463"/>
              <a:gd name="connsiteX11" fmla="*/ 1892628 w 6336716"/>
              <a:gd name="connsiteY11" fmla="*/ 2569229 h 3120463"/>
              <a:gd name="connsiteX12" fmla="*/ 640025 w 6336716"/>
              <a:gd name="connsiteY12" fmla="*/ 2970062 h 3120463"/>
              <a:gd name="connsiteX13" fmla="*/ 1197 w 6336716"/>
              <a:gd name="connsiteY13" fmla="*/ 2218500 h 3120463"/>
              <a:gd name="connsiteX14" fmla="*/ 539817 w 6336716"/>
              <a:gd name="connsiteY14" fmla="*/ 1404308 h 3120463"/>
              <a:gd name="connsiteX0" fmla="*/ 539817 w 6345650"/>
              <a:gd name="connsiteY0" fmla="*/ 1404308 h 3256269"/>
              <a:gd name="connsiteX1" fmla="*/ 314348 w 6345650"/>
              <a:gd name="connsiteY1" fmla="*/ 389700 h 3256269"/>
              <a:gd name="connsiteX2" fmla="*/ 965702 w 6345650"/>
              <a:gd name="connsiteY2" fmla="*/ 1394 h 3256269"/>
              <a:gd name="connsiteX3" fmla="*/ 1754841 w 6345650"/>
              <a:gd name="connsiteY3" fmla="*/ 502435 h 3256269"/>
              <a:gd name="connsiteX4" fmla="*/ 2719345 w 6345650"/>
              <a:gd name="connsiteY4" fmla="*/ 214336 h 3256269"/>
              <a:gd name="connsiteX5" fmla="*/ 4560671 w 6345650"/>
              <a:gd name="connsiteY5" fmla="*/ 76550 h 3256269"/>
              <a:gd name="connsiteX6" fmla="*/ 5650436 w 6345650"/>
              <a:gd name="connsiteY6" fmla="*/ 364648 h 3256269"/>
              <a:gd name="connsiteX7" fmla="*/ 6336672 w 6345650"/>
              <a:gd name="connsiteY7" fmla="*/ 1817368 h 3256269"/>
              <a:gd name="connsiteX8" fmla="*/ 5171827 w 6345650"/>
              <a:gd name="connsiteY8" fmla="*/ 3244800 h 3256269"/>
              <a:gd name="connsiteX9" fmla="*/ 4090218 w 6345650"/>
              <a:gd name="connsiteY9" fmla="*/ 2521044 h 3256269"/>
              <a:gd name="connsiteX10" fmla="*/ 2907236 w 6345650"/>
              <a:gd name="connsiteY10" fmla="*/ 3120374 h 3256269"/>
              <a:gd name="connsiteX11" fmla="*/ 1892628 w 6345650"/>
              <a:gd name="connsiteY11" fmla="*/ 2569229 h 3256269"/>
              <a:gd name="connsiteX12" fmla="*/ 640025 w 6345650"/>
              <a:gd name="connsiteY12" fmla="*/ 2970062 h 3256269"/>
              <a:gd name="connsiteX13" fmla="*/ 1197 w 6345650"/>
              <a:gd name="connsiteY13" fmla="*/ 2218500 h 3256269"/>
              <a:gd name="connsiteX14" fmla="*/ 539817 w 6345650"/>
              <a:gd name="connsiteY14" fmla="*/ 1404308 h 3256269"/>
              <a:gd name="connsiteX0" fmla="*/ 539817 w 6345650"/>
              <a:gd name="connsiteY0" fmla="*/ 1404308 h 3256751"/>
              <a:gd name="connsiteX1" fmla="*/ 314348 w 6345650"/>
              <a:gd name="connsiteY1" fmla="*/ 389700 h 3256751"/>
              <a:gd name="connsiteX2" fmla="*/ 965702 w 6345650"/>
              <a:gd name="connsiteY2" fmla="*/ 1394 h 3256751"/>
              <a:gd name="connsiteX3" fmla="*/ 1754841 w 6345650"/>
              <a:gd name="connsiteY3" fmla="*/ 502435 h 3256751"/>
              <a:gd name="connsiteX4" fmla="*/ 2719345 w 6345650"/>
              <a:gd name="connsiteY4" fmla="*/ 214336 h 3256751"/>
              <a:gd name="connsiteX5" fmla="*/ 4560671 w 6345650"/>
              <a:gd name="connsiteY5" fmla="*/ 76550 h 3256751"/>
              <a:gd name="connsiteX6" fmla="*/ 5650436 w 6345650"/>
              <a:gd name="connsiteY6" fmla="*/ 364648 h 3256751"/>
              <a:gd name="connsiteX7" fmla="*/ 6336672 w 6345650"/>
              <a:gd name="connsiteY7" fmla="*/ 1817368 h 3256751"/>
              <a:gd name="connsiteX8" fmla="*/ 5171827 w 6345650"/>
              <a:gd name="connsiteY8" fmla="*/ 3244800 h 3256751"/>
              <a:gd name="connsiteX9" fmla="*/ 4090218 w 6345650"/>
              <a:gd name="connsiteY9" fmla="*/ 2521044 h 3256751"/>
              <a:gd name="connsiteX10" fmla="*/ 3081580 w 6345650"/>
              <a:gd name="connsiteY10" fmla="*/ 2897062 h 3256751"/>
              <a:gd name="connsiteX11" fmla="*/ 1892628 w 6345650"/>
              <a:gd name="connsiteY11" fmla="*/ 2569229 h 3256751"/>
              <a:gd name="connsiteX12" fmla="*/ 640025 w 6345650"/>
              <a:gd name="connsiteY12" fmla="*/ 2970062 h 3256751"/>
              <a:gd name="connsiteX13" fmla="*/ 1197 w 6345650"/>
              <a:gd name="connsiteY13" fmla="*/ 2218500 h 3256751"/>
              <a:gd name="connsiteX14" fmla="*/ 539817 w 6345650"/>
              <a:gd name="connsiteY14" fmla="*/ 1404308 h 3256751"/>
              <a:gd name="connsiteX0" fmla="*/ 539817 w 6345650"/>
              <a:gd name="connsiteY0" fmla="*/ 1404308 h 3256751"/>
              <a:gd name="connsiteX1" fmla="*/ 314348 w 6345650"/>
              <a:gd name="connsiteY1" fmla="*/ 389700 h 3256751"/>
              <a:gd name="connsiteX2" fmla="*/ 965702 w 6345650"/>
              <a:gd name="connsiteY2" fmla="*/ 1394 h 3256751"/>
              <a:gd name="connsiteX3" fmla="*/ 1754841 w 6345650"/>
              <a:gd name="connsiteY3" fmla="*/ 502435 h 3256751"/>
              <a:gd name="connsiteX4" fmla="*/ 2719345 w 6345650"/>
              <a:gd name="connsiteY4" fmla="*/ 214336 h 3256751"/>
              <a:gd name="connsiteX5" fmla="*/ 4560671 w 6345650"/>
              <a:gd name="connsiteY5" fmla="*/ 76550 h 3256751"/>
              <a:gd name="connsiteX6" fmla="*/ 5650436 w 6345650"/>
              <a:gd name="connsiteY6" fmla="*/ 364648 h 3256751"/>
              <a:gd name="connsiteX7" fmla="*/ 6336672 w 6345650"/>
              <a:gd name="connsiteY7" fmla="*/ 1817368 h 3256751"/>
              <a:gd name="connsiteX8" fmla="*/ 5171827 w 6345650"/>
              <a:gd name="connsiteY8" fmla="*/ 3244800 h 3256751"/>
              <a:gd name="connsiteX9" fmla="*/ 4090218 w 6345650"/>
              <a:gd name="connsiteY9" fmla="*/ 2521044 h 3256751"/>
              <a:gd name="connsiteX10" fmla="*/ 3081580 w 6345650"/>
              <a:gd name="connsiteY10" fmla="*/ 2897062 h 3256751"/>
              <a:gd name="connsiteX11" fmla="*/ 1902314 w 6345650"/>
              <a:gd name="connsiteY11" fmla="*/ 2481846 h 3256751"/>
              <a:gd name="connsiteX12" fmla="*/ 640025 w 6345650"/>
              <a:gd name="connsiteY12" fmla="*/ 2970062 h 3256751"/>
              <a:gd name="connsiteX13" fmla="*/ 1197 w 6345650"/>
              <a:gd name="connsiteY13" fmla="*/ 2218500 h 3256751"/>
              <a:gd name="connsiteX14" fmla="*/ 539817 w 6345650"/>
              <a:gd name="connsiteY14" fmla="*/ 1404308 h 3256751"/>
              <a:gd name="connsiteX0" fmla="*/ 539817 w 6345650"/>
              <a:gd name="connsiteY0" fmla="*/ 1404308 h 3256751"/>
              <a:gd name="connsiteX1" fmla="*/ 314348 w 6345650"/>
              <a:gd name="connsiteY1" fmla="*/ 389700 h 3256751"/>
              <a:gd name="connsiteX2" fmla="*/ 965702 w 6345650"/>
              <a:gd name="connsiteY2" fmla="*/ 1394 h 3256751"/>
              <a:gd name="connsiteX3" fmla="*/ 1754841 w 6345650"/>
              <a:gd name="connsiteY3" fmla="*/ 502435 h 3256751"/>
              <a:gd name="connsiteX4" fmla="*/ 2719345 w 6345650"/>
              <a:gd name="connsiteY4" fmla="*/ 214336 h 3256751"/>
              <a:gd name="connsiteX5" fmla="*/ 4560671 w 6345650"/>
              <a:gd name="connsiteY5" fmla="*/ 76550 h 3256751"/>
              <a:gd name="connsiteX6" fmla="*/ 5650436 w 6345650"/>
              <a:gd name="connsiteY6" fmla="*/ 364648 h 3256751"/>
              <a:gd name="connsiteX7" fmla="*/ 6336672 w 6345650"/>
              <a:gd name="connsiteY7" fmla="*/ 1817368 h 3256751"/>
              <a:gd name="connsiteX8" fmla="*/ 5171827 w 6345650"/>
              <a:gd name="connsiteY8" fmla="*/ 3244800 h 3256751"/>
              <a:gd name="connsiteX9" fmla="*/ 4090218 w 6345650"/>
              <a:gd name="connsiteY9" fmla="*/ 2521044 h 3256751"/>
              <a:gd name="connsiteX10" fmla="*/ 3081580 w 6345650"/>
              <a:gd name="connsiteY10" fmla="*/ 2897062 h 3256751"/>
              <a:gd name="connsiteX11" fmla="*/ 1902314 w 6345650"/>
              <a:gd name="connsiteY11" fmla="*/ 2481846 h 3256751"/>
              <a:gd name="connsiteX12" fmla="*/ 765940 w 6345650"/>
              <a:gd name="connsiteY12" fmla="*/ 3038027 h 3256751"/>
              <a:gd name="connsiteX13" fmla="*/ 1197 w 6345650"/>
              <a:gd name="connsiteY13" fmla="*/ 2218500 h 3256751"/>
              <a:gd name="connsiteX14" fmla="*/ 539817 w 6345650"/>
              <a:gd name="connsiteY14" fmla="*/ 1404308 h 3256751"/>
              <a:gd name="connsiteX0" fmla="*/ 423852 w 6229685"/>
              <a:gd name="connsiteY0" fmla="*/ 1404308 h 3256751"/>
              <a:gd name="connsiteX1" fmla="*/ 198383 w 6229685"/>
              <a:gd name="connsiteY1" fmla="*/ 389700 h 3256751"/>
              <a:gd name="connsiteX2" fmla="*/ 849737 w 6229685"/>
              <a:gd name="connsiteY2" fmla="*/ 1394 h 3256751"/>
              <a:gd name="connsiteX3" fmla="*/ 1638876 w 6229685"/>
              <a:gd name="connsiteY3" fmla="*/ 502435 h 3256751"/>
              <a:gd name="connsiteX4" fmla="*/ 2603380 w 6229685"/>
              <a:gd name="connsiteY4" fmla="*/ 214336 h 3256751"/>
              <a:gd name="connsiteX5" fmla="*/ 4444706 w 6229685"/>
              <a:gd name="connsiteY5" fmla="*/ 76550 h 3256751"/>
              <a:gd name="connsiteX6" fmla="*/ 5534471 w 6229685"/>
              <a:gd name="connsiteY6" fmla="*/ 364648 h 3256751"/>
              <a:gd name="connsiteX7" fmla="*/ 6220707 w 6229685"/>
              <a:gd name="connsiteY7" fmla="*/ 1817368 h 3256751"/>
              <a:gd name="connsiteX8" fmla="*/ 5055862 w 6229685"/>
              <a:gd name="connsiteY8" fmla="*/ 3244800 h 3256751"/>
              <a:gd name="connsiteX9" fmla="*/ 3974253 w 6229685"/>
              <a:gd name="connsiteY9" fmla="*/ 2521044 h 3256751"/>
              <a:gd name="connsiteX10" fmla="*/ 2965615 w 6229685"/>
              <a:gd name="connsiteY10" fmla="*/ 2897062 h 3256751"/>
              <a:gd name="connsiteX11" fmla="*/ 1786349 w 6229685"/>
              <a:gd name="connsiteY11" fmla="*/ 2481846 h 3256751"/>
              <a:gd name="connsiteX12" fmla="*/ 649975 w 6229685"/>
              <a:gd name="connsiteY12" fmla="*/ 3038027 h 3256751"/>
              <a:gd name="connsiteX13" fmla="*/ 1461 w 6229685"/>
              <a:gd name="connsiteY13" fmla="*/ 2412685 h 3256751"/>
              <a:gd name="connsiteX14" fmla="*/ 423852 w 6229685"/>
              <a:gd name="connsiteY14" fmla="*/ 1404308 h 3256751"/>
              <a:gd name="connsiteX0" fmla="*/ 423852 w 6229685"/>
              <a:gd name="connsiteY0" fmla="*/ 1404308 h 3256751"/>
              <a:gd name="connsiteX1" fmla="*/ 198383 w 6229685"/>
              <a:gd name="connsiteY1" fmla="*/ 389700 h 3256751"/>
              <a:gd name="connsiteX2" fmla="*/ 849737 w 6229685"/>
              <a:gd name="connsiteY2" fmla="*/ 1394 h 3256751"/>
              <a:gd name="connsiteX3" fmla="*/ 1638876 w 6229685"/>
              <a:gd name="connsiteY3" fmla="*/ 502435 h 3256751"/>
              <a:gd name="connsiteX4" fmla="*/ 2603380 w 6229685"/>
              <a:gd name="connsiteY4" fmla="*/ 214336 h 3256751"/>
              <a:gd name="connsiteX5" fmla="*/ 4444706 w 6229685"/>
              <a:gd name="connsiteY5" fmla="*/ 47422 h 3256751"/>
              <a:gd name="connsiteX6" fmla="*/ 5534471 w 6229685"/>
              <a:gd name="connsiteY6" fmla="*/ 364648 h 3256751"/>
              <a:gd name="connsiteX7" fmla="*/ 6220707 w 6229685"/>
              <a:gd name="connsiteY7" fmla="*/ 1817368 h 3256751"/>
              <a:gd name="connsiteX8" fmla="*/ 5055862 w 6229685"/>
              <a:gd name="connsiteY8" fmla="*/ 3244800 h 3256751"/>
              <a:gd name="connsiteX9" fmla="*/ 3974253 w 6229685"/>
              <a:gd name="connsiteY9" fmla="*/ 2521044 h 3256751"/>
              <a:gd name="connsiteX10" fmla="*/ 2965615 w 6229685"/>
              <a:gd name="connsiteY10" fmla="*/ 2897062 h 3256751"/>
              <a:gd name="connsiteX11" fmla="*/ 1786349 w 6229685"/>
              <a:gd name="connsiteY11" fmla="*/ 2481846 h 3256751"/>
              <a:gd name="connsiteX12" fmla="*/ 649975 w 6229685"/>
              <a:gd name="connsiteY12" fmla="*/ 3038027 h 3256751"/>
              <a:gd name="connsiteX13" fmla="*/ 1461 w 6229685"/>
              <a:gd name="connsiteY13" fmla="*/ 2412685 h 3256751"/>
              <a:gd name="connsiteX14" fmla="*/ 423852 w 6229685"/>
              <a:gd name="connsiteY14" fmla="*/ 1404308 h 3256751"/>
              <a:gd name="connsiteX0" fmla="*/ 423852 w 6242214"/>
              <a:gd name="connsiteY0" fmla="*/ 1404308 h 3256751"/>
              <a:gd name="connsiteX1" fmla="*/ 198383 w 6242214"/>
              <a:gd name="connsiteY1" fmla="*/ 389700 h 3256751"/>
              <a:gd name="connsiteX2" fmla="*/ 849737 w 6242214"/>
              <a:gd name="connsiteY2" fmla="*/ 1394 h 3256751"/>
              <a:gd name="connsiteX3" fmla="*/ 1638876 w 6242214"/>
              <a:gd name="connsiteY3" fmla="*/ 502435 h 3256751"/>
              <a:gd name="connsiteX4" fmla="*/ 2603380 w 6242214"/>
              <a:gd name="connsiteY4" fmla="*/ 214336 h 3256751"/>
              <a:gd name="connsiteX5" fmla="*/ 4444706 w 6242214"/>
              <a:gd name="connsiteY5" fmla="*/ 47422 h 3256751"/>
              <a:gd name="connsiteX6" fmla="*/ 5708815 w 6242214"/>
              <a:gd name="connsiteY6" fmla="*/ 490868 h 3256751"/>
              <a:gd name="connsiteX7" fmla="*/ 6220707 w 6242214"/>
              <a:gd name="connsiteY7" fmla="*/ 1817368 h 3256751"/>
              <a:gd name="connsiteX8" fmla="*/ 5055862 w 6242214"/>
              <a:gd name="connsiteY8" fmla="*/ 3244800 h 3256751"/>
              <a:gd name="connsiteX9" fmla="*/ 3974253 w 6242214"/>
              <a:gd name="connsiteY9" fmla="*/ 2521044 h 3256751"/>
              <a:gd name="connsiteX10" fmla="*/ 2965615 w 6242214"/>
              <a:gd name="connsiteY10" fmla="*/ 2897062 h 3256751"/>
              <a:gd name="connsiteX11" fmla="*/ 1786349 w 6242214"/>
              <a:gd name="connsiteY11" fmla="*/ 2481846 h 3256751"/>
              <a:gd name="connsiteX12" fmla="*/ 649975 w 6242214"/>
              <a:gd name="connsiteY12" fmla="*/ 3038027 h 3256751"/>
              <a:gd name="connsiteX13" fmla="*/ 1461 w 6242214"/>
              <a:gd name="connsiteY13" fmla="*/ 2412685 h 3256751"/>
              <a:gd name="connsiteX14" fmla="*/ 423852 w 6242214"/>
              <a:gd name="connsiteY14" fmla="*/ 1404308 h 3256751"/>
              <a:gd name="connsiteX0" fmla="*/ 423852 w 6241329"/>
              <a:gd name="connsiteY0" fmla="*/ 1412945 h 3265388"/>
              <a:gd name="connsiteX1" fmla="*/ 198383 w 6241329"/>
              <a:gd name="connsiteY1" fmla="*/ 398337 h 3265388"/>
              <a:gd name="connsiteX2" fmla="*/ 849737 w 6241329"/>
              <a:gd name="connsiteY2" fmla="*/ 10031 h 3265388"/>
              <a:gd name="connsiteX3" fmla="*/ 1638876 w 6241329"/>
              <a:gd name="connsiteY3" fmla="*/ 511072 h 3265388"/>
              <a:gd name="connsiteX4" fmla="*/ 2603380 w 6241329"/>
              <a:gd name="connsiteY4" fmla="*/ 222973 h 3265388"/>
              <a:gd name="connsiteX5" fmla="*/ 4560936 w 6241329"/>
              <a:gd name="connsiteY5" fmla="*/ 7513 h 3265388"/>
              <a:gd name="connsiteX6" fmla="*/ 5708815 w 6241329"/>
              <a:gd name="connsiteY6" fmla="*/ 499505 h 3265388"/>
              <a:gd name="connsiteX7" fmla="*/ 6220707 w 6241329"/>
              <a:gd name="connsiteY7" fmla="*/ 1826005 h 3265388"/>
              <a:gd name="connsiteX8" fmla="*/ 5055862 w 6241329"/>
              <a:gd name="connsiteY8" fmla="*/ 3253437 h 3265388"/>
              <a:gd name="connsiteX9" fmla="*/ 3974253 w 6241329"/>
              <a:gd name="connsiteY9" fmla="*/ 2529681 h 3265388"/>
              <a:gd name="connsiteX10" fmla="*/ 2965615 w 6241329"/>
              <a:gd name="connsiteY10" fmla="*/ 2905699 h 3265388"/>
              <a:gd name="connsiteX11" fmla="*/ 1786349 w 6241329"/>
              <a:gd name="connsiteY11" fmla="*/ 2490483 h 3265388"/>
              <a:gd name="connsiteX12" fmla="*/ 649975 w 6241329"/>
              <a:gd name="connsiteY12" fmla="*/ 3046664 h 3265388"/>
              <a:gd name="connsiteX13" fmla="*/ 1461 w 6241329"/>
              <a:gd name="connsiteY13" fmla="*/ 2421322 h 3265388"/>
              <a:gd name="connsiteX14" fmla="*/ 423852 w 6241329"/>
              <a:gd name="connsiteY14" fmla="*/ 1412945 h 3265388"/>
              <a:gd name="connsiteX0" fmla="*/ 423852 w 6241329"/>
              <a:gd name="connsiteY0" fmla="*/ 1409777 h 3262220"/>
              <a:gd name="connsiteX1" fmla="*/ 198383 w 6241329"/>
              <a:gd name="connsiteY1" fmla="*/ 395169 h 3262220"/>
              <a:gd name="connsiteX2" fmla="*/ 849737 w 6241329"/>
              <a:gd name="connsiteY2" fmla="*/ 6863 h 3262220"/>
              <a:gd name="connsiteX3" fmla="*/ 1638876 w 6241329"/>
              <a:gd name="connsiteY3" fmla="*/ 507904 h 3262220"/>
              <a:gd name="connsiteX4" fmla="*/ 2603380 w 6241329"/>
              <a:gd name="connsiteY4" fmla="*/ 219805 h 3262220"/>
              <a:gd name="connsiteX5" fmla="*/ 4560936 w 6241329"/>
              <a:gd name="connsiteY5" fmla="*/ 4345 h 3262220"/>
              <a:gd name="connsiteX6" fmla="*/ 5708815 w 6241329"/>
              <a:gd name="connsiteY6" fmla="*/ 418663 h 3262220"/>
              <a:gd name="connsiteX7" fmla="*/ 6220707 w 6241329"/>
              <a:gd name="connsiteY7" fmla="*/ 1822837 h 3262220"/>
              <a:gd name="connsiteX8" fmla="*/ 5055862 w 6241329"/>
              <a:gd name="connsiteY8" fmla="*/ 3250269 h 3262220"/>
              <a:gd name="connsiteX9" fmla="*/ 3974253 w 6241329"/>
              <a:gd name="connsiteY9" fmla="*/ 2526513 h 3262220"/>
              <a:gd name="connsiteX10" fmla="*/ 2965615 w 6241329"/>
              <a:gd name="connsiteY10" fmla="*/ 2902531 h 3262220"/>
              <a:gd name="connsiteX11" fmla="*/ 1786349 w 6241329"/>
              <a:gd name="connsiteY11" fmla="*/ 2487315 h 3262220"/>
              <a:gd name="connsiteX12" fmla="*/ 649975 w 6241329"/>
              <a:gd name="connsiteY12" fmla="*/ 3043496 h 3262220"/>
              <a:gd name="connsiteX13" fmla="*/ 1461 w 6241329"/>
              <a:gd name="connsiteY13" fmla="*/ 2418154 h 3262220"/>
              <a:gd name="connsiteX14" fmla="*/ 423852 w 6241329"/>
              <a:gd name="connsiteY14" fmla="*/ 1409777 h 3262220"/>
              <a:gd name="connsiteX0" fmla="*/ 423852 w 6288030"/>
              <a:gd name="connsiteY0" fmla="*/ 1409777 h 3262220"/>
              <a:gd name="connsiteX1" fmla="*/ 198383 w 6288030"/>
              <a:gd name="connsiteY1" fmla="*/ 395169 h 3262220"/>
              <a:gd name="connsiteX2" fmla="*/ 849737 w 6288030"/>
              <a:gd name="connsiteY2" fmla="*/ 6863 h 3262220"/>
              <a:gd name="connsiteX3" fmla="*/ 1638876 w 6288030"/>
              <a:gd name="connsiteY3" fmla="*/ 507904 h 3262220"/>
              <a:gd name="connsiteX4" fmla="*/ 2603380 w 6288030"/>
              <a:gd name="connsiteY4" fmla="*/ 219805 h 3262220"/>
              <a:gd name="connsiteX5" fmla="*/ 4560936 w 6288030"/>
              <a:gd name="connsiteY5" fmla="*/ 4345 h 3262220"/>
              <a:gd name="connsiteX6" fmla="*/ 5708815 w 6288030"/>
              <a:gd name="connsiteY6" fmla="*/ 418663 h 3262220"/>
              <a:gd name="connsiteX7" fmla="*/ 6269136 w 6288030"/>
              <a:gd name="connsiteY7" fmla="*/ 1822837 h 3262220"/>
              <a:gd name="connsiteX8" fmla="*/ 5055862 w 6288030"/>
              <a:gd name="connsiteY8" fmla="*/ 3250269 h 3262220"/>
              <a:gd name="connsiteX9" fmla="*/ 3974253 w 6288030"/>
              <a:gd name="connsiteY9" fmla="*/ 2526513 h 3262220"/>
              <a:gd name="connsiteX10" fmla="*/ 2965615 w 6288030"/>
              <a:gd name="connsiteY10" fmla="*/ 2902531 h 3262220"/>
              <a:gd name="connsiteX11" fmla="*/ 1786349 w 6288030"/>
              <a:gd name="connsiteY11" fmla="*/ 2487315 h 3262220"/>
              <a:gd name="connsiteX12" fmla="*/ 649975 w 6288030"/>
              <a:gd name="connsiteY12" fmla="*/ 3043496 h 3262220"/>
              <a:gd name="connsiteX13" fmla="*/ 1461 w 6288030"/>
              <a:gd name="connsiteY13" fmla="*/ 2418154 h 3262220"/>
              <a:gd name="connsiteX14" fmla="*/ 423852 w 6288030"/>
              <a:gd name="connsiteY14" fmla="*/ 1409777 h 3262220"/>
              <a:gd name="connsiteX0" fmla="*/ 423852 w 6288030"/>
              <a:gd name="connsiteY0" fmla="*/ 1409777 h 3257855"/>
              <a:gd name="connsiteX1" fmla="*/ 198383 w 6288030"/>
              <a:gd name="connsiteY1" fmla="*/ 395169 h 3257855"/>
              <a:gd name="connsiteX2" fmla="*/ 849737 w 6288030"/>
              <a:gd name="connsiteY2" fmla="*/ 6863 h 3257855"/>
              <a:gd name="connsiteX3" fmla="*/ 1638876 w 6288030"/>
              <a:gd name="connsiteY3" fmla="*/ 507904 h 3257855"/>
              <a:gd name="connsiteX4" fmla="*/ 2603380 w 6288030"/>
              <a:gd name="connsiteY4" fmla="*/ 219805 h 3257855"/>
              <a:gd name="connsiteX5" fmla="*/ 4560936 w 6288030"/>
              <a:gd name="connsiteY5" fmla="*/ 4345 h 3257855"/>
              <a:gd name="connsiteX6" fmla="*/ 5708815 w 6288030"/>
              <a:gd name="connsiteY6" fmla="*/ 418663 h 3257855"/>
              <a:gd name="connsiteX7" fmla="*/ 6269136 w 6288030"/>
              <a:gd name="connsiteY7" fmla="*/ 1822837 h 3257855"/>
              <a:gd name="connsiteX8" fmla="*/ 5055862 w 6288030"/>
              <a:gd name="connsiteY8" fmla="*/ 3250269 h 3257855"/>
              <a:gd name="connsiteX9" fmla="*/ 3974253 w 6288030"/>
              <a:gd name="connsiteY9" fmla="*/ 2410002 h 3257855"/>
              <a:gd name="connsiteX10" fmla="*/ 2965615 w 6288030"/>
              <a:gd name="connsiteY10" fmla="*/ 2902531 h 3257855"/>
              <a:gd name="connsiteX11" fmla="*/ 1786349 w 6288030"/>
              <a:gd name="connsiteY11" fmla="*/ 2487315 h 3257855"/>
              <a:gd name="connsiteX12" fmla="*/ 649975 w 6288030"/>
              <a:gd name="connsiteY12" fmla="*/ 3043496 h 3257855"/>
              <a:gd name="connsiteX13" fmla="*/ 1461 w 6288030"/>
              <a:gd name="connsiteY13" fmla="*/ 2418154 h 3257855"/>
              <a:gd name="connsiteX14" fmla="*/ 423852 w 6288030"/>
              <a:gd name="connsiteY14" fmla="*/ 1409777 h 3257855"/>
              <a:gd name="connsiteX0" fmla="*/ 423852 w 6288030"/>
              <a:gd name="connsiteY0" fmla="*/ 1409777 h 3257742"/>
              <a:gd name="connsiteX1" fmla="*/ 198383 w 6288030"/>
              <a:gd name="connsiteY1" fmla="*/ 395169 h 3257742"/>
              <a:gd name="connsiteX2" fmla="*/ 849737 w 6288030"/>
              <a:gd name="connsiteY2" fmla="*/ 6863 h 3257742"/>
              <a:gd name="connsiteX3" fmla="*/ 1638876 w 6288030"/>
              <a:gd name="connsiteY3" fmla="*/ 507904 h 3257742"/>
              <a:gd name="connsiteX4" fmla="*/ 2603380 w 6288030"/>
              <a:gd name="connsiteY4" fmla="*/ 219805 h 3257742"/>
              <a:gd name="connsiteX5" fmla="*/ 4560936 w 6288030"/>
              <a:gd name="connsiteY5" fmla="*/ 4345 h 3257742"/>
              <a:gd name="connsiteX6" fmla="*/ 5708815 w 6288030"/>
              <a:gd name="connsiteY6" fmla="*/ 418663 h 3257742"/>
              <a:gd name="connsiteX7" fmla="*/ 6269136 w 6288030"/>
              <a:gd name="connsiteY7" fmla="*/ 1822837 h 3257742"/>
              <a:gd name="connsiteX8" fmla="*/ 5055862 w 6288030"/>
              <a:gd name="connsiteY8" fmla="*/ 3250269 h 3257742"/>
              <a:gd name="connsiteX9" fmla="*/ 3974253 w 6288030"/>
              <a:gd name="connsiteY9" fmla="*/ 2410002 h 3257742"/>
              <a:gd name="connsiteX10" fmla="*/ 3101216 w 6288030"/>
              <a:gd name="connsiteY10" fmla="*/ 2989914 h 3257742"/>
              <a:gd name="connsiteX11" fmla="*/ 1786349 w 6288030"/>
              <a:gd name="connsiteY11" fmla="*/ 2487315 h 3257742"/>
              <a:gd name="connsiteX12" fmla="*/ 649975 w 6288030"/>
              <a:gd name="connsiteY12" fmla="*/ 3043496 h 3257742"/>
              <a:gd name="connsiteX13" fmla="*/ 1461 w 6288030"/>
              <a:gd name="connsiteY13" fmla="*/ 2418154 h 3257742"/>
              <a:gd name="connsiteX14" fmla="*/ 423852 w 6288030"/>
              <a:gd name="connsiteY14" fmla="*/ 1409777 h 3257742"/>
              <a:gd name="connsiteX0" fmla="*/ 423826 w 6288004"/>
              <a:gd name="connsiteY0" fmla="*/ 1409777 h 3257742"/>
              <a:gd name="connsiteX1" fmla="*/ 149928 w 6288004"/>
              <a:gd name="connsiteY1" fmla="*/ 492261 h 3257742"/>
              <a:gd name="connsiteX2" fmla="*/ 849711 w 6288004"/>
              <a:gd name="connsiteY2" fmla="*/ 6863 h 3257742"/>
              <a:gd name="connsiteX3" fmla="*/ 1638850 w 6288004"/>
              <a:gd name="connsiteY3" fmla="*/ 507904 h 3257742"/>
              <a:gd name="connsiteX4" fmla="*/ 2603354 w 6288004"/>
              <a:gd name="connsiteY4" fmla="*/ 219805 h 3257742"/>
              <a:gd name="connsiteX5" fmla="*/ 4560910 w 6288004"/>
              <a:gd name="connsiteY5" fmla="*/ 4345 h 3257742"/>
              <a:gd name="connsiteX6" fmla="*/ 5708789 w 6288004"/>
              <a:gd name="connsiteY6" fmla="*/ 418663 h 3257742"/>
              <a:gd name="connsiteX7" fmla="*/ 6269110 w 6288004"/>
              <a:gd name="connsiteY7" fmla="*/ 1822837 h 3257742"/>
              <a:gd name="connsiteX8" fmla="*/ 5055836 w 6288004"/>
              <a:gd name="connsiteY8" fmla="*/ 3250269 h 3257742"/>
              <a:gd name="connsiteX9" fmla="*/ 3974227 w 6288004"/>
              <a:gd name="connsiteY9" fmla="*/ 2410002 h 3257742"/>
              <a:gd name="connsiteX10" fmla="*/ 3101190 w 6288004"/>
              <a:gd name="connsiteY10" fmla="*/ 2989914 h 3257742"/>
              <a:gd name="connsiteX11" fmla="*/ 1786323 w 6288004"/>
              <a:gd name="connsiteY11" fmla="*/ 2487315 h 3257742"/>
              <a:gd name="connsiteX12" fmla="*/ 649949 w 6288004"/>
              <a:gd name="connsiteY12" fmla="*/ 3043496 h 3257742"/>
              <a:gd name="connsiteX13" fmla="*/ 1435 w 6288004"/>
              <a:gd name="connsiteY13" fmla="*/ 2418154 h 3257742"/>
              <a:gd name="connsiteX14" fmla="*/ 423826 w 6288004"/>
              <a:gd name="connsiteY14" fmla="*/ 1409777 h 3257742"/>
              <a:gd name="connsiteX0" fmla="*/ 423826 w 6288004"/>
              <a:gd name="connsiteY0" fmla="*/ 1409777 h 3257742"/>
              <a:gd name="connsiteX1" fmla="*/ 149928 w 6288004"/>
              <a:gd name="connsiteY1" fmla="*/ 492261 h 3257742"/>
              <a:gd name="connsiteX2" fmla="*/ 743167 w 6288004"/>
              <a:gd name="connsiteY2" fmla="*/ 45700 h 3257742"/>
              <a:gd name="connsiteX3" fmla="*/ 1638850 w 6288004"/>
              <a:gd name="connsiteY3" fmla="*/ 507904 h 3257742"/>
              <a:gd name="connsiteX4" fmla="*/ 2603354 w 6288004"/>
              <a:gd name="connsiteY4" fmla="*/ 219805 h 3257742"/>
              <a:gd name="connsiteX5" fmla="*/ 4560910 w 6288004"/>
              <a:gd name="connsiteY5" fmla="*/ 4345 h 3257742"/>
              <a:gd name="connsiteX6" fmla="*/ 5708789 w 6288004"/>
              <a:gd name="connsiteY6" fmla="*/ 418663 h 3257742"/>
              <a:gd name="connsiteX7" fmla="*/ 6269110 w 6288004"/>
              <a:gd name="connsiteY7" fmla="*/ 1822837 h 3257742"/>
              <a:gd name="connsiteX8" fmla="*/ 5055836 w 6288004"/>
              <a:gd name="connsiteY8" fmla="*/ 3250269 h 3257742"/>
              <a:gd name="connsiteX9" fmla="*/ 3974227 w 6288004"/>
              <a:gd name="connsiteY9" fmla="*/ 2410002 h 3257742"/>
              <a:gd name="connsiteX10" fmla="*/ 3101190 w 6288004"/>
              <a:gd name="connsiteY10" fmla="*/ 2989914 h 3257742"/>
              <a:gd name="connsiteX11" fmla="*/ 1786323 w 6288004"/>
              <a:gd name="connsiteY11" fmla="*/ 2487315 h 3257742"/>
              <a:gd name="connsiteX12" fmla="*/ 649949 w 6288004"/>
              <a:gd name="connsiteY12" fmla="*/ 3043496 h 3257742"/>
              <a:gd name="connsiteX13" fmla="*/ 1435 w 6288004"/>
              <a:gd name="connsiteY13" fmla="*/ 2418154 h 3257742"/>
              <a:gd name="connsiteX14" fmla="*/ 423826 w 6288004"/>
              <a:gd name="connsiteY14" fmla="*/ 1409777 h 3257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288004" h="3257742">
                <a:moveTo>
                  <a:pt x="423826" y="1409777"/>
                </a:moveTo>
                <a:cubicBezTo>
                  <a:pt x="448575" y="1088795"/>
                  <a:pt x="96705" y="719607"/>
                  <a:pt x="149928" y="492261"/>
                </a:cubicBezTo>
                <a:cubicBezTo>
                  <a:pt x="203151" y="264915"/>
                  <a:pt x="495013" y="43093"/>
                  <a:pt x="743167" y="45700"/>
                </a:cubicBezTo>
                <a:cubicBezTo>
                  <a:pt x="991321" y="48307"/>
                  <a:pt x="1328819" y="478887"/>
                  <a:pt x="1638850" y="507904"/>
                </a:cubicBezTo>
                <a:cubicBezTo>
                  <a:pt x="1948881" y="536921"/>
                  <a:pt x="2116344" y="303731"/>
                  <a:pt x="2603354" y="219805"/>
                </a:cubicBezTo>
                <a:cubicBezTo>
                  <a:pt x="3090364" y="135879"/>
                  <a:pt x="4043338" y="-28798"/>
                  <a:pt x="4560910" y="4345"/>
                </a:cubicBezTo>
                <a:cubicBezTo>
                  <a:pt x="5078482" y="37488"/>
                  <a:pt x="5424089" y="115581"/>
                  <a:pt x="5708789" y="418663"/>
                </a:cubicBezTo>
                <a:cubicBezTo>
                  <a:pt x="5993489" y="721745"/>
                  <a:pt x="6377935" y="1350903"/>
                  <a:pt x="6269110" y="1822837"/>
                </a:cubicBezTo>
                <a:cubicBezTo>
                  <a:pt x="6160285" y="2294771"/>
                  <a:pt x="5438317" y="3152408"/>
                  <a:pt x="5055836" y="3250269"/>
                </a:cubicBezTo>
                <a:cubicBezTo>
                  <a:pt x="4673355" y="3348130"/>
                  <a:pt x="4300001" y="2453394"/>
                  <a:pt x="3974227" y="2410002"/>
                </a:cubicBezTo>
                <a:cubicBezTo>
                  <a:pt x="3648453" y="2366610"/>
                  <a:pt x="3465841" y="2977029"/>
                  <a:pt x="3101190" y="2989914"/>
                </a:cubicBezTo>
                <a:cubicBezTo>
                  <a:pt x="2736539" y="3002799"/>
                  <a:pt x="2194863" y="2478385"/>
                  <a:pt x="1786323" y="2487315"/>
                </a:cubicBezTo>
                <a:cubicBezTo>
                  <a:pt x="1377783" y="2496245"/>
                  <a:pt x="965188" y="3101951"/>
                  <a:pt x="649949" y="3043496"/>
                </a:cubicBezTo>
                <a:cubicBezTo>
                  <a:pt x="334710" y="2985041"/>
                  <a:pt x="30662" y="2685376"/>
                  <a:pt x="1435" y="2418154"/>
                </a:cubicBezTo>
                <a:cubicBezTo>
                  <a:pt x="-27793" y="2117529"/>
                  <a:pt x="399077" y="1730759"/>
                  <a:pt x="423826" y="1409777"/>
                </a:cubicBezTo>
                <a:close/>
              </a:path>
            </a:pathLst>
          </a:custGeom>
          <a:noFill/>
          <a:ln w="28575">
            <a:solidFill>
              <a:srgbClr val="2106C6"/>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78121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2036618" y="1549733"/>
            <a:ext cx="8700655" cy="4332428"/>
          </a:xfrm>
          <a:prstGeom prst="rect">
            <a:avLst/>
          </a:prstGeom>
        </p:spPr>
      </p:pic>
      <p:sp>
        <p:nvSpPr>
          <p:cNvPr id="5" name="Title 4"/>
          <p:cNvSpPr>
            <a:spLocks noGrp="1"/>
          </p:cNvSpPr>
          <p:nvPr>
            <p:ph type="title"/>
          </p:nvPr>
        </p:nvSpPr>
        <p:spPr>
          <a:xfrm>
            <a:off x="352339" y="260325"/>
            <a:ext cx="11518084" cy="910002"/>
          </a:xfrm>
        </p:spPr>
        <p:txBody>
          <a:bodyPr>
            <a:normAutofit/>
          </a:bodyPr>
          <a:lstStyle/>
          <a:p>
            <a:r>
              <a:rPr lang="en-US" dirty="0"/>
              <a:t>The typical </a:t>
            </a:r>
            <a:r>
              <a:rPr lang="en-US" dirty="0" err="1"/>
              <a:t>DiSCOs</a:t>
            </a:r>
            <a:endParaRPr lang="en-US" dirty="0"/>
          </a:p>
        </p:txBody>
      </p:sp>
      <p:sp>
        <p:nvSpPr>
          <p:cNvPr id="10" name="Freeform 9"/>
          <p:cNvSpPr/>
          <p:nvPr/>
        </p:nvSpPr>
        <p:spPr>
          <a:xfrm>
            <a:off x="1532311" y="1472805"/>
            <a:ext cx="5397251" cy="4506182"/>
          </a:xfrm>
          <a:custGeom>
            <a:avLst/>
            <a:gdLst>
              <a:gd name="connsiteX0" fmla="*/ 368584 w 3813983"/>
              <a:gd name="connsiteY0" fmla="*/ 36167 h 5344452"/>
              <a:gd name="connsiteX1" fmla="*/ 2151085 w 3813983"/>
              <a:gd name="connsiteY1" fmla="*/ 464430 h 5344452"/>
              <a:gd name="connsiteX2" fmla="*/ 2984463 w 3813983"/>
              <a:gd name="connsiteY2" fmla="*/ 1355681 h 5344452"/>
              <a:gd name="connsiteX3" fmla="*/ 3759966 w 3813983"/>
              <a:gd name="connsiteY3" fmla="*/ 2397402 h 5344452"/>
              <a:gd name="connsiteX4" fmla="*/ 3655794 w 3813983"/>
              <a:gd name="connsiteY4" fmla="*/ 3450698 h 5344452"/>
              <a:gd name="connsiteX5" fmla="*/ 2915015 w 3813983"/>
              <a:gd name="connsiteY5" fmla="*/ 4492420 h 5344452"/>
              <a:gd name="connsiteX6" fmla="*/ 1514478 w 3813983"/>
              <a:gd name="connsiteY6" fmla="*/ 5325797 h 5344452"/>
              <a:gd name="connsiteX7" fmla="*/ 472756 w 3813983"/>
              <a:gd name="connsiteY7" fmla="*/ 4990131 h 5344452"/>
              <a:gd name="connsiteX8" fmla="*/ 9769 w 3813983"/>
              <a:gd name="connsiteY8" fmla="*/ 4064156 h 5344452"/>
              <a:gd name="connsiteX9" fmla="*/ 160240 w 3813983"/>
              <a:gd name="connsiteY9" fmla="*/ 3045584 h 5344452"/>
              <a:gd name="connsiteX10" fmla="*/ 194964 w 3813983"/>
              <a:gd name="connsiteY10" fmla="*/ 2003863 h 5344452"/>
              <a:gd name="connsiteX11" fmla="*/ 264412 w 3813983"/>
              <a:gd name="connsiteY11" fmla="*/ 441281 h 5344452"/>
              <a:gd name="connsiteX12" fmla="*/ 553779 w 3813983"/>
              <a:gd name="connsiteY12" fmla="*/ 70891 h 5344452"/>
              <a:gd name="connsiteX13" fmla="*/ 368584 w 3813983"/>
              <a:gd name="connsiteY13" fmla="*/ 36167 h 5344452"/>
              <a:gd name="connsiteX0" fmla="*/ 553779 w 3813983"/>
              <a:gd name="connsiteY0" fmla="*/ 192 h 5273753"/>
              <a:gd name="connsiteX1" fmla="*/ 2151085 w 3813983"/>
              <a:gd name="connsiteY1" fmla="*/ 393731 h 5273753"/>
              <a:gd name="connsiteX2" fmla="*/ 2984463 w 3813983"/>
              <a:gd name="connsiteY2" fmla="*/ 1284982 h 5273753"/>
              <a:gd name="connsiteX3" fmla="*/ 3759966 w 3813983"/>
              <a:gd name="connsiteY3" fmla="*/ 2326703 h 5273753"/>
              <a:gd name="connsiteX4" fmla="*/ 3655794 w 3813983"/>
              <a:gd name="connsiteY4" fmla="*/ 3379999 h 5273753"/>
              <a:gd name="connsiteX5" fmla="*/ 2915015 w 3813983"/>
              <a:gd name="connsiteY5" fmla="*/ 4421721 h 5273753"/>
              <a:gd name="connsiteX6" fmla="*/ 1514478 w 3813983"/>
              <a:gd name="connsiteY6" fmla="*/ 5255098 h 5273753"/>
              <a:gd name="connsiteX7" fmla="*/ 472756 w 3813983"/>
              <a:gd name="connsiteY7" fmla="*/ 4919432 h 5273753"/>
              <a:gd name="connsiteX8" fmla="*/ 9769 w 3813983"/>
              <a:gd name="connsiteY8" fmla="*/ 3993457 h 5273753"/>
              <a:gd name="connsiteX9" fmla="*/ 160240 w 3813983"/>
              <a:gd name="connsiteY9" fmla="*/ 2974885 h 5273753"/>
              <a:gd name="connsiteX10" fmla="*/ 194964 w 3813983"/>
              <a:gd name="connsiteY10" fmla="*/ 1933164 h 5273753"/>
              <a:gd name="connsiteX11" fmla="*/ 264412 w 3813983"/>
              <a:gd name="connsiteY11" fmla="*/ 370582 h 5273753"/>
              <a:gd name="connsiteX12" fmla="*/ 553779 w 3813983"/>
              <a:gd name="connsiteY12" fmla="*/ 192 h 5273753"/>
              <a:gd name="connsiteX0" fmla="*/ 1271409 w 3813983"/>
              <a:gd name="connsiteY0" fmla="*/ 587 h 5227850"/>
              <a:gd name="connsiteX1" fmla="*/ 2151085 w 3813983"/>
              <a:gd name="connsiteY1" fmla="*/ 347828 h 5227850"/>
              <a:gd name="connsiteX2" fmla="*/ 2984463 w 3813983"/>
              <a:gd name="connsiteY2" fmla="*/ 1239079 h 5227850"/>
              <a:gd name="connsiteX3" fmla="*/ 3759966 w 3813983"/>
              <a:gd name="connsiteY3" fmla="*/ 2280800 h 5227850"/>
              <a:gd name="connsiteX4" fmla="*/ 3655794 w 3813983"/>
              <a:gd name="connsiteY4" fmla="*/ 3334096 h 5227850"/>
              <a:gd name="connsiteX5" fmla="*/ 2915015 w 3813983"/>
              <a:gd name="connsiteY5" fmla="*/ 4375818 h 5227850"/>
              <a:gd name="connsiteX6" fmla="*/ 1514478 w 3813983"/>
              <a:gd name="connsiteY6" fmla="*/ 5209195 h 5227850"/>
              <a:gd name="connsiteX7" fmla="*/ 472756 w 3813983"/>
              <a:gd name="connsiteY7" fmla="*/ 4873529 h 5227850"/>
              <a:gd name="connsiteX8" fmla="*/ 9769 w 3813983"/>
              <a:gd name="connsiteY8" fmla="*/ 3947554 h 5227850"/>
              <a:gd name="connsiteX9" fmla="*/ 160240 w 3813983"/>
              <a:gd name="connsiteY9" fmla="*/ 2928982 h 5227850"/>
              <a:gd name="connsiteX10" fmla="*/ 194964 w 3813983"/>
              <a:gd name="connsiteY10" fmla="*/ 1887261 h 5227850"/>
              <a:gd name="connsiteX11" fmla="*/ 264412 w 3813983"/>
              <a:gd name="connsiteY11" fmla="*/ 324679 h 5227850"/>
              <a:gd name="connsiteX12" fmla="*/ 1271409 w 3813983"/>
              <a:gd name="connsiteY12" fmla="*/ 587 h 5227850"/>
              <a:gd name="connsiteX0" fmla="*/ 1276733 w 3819307"/>
              <a:gd name="connsiteY0" fmla="*/ 587 h 5227850"/>
              <a:gd name="connsiteX1" fmla="*/ 2156409 w 3819307"/>
              <a:gd name="connsiteY1" fmla="*/ 347828 h 5227850"/>
              <a:gd name="connsiteX2" fmla="*/ 2989787 w 3819307"/>
              <a:gd name="connsiteY2" fmla="*/ 1239079 h 5227850"/>
              <a:gd name="connsiteX3" fmla="*/ 3765290 w 3819307"/>
              <a:gd name="connsiteY3" fmla="*/ 2280800 h 5227850"/>
              <a:gd name="connsiteX4" fmla="*/ 3661118 w 3819307"/>
              <a:gd name="connsiteY4" fmla="*/ 3334096 h 5227850"/>
              <a:gd name="connsiteX5" fmla="*/ 2920339 w 3819307"/>
              <a:gd name="connsiteY5" fmla="*/ 4375818 h 5227850"/>
              <a:gd name="connsiteX6" fmla="*/ 1519802 w 3819307"/>
              <a:gd name="connsiteY6" fmla="*/ 5209195 h 5227850"/>
              <a:gd name="connsiteX7" fmla="*/ 478080 w 3819307"/>
              <a:gd name="connsiteY7" fmla="*/ 4873529 h 5227850"/>
              <a:gd name="connsiteX8" fmla="*/ 15093 w 3819307"/>
              <a:gd name="connsiteY8" fmla="*/ 3947554 h 5227850"/>
              <a:gd name="connsiteX9" fmla="*/ 165564 w 3819307"/>
              <a:gd name="connsiteY9" fmla="*/ 2928982 h 5227850"/>
              <a:gd name="connsiteX10" fmla="*/ 686425 w 3819307"/>
              <a:gd name="connsiteY10" fmla="*/ 2060882 h 5227850"/>
              <a:gd name="connsiteX11" fmla="*/ 269736 w 3819307"/>
              <a:gd name="connsiteY11" fmla="*/ 324679 h 5227850"/>
              <a:gd name="connsiteX12" fmla="*/ 1276733 w 3819307"/>
              <a:gd name="connsiteY12" fmla="*/ 587 h 5227850"/>
              <a:gd name="connsiteX0" fmla="*/ 1276733 w 3819307"/>
              <a:gd name="connsiteY0" fmla="*/ 587 h 5227850"/>
              <a:gd name="connsiteX1" fmla="*/ 2156409 w 3819307"/>
              <a:gd name="connsiteY1" fmla="*/ 347828 h 5227850"/>
              <a:gd name="connsiteX2" fmla="*/ 2989787 w 3819307"/>
              <a:gd name="connsiteY2" fmla="*/ 1239079 h 5227850"/>
              <a:gd name="connsiteX3" fmla="*/ 3765290 w 3819307"/>
              <a:gd name="connsiteY3" fmla="*/ 2280800 h 5227850"/>
              <a:gd name="connsiteX4" fmla="*/ 3661118 w 3819307"/>
              <a:gd name="connsiteY4" fmla="*/ 3334096 h 5227850"/>
              <a:gd name="connsiteX5" fmla="*/ 2920339 w 3819307"/>
              <a:gd name="connsiteY5" fmla="*/ 4375818 h 5227850"/>
              <a:gd name="connsiteX6" fmla="*/ 1519802 w 3819307"/>
              <a:gd name="connsiteY6" fmla="*/ 5209195 h 5227850"/>
              <a:gd name="connsiteX7" fmla="*/ 478080 w 3819307"/>
              <a:gd name="connsiteY7" fmla="*/ 4873529 h 5227850"/>
              <a:gd name="connsiteX8" fmla="*/ 15093 w 3819307"/>
              <a:gd name="connsiteY8" fmla="*/ 3947554 h 5227850"/>
              <a:gd name="connsiteX9" fmla="*/ 165564 w 3819307"/>
              <a:gd name="connsiteY9" fmla="*/ 2928982 h 5227850"/>
              <a:gd name="connsiteX10" fmla="*/ 686425 w 3819307"/>
              <a:gd name="connsiteY10" fmla="*/ 2060882 h 5227850"/>
              <a:gd name="connsiteX11" fmla="*/ 512804 w 3819307"/>
              <a:gd name="connsiteY11" fmla="*/ 324679 h 5227850"/>
              <a:gd name="connsiteX12" fmla="*/ 1276733 w 3819307"/>
              <a:gd name="connsiteY12" fmla="*/ 587 h 5227850"/>
              <a:gd name="connsiteX0" fmla="*/ 1263218 w 3805792"/>
              <a:gd name="connsiteY0" fmla="*/ 587 h 5227850"/>
              <a:gd name="connsiteX1" fmla="*/ 2142894 w 3805792"/>
              <a:gd name="connsiteY1" fmla="*/ 347828 h 5227850"/>
              <a:gd name="connsiteX2" fmla="*/ 2976272 w 3805792"/>
              <a:gd name="connsiteY2" fmla="*/ 1239079 h 5227850"/>
              <a:gd name="connsiteX3" fmla="*/ 3751775 w 3805792"/>
              <a:gd name="connsiteY3" fmla="*/ 2280800 h 5227850"/>
              <a:gd name="connsiteX4" fmla="*/ 3647603 w 3805792"/>
              <a:gd name="connsiteY4" fmla="*/ 3334096 h 5227850"/>
              <a:gd name="connsiteX5" fmla="*/ 2906824 w 3805792"/>
              <a:gd name="connsiteY5" fmla="*/ 4375818 h 5227850"/>
              <a:gd name="connsiteX6" fmla="*/ 1506287 w 3805792"/>
              <a:gd name="connsiteY6" fmla="*/ 5209195 h 5227850"/>
              <a:gd name="connsiteX7" fmla="*/ 464565 w 3805792"/>
              <a:gd name="connsiteY7" fmla="*/ 4873529 h 5227850"/>
              <a:gd name="connsiteX8" fmla="*/ 1578 w 3805792"/>
              <a:gd name="connsiteY8" fmla="*/ 3947554 h 5227850"/>
              <a:gd name="connsiteX9" fmla="*/ 603462 w 3805792"/>
              <a:gd name="connsiteY9" fmla="*/ 3114177 h 5227850"/>
              <a:gd name="connsiteX10" fmla="*/ 672910 w 3805792"/>
              <a:gd name="connsiteY10" fmla="*/ 2060882 h 5227850"/>
              <a:gd name="connsiteX11" fmla="*/ 499289 w 3805792"/>
              <a:gd name="connsiteY11" fmla="*/ 324679 h 5227850"/>
              <a:gd name="connsiteX12" fmla="*/ 1263218 w 3805792"/>
              <a:gd name="connsiteY12" fmla="*/ 587 h 5227850"/>
              <a:gd name="connsiteX0" fmla="*/ 1263218 w 3805792"/>
              <a:gd name="connsiteY0" fmla="*/ 587 h 5227850"/>
              <a:gd name="connsiteX1" fmla="*/ 2142894 w 3805792"/>
              <a:gd name="connsiteY1" fmla="*/ 347828 h 5227850"/>
              <a:gd name="connsiteX2" fmla="*/ 2976272 w 3805792"/>
              <a:gd name="connsiteY2" fmla="*/ 1239079 h 5227850"/>
              <a:gd name="connsiteX3" fmla="*/ 3751775 w 3805792"/>
              <a:gd name="connsiteY3" fmla="*/ 2280800 h 5227850"/>
              <a:gd name="connsiteX4" fmla="*/ 3647603 w 3805792"/>
              <a:gd name="connsiteY4" fmla="*/ 3334096 h 5227850"/>
              <a:gd name="connsiteX5" fmla="*/ 2906824 w 3805792"/>
              <a:gd name="connsiteY5" fmla="*/ 4375818 h 5227850"/>
              <a:gd name="connsiteX6" fmla="*/ 1506287 w 3805792"/>
              <a:gd name="connsiteY6" fmla="*/ 5209195 h 5227850"/>
              <a:gd name="connsiteX7" fmla="*/ 464565 w 3805792"/>
              <a:gd name="connsiteY7" fmla="*/ 4873529 h 5227850"/>
              <a:gd name="connsiteX8" fmla="*/ 1578 w 3805792"/>
              <a:gd name="connsiteY8" fmla="*/ 3947554 h 5227850"/>
              <a:gd name="connsiteX9" fmla="*/ 603462 w 3805792"/>
              <a:gd name="connsiteY9" fmla="*/ 3114177 h 5227850"/>
              <a:gd name="connsiteX10" fmla="*/ 1089599 w 3805792"/>
              <a:gd name="connsiteY10" fmla="*/ 2095606 h 5227850"/>
              <a:gd name="connsiteX11" fmla="*/ 499289 w 3805792"/>
              <a:gd name="connsiteY11" fmla="*/ 324679 h 5227850"/>
              <a:gd name="connsiteX12" fmla="*/ 1263218 w 3805792"/>
              <a:gd name="connsiteY12" fmla="*/ 587 h 5227850"/>
              <a:gd name="connsiteX0" fmla="*/ 1263218 w 3805792"/>
              <a:gd name="connsiteY0" fmla="*/ 587 h 5227850"/>
              <a:gd name="connsiteX1" fmla="*/ 2142894 w 3805792"/>
              <a:gd name="connsiteY1" fmla="*/ 347828 h 5227850"/>
              <a:gd name="connsiteX2" fmla="*/ 2976272 w 3805792"/>
              <a:gd name="connsiteY2" fmla="*/ 1239079 h 5227850"/>
              <a:gd name="connsiteX3" fmla="*/ 3751775 w 3805792"/>
              <a:gd name="connsiteY3" fmla="*/ 2280800 h 5227850"/>
              <a:gd name="connsiteX4" fmla="*/ 3647603 w 3805792"/>
              <a:gd name="connsiteY4" fmla="*/ 3334096 h 5227850"/>
              <a:gd name="connsiteX5" fmla="*/ 2906824 w 3805792"/>
              <a:gd name="connsiteY5" fmla="*/ 4375818 h 5227850"/>
              <a:gd name="connsiteX6" fmla="*/ 1506287 w 3805792"/>
              <a:gd name="connsiteY6" fmla="*/ 5209195 h 5227850"/>
              <a:gd name="connsiteX7" fmla="*/ 464565 w 3805792"/>
              <a:gd name="connsiteY7" fmla="*/ 4873529 h 5227850"/>
              <a:gd name="connsiteX8" fmla="*/ 1578 w 3805792"/>
              <a:gd name="connsiteY8" fmla="*/ 3947554 h 5227850"/>
              <a:gd name="connsiteX9" fmla="*/ 603462 w 3805792"/>
              <a:gd name="connsiteY9" fmla="*/ 3114177 h 5227850"/>
              <a:gd name="connsiteX10" fmla="*/ 684485 w 3805792"/>
              <a:gd name="connsiteY10" fmla="*/ 2107181 h 5227850"/>
              <a:gd name="connsiteX11" fmla="*/ 499289 w 3805792"/>
              <a:gd name="connsiteY11" fmla="*/ 324679 h 5227850"/>
              <a:gd name="connsiteX12" fmla="*/ 1263218 w 3805792"/>
              <a:gd name="connsiteY12" fmla="*/ 587 h 5227850"/>
              <a:gd name="connsiteX0" fmla="*/ 1268689 w 3811263"/>
              <a:gd name="connsiteY0" fmla="*/ 587 h 5227850"/>
              <a:gd name="connsiteX1" fmla="*/ 2148365 w 3811263"/>
              <a:gd name="connsiteY1" fmla="*/ 347828 h 5227850"/>
              <a:gd name="connsiteX2" fmla="*/ 2981743 w 3811263"/>
              <a:gd name="connsiteY2" fmla="*/ 1239079 h 5227850"/>
              <a:gd name="connsiteX3" fmla="*/ 3757246 w 3811263"/>
              <a:gd name="connsiteY3" fmla="*/ 2280800 h 5227850"/>
              <a:gd name="connsiteX4" fmla="*/ 3653074 w 3811263"/>
              <a:gd name="connsiteY4" fmla="*/ 3334096 h 5227850"/>
              <a:gd name="connsiteX5" fmla="*/ 2912295 w 3811263"/>
              <a:gd name="connsiteY5" fmla="*/ 4375818 h 5227850"/>
              <a:gd name="connsiteX6" fmla="*/ 1511758 w 3811263"/>
              <a:gd name="connsiteY6" fmla="*/ 5209195 h 5227850"/>
              <a:gd name="connsiteX7" fmla="*/ 470036 w 3811263"/>
              <a:gd name="connsiteY7" fmla="*/ 4873529 h 5227850"/>
              <a:gd name="connsiteX8" fmla="*/ 7049 w 3811263"/>
              <a:gd name="connsiteY8" fmla="*/ 3947554 h 5227850"/>
              <a:gd name="connsiteX9" fmla="*/ 794128 w 3811263"/>
              <a:gd name="connsiteY9" fmla="*/ 3160475 h 5227850"/>
              <a:gd name="connsiteX10" fmla="*/ 689956 w 3811263"/>
              <a:gd name="connsiteY10" fmla="*/ 2107181 h 5227850"/>
              <a:gd name="connsiteX11" fmla="*/ 504760 w 3811263"/>
              <a:gd name="connsiteY11" fmla="*/ 324679 h 5227850"/>
              <a:gd name="connsiteX12" fmla="*/ 1268689 w 3811263"/>
              <a:gd name="connsiteY12" fmla="*/ 587 h 5227850"/>
              <a:gd name="connsiteX0" fmla="*/ 1268689 w 3811263"/>
              <a:gd name="connsiteY0" fmla="*/ 587 h 5227850"/>
              <a:gd name="connsiteX1" fmla="*/ 2148365 w 3811263"/>
              <a:gd name="connsiteY1" fmla="*/ 347828 h 5227850"/>
              <a:gd name="connsiteX2" fmla="*/ 2981743 w 3811263"/>
              <a:gd name="connsiteY2" fmla="*/ 1239079 h 5227850"/>
              <a:gd name="connsiteX3" fmla="*/ 3757246 w 3811263"/>
              <a:gd name="connsiteY3" fmla="*/ 2280800 h 5227850"/>
              <a:gd name="connsiteX4" fmla="*/ 3653074 w 3811263"/>
              <a:gd name="connsiteY4" fmla="*/ 3334096 h 5227850"/>
              <a:gd name="connsiteX5" fmla="*/ 2912295 w 3811263"/>
              <a:gd name="connsiteY5" fmla="*/ 4375818 h 5227850"/>
              <a:gd name="connsiteX6" fmla="*/ 1511758 w 3811263"/>
              <a:gd name="connsiteY6" fmla="*/ 5209195 h 5227850"/>
              <a:gd name="connsiteX7" fmla="*/ 470036 w 3811263"/>
              <a:gd name="connsiteY7" fmla="*/ 4873529 h 5227850"/>
              <a:gd name="connsiteX8" fmla="*/ 7049 w 3811263"/>
              <a:gd name="connsiteY8" fmla="*/ 3947554 h 5227850"/>
              <a:gd name="connsiteX9" fmla="*/ 794128 w 3811263"/>
              <a:gd name="connsiteY9" fmla="*/ 3160475 h 5227850"/>
              <a:gd name="connsiteX10" fmla="*/ 898301 w 3811263"/>
              <a:gd name="connsiteY10" fmla="*/ 2199779 h 5227850"/>
              <a:gd name="connsiteX11" fmla="*/ 504760 w 3811263"/>
              <a:gd name="connsiteY11" fmla="*/ 324679 h 5227850"/>
              <a:gd name="connsiteX12" fmla="*/ 1268689 w 3811263"/>
              <a:gd name="connsiteY12" fmla="*/ 587 h 5227850"/>
              <a:gd name="connsiteX0" fmla="*/ 1268689 w 3811263"/>
              <a:gd name="connsiteY0" fmla="*/ 587 h 5227850"/>
              <a:gd name="connsiteX1" fmla="*/ 2148365 w 3811263"/>
              <a:gd name="connsiteY1" fmla="*/ 347828 h 5227850"/>
              <a:gd name="connsiteX2" fmla="*/ 2981743 w 3811263"/>
              <a:gd name="connsiteY2" fmla="*/ 1239079 h 5227850"/>
              <a:gd name="connsiteX3" fmla="*/ 3757246 w 3811263"/>
              <a:gd name="connsiteY3" fmla="*/ 2280800 h 5227850"/>
              <a:gd name="connsiteX4" fmla="*/ 3653074 w 3811263"/>
              <a:gd name="connsiteY4" fmla="*/ 3334096 h 5227850"/>
              <a:gd name="connsiteX5" fmla="*/ 2912295 w 3811263"/>
              <a:gd name="connsiteY5" fmla="*/ 4375818 h 5227850"/>
              <a:gd name="connsiteX6" fmla="*/ 1511758 w 3811263"/>
              <a:gd name="connsiteY6" fmla="*/ 5209195 h 5227850"/>
              <a:gd name="connsiteX7" fmla="*/ 470036 w 3811263"/>
              <a:gd name="connsiteY7" fmla="*/ 4873529 h 5227850"/>
              <a:gd name="connsiteX8" fmla="*/ 7049 w 3811263"/>
              <a:gd name="connsiteY8" fmla="*/ 3947554 h 5227850"/>
              <a:gd name="connsiteX9" fmla="*/ 794128 w 3811263"/>
              <a:gd name="connsiteY9" fmla="*/ 3160475 h 5227850"/>
              <a:gd name="connsiteX10" fmla="*/ 458463 w 3811263"/>
              <a:gd name="connsiteY10" fmla="*/ 1169632 h 5227850"/>
              <a:gd name="connsiteX11" fmla="*/ 504760 w 3811263"/>
              <a:gd name="connsiteY11" fmla="*/ 324679 h 5227850"/>
              <a:gd name="connsiteX12" fmla="*/ 1268689 w 3811263"/>
              <a:gd name="connsiteY12" fmla="*/ 587 h 5227850"/>
              <a:gd name="connsiteX0" fmla="*/ 960800 w 3503374"/>
              <a:gd name="connsiteY0" fmla="*/ 587 h 5227395"/>
              <a:gd name="connsiteX1" fmla="*/ 1840476 w 3503374"/>
              <a:gd name="connsiteY1" fmla="*/ 347828 h 5227395"/>
              <a:gd name="connsiteX2" fmla="*/ 2673854 w 3503374"/>
              <a:gd name="connsiteY2" fmla="*/ 1239079 h 5227395"/>
              <a:gd name="connsiteX3" fmla="*/ 3449357 w 3503374"/>
              <a:gd name="connsiteY3" fmla="*/ 2280800 h 5227395"/>
              <a:gd name="connsiteX4" fmla="*/ 3345185 w 3503374"/>
              <a:gd name="connsiteY4" fmla="*/ 3334096 h 5227395"/>
              <a:gd name="connsiteX5" fmla="*/ 2604406 w 3503374"/>
              <a:gd name="connsiteY5" fmla="*/ 4375818 h 5227395"/>
              <a:gd name="connsiteX6" fmla="*/ 1203869 w 3503374"/>
              <a:gd name="connsiteY6" fmla="*/ 5209195 h 5227395"/>
              <a:gd name="connsiteX7" fmla="*/ 162147 w 3503374"/>
              <a:gd name="connsiteY7" fmla="*/ 4873529 h 5227395"/>
              <a:gd name="connsiteX8" fmla="*/ 34826 w 3503374"/>
              <a:gd name="connsiteY8" fmla="*/ 3993853 h 5227395"/>
              <a:gd name="connsiteX9" fmla="*/ 486239 w 3503374"/>
              <a:gd name="connsiteY9" fmla="*/ 3160475 h 5227395"/>
              <a:gd name="connsiteX10" fmla="*/ 150574 w 3503374"/>
              <a:gd name="connsiteY10" fmla="*/ 1169632 h 5227395"/>
              <a:gd name="connsiteX11" fmla="*/ 196871 w 3503374"/>
              <a:gd name="connsiteY11" fmla="*/ 324679 h 5227395"/>
              <a:gd name="connsiteX12" fmla="*/ 960800 w 3503374"/>
              <a:gd name="connsiteY12" fmla="*/ 587 h 5227395"/>
              <a:gd name="connsiteX0" fmla="*/ 960800 w 3506973"/>
              <a:gd name="connsiteY0" fmla="*/ 587 h 5240057"/>
              <a:gd name="connsiteX1" fmla="*/ 1840476 w 3506973"/>
              <a:gd name="connsiteY1" fmla="*/ 347828 h 5240057"/>
              <a:gd name="connsiteX2" fmla="*/ 2673854 w 3506973"/>
              <a:gd name="connsiteY2" fmla="*/ 1239079 h 5240057"/>
              <a:gd name="connsiteX3" fmla="*/ 3449357 w 3506973"/>
              <a:gd name="connsiteY3" fmla="*/ 2280800 h 5240057"/>
              <a:gd name="connsiteX4" fmla="*/ 3345185 w 3506973"/>
              <a:gd name="connsiteY4" fmla="*/ 3334096 h 5240057"/>
              <a:gd name="connsiteX5" fmla="*/ 2511808 w 3506973"/>
              <a:gd name="connsiteY5" fmla="*/ 4155899 h 5240057"/>
              <a:gd name="connsiteX6" fmla="*/ 1203869 w 3506973"/>
              <a:gd name="connsiteY6" fmla="*/ 5209195 h 5240057"/>
              <a:gd name="connsiteX7" fmla="*/ 162147 w 3506973"/>
              <a:gd name="connsiteY7" fmla="*/ 4873529 h 5240057"/>
              <a:gd name="connsiteX8" fmla="*/ 34826 w 3506973"/>
              <a:gd name="connsiteY8" fmla="*/ 3993853 h 5240057"/>
              <a:gd name="connsiteX9" fmla="*/ 486239 w 3506973"/>
              <a:gd name="connsiteY9" fmla="*/ 3160475 h 5240057"/>
              <a:gd name="connsiteX10" fmla="*/ 150574 w 3506973"/>
              <a:gd name="connsiteY10" fmla="*/ 1169632 h 5240057"/>
              <a:gd name="connsiteX11" fmla="*/ 196871 w 3506973"/>
              <a:gd name="connsiteY11" fmla="*/ 324679 h 5240057"/>
              <a:gd name="connsiteX12" fmla="*/ 960800 w 3506973"/>
              <a:gd name="connsiteY12" fmla="*/ 587 h 5240057"/>
              <a:gd name="connsiteX0" fmla="*/ 960800 w 3464581"/>
              <a:gd name="connsiteY0" fmla="*/ 587 h 5240057"/>
              <a:gd name="connsiteX1" fmla="*/ 1840476 w 3464581"/>
              <a:gd name="connsiteY1" fmla="*/ 347828 h 5240057"/>
              <a:gd name="connsiteX2" fmla="*/ 2673854 w 3464581"/>
              <a:gd name="connsiteY2" fmla="*/ 1239079 h 5240057"/>
              <a:gd name="connsiteX3" fmla="*/ 3449357 w 3464581"/>
              <a:gd name="connsiteY3" fmla="*/ 2280800 h 5240057"/>
              <a:gd name="connsiteX4" fmla="*/ 3136840 w 3464581"/>
              <a:gd name="connsiteY4" fmla="*/ 3137327 h 5240057"/>
              <a:gd name="connsiteX5" fmla="*/ 2511808 w 3464581"/>
              <a:gd name="connsiteY5" fmla="*/ 4155899 h 5240057"/>
              <a:gd name="connsiteX6" fmla="*/ 1203869 w 3464581"/>
              <a:gd name="connsiteY6" fmla="*/ 5209195 h 5240057"/>
              <a:gd name="connsiteX7" fmla="*/ 162147 w 3464581"/>
              <a:gd name="connsiteY7" fmla="*/ 4873529 h 5240057"/>
              <a:gd name="connsiteX8" fmla="*/ 34826 w 3464581"/>
              <a:gd name="connsiteY8" fmla="*/ 3993853 h 5240057"/>
              <a:gd name="connsiteX9" fmla="*/ 486239 w 3464581"/>
              <a:gd name="connsiteY9" fmla="*/ 3160475 h 5240057"/>
              <a:gd name="connsiteX10" fmla="*/ 150574 w 3464581"/>
              <a:gd name="connsiteY10" fmla="*/ 1169632 h 5240057"/>
              <a:gd name="connsiteX11" fmla="*/ 196871 w 3464581"/>
              <a:gd name="connsiteY11" fmla="*/ 324679 h 5240057"/>
              <a:gd name="connsiteX12" fmla="*/ 960800 w 3464581"/>
              <a:gd name="connsiteY12" fmla="*/ 587 h 5240057"/>
              <a:gd name="connsiteX0" fmla="*/ 960800 w 3138691"/>
              <a:gd name="connsiteY0" fmla="*/ 587 h 5240057"/>
              <a:gd name="connsiteX1" fmla="*/ 1840476 w 3138691"/>
              <a:gd name="connsiteY1" fmla="*/ 347828 h 5240057"/>
              <a:gd name="connsiteX2" fmla="*/ 2673854 w 3138691"/>
              <a:gd name="connsiteY2" fmla="*/ 1239079 h 5240057"/>
              <a:gd name="connsiteX3" fmla="*/ 3136840 w 3138691"/>
              <a:gd name="connsiteY3" fmla="*/ 3137327 h 5240057"/>
              <a:gd name="connsiteX4" fmla="*/ 2511808 w 3138691"/>
              <a:gd name="connsiteY4" fmla="*/ 4155899 h 5240057"/>
              <a:gd name="connsiteX5" fmla="*/ 1203869 w 3138691"/>
              <a:gd name="connsiteY5" fmla="*/ 5209195 h 5240057"/>
              <a:gd name="connsiteX6" fmla="*/ 162147 w 3138691"/>
              <a:gd name="connsiteY6" fmla="*/ 4873529 h 5240057"/>
              <a:gd name="connsiteX7" fmla="*/ 34826 w 3138691"/>
              <a:gd name="connsiteY7" fmla="*/ 3993853 h 5240057"/>
              <a:gd name="connsiteX8" fmla="*/ 486239 w 3138691"/>
              <a:gd name="connsiteY8" fmla="*/ 3160475 h 5240057"/>
              <a:gd name="connsiteX9" fmla="*/ 150574 w 3138691"/>
              <a:gd name="connsiteY9" fmla="*/ 1169632 h 5240057"/>
              <a:gd name="connsiteX10" fmla="*/ 196871 w 3138691"/>
              <a:gd name="connsiteY10" fmla="*/ 324679 h 5240057"/>
              <a:gd name="connsiteX11" fmla="*/ 960800 w 3138691"/>
              <a:gd name="connsiteY11" fmla="*/ 587 h 5240057"/>
              <a:gd name="connsiteX0" fmla="*/ 960800 w 3311706"/>
              <a:gd name="connsiteY0" fmla="*/ 587 h 5240057"/>
              <a:gd name="connsiteX1" fmla="*/ 1840476 w 3311706"/>
              <a:gd name="connsiteY1" fmla="*/ 347828 h 5240057"/>
              <a:gd name="connsiteX2" fmla="*/ 2673854 w 3311706"/>
              <a:gd name="connsiteY2" fmla="*/ 1239079 h 5240057"/>
              <a:gd name="connsiteX3" fmla="*/ 3310461 w 3311706"/>
              <a:gd name="connsiteY3" fmla="*/ 2685914 h 5240057"/>
              <a:gd name="connsiteX4" fmla="*/ 2511808 w 3311706"/>
              <a:gd name="connsiteY4" fmla="*/ 4155899 h 5240057"/>
              <a:gd name="connsiteX5" fmla="*/ 1203869 w 3311706"/>
              <a:gd name="connsiteY5" fmla="*/ 5209195 h 5240057"/>
              <a:gd name="connsiteX6" fmla="*/ 162147 w 3311706"/>
              <a:gd name="connsiteY6" fmla="*/ 4873529 h 5240057"/>
              <a:gd name="connsiteX7" fmla="*/ 34826 w 3311706"/>
              <a:gd name="connsiteY7" fmla="*/ 3993853 h 5240057"/>
              <a:gd name="connsiteX8" fmla="*/ 486239 w 3311706"/>
              <a:gd name="connsiteY8" fmla="*/ 3160475 h 5240057"/>
              <a:gd name="connsiteX9" fmla="*/ 150574 w 3311706"/>
              <a:gd name="connsiteY9" fmla="*/ 1169632 h 5240057"/>
              <a:gd name="connsiteX10" fmla="*/ 196871 w 3311706"/>
              <a:gd name="connsiteY10" fmla="*/ 324679 h 5240057"/>
              <a:gd name="connsiteX11" fmla="*/ 960800 w 3311706"/>
              <a:gd name="connsiteY11" fmla="*/ 587 h 5240057"/>
              <a:gd name="connsiteX0" fmla="*/ 960800 w 3311706"/>
              <a:gd name="connsiteY0" fmla="*/ 587 h 5240057"/>
              <a:gd name="connsiteX1" fmla="*/ 1840476 w 3311706"/>
              <a:gd name="connsiteY1" fmla="*/ 347828 h 5240057"/>
              <a:gd name="connsiteX2" fmla="*/ 2673854 w 3311706"/>
              <a:gd name="connsiteY2" fmla="*/ 1239079 h 5240057"/>
              <a:gd name="connsiteX3" fmla="*/ 3310461 w 3311706"/>
              <a:gd name="connsiteY3" fmla="*/ 2685914 h 5240057"/>
              <a:gd name="connsiteX4" fmla="*/ 2511808 w 3311706"/>
              <a:gd name="connsiteY4" fmla="*/ 4155899 h 5240057"/>
              <a:gd name="connsiteX5" fmla="*/ 1203869 w 3311706"/>
              <a:gd name="connsiteY5" fmla="*/ 5209195 h 5240057"/>
              <a:gd name="connsiteX6" fmla="*/ 162147 w 3311706"/>
              <a:gd name="connsiteY6" fmla="*/ 4873529 h 5240057"/>
              <a:gd name="connsiteX7" fmla="*/ 34826 w 3311706"/>
              <a:gd name="connsiteY7" fmla="*/ 3993853 h 5240057"/>
              <a:gd name="connsiteX8" fmla="*/ 486239 w 3311706"/>
              <a:gd name="connsiteY8" fmla="*/ 3160475 h 5240057"/>
              <a:gd name="connsiteX9" fmla="*/ 208447 w 3311706"/>
              <a:gd name="connsiteY9" fmla="*/ 1574746 h 5240057"/>
              <a:gd name="connsiteX10" fmla="*/ 196871 w 3311706"/>
              <a:gd name="connsiteY10" fmla="*/ 324679 h 5240057"/>
              <a:gd name="connsiteX11" fmla="*/ 960800 w 3311706"/>
              <a:gd name="connsiteY11" fmla="*/ 587 h 5240057"/>
              <a:gd name="connsiteX0" fmla="*/ 960800 w 3311706"/>
              <a:gd name="connsiteY0" fmla="*/ 587 h 5240057"/>
              <a:gd name="connsiteX1" fmla="*/ 1840476 w 3311706"/>
              <a:gd name="connsiteY1" fmla="*/ 347828 h 5240057"/>
              <a:gd name="connsiteX2" fmla="*/ 2673854 w 3311706"/>
              <a:gd name="connsiteY2" fmla="*/ 1239079 h 5240057"/>
              <a:gd name="connsiteX3" fmla="*/ 3310461 w 3311706"/>
              <a:gd name="connsiteY3" fmla="*/ 2685914 h 5240057"/>
              <a:gd name="connsiteX4" fmla="*/ 2511808 w 3311706"/>
              <a:gd name="connsiteY4" fmla="*/ 4155899 h 5240057"/>
              <a:gd name="connsiteX5" fmla="*/ 1203869 w 3311706"/>
              <a:gd name="connsiteY5" fmla="*/ 5209195 h 5240057"/>
              <a:gd name="connsiteX6" fmla="*/ 162147 w 3311706"/>
              <a:gd name="connsiteY6" fmla="*/ 4873529 h 5240057"/>
              <a:gd name="connsiteX7" fmla="*/ 34826 w 3311706"/>
              <a:gd name="connsiteY7" fmla="*/ 3993853 h 5240057"/>
              <a:gd name="connsiteX8" fmla="*/ 486239 w 3311706"/>
              <a:gd name="connsiteY8" fmla="*/ 3160475 h 5240057"/>
              <a:gd name="connsiteX9" fmla="*/ 416791 w 3311706"/>
              <a:gd name="connsiteY9" fmla="*/ 1736792 h 5240057"/>
              <a:gd name="connsiteX10" fmla="*/ 196871 w 3311706"/>
              <a:gd name="connsiteY10" fmla="*/ 324679 h 5240057"/>
              <a:gd name="connsiteX11" fmla="*/ 960800 w 3311706"/>
              <a:gd name="connsiteY11" fmla="*/ 587 h 5240057"/>
              <a:gd name="connsiteX0" fmla="*/ 960800 w 3311706"/>
              <a:gd name="connsiteY0" fmla="*/ 1303 h 5240773"/>
              <a:gd name="connsiteX1" fmla="*/ 1840476 w 3311706"/>
              <a:gd name="connsiteY1" fmla="*/ 348544 h 5240773"/>
              <a:gd name="connsiteX2" fmla="*/ 2673854 w 3311706"/>
              <a:gd name="connsiteY2" fmla="*/ 1239795 h 5240773"/>
              <a:gd name="connsiteX3" fmla="*/ 3310461 w 3311706"/>
              <a:gd name="connsiteY3" fmla="*/ 2686630 h 5240773"/>
              <a:gd name="connsiteX4" fmla="*/ 2511808 w 3311706"/>
              <a:gd name="connsiteY4" fmla="*/ 4156615 h 5240773"/>
              <a:gd name="connsiteX5" fmla="*/ 1203869 w 3311706"/>
              <a:gd name="connsiteY5" fmla="*/ 5209911 h 5240773"/>
              <a:gd name="connsiteX6" fmla="*/ 162147 w 3311706"/>
              <a:gd name="connsiteY6" fmla="*/ 4874245 h 5240773"/>
              <a:gd name="connsiteX7" fmla="*/ 34826 w 3311706"/>
              <a:gd name="connsiteY7" fmla="*/ 3994569 h 5240773"/>
              <a:gd name="connsiteX8" fmla="*/ 486239 w 3311706"/>
              <a:gd name="connsiteY8" fmla="*/ 3161191 h 5240773"/>
              <a:gd name="connsiteX9" fmla="*/ 416791 w 3311706"/>
              <a:gd name="connsiteY9" fmla="*/ 1737508 h 5240773"/>
              <a:gd name="connsiteX10" fmla="*/ 57975 w 3311706"/>
              <a:gd name="connsiteY10" fmla="*/ 452716 h 5240773"/>
              <a:gd name="connsiteX11" fmla="*/ 960800 w 3311706"/>
              <a:gd name="connsiteY11" fmla="*/ 1303 h 5240773"/>
              <a:gd name="connsiteX0" fmla="*/ 960800 w 3311706"/>
              <a:gd name="connsiteY0" fmla="*/ 905 h 5332973"/>
              <a:gd name="connsiteX1" fmla="*/ 1840476 w 3311706"/>
              <a:gd name="connsiteY1" fmla="*/ 440744 h 5332973"/>
              <a:gd name="connsiteX2" fmla="*/ 2673854 w 3311706"/>
              <a:gd name="connsiteY2" fmla="*/ 1331995 h 5332973"/>
              <a:gd name="connsiteX3" fmla="*/ 3310461 w 3311706"/>
              <a:gd name="connsiteY3" fmla="*/ 2778830 h 5332973"/>
              <a:gd name="connsiteX4" fmla="*/ 2511808 w 3311706"/>
              <a:gd name="connsiteY4" fmla="*/ 4248815 h 5332973"/>
              <a:gd name="connsiteX5" fmla="*/ 1203869 w 3311706"/>
              <a:gd name="connsiteY5" fmla="*/ 5302111 h 5332973"/>
              <a:gd name="connsiteX6" fmla="*/ 162147 w 3311706"/>
              <a:gd name="connsiteY6" fmla="*/ 4966445 h 5332973"/>
              <a:gd name="connsiteX7" fmla="*/ 34826 w 3311706"/>
              <a:gd name="connsiteY7" fmla="*/ 4086769 h 5332973"/>
              <a:gd name="connsiteX8" fmla="*/ 486239 w 3311706"/>
              <a:gd name="connsiteY8" fmla="*/ 3253391 h 5332973"/>
              <a:gd name="connsiteX9" fmla="*/ 416791 w 3311706"/>
              <a:gd name="connsiteY9" fmla="*/ 1829708 h 5332973"/>
              <a:gd name="connsiteX10" fmla="*/ 57975 w 3311706"/>
              <a:gd name="connsiteY10" fmla="*/ 544916 h 5332973"/>
              <a:gd name="connsiteX11" fmla="*/ 960800 w 3311706"/>
              <a:gd name="connsiteY11" fmla="*/ 905 h 5332973"/>
              <a:gd name="connsiteX0" fmla="*/ 982065 w 3332971"/>
              <a:gd name="connsiteY0" fmla="*/ 905 h 5332973"/>
              <a:gd name="connsiteX1" fmla="*/ 1861741 w 3332971"/>
              <a:gd name="connsiteY1" fmla="*/ 440744 h 5332973"/>
              <a:gd name="connsiteX2" fmla="*/ 2695119 w 3332971"/>
              <a:gd name="connsiteY2" fmla="*/ 1331995 h 5332973"/>
              <a:gd name="connsiteX3" fmla="*/ 3331726 w 3332971"/>
              <a:gd name="connsiteY3" fmla="*/ 2778830 h 5332973"/>
              <a:gd name="connsiteX4" fmla="*/ 2533073 w 3332971"/>
              <a:gd name="connsiteY4" fmla="*/ 4248815 h 5332973"/>
              <a:gd name="connsiteX5" fmla="*/ 1225134 w 3332971"/>
              <a:gd name="connsiteY5" fmla="*/ 5302111 h 5332973"/>
              <a:gd name="connsiteX6" fmla="*/ 183412 w 3332971"/>
              <a:gd name="connsiteY6" fmla="*/ 4966445 h 5332973"/>
              <a:gd name="connsiteX7" fmla="*/ 56091 w 3332971"/>
              <a:gd name="connsiteY7" fmla="*/ 4086769 h 5332973"/>
              <a:gd name="connsiteX8" fmla="*/ 796871 w 3332971"/>
              <a:gd name="connsiteY8" fmla="*/ 2929300 h 5332973"/>
              <a:gd name="connsiteX9" fmla="*/ 438056 w 3332971"/>
              <a:gd name="connsiteY9" fmla="*/ 1829708 h 5332973"/>
              <a:gd name="connsiteX10" fmla="*/ 79240 w 3332971"/>
              <a:gd name="connsiteY10" fmla="*/ 544916 h 5332973"/>
              <a:gd name="connsiteX11" fmla="*/ 982065 w 3332971"/>
              <a:gd name="connsiteY11" fmla="*/ 905 h 5332973"/>
              <a:gd name="connsiteX0" fmla="*/ 982065 w 3332971"/>
              <a:gd name="connsiteY0" fmla="*/ 905 h 5332973"/>
              <a:gd name="connsiteX1" fmla="*/ 1861741 w 3332971"/>
              <a:gd name="connsiteY1" fmla="*/ 440744 h 5332973"/>
              <a:gd name="connsiteX2" fmla="*/ 2695119 w 3332971"/>
              <a:gd name="connsiteY2" fmla="*/ 1331995 h 5332973"/>
              <a:gd name="connsiteX3" fmla="*/ 3331726 w 3332971"/>
              <a:gd name="connsiteY3" fmla="*/ 2778830 h 5332973"/>
              <a:gd name="connsiteX4" fmla="*/ 2533073 w 3332971"/>
              <a:gd name="connsiteY4" fmla="*/ 4248815 h 5332973"/>
              <a:gd name="connsiteX5" fmla="*/ 1225134 w 3332971"/>
              <a:gd name="connsiteY5" fmla="*/ 5302111 h 5332973"/>
              <a:gd name="connsiteX6" fmla="*/ 183412 w 3332971"/>
              <a:gd name="connsiteY6" fmla="*/ 4966445 h 5332973"/>
              <a:gd name="connsiteX7" fmla="*/ 56091 w 3332971"/>
              <a:gd name="connsiteY7" fmla="*/ 4086769 h 5332973"/>
              <a:gd name="connsiteX8" fmla="*/ 796871 w 3332971"/>
              <a:gd name="connsiteY8" fmla="*/ 2929300 h 5332973"/>
              <a:gd name="connsiteX9" fmla="*/ 380182 w 3332971"/>
              <a:gd name="connsiteY9" fmla="*/ 1748685 h 5332973"/>
              <a:gd name="connsiteX10" fmla="*/ 79240 w 3332971"/>
              <a:gd name="connsiteY10" fmla="*/ 544916 h 5332973"/>
              <a:gd name="connsiteX11" fmla="*/ 982065 w 3332971"/>
              <a:gd name="connsiteY11" fmla="*/ 905 h 5332973"/>
              <a:gd name="connsiteX0" fmla="*/ 982065 w 3332971"/>
              <a:gd name="connsiteY0" fmla="*/ 905 h 5332973"/>
              <a:gd name="connsiteX1" fmla="*/ 1861741 w 3332971"/>
              <a:gd name="connsiteY1" fmla="*/ 440744 h 5332973"/>
              <a:gd name="connsiteX2" fmla="*/ 2695119 w 3332971"/>
              <a:gd name="connsiteY2" fmla="*/ 1331995 h 5332973"/>
              <a:gd name="connsiteX3" fmla="*/ 3331726 w 3332971"/>
              <a:gd name="connsiteY3" fmla="*/ 2778830 h 5332973"/>
              <a:gd name="connsiteX4" fmla="*/ 2533073 w 3332971"/>
              <a:gd name="connsiteY4" fmla="*/ 4248815 h 5332973"/>
              <a:gd name="connsiteX5" fmla="*/ 1225134 w 3332971"/>
              <a:gd name="connsiteY5" fmla="*/ 5302111 h 5332973"/>
              <a:gd name="connsiteX6" fmla="*/ 183412 w 3332971"/>
              <a:gd name="connsiteY6" fmla="*/ 4966445 h 5332973"/>
              <a:gd name="connsiteX7" fmla="*/ 56091 w 3332971"/>
              <a:gd name="connsiteY7" fmla="*/ 4086769 h 5332973"/>
              <a:gd name="connsiteX8" fmla="*/ 796871 w 3332971"/>
              <a:gd name="connsiteY8" fmla="*/ 2929300 h 5332973"/>
              <a:gd name="connsiteX9" fmla="*/ 79240 w 3332971"/>
              <a:gd name="connsiteY9" fmla="*/ 544916 h 5332973"/>
              <a:gd name="connsiteX10" fmla="*/ 982065 w 3332971"/>
              <a:gd name="connsiteY10" fmla="*/ 905 h 5332973"/>
              <a:gd name="connsiteX0" fmla="*/ 982065 w 3346268"/>
              <a:gd name="connsiteY0" fmla="*/ 5605 h 5337673"/>
              <a:gd name="connsiteX1" fmla="*/ 1861741 w 3346268"/>
              <a:gd name="connsiteY1" fmla="*/ 445444 h 5337673"/>
              <a:gd name="connsiteX2" fmla="*/ 3331726 w 3346268"/>
              <a:gd name="connsiteY2" fmla="*/ 2783530 h 5337673"/>
              <a:gd name="connsiteX3" fmla="*/ 2533073 w 3346268"/>
              <a:gd name="connsiteY3" fmla="*/ 4253515 h 5337673"/>
              <a:gd name="connsiteX4" fmla="*/ 1225134 w 3346268"/>
              <a:gd name="connsiteY4" fmla="*/ 5306811 h 5337673"/>
              <a:gd name="connsiteX5" fmla="*/ 183412 w 3346268"/>
              <a:gd name="connsiteY5" fmla="*/ 4971145 h 5337673"/>
              <a:gd name="connsiteX6" fmla="*/ 56091 w 3346268"/>
              <a:gd name="connsiteY6" fmla="*/ 4091469 h 5337673"/>
              <a:gd name="connsiteX7" fmla="*/ 796871 w 3346268"/>
              <a:gd name="connsiteY7" fmla="*/ 2934000 h 5337673"/>
              <a:gd name="connsiteX8" fmla="*/ 79240 w 3346268"/>
              <a:gd name="connsiteY8" fmla="*/ 549616 h 5337673"/>
              <a:gd name="connsiteX9" fmla="*/ 982065 w 3346268"/>
              <a:gd name="connsiteY9" fmla="*/ 5605 h 5337673"/>
              <a:gd name="connsiteX0" fmla="*/ 1306157 w 3346268"/>
              <a:gd name="connsiteY0" fmla="*/ 8558 h 5305902"/>
              <a:gd name="connsiteX1" fmla="*/ 1861741 w 3346268"/>
              <a:gd name="connsiteY1" fmla="*/ 413673 h 5305902"/>
              <a:gd name="connsiteX2" fmla="*/ 3331726 w 3346268"/>
              <a:gd name="connsiteY2" fmla="*/ 2751759 h 5305902"/>
              <a:gd name="connsiteX3" fmla="*/ 2533073 w 3346268"/>
              <a:gd name="connsiteY3" fmla="*/ 4221744 h 5305902"/>
              <a:gd name="connsiteX4" fmla="*/ 1225134 w 3346268"/>
              <a:gd name="connsiteY4" fmla="*/ 5275040 h 5305902"/>
              <a:gd name="connsiteX5" fmla="*/ 183412 w 3346268"/>
              <a:gd name="connsiteY5" fmla="*/ 4939374 h 5305902"/>
              <a:gd name="connsiteX6" fmla="*/ 56091 w 3346268"/>
              <a:gd name="connsiteY6" fmla="*/ 4059698 h 5305902"/>
              <a:gd name="connsiteX7" fmla="*/ 796871 w 3346268"/>
              <a:gd name="connsiteY7" fmla="*/ 2902229 h 5305902"/>
              <a:gd name="connsiteX8" fmla="*/ 79240 w 3346268"/>
              <a:gd name="connsiteY8" fmla="*/ 517845 h 5305902"/>
              <a:gd name="connsiteX9" fmla="*/ 1306157 w 3346268"/>
              <a:gd name="connsiteY9" fmla="*/ 8558 h 5305902"/>
              <a:gd name="connsiteX0" fmla="*/ 1306157 w 3370594"/>
              <a:gd name="connsiteY0" fmla="*/ 0 h 5297344"/>
              <a:gd name="connsiteX1" fmla="*/ 3331726 w 3370594"/>
              <a:gd name="connsiteY1" fmla="*/ 2743201 h 5297344"/>
              <a:gd name="connsiteX2" fmla="*/ 2533073 w 3370594"/>
              <a:gd name="connsiteY2" fmla="*/ 4213186 h 5297344"/>
              <a:gd name="connsiteX3" fmla="*/ 1225134 w 3370594"/>
              <a:gd name="connsiteY3" fmla="*/ 5266482 h 5297344"/>
              <a:gd name="connsiteX4" fmla="*/ 183412 w 3370594"/>
              <a:gd name="connsiteY4" fmla="*/ 4930816 h 5297344"/>
              <a:gd name="connsiteX5" fmla="*/ 56091 w 3370594"/>
              <a:gd name="connsiteY5" fmla="*/ 4051140 h 5297344"/>
              <a:gd name="connsiteX6" fmla="*/ 796871 w 3370594"/>
              <a:gd name="connsiteY6" fmla="*/ 2893671 h 5297344"/>
              <a:gd name="connsiteX7" fmla="*/ 79240 w 3370594"/>
              <a:gd name="connsiteY7" fmla="*/ 509287 h 5297344"/>
              <a:gd name="connsiteX8" fmla="*/ 1306157 w 3370594"/>
              <a:gd name="connsiteY8" fmla="*/ 0 h 5297344"/>
              <a:gd name="connsiteX0" fmla="*/ 1248283 w 3373483"/>
              <a:gd name="connsiteY0" fmla="*/ 0 h 5239471"/>
              <a:gd name="connsiteX1" fmla="*/ 3331726 w 3373483"/>
              <a:gd name="connsiteY1" fmla="*/ 2685328 h 5239471"/>
              <a:gd name="connsiteX2" fmla="*/ 2533073 w 3373483"/>
              <a:gd name="connsiteY2" fmla="*/ 4155313 h 5239471"/>
              <a:gd name="connsiteX3" fmla="*/ 1225134 w 3373483"/>
              <a:gd name="connsiteY3" fmla="*/ 5208609 h 5239471"/>
              <a:gd name="connsiteX4" fmla="*/ 183412 w 3373483"/>
              <a:gd name="connsiteY4" fmla="*/ 4872943 h 5239471"/>
              <a:gd name="connsiteX5" fmla="*/ 56091 w 3373483"/>
              <a:gd name="connsiteY5" fmla="*/ 3993267 h 5239471"/>
              <a:gd name="connsiteX6" fmla="*/ 796871 w 3373483"/>
              <a:gd name="connsiteY6" fmla="*/ 2835798 h 5239471"/>
              <a:gd name="connsiteX7" fmla="*/ 79240 w 3373483"/>
              <a:gd name="connsiteY7" fmla="*/ 451414 h 5239471"/>
              <a:gd name="connsiteX8" fmla="*/ 1248283 w 3373483"/>
              <a:gd name="connsiteY8" fmla="*/ 0 h 5239471"/>
              <a:gd name="connsiteX0" fmla="*/ 93660 w 3454404"/>
              <a:gd name="connsiteY0" fmla="*/ 285 h 4788342"/>
              <a:gd name="connsiteX1" fmla="*/ 3346146 w 3454404"/>
              <a:gd name="connsiteY1" fmla="*/ 2234199 h 4788342"/>
              <a:gd name="connsiteX2" fmla="*/ 2547493 w 3454404"/>
              <a:gd name="connsiteY2" fmla="*/ 3704184 h 4788342"/>
              <a:gd name="connsiteX3" fmla="*/ 1239554 w 3454404"/>
              <a:gd name="connsiteY3" fmla="*/ 4757480 h 4788342"/>
              <a:gd name="connsiteX4" fmla="*/ 197832 w 3454404"/>
              <a:gd name="connsiteY4" fmla="*/ 4421814 h 4788342"/>
              <a:gd name="connsiteX5" fmla="*/ 70511 w 3454404"/>
              <a:gd name="connsiteY5" fmla="*/ 3542138 h 4788342"/>
              <a:gd name="connsiteX6" fmla="*/ 811291 w 3454404"/>
              <a:gd name="connsiteY6" fmla="*/ 2384669 h 4788342"/>
              <a:gd name="connsiteX7" fmla="*/ 93660 w 3454404"/>
              <a:gd name="connsiteY7" fmla="*/ 285 h 4788342"/>
              <a:gd name="connsiteX0" fmla="*/ 93660 w 3385588"/>
              <a:gd name="connsiteY0" fmla="*/ 91403 h 4879460"/>
              <a:gd name="connsiteX1" fmla="*/ 1308999 w 3385588"/>
              <a:gd name="connsiteY1" fmla="*/ 670135 h 4879460"/>
              <a:gd name="connsiteX2" fmla="*/ 3346146 w 3385588"/>
              <a:gd name="connsiteY2" fmla="*/ 2325317 h 4879460"/>
              <a:gd name="connsiteX3" fmla="*/ 2547493 w 3385588"/>
              <a:gd name="connsiteY3" fmla="*/ 3795302 h 4879460"/>
              <a:gd name="connsiteX4" fmla="*/ 1239554 w 3385588"/>
              <a:gd name="connsiteY4" fmla="*/ 4848598 h 4879460"/>
              <a:gd name="connsiteX5" fmla="*/ 197832 w 3385588"/>
              <a:gd name="connsiteY5" fmla="*/ 4512932 h 4879460"/>
              <a:gd name="connsiteX6" fmla="*/ 70511 w 3385588"/>
              <a:gd name="connsiteY6" fmla="*/ 3633256 h 4879460"/>
              <a:gd name="connsiteX7" fmla="*/ 811291 w 3385588"/>
              <a:gd name="connsiteY7" fmla="*/ 2475787 h 4879460"/>
              <a:gd name="connsiteX8" fmla="*/ 93660 w 3385588"/>
              <a:gd name="connsiteY8" fmla="*/ 91403 h 4879460"/>
              <a:gd name="connsiteX0" fmla="*/ 93660 w 3370964"/>
              <a:gd name="connsiteY0" fmla="*/ 386782 h 5174839"/>
              <a:gd name="connsiteX1" fmla="*/ 1621515 w 3370964"/>
              <a:gd name="connsiteY1" fmla="*/ 178436 h 5174839"/>
              <a:gd name="connsiteX2" fmla="*/ 3346146 w 3370964"/>
              <a:gd name="connsiteY2" fmla="*/ 2620696 h 5174839"/>
              <a:gd name="connsiteX3" fmla="*/ 2547493 w 3370964"/>
              <a:gd name="connsiteY3" fmla="*/ 4090681 h 5174839"/>
              <a:gd name="connsiteX4" fmla="*/ 1239554 w 3370964"/>
              <a:gd name="connsiteY4" fmla="*/ 5143977 h 5174839"/>
              <a:gd name="connsiteX5" fmla="*/ 197832 w 3370964"/>
              <a:gd name="connsiteY5" fmla="*/ 4808311 h 5174839"/>
              <a:gd name="connsiteX6" fmla="*/ 70511 w 3370964"/>
              <a:gd name="connsiteY6" fmla="*/ 3928635 h 5174839"/>
              <a:gd name="connsiteX7" fmla="*/ 811291 w 3370964"/>
              <a:gd name="connsiteY7" fmla="*/ 2771166 h 5174839"/>
              <a:gd name="connsiteX8" fmla="*/ 93660 w 3370964"/>
              <a:gd name="connsiteY8" fmla="*/ 386782 h 5174839"/>
              <a:gd name="connsiteX0" fmla="*/ 95985 w 3373289"/>
              <a:gd name="connsiteY0" fmla="*/ 386782 h 5174839"/>
              <a:gd name="connsiteX1" fmla="*/ 1623840 w 3373289"/>
              <a:gd name="connsiteY1" fmla="*/ 178436 h 5174839"/>
              <a:gd name="connsiteX2" fmla="*/ 3348471 w 3373289"/>
              <a:gd name="connsiteY2" fmla="*/ 2620696 h 5174839"/>
              <a:gd name="connsiteX3" fmla="*/ 2549818 w 3373289"/>
              <a:gd name="connsiteY3" fmla="*/ 4090681 h 5174839"/>
              <a:gd name="connsiteX4" fmla="*/ 1241879 w 3373289"/>
              <a:gd name="connsiteY4" fmla="*/ 5143977 h 5174839"/>
              <a:gd name="connsiteX5" fmla="*/ 200157 w 3373289"/>
              <a:gd name="connsiteY5" fmla="*/ 4808311 h 5174839"/>
              <a:gd name="connsiteX6" fmla="*/ 72836 w 3373289"/>
              <a:gd name="connsiteY6" fmla="*/ 3928635 h 5174839"/>
              <a:gd name="connsiteX7" fmla="*/ 778892 w 3373289"/>
              <a:gd name="connsiteY7" fmla="*/ 2423925 h 5174839"/>
              <a:gd name="connsiteX8" fmla="*/ 95985 w 3373289"/>
              <a:gd name="connsiteY8" fmla="*/ 386782 h 5174839"/>
              <a:gd name="connsiteX0" fmla="*/ 92750 w 3427927"/>
              <a:gd name="connsiteY0" fmla="*/ 353814 h 5188170"/>
              <a:gd name="connsiteX1" fmla="*/ 1678478 w 3427927"/>
              <a:gd name="connsiteY1" fmla="*/ 191767 h 5188170"/>
              <a:gd name="connsiteX2" fmla="*/ 3403109 w 3427927"/>
              <a:gd name="connsiteY2" fmla="*/ 2634027 h 5188170"/>
              <a:gd name="connsiteX3" fmla="*/ 2604456 w 3427927"/>
              <a:gd name="connsiteY3" fmla="*/ 4104012 h 5188170"/>
              <a:gd name="connsiteX4" fmla="*/ 1296517 w 3427927"/>
              <a:gd name="connsiteY4" fmla="*/ 5157308 h 5188170"/>
              <a:gd name="connsiteX5" fmla="*/ 254795 w 3427927"/>
              <a:gd name="connsiteY5" fmla="*/ 4821642 h 5188170"/>
              <a:gd name="connsiteX6" fmla="*/ 127474 w 3427927"/>
              <a:gd name="connsiteY6" fmla="*/ 3941966 h 5188170"/>
              <a:gd name="connsiteX7" fmla="*/ 833530 w 3427927"/>
              <a:gd name="connsiteY7" fmla="*/ 2437256 h 5188170"/>
              <a:gd name="connsiteX8" fmla="*/ 92750 w 3427927"/>
              <a:gd name="connsiteY8" fmla="*/ 353814 h 5188170"/>
              <a:gd name="connsiteX0" fmla="*/ 92750 w 3427927"/>
              <a:gd name="connsiteY0" fmla="*/ 407777 h 5242133"/>
              <a:gd name="connsiteX1" fmla="*/ 1678478 w 3427927"/>
              <a:gd name="connsiteY1" fmla="*/ 245730 h 5242133"/>
              <a:gd name="connsiteX2" fmla="*/ 3403109 w 3427927"/>
              <a:gd name="connsiteY2" fmla="*/ 2687990 h 5242133"/>
              <a:gd name="connsiteX3" fmla="*/ 2604456 w 3427927"/>
              <a:gd name="connsiteY3" fmla="*/ 4157975 h 5242133"/>
              <a:gd name="connsiteX4" fmla="*/ 1296517 w 3427927"/>
              <a:gd name="connsiteY4" fmla="*/ 5211271 h 5242133"/>
              <a:gd name="connsiteX5" fmla="*/ 254795 w 3427927"/>
              <a:gd name="connsiteY5" fmla="*/ 4875605 h 5242133"/>
              <a:gd name="connsiteX6" fmla="*/ 127474 w 3427927"/>
              <a:gd name="connsiteY6" fmla="*/ 3995929 h 5242133"/>
              <a:gd name="connsiteX7" fmla="*/ 833530 w 3427927"/>
              <a:gd name="connsiteY7" fmla="*/ 2491219 h 5242133"/>
              <a:gd name="connsiteX8" fmla="*/ 92750 w 3427927"/>
              <a:gd name="connsiteY8" fmla="*/ 407777 h 5242133"/>
              <a:gd name="connsiteX0" fmla="*/ 81424 w 3416601"/>
              <a:gd name="connsiteY0" fmla="*/ 407777 h 5242133"/>
              <a:gd name="connsiteX1" fmla="*/ 1667152 w 3416601"/>
              <a:gd name="connsiteY1" fmla="*/ 245730 h 5242133"/>
              <a:gd name="connsiteX2" fmla="*/ 3391783 w 3416601"/>
              <a:gd name="connsiteY2" fmla="*/ 2687990 h 5242133"/>
              <a:gd name="connsiteX3" fmla="*/ 2593130 w 3416601"/>
              <a:gd name="connsiteY3" fmla="*/ 4157975 h 5242133"/>
              <a:gd name="connsiteX4" fmla="*/ 1285191 w 3416601"/>
              <a:gd name="connsiteY4" fmla="*/ 5211271 h 5242133"/>
              <a:gd name="connsiteX5" fmla="*/ 243469 w 3416601"/>
              <a:gd name="connsiteY5" fmla="*/ 4875605 h 5242133"/>
              <a:gd name="connsiteX6" fmla="*/ 116148 w 3416601"/>
              <a:gd name="connsiteY6" fmla="*/ 3995929 h 5242133"/>
              <a:gd name="connsiteX7" fmla="*/ 822204 w 3416601"/>
              <a:gd name="connsiteY7" fmla="*/ 2491219 h 5242133"/>
              <a:gd name="connsiteX8" fmla="*/ 81424 w 3416601"/>
              <a:gd name="connsiteY8" fmla="*/ 407777 h 5242133"/>
              <a:gd name="connsiteX0" fmla="*/ 81424 w 3416601"/>
              <a:gd name="connsiteY0" fmla="*/ 400362 h 5234718"/>
              <a:gd name="connsiteX1" fmla="*/ 1667152 w 3416601"/>
              <a:gd name="connsiteY1" fmla="*/ 238315 h 5234718"/>
              <a:gd name="connsiteX2" fmla="*/ 3391783 w 3416601"/>
              <a:gd name="connsiteY2" fmla="*/ 2680575 h 5234718"/>
              <a:gd name="connsiteX3" fmla="*/ 2593130 w 3416601"/>
              <a:gd name="connsiteY3" fmla="*/ 4150560 h 5234718"/>
              <a:gd name="connsiteX4" fmla="*/ 1285191 w 3416601"/>
              <a:gd name="connsiteY4" fmla="*/ 5203856 h 5234718"/>
              <a:gd name="connsiteX5" fmla="*/ 243469 w 3416601"/>
              <a:gd name="connsiteY5" fmla="*/ 4868190 h 5234718"/>
              <a:gd name="connsiteX6" fmla="*/ 116148 w 3416601"/>
              <a:gd name="connsiteY6" fmla="*/ 3988514 h 5234718"/>
              <a:gd name="connsiteX7" fmla="*/ 822204 w 3416601"/>
              <a:gd name="connsiteY7" fmla="*/ 2483804 h 5234718"/>
              <a:gd name="connsiteX8" fmla="*/ 81424 w 3416601"/>
              <a:gd name="connsiteY8" fmla="*/ 400362 h 5234718"/>
              <a:gd name="connsiteX0" fmla="*/ 81424 w 5356150"/>
              <a:gd name="connsiteY0" fmla="*/ 497049 h 5331405"/>
              <a:gd name="connsiteX1" fmla="*/ 1667152 w 5356150"/>
              <a:gd name="connsiteY1" fmla="*/ 335002 h 5331405"/>
              <a:gd name="connsiteX2" fmla="*/ 5348528 w 5356150"/>
              <a:gd name="connsiteY2" fmla="*/ 4090096 h 5331405"/>
              <a:gd name="connsiteX3" fmla="*/ 2593130 w 5356150"/>
              <a:gd name="connsiteY3" fmla="*/ 4247247 h 5331405"/>
              <a:gd name="connsiteX4" fmla="*/ 1285191 w 5356150"/>
              <a:gd name="connsiteY4" fmla="*/ 5300543 h 5331405"/>
              <a:gd name="connsiteX5" fmla="*/ 243469 w 5356150"/>
              <a:gd name="connsiteY5" fmla="*/ 4964877 h 5331405"/>
              <a:gd name="connsiteX6" fmla="*/ 116148 w 5356150"/>
              <a:gd name="connsiteY6" fmla="*/ 4085201 h 5331405"/>
              <a:gd name="connsiteX7" fmla="*/ 822204 w 5356150"/>
              <a:gd name="connsiteY7" fmla="*/ 2580491 h 5331405"/>
              <a:gd name="connsiteX8" fmla="*/ 81424 w 5356150"/>
              <a:gd name="connsiteY8" fmla="*/ 497049 h 5331405"/>
              <a:gd name="connsiteX0" fmla="*/ 81424 w 5407975"/>
              <a:gd name="connsiteY0" fmla="*/ 497049 h 5302057"/>
              <a:gd name="connsiteX1" fmla="*/ 1667152 w 5407975"/>
              <a:gd name="connsiteY1" fmla="*/ 335002 h 5302057"/>
              <a:gd name="connsiteX2" fmla="*/ 5348528 w 5407975"/>
              <a:gd name="connsiteY2" fmla="*/ 4090096 h 5302057"/>
              <a:gd name="connsiteX3" fmla="*/ 3754947 w 5407975"/>
              <a:gd name="connsiteY3" fmla="*/ 4854433 h 5302057"/>
              <a:gd name="connsiteX4" fmla="*/ 1285191 w 5407975"/>
              <a:gd name="connsiteY4" fmla="*/ 5300543 h 5302057"/>
              <a:gd name="connsiteX5" fmla="*/ 243469 w 5407975"/>
              <a:gd name="connsiteY5" fmla="*/ 4964877 h 5302057"/>
              <a:gd name="connsiteX6" fmla="*/ 116148 w 5407975"/>
              <a:gd name="connsiteY6" fmla="*/ 4085201 h 5302057"/>
              <a:gd name="connsiteX7" fmla="*/ 822204 w 5407975"/>
              <a:gd name="connsiteY7" fmla="*/ 2580491 h 5302057"/>
              <a:gd name="connsiteX8" fmla="*/ 81424 w 5407975"/>
              <a:gd name="connsiteY8" fmla="*/ 497049 h 5302057"/>
              <a:gd name="connsiteX0" fmla="*/ 81424 w 5404383"/>
              <a:gd name="connsiteY0" fmla="*/ 497049 h 5037088"/>
              <a:gd name="connsiteX1" fmla="*/ 1667152 w 5404383"/>
              <a:gd name="connsiteY1" fmla="*/ 335002 h 5037088"/>
              <a:gd name="connsiteX2" fmla="*/ 5348528 w 5404383"/>
              <a:gd name="connsiteY2" fmla="*/ 4090096 h 5037088"/>
              <a:gd name="connsiteX3" fmla="*/ 3754947 w 5404383"/>
              <a:gd name="connsiteY3" fmla="*/ 4854433 h 5037088"/>
              <a:gd name="connsiteX4" fmla="*/ 1911961 w 5404383"/>
              <a:gd name="connsiteY4" fmla="*/ 4972334 h 5037088"/>
              <a:gd name="connsiteX5" fmla="*/ 243469 w 5404383"/>
              <a:gd name="connsiteY5" fmla="*/ 4964877 h 5037088"/>
              <a:gd name="connsiteX6" fmla="*/ 116148 w 5404383"/>
              <a:gd name="connsiteY6" fmla="*/ 4085201 h 5037088"/>
              <a:gd name="connsiteX7" fmla="*/ 822204 w 5404383"/>
              <a:gd name="connsiteY7" fmla="*/ 2580491 h 5037088"/>
              <a:gd name="connsiteX8" fmla="*/ 81424 w 5404383"/>
              <a:gd name="connsiteY8" fmla="*/ 497049 h 5037088"/>
              <a:gd name="connsiteX0" fmla="*/ 81424 w 5404383"/>
              <a:gd name="connsiteY0" fmla="*/ 497049 h 5203794"/>
              <a:gd name="connsiteX1" fmla="*/ 1667152 w 5404383"/>
              <a:gd name="connsiteY1" fmla="*/ 335002 h 5203794"/>
              <a:gd name="connsiteX2" fmla="*/ 5348528 w 5404383"/>
              <a:gd name="connsiteY2" fmla="*/ 4090096 h 5203794"/>
              <a:gd name="connsiteX3" fmla="*/ 3754947 w 5404383"/>
              <a:gd name="connsiteY3" fmla="*/ 4854433 h 5203794"/>
              <a:gd name="connsiteX4" fmla="*/ 1911961 w 5404383"/>
              <a:gd name="connsiteY4" fmla="*/ 4972334 h 5203794"/>
              <a:gd name="connsiteX5" fmla="*/ 472775 w 5404383"/>
              <a:gd name="connsiteY5" fmla="*/ 5161802 h 5203794"/>
              <a:gd name="connsiteX6" fmla="*/ 116148 w 5404383"/>
              <a:gd name="connsiteY6" fmla="*/ 4085201 h 5203794"/>
              <a:gd name="connsiteX7" fmla="*/ 822204 w 5404383"/>
              <a:gd name="connsiteY7" fmla="*/ 2580491 h 5203794"/>
              <a:gd name="connsiteX8" fmla="*/ 81424 w 5404383"/>
              <a:gd name="connsiteY8" fmla="*/ 497049 h 5203794"/>
              <a:gd name="connsiteX0" fmla="*/ 81424 w 5404632"/>
              <a:gd name="connsiteY0" fmla="*/ 497049 h 5172241"/>
              <a:gd name="connsiteX1" fmla="*/ 1667152 w 5404632"/>
              <a:gd name="connsiteY1" fmla="*/ 335002 h 5172241"/>
              <a:gd name="connsiteX2" fmla="*/ 5348528 w 5404632"/>
              <a:gd name="connsiteY2" fmla="*/ 4090096 h 5172241"/>
              <a:gd name="connsiteX3" fmla="*/ 3754947 w 5404632"/>
              <a:gd name="connsiteY3" fmla="*/ 4854433 h 5172241"/>
              <a:gd name="connsiteX4" fmla="*/ 1866100 w 5404632"/>
              <a:gd name="connsiteY4" fmla="*/ 4644125 h 5172241"/>
              <a:gd name="connsiteX5" fmla="*/ 472775 w 5404632"/>
              <a:gd name="connsiteY5" fmla="*/ 5161802 h 5172241"/>
              <a:gd name="connsiteX6" fmla="*/ 116148 w 5404632"/>
              <a:gd name="connsiteY6" fmla="*/ 4085201 h 5172241"/>
              <a:gd name="connsiteX7" fmla="*/ 822204 w 5404632"/>
              <a:gd name="connsiteY7" fmla="*/ 2580491 h 5172241"/>
              <a:gd name="connsiteX8" fmla="*/ 81424 w 5404632"/>
              <a:gd name="connsiteY8" fmla="*/ 497049 h 5172241"/>
              <a:gd name="connsiteX0" fmla="*/ 210764 w 5533972"/>
              <a:gd name="connsiteY0" fmla="*/ 497049 h 5164176"/>
              <a:gd name="connsiteX1" fmla="*/ 1796492 w 5533972"/>
              <a:gd name="connsiteY1" fmla="*/ 335002 h 5164176"/>
              <a:gd name="connsiteX2" fmla="*/ 5477868 w 5533972"/>
              <a:gd name="connsiteY2" fmla="*/ 4090096 h 5164176"/>
              <a:gd name="connsiteX3" fmla="*/ 3884287 w 5533972"/>
              <a:gd name="connsiteY3" fmla="*/ 4854433 h 5164176"/>
              <a:gd name="connsiteX4" fmla="*/ 1995440 w 5533972"/>
              <a:gd name="connsiteY4" fmla="*/ 4644125 h 5164176"/>
              <a:gd name="connsiteX5" fmla="*/ 602115 w 5533972"/>
              <a:gd name="connsiteY5" fmla="*/ 5161802 h 5164176"/>
              <a:gd name="connsiteX6" fmla="*/ 16182 w 5533972"/>
              <a:gd name="connsiteY6" fmla="*/ 4396999 h 5164176"/>
              <a:gd name="connsiteX7" fmla="*/ 951544 w 5533972"/>
              <a:gd name="connsiteY7" fmla="*/ 2580491 h 5164176"/>
              <a:gd name="connsiteX8" fmla="*/ 210764 w 5533972"/>
              <a:gd name="connsiteY8" fmla="*/ 497049 h 5164176"/>
              <a:gd name="connsiteX0" fmla="*/ 210764 w 5533972"/>
              <a:gd name="connsiteY0" fmla="*/ 497049 h 5164176"/>
              <a:gd name="connsiteX1" fmla="*/ 1796492 w 5533972"/>
              <a:gd name="connsiteY1" fmla="*/ 335002 h 5164176"/>
              <a:gd name="connsiteX2" fmla="*/ 5477868 w 5533972"/>
              <a:gd name="connsiteY2" fmla="*/ 4090096 h 5164176"/>
              <a:gd name="connsiteX3" fmla="*/ 3884287 w 5533972"/>
              <a:gd name="connsiteY3" fmla="*/ 4854433 h 5164176"/>
              <a:gd name="connsiteX4" fmla="*/ 1995440 w 5533972"/>
              <a:gd name="connsiteY4" fmla="*/ 4644125 h 5164176"/>
              <a:gd name="connsiteX5" fmla="*/ 602115 w 5533972"/>
              <a:gd name="connsiteY5" fmla="*/ 5161802 h 5164176"/>
              <a:gd name="connsiteX6" fmla="*/ 16182 w 5533972"/>
              <a:gd name="connsiteY6" fmla="*/ 4396999 h 5164176"/>
              <a:gd name="connsiteX7" fmla="*/ 798673 w 5533972"/>
              <a:gd name="connsiteY7" fmla="*/ 2613313 h 5164176"/>
              <a:gd name="connsiteX8" fmla="*/ 210764 w 5533972"/>
              <a:gd name="connsiteY8" fmla="*/ 497049 h 5164176"/>
              <a:gd name="connsiteX0" fmla="*/ 195477 w 5533972"/>
              <a:gd name="connsiteY0" fmla="*/ 620385 h 5090587"/>
              <a:gd name="connsiteX1" fmla="*/ 1796492 w 5533972"/>
              <a:gd name="connsiteY1" fmla="*/ 261413 h 5090587"/>
              <a:gd name="connsiteX2" fmla="*/ 5477868 w 5533972"/>
              <a:gd name="connsiteY2" fmla="*/ 4016507 h 5090587"/>
              <a:gd name="connsiteX3" fmla="*/ 3884287 w 5533972"/>
              <a:gd name="connsiteY3" fmla="*/ 4780844 h 5090587"/>
              <a:gd name="connsiteX4" fmla="*/ 1995440 w 5533972"/>
              <a:gd name="connsiteY4" fmla="*/ 4570536 h 5090587"/>
              <a:gd name="connsiteX5" fmla="*/ 602115 w 5533972"/>
              <a:gd name="connsiteY5" fmla="*/ 5088213 h 5090587"/>
              <a:gd name="connsiteX6" fmla="*/ 16182 w 5533972"/>
              <a:gd name="connsiteY6" fmla="*/ 4323410 h 5090587"/>
              <a:gd name="connsiteX7" fmla="*/ 798673 w 5533972"/>
              <a:gd name="connsiteY7" fmla="*/ 2539724 h 5090587"/>
              <a:gd name="connsiteX8" fmla="*/ 195477 w 5533972"/>
              <a:gd name="connsiteY8" fmla="*/ 620385 h 5090587"/>
              <a:gd name="connsiteX0" fmla="*/ 195477 w 5628854"/>
              <a:gd name="connsiteY0" fmla="*/ 620385 h 5090441"/>
              <a:gd name="connsiteX1" fmla="*/ 1796492 w 5628854"/>
              <a:gd name="connsiteY1" fmla="*/ 261413 h 5090441"/>
              <a:gd name="connsiteX2" fmla="*/ 5477868 w 5628854"/>
              <a:gd name="connsiteY2" fmla="*/ 4016507 h 5090441"/>
              <a:gd name="connsiteX3" fmla="*/ 4633353 w 5628854"/>
              <a:gd name="connsiteY3" fmla="*/ 4994180 h 5090441"/>
              <a:gd name="connsiteX4" fmla="*/ 1995440 w 5628854"/>
              <a:gd name="connsiteY4" fmla="*/ 4570536 h 5090441"/>
              <a:gd name="connsiteX5" fmla="*/ 602115 w 5628854"/>
              <a:gd name="connsiteY5" fmla="*/ 5088213 h 5090441"/>
              <a:gd name="connsiteX6" fmla="*/ 16182 w 5628854"/>
              <a:gd name="connsiteY6" fmla="*/ 4323410 h 5090441"/>
              <a:gd name="connsiteX7" fmla="*/ 798673 w 5628854"/>
              <a:gd name="connsiteY7" fmla="*/ 2539724 h 5090441"/>
              <a:gd name="connsiteX8" fmla="*/ 195477 w 5628854"/>
              <a:gd name="connsiteY8" fmla="*/ 620385 h 5090441"/>
              <a:gd name="connsiteX0" fmla="*/ 200005 w 5621973"/>
              <a:gd name="connsiteY0" fmla="*/ 620385 h 5091046"/>
              <a:gd name="connsiteX1" fmla="*/ 1801020 w 5621973"/>
              <a:gd name="connsiteY1" fmla="*/ 261413 h 5091046"/>
              <a:gd name="connsiteX2" fmla="*/ 5482396 w 5621973"/>
              <a:gd name="connsiteY2" fmla="*/ 4016507 h 5091046"/>
              <a:gd name="connsiteX3" fmla="*/ 4637881 w 5621973"/>
              <a:gd name="connsiteY3" fmla="*/ 4994180 h 5091046"/>
              <a:gd name="connsiteX4" fmla="*/ 2626738 w 5621973"/>
              <a:gd name="connsiteY4" fmla="*/ 4078223 h 5091046"/>
              <a:gd name="connsiteX5" fmla="*/ 606643 w 5621973"/>
              <a:gd name="connsiteY5" fmla="*/ 5088213 h 5091046"/>
              <a:gd name="connsiteX6" fmla="*/ 20710 w 5621973"/>
              <a:gd name="connsiteY6" fmla="*/ 4323410 h 5091046"/>
              <a:gd name="connsiteX7" fmla="*/ 803201 w 5621973"/>
              <a:gd name="connsiteY7" fmla="*/ 2539724 h 5091046"/>
              <a:gd name="connsiteX8" fmla="*/ 200005 w 5621973"/>
              <a:gd name="connsiteY8" fmla="*/ 620385 h 509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21973" h="5091046">
                <a:moveTo>
                  <a:pt x="200005" y="620385"/>
                </a:moveTo>
                <a:cubicBezTo>
                  <a:pt x="549174" y="157397"/>
                  <a:pt x="920622" y="-304607"/>
                  <a:pt x="1801020" y="261413"/>
                </a:cubicBezTo>
                <a:cubicBezTo>
                  <a:pt x="2681418" y="827433"/>
                  <a:pt x="5009586" y="3227713"/>
                  <a:pt x="5482396" y="4016507"/>
                </a:cubicBezTo>
                <a:cubicBezTo>
                  <a:pt x="5955206" y="4805301"/>
                  <a:pt x="5113824" y="4983894"/>
                  <a:pt x="4637881" y="4994180"/>
                </a:cubicBezTo>
                <a:cubicBezTo>
                  <a:pt x="4161938" y="5004466"/>
                  <a:pt x="3298611" y="4062551"/>
                  <a:pt x="2626738" y="4078223"/>
                </a:cubicBezTo>
                <a:cubicBezTo>
                  <a:pt x="1954865" y="4093895"/>
                  <a:pt x="1040981" y="5047349"/>
                  <a:pt x="606643" y="5088213"/>
                </a:cubicBezTo>
                <a:cubicBezTo>
                  <a:pt x="172305" y="5129077"/>
                  <a:pt x="-75746" y="4720808"/>
                  <a:pt x="20710" y="4323410"/>
                </a:cubicBezTo>
                <a:cubicBezTo>
                  <a:pt x="117166" y="3926012"/>
                  <a:pt x="773319" y="3156895"/>
                  <a:pt x="803201" y="2539724"/>
                </a:cubicBezTo>
                <a:cubicBezTo>
                  <a:pt x="833083" y="1922553"/>
                  <a:pt x="-187747" y="1235772"/>
                  <a:pt x="200005" y="620385"/>
                </a:cubicBezTo>
                <a:close/>
              </a:path>
            </a:pathLst>
          </a:custGeom>
          <a:noFill/>
          <a:ln w="19050">
            <a:solidFill>
              <a:srgbClr val="2007D7"/>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rot="2428174">
            <a:off x="6169640" y="3480784"/>
            <a:ext cx="3663857" cy="1874897"/>
          </a:xfrm>
          <a:custGeom>
            <a:avLst/>
            <a:gdLst>
              <a:gd name="connsiteX0" fmla="*/ 0 w 4707853"/>
              <a:gd name="connsiteY0" fmla="*/ 2357004 h 4714008"/>
              <a:gd name="connsiteX1" fmla="*/ 2353927 w 4707853"/>
              <a:gd name="connsiteY1" fmla="*/ 0 h 4714008"/>
              <a:gd name="connsiteX2" fmla="*/ 4707854 w 4707853"/>
              <a:gd name="connsiteY2" fmla="*/ 2357004 h 4714008"/>
              <a:gd name="connsiteX3" fmla="*/ 2353927 w 4707853"/>
              <a:gd name="connsiteY3" fmla="*/ 4714008 h 4714008"/>
              <a:gd name="connsiteX4" fmla="*/ 0 w 4707853"/>
              <a:gd name="connsiteY4" fmla="*/ 2357004 h 4714008"/>
              <a:gd name="connsiteX0" fmla="*/ 11905 w 4719759"/>
              <a:gd name="connsiteY0" fmla="*/ 2357004 h 3155253"/>
              <a:gd name="connsiteX1" fmla="*/ 2365832 w 4719759"/>
              <a:gd name="connsiteY1" fmla="*/ 0 h 3155253"/>
              <a:gd name="connsiteX2" fmla="*/ 4719759 w 4719759"/>
              <a:gd name="connsiteY2" fmla="*/ 2357004 h 3155253"/>
              <a:gd name="connsiteX3" fmla="*/ 1756232 w 4719759"/>
              <a:gd name="connsiteY3" fmla="*/ 2976648 h 3155253"/>
              <a:gd name="connsiteX4" fmla="*/ 11905 w 4719759"/>
              <a:gd name="connsiteY4" fmla="*/ 2357004 h 3155253"/>
              <a:gd name="connsiteX0" fmla="*/ 12562 w 4080442"/>
              <a:gd name="connsiteY0" fmla="*/ 1532764 h 3219080"/>
              <a:gd name="connsiteX1" fmla="*/ 1726515 w 4080442"/>
              <a:gd name="connsiteY1" fmla="*/ 11482 h 3219080"/>
              <a:gd name="connsiteX2" fmla="*/ 4080442 w 4080442"/>
              <a:gd name="connsiteY2" fmla="*/ 2368486 h 3219080"/>
              <a:gd name="connsiteX3" fmla="*/ 1116915 w 4080442"/>
              <a:gd name="connsiteY3" fmla="*/ 2988130 h 3219080"/>
              <a:gd name="connsiteX4" fmla="*/ 12562 w 4080442"/>
              <a:gd name="connsiteY4" fmla="*/ 1532764 h 3219080"/>
              <a:gd name="connsiteX0" fmla="*/ 19644 w 4087524"/>
              <a:gd name="connsiteY0" fmla="*/ 1001342 h 2687659"/>
              <a:gd name="connsiteX1" fmla="*/ 1920549 w 4087524"/>
              <a:gd name="connsiteY1" fmla="*/ 17693 h 2687659"/>
              <a:gd name="connsiteX2" fmla="*/ 4087524 w 4087524"/>
              <a:gd name="connsiteY2" fmla="*/ 1837064 h 2687659"/>
              <a:gd name="connsiteX3" fmla="*/ 1123997 w 4087524"/>
              <a:gd name="connsiteY3" fmla="*/ 2456708 h 2687659"/>
              <a:gd name="connsiteX4" fmla="*/ 19644 w 4087524"/>
              <a:gd name="connsiteY4" fmla="*/ 1001342 h 2687659"/>
              <a:gd name="connsiteX0" fmla="*/ 25531 w 3898973"/>
              <a:gd name="connsiteY0" fmla="*/ 661741 h 2748007"/>
              <a:gd name="connsiteX1" fmla="*/ 1731998 w 3898973"/>
              <a:gd name="connsiteY1" fmla="*/ 53715 h 2748007"/>
              <a:gd name="connsiteX2" fmla="*/ 3898973 w 3898973"/>
              <a:gd name="connsiteY2" fmla="*/ 1873086 h 2748007"/>
              <a:gd name="connsiteX3" fmla="*/ 935446 w 3898973"/>
              <a:gd name="connsiteY3" fmla="*/ 2492730 h 2748007"/>
              <a:gd name="connsiteX4" fmla="*/ 25531 w 3898973"/>
              <a:gd name="connsiteY4" fmla="*/ 661741 h 2748007"/>
              <a:gd name="connsiteX0" fmla="*/ 164123 w 4037565"/>
              <a:gd name="connsiteY0" fmla="*/ 659072 h 2646949"/>
              <a:gd name="connsiteX1" fmla="*/ 1870590 w 4037565"/>
              <a:gd name="connsiteY1" fmla="*/ 51046 h 2646949"/>
              <a:gd name="connsiteX2" fmla="*/ 4037565 w 4037565"/>
              <a:gd name="connsiteY2" fmla="*/ 1870417 h 2646949"/>
              <a:gd name="connsiteX3" fmla="*/ 506362 w 4037565"/>
              <a:gd name="connsiteY3" fmla="*/ 2287320 h 2646949"/>
              <a:gd name="connsiteX4" fmla="*/ 164123 w 4037565"/>
              <a:gd name="connsiteY4" fmla="*/ 659072 h 2646949"/>
              <a:gd name="connsiteX0" fmla="*/ 168934 w 4042376"/>
              <a:gd name="connsiteY0" fmla="*/ 439425 h 2427301"/>
              <a:gd name="connsiteX1" fmla="*/ 1943387 w 4042376"/>
              <a:gd name="connsiteY1" fmla="*/ 74985 h 2427301"/>
              <a:gd name="connsiteX2" fmla="*/ 4042376 w 4042376"/>
              <a:gd name="connsiteY2" fmla="*/ 1650770 h 2427301"/>
              <a:gd name="connsiteX3" fmla="*/ 511173 w 4042376"/>
              <a:gd name="connsiteY3" fmla="*/ 2067673 h 2427301"/>
              <a:gd name="connsiteX4" fmla="*/ 168934 w 4042376"/>
              <a:gd name="connsiteY4" fmla="*/ 439425 h 2427301"/>
              <a:gd name="connsiteX0" fmla="*/ 168934 w 4042376"/>
              <a:gd name="connsiteY0" fmla="*/ 406092 h 2393968"/>
              <a:gd name="connsiteX1" fmla="*/ 1943387 w 4042376"/>
              <a:gd name="connsiteY1" fmla="*/ 41652 h 2393968"/>
              <a:gd name="connsiteX2" fmla="*/ 4042376 w 4042376"/>
              <a:gd name="connsiteY2" fmla="*/ 1617437 h 2393968"/>
              <a:gd name="connsiteX3" fmla="*/ 511173 w 4042376"/>
              <a:gd name="connsiteY3" fmla="*/ 2034340 h 2393968"/>
              <a:gd name="connsiteX4" fmla="*/ 168934 w 4042376"/>
              <a:gd name="connsiteY4" fmla="*/ 406092 h 2393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42376" h="2393968">
                <a:moveTo>
                  <a:pt x="168934" y="406092"/>
                </a:moveTo>
                <a:cubicBezTo>
                  <a:pt x="407636" y="73977"/>
                  <a:pt x="1285862" y="-80654"/>
                  <a:pt x="1943387" y="41652"/>
                </a:cubicBezTo>
                <a:cubicBezTo>
                  <a:pt x="2600912" y="163958"/>
                  <a:pt x="4042376" y="315700"/>
                  <a:pt x="4042376" y="1617437"/>
                </a:cubicBezTo>
                <a:cubicBezTo>
                  <a:pt x="4042376" y="2919174"/>
                  <a:pt x="1156747" y="2236231"/>
                  <a:pt x="511173" y="2034340"/>
                </a:cubicBezTo>
                <a:cubicBezTo>
                  <a:pt x="-134401" y="1832449"/>
                  <a:pt x="-69768" y="738207"/>
                  <a:pt x="168934" y="406092"/>
                </a:cubicBezTo>
                <a:close/>
              </a:path>
            </a:pathLst>
          </a:cu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1"/>
          <p:cNvSpPr/>
          <p:nvPr/>
        </p:nvSpPr>
        <p:spPr>
          <a:xfrm rot="1979329">
            <a:off x="4088729" y="932354"/>
            <a:ext cx="1986430" cy="4142936"/>
          </a:xfrm>
          <a:custGeom>
            <a:avLst/>
            <a:gdLst>
              <a:gd name="connsiteX0" fmla="*/ 0 w 4707853"/>
              <a:gd name="connsiteY0" fmla="*/ 2357004 h 4714008"/>
              <a:gd name="connsiteX1" fmla="*/ 2353927 w 4707853"/>
              <a:gd name="connsiteY1" fmla="*/ 0 h 4714008"/>
              <a:gd name="connsiteX2" fmla="*/ 4707854 w 4707853"/>
              <a:gd name="connsiteY2" fmla="*/ 2357004 h 4714008"/>
              <a:gd name="connsiteX3" fmla="*/ 2353927 w 4707853"/>
              <a:gd name="connsiteY3" fmla="*/ 4714008 h 4714008"/>
              <a:gd name="connsiteX4" fmla="*/ 0 w 4707853"/>
              <a:gd name="connsiteY4" fmla="*/ 2357004 h 4714008"/>
              <a:gd name="connsiteX0" fmla="*/ 11905 w 4719759"/>
              <a:gd name="connsiteY0" fmla="*/ 2357004 h 3155253"/>
              <a:gd name="connsiteX1" fmla="*/ 2365832 w 4719759"/>
              <a:gd name="connsiteY1" fmla="*/ 0 h 3155253"/>
              <a:gd name="connsiteX2" fmla="*/ 4719759 w 4719759"/>
              <a:gd name="connsiteY2" fmla="*/ 2357004 h 3155253"/>
              <a:gd name="connsiteX3" fmla="*/ 1756232 w 4719759"/>
              <a:gd name="connsiteY3" fmla="*/ 2976648 h 3155253"/>
              <a:gd name="connsiteX4" fmla="*/ 11905 w 4719759"/>
              <a:gd name="connsiteY4" fmla="*/ 2357004 h 3155253"/>
              <a:gd name="connsiteX0" fmla="*/ 12562 w 4080442"/>
              <a:gd name="connsiteY0" fmla="*/ 1532764 h 3219080"/>
              <a:gd name="connsiteX1" fmla="*/ 1726515 w 4080442"/>
              <a:gd name="connsiteY1" fmla="*/ 11482 h 3219080"/>
              <a:gd name="connsiteX2" fmla="*/ 4080442 w 4080442"/>
              <a:gd name="connsiteY2" fmla="*/ 2368486 h 3219080"/>
              <a:gd name="connsiteX3" fmla="*/ 1116915 w 4080442"/>
              <a:gd name="connsiteY3" fmla="*/ 2988130 h 3219080"/>
              <a:gd name="connsiteX4" fmla="*/ 12562 w 4080442"/>
              <a:gd name="connsiteY4" fmla="*/ 1532764 h 3219080"/>
              <a:gd name="connsiteX0" fmla="*/ 19644 w 4087524"/>
              <a:gd name="connsiteY0" fmla="*/ 1001342 h 2687659"/>
              <a:gd name="connsiteX1" fmla="*/ 1920549 w 4087524"/>
              <a:gd name="connsiteY1" fmla="*/ 17693 h 2687659"/>
              <a:gd name="connsiteX2" fmla="*/ 4087524 w 4087524"/>
              <a:gd name="connsiteY2" fmla="*/ 1837064 h 2687659"/>
              <a:gd name="connsiteX3" fmla="*/ 1123997 w 4087524"/>
              <a:gd name="connsiteY3" fmla="*/ 2456708 h 2687659"/>
              <a:gd name="connsiteX4" fmla="*/ 19644 w 4087524"/>
              <a:gd name="connsiteY4" fmla="*/ 1001342 h 2687659"/>
              <a:gd name="connsiteX0" fmla="*/ 25531 w 3898973"/>
              <a:gd name="connsiteY0" fmla="*/ 661741 h 2748007"/>
              <a:gd name="connsiteX1" fmla="*/ 1731998 w 3898973"/>
              <a:gd name="connsiteY1" fmla="*/ 53715 h 2748007"/>
              <a:gd name="connsiteX2" fmla="*/ 3898973 w 3898973"/>
              <a:gd name="connsiteY2" fmla="*/ 1873086 h 2748007"/>
              <a:gd name="connsiteX3" fmla="*/ 935446 w 3898973"/>
              <a:gd name="connsiteY3" fmla="*/ 2492730 h 2748007"/>
              <a:gd name="connsiteX4" fmla="*/ 25531 w 3898973"/>
              <a:gd name="connsiteY4" fmla="*/ 661741 h 2748007"/>
              <a:gd name="connsiteX0" fmla="*/ 164123 w 4037565"/>
              <a:gd name="connsiteY0" fmla="*/ 659072 h 2646949"/>
              <a:gd name="connsiteX1" fmla="*/ 1870590 w 4037565"/>
              <a:gd name="connsiteY1" fmla="*/ 51046 h 2646949"/>
              <a:gd name="connsiteX2" fmla="*/ 4037565 w 4037565"/>
              <a:gd name="connsiteY2" fmla="*/ 1870417 h 2646949"/>
              <a:gd name="connsiteX3" fmla="*/ 506362 w 4037565"/>
              <a:gd name="connsiteY3" fmla="*/ 2287320 h 2646949"/>
              <a:gd name="connsiteX4" fmla="*/ 164123 w 4037565"/>
              <a:gd name="connsiteY4" fmla="*/ 659072 h 2646949"/>
              <a:gd name="connsiteX0" fmla="*/ 168934 w 4042376"/>
              <a:gd name="connsiteY0" fmla="*/ 439425 h 2427301"/>
              <a:gd name="connsiteX1" fmla="*/ 1943387 w 4042376"/>
              <a:gd name="connsiteY1" fmla="*/ 74985 h 2427301"/>
              <a:gd name="connsiteX2" fmla="*/ 4042376 w 4042376"/>
              <a:gd name="connsiteY2" fmla="*/ 1650770 h 2427301"/>
              <a:gd name="connsiteX3" fmla="*/ 511173 w 4042376"/>
              <a:gd name="connsiteY3" fmla="*/ 2067673 h 2427301"/>
              <a:gd name="connsiteX4" fmla="*/ 168934 w 4042376"/>
              <a:gd name="connsiteY4" fmla="*/ 439425 h 2427301"/>
              <a:gd name="connsiteX0" fmla="*/ 168934 w 4042376"/>
              <a:gd name="connsiteY0" fmla="*/ 406092 h 2393968"/>
              <a:gd name="connsiteX1" fmla="*/ 1943387 w 4042376"/>
              <a:gd name="connsiteY1" fmla="*/ 41652 h 2393968"/>
              <a:gd name="connsiteX2" fmla="*/ 4042376 w 4042376"/>
              <a:gd name="connsiteY2" fmla="*/ 1617437 h 2393968"/>
              <a:gd name="connsiteX3" fmla="*/ 511173 w 4042376"/>
              <a:gd name="connsiteY3" fmla="*/ 2034340 h 2393968"/>
              <a:gd name="connsiteX4" fmla="*/ 168934 w 4042376"/>
              <a:gd name="connsiteY4" fmla="*/ 406092 h 2393968"/>
              <a:gd name="connsiteX0" fmla="*/ 168934 w 4042376"/>
              <a:gd name="connsiteY0" fmla="*/ 463148 h 2451024"/>
              <a:gd name="connsiteX1" fmla="*/ 602851 w 4042376"/>
              <a:gd name="connsiteY1" fmla="*/ 197623 h 2451024"/>
              <a:gd name="connsiteX2" fmla="*/ 1943387 w 4042376"/>
              <a:gd name="connsiteY2" fmla="*/ 98708 h 2451024"/>
              <a:gd name="connsiteX3" fmla="*/ 4042376 w 4042376"/>
              <a:gd name="connsiteY3" fmla="*/ 1674493 h 2451024"/>
              <a:gd name="connsiteX4" fmla="*/ 511173 w 4042376"/>
              <a:gd name="connsiteY4" fmla="*/ 2091396 h 2451024"/>
              <a:gd name="connsiteX5" fmla="*/ 168934 w 4042376"/>
              <a:gd name="connsiteY5" fmla="*/ 463148 h 2451024"/>
              <a:gd name="connsiteX0" fmla="*/ 105368 w 3978810"/>
              <a:gd name="connsiteY0" fmla="*/ 3436813 h 5424689"/>
              <a:gd name="connsiteX1" fmla="*/ 964540 w 3978810"/>
              <a:gd name="connsiteY1" fmla="*/ 1151 h 5424689"/>
              <a:gd name="connsiteX2" fmla="*/ 1879821 w 3978810"/>
              <a:gd name="connsiteY2" fmla="*/ 3072373 h 5424689"/>
              <a:gd name="connsiteX3" fmla="*/ 3978810 w 3978810"/>
              <a:gd name="connsiteY3" fmla="*/ 4648158 h 5424689"/>
              <a:gd name="connsiteX4" fmla="*/ 447607 w 3978810"/>
              <a:gd name="connsiteY4" fmla="*/ 5065061 h 5424689"/>
              <a:gd name="connsiteX5" fmla="*/ 105368 w 3978810"/>
              <a:gd name="connsiteY5" fmla="*/ 3436813 h 5424689"/>
              <a:gd name="connsiteX0" fmla="*/ 105368 w 3978810"/>
              <a:gd name="connsiteY0" fmla="*/ 3465730 h 5453606"/>
              <a:gd name="connsiteX1" fmla="*/ 964540 w 3978810"/>
              <a:gd name="connsiteY1" fmla="*/ 30068 h 5453606"/>
              <a:gd name="connsiteX2" fmla="*/ 1446783 w 3978810"/>
              <a:gd name="connsiteY2" fmla="*/ 1862507 h 5453606"/>
              <a:gd name="connsiteX3" fmla="*/ 1879821 w 3978810"/>
              <a:gd name="connsiteY3" fmla="*/ 3101290 h 5453606"/>
              <a:gd name="connsiteX4" fmla="*/ 3978810 w 3978810"/>
              <a:gd name="connsiteY4" fmla="*/ 4677075 h 5453606"/>
              <a:gd name="connsiteX5" fmla="*/ 447607 w 3978810"/>
              <a:gd name="connsiteY5" fmla="*/ 5093978 h 5453606"/>
              <a:gd name="connsiteX6" fmla="*/ 105368 w 3978810"/>
              <a:gd name="connsiteY6" fmla="*/ 3465730 h 5453606"/>
              <a:gd name="connsiteX0" fmla="*/ 105368 w 3978810"/>
              <a:gd name="connsiteY0" fmla="*/ 3528600 h 5516476"/>
              <a:gd name="connsiteX1" fmla="*/ 964540 w 3978810"/>
              <a:gd name="connsiteY1" fmla="*/ 92938 h 5516476"/>
              <a:gd name="connsiteX2" fmla="*/ 2099032 w 3978810"/>
              <a:gd name="connsiteY2" fmla="*/ 681341 h 5516476"/>
              <a:gd name="connsiteX3" fmla="*/ 1879821 w 3978810"/>
              <a:gd name="connsiteY3" fmla="*/ 3164160 h 5516476"/>
              <a:gd name="connsiteX4" fmla="*/ 3978810 w 3978810"/>
              <a:gd name="connsiteY4" fmla="*/ 4739945 h 5516476"/>
              <a:gd name="connsiteX5" fmla="*/ 447607 w 3978810"/>
              <a:gd name="connsiteY5" fmla="*/ 5156848 h 5516476"/>
              <a:gd name="connsiteX6" fmla="*/ 105368 w 3978810"/>
              <a:gd name="connsiteY6" fmla="*/ 3528600 h 5516476"/>
              <a:gd name="connsiteX0" fmla="*/ 12166 w 3885608"/>
              <a:gd name="connsiteY0" fmla="*/ 3528600 h 5559869"/>
              <a:gd name="connsiteX1" fmla="*/ 871338 w 3885608"/>
              <a:gd name="connsiteY1" fmla="*/ 92938 h 5559869"/>
              <a:gd name="connsiteX2" fmla="*/ 2005830 w 3885608"/>
              <a:gd name="connsiteY2" fmla="*/ 681341 h 5559869"/>
              <a:gd name="connsiteX3" fmla="*/ 1786619 w 3885608"/>
              <a:gd name="connsiteY3" fmla="*/ 3164160 h 5559869"/>
              <a:gd name="connsiteX4" fmla="*/ 3885608 w 3885608"/>
              <a:gd name="connsiteY4" fmla="*/ 4739945 h 5559869"/>
              <a:gd name="connsiteX5" fmla="*/ 637172 w 3885608"/>
              <a:gd name="connsiteY5" fmla="*/ 5251341 h 5559869"/>
              <a:gd name="connsiteX6" fmla="*/ 12166 w 3885608"/>
              <a:gd name="connsiteY6" fmla="*/ 3528600 h 5559869"/>
              <a:gd name="connsiteX0" fmla="*/ 6501 w 4005179"/>
              <a:gd name="connsiteY0" fmla="*/ 3596956 h 5555715"/>
              <a:gd name="connsiteX1" fmla="*/ 990909 w 4005179"/>
              <a:gd name="connsiteY1" fmla="*/ 92938 h 5555715"/>
              <a:gd name="connsiteX2" fmla="*/ 2125401 w 4005179"/>
              <a:gd name="connsiteY2" fmla="*/ 681341 h 5555715"/>
              <a:gd name="connsiteX3" fmla="*/ 1906190 w 4005179"/>
              <a:gd name="connsiteY3" fmla="*/ 3164160 h 5555715"/>
              <a:gd name="connsiteX4" fmla="*/ 4005179 w 4005179"/>
              <a:gd name="connsiteY4" fmla="*/ 4739945 h 5555715"/>
              <a:gd name="connsiteX5" fmla="*/ 756743 w 4005179"/>
              <a:gd name="connsiteY5" fmla="*/ 5251341 h 5555715"/>
              <a:gd name="connsiteX6" fmla="*/ 6501 w 4005179"/>
              <a:gd name="connsiteY6" fmla="*/ 3596956 h 5555715"/>
              <a:gd name="connsiteX0" fmla="*/ 2396 w 4001074"/>
              <a:gd name="connsiteY0" fmla="*/ 3596956 h 5512836"/>
              <a:gd name="connsiteX1" fmla="*/ 986804 w 4001074"/>
              <a:gd name="connsiteY1" fmla="*/ 92938 h 5512836"/>
              <a:gd name="connsiteX2" fmla="*/ 2121296 w 4001074"/>
              <a:gd name="connsiteY2" fmla="*/ 681341 h 5512836"/>
              <a:gd name="connsiteX3" fmla="*/ 1902085 w 4001074"/>
              <a:gd name="connsiteY3" fmla="*/ 3164160 h 5512836"/>
              <a:gd name="connsiteX4" fmla="*/ 4001074 w 4001074"/>
              <a:gd name="connsiteY4" fmla="*/ 4739945 h 5512836"/>
              <a:gd name="connsiteX5" fmla="*/ 828548 w 4001074"/>
              <a:gd name="connsiteY5" fmla="*/ 5157403 h 5512836"/>
              <a:gd name="connsiteX6" fmla="*/ 2396 w 4001074"/>
              <a:gd name="connsiteY6" fmla="*/ 3596956 h 5512836"/>
              <a:gd name="connsiteX0" fmla="*/ 854 w 2164489"/>
              <a:gd name="connsiteY0" fmla="*/ 3596956 h 5912917"/>
              <a:gd name="connsiteX1" fmla="*/ 985262 w 2164489"/>
              <a:gd name="connsiteY1" fmla="*/ 92938 h 5912917"/>
              <a:gd name="connsiteX2" fmla="*/ 2119754 w 2164489"/>
              <a:gd name="connsiteY2" fmla="*/ 681341 h 5912917"/>
              <a:gd name="connsiteX3" fmla="*/ 1900543 w 2164489"/>
              <a:gd name="connsiteY3" fmla="*/ 3164160 h 5912917"/>
              <a:gd name="connsiteX4" fmla="*/ 1563353 w 2164489"/>
              <a:gd name="connsiteY4" fmla="*/ 5310087 h 5912917"/>
              <a:gd name="connsiteX5" fmla="*/ 827006 w 2164489"/>
              <a:gd name="connsiteY5" fmla="*/ 5157403 h 5912917"/>
              <a:gd name="connsiteX6" fmla="*/ 854 w 2164489"/>
              <a:gd name="connsiteY6" fmla="*/ 3596956 h 5912917"/>
              <a:gd name="connsiteX0" fmla="*/ 938 w 2180820"/>
              <a:gd name="connsiteY0" fmla="*/ 3596956 h 5161999"/>
              <a:gd name="connsiteX1" fmla="*/ 985346 w 2180820"/>
              <a:gd name="connsiteY1" fmla="*/ 92938 h 5161999"/>
              <a:gd name="connsiteX2" fmla="*/ 2119838 w 2180820"/>
              <a:gd name="connsiteY2" fmla="*/ 681341 h 5161999"/>
              <a:gd name="connsiteX3" fmla="*/ 1900627 w 2180820"/>
              <a:gd name="connsiteY3" fmla="*/ 3164160 h 5161999"/>
              <a:gd name="connsiteX4" fmla="*/ 827090 w 2180820"/>
              <a:gd name="connsiteY4" fmla="*/ 5157403 h 5161999"/>
              <a:gd name="connsiteX5" fmla="*/ 938 w 2180820"/>
              <a:gd name="connsiteY5" fmla="*/ 3596956 h 5161999"/>
              <a:gd name="connsiteX0" fmla="*/ 155 w 2177581"/>
              <a:gd name="connsiteY0" fmla="*/ 3596956 h 5487111"/>
              <a:gd name="connsiteX1" fmla="*/ 984563 w 2177581"/>
              <a:gd name="connsiteY1" fmla="*/ 92938 h 5487111"/>
              <a:gd name="connsiteX2" fmla="*/ 2119055 w 2177581"/>
              <a:gd name="connsiteY2" fmla="*/ 681341 h 5487111"/>
              <a:gd name="connsiteX3" fmla="*/ 1899844 w 2177581"/>
              <a:gd name="connsiteY3" fmla="*/ 3164160 h 5487111"/>
              <a:gd name="connsiteX4" fmla="*/ 916839 w 2177581"/>
              <a:gd name="connsiteY4" fmla="*/ 5483623 h 5487111"/>
              <a:gd name="connsiteX5" fmla="*/ 155 w 2177581"/>
              <a:gd name="connsiteY5" fmla="*/ 3596956 h 5487111"/>
              <a:gd name="connsiteX0" fmla="*/ 144 w 2229210"/>
              <a:gd name="connsiteY0" fmla="*/ 3838900 h 5493578"/>
              <a:gd name="connsiteX1" fmla="*/ 1036192 w 2229210"/>
              <a:gd name="connsiteY1" fmla="*/ 92938 h 5493578"/>
              <a:gd name="connsiteX2" fmla="*/ 2170684 w 2229210"/>
              <a:gd name="connsiteY2" fmla="*/ 681341 h 5493578"/>
              <a:gd name="connsiteX3" fmla="*/ 1951473 w 2229210"/>
              <a:gd name="connsiteY3" fmla="*/ 3164160 h 5493578"/>
              <a:gd name="connsiteX4" fmla="*/ 968468 w 2229210"/>
              <a:gd name="connsiteY4" fmla="*/ 5483623 h 5493578"/>
              <a:gd name="connsiteX5" fmla="*/ 144 w 2229210"/>
              <a:gd name="connsiteY5" fmla="*/ 3838900 h 5493578"/>
              <a:gd name="connsiteX0" fmla="*/ 1 w 2227205"/>
              <a:gd name="connsiteY0" fmla="*/ 3838900 h 5171454"/>
              <a:gd name="connsiteX1" fmla="*/ 1036049 w 2227205"/>
              <a:gd name="connsiteY1" fmla="*/ 92938 h 5171454"/>
              <a:gd name="connsiteX2" fmla="*/ 2170541 w 2227205"/>
              <a:gd name="connsiteY2" fmla="*/ 681341 h 5171454"/>
              <a:gd name="connsiteX3" fmla="*/ 1951330 w 2227205"/>
              <a:gd name="connsiteY3" fmla="*/ 3164160 h 5171454"/>
              <a:gd name="connsiteX4" fmla="*/ 1040829 w 2227205"/>
              <a:gd name="connsiteY4" fmla="*/ 5157657 h 5171454"/>
              <a:gd name="connsiteX5" fmla="*/ 1 w 2227205"/>
              <a:gd name="connsiteY5" fmla="*/ 3838900 h 5171454"/>
              <a:gd name="connsiteX0" fmla="*/ 0 w 2295376"/>
              <a:gd name="connsiteY0" fmla="*/ 4351127 h 5233803"/>
              <a:gd name="connsiteX1" fmla="*/ 1104221 w 2295376"/>
              <a:gd name="connsiteY1" fmla="*/ 92938 h 5233803"/>
              <a:gd name="connsiteX2" fmla="*/ 2238713 w 2295376"/>
              <a:gd name="connsiteY2" fmla="*/ 681341 h 5233803"/>
              <a:gd name="connsiteX3" fmla="*/ 2019502 w 2295376"/>
              <a:gd name="connsiteY3" fmla="*/ 3164160 h 5233803"/>
              <a:gd name="connsiteX4" fmla="*/ 1109001 w 2295376"/>
              <a:gd name="connsiteY4" fmla="*/ 5157657 h 5233803"/>
              <a:gd name="connsiteX5" fmla="*/ 0 w 2295376"/>
              <a:gd name="connsiteY5" fmla="*/ 4351127 h 5233803"/>
              <a:gd name="connsiteX0" fmla="*/ 158 w 2297558"/>
              <a:gd name="connsiteY0" fmla="*/ 4351127 h 5129793"/>
              <a:gd name="connsiteX1" fmla="*/ 1104379 w 2297558"/>
              <a:gd name="connsiteY1" fmla="*/ 92938 h 5129793"/>
              <a:gd name="connsiteX2" fmla="*/ 2238871 w 2297558"/>
              <a:gd name="connsiteY2" fmla="*/ 681341 h 5129793"/>
              <a:gd name="connsiteX3" fmla="*/ 2019660 w 2297558"/>
              <a:gd name="connsiteY3" fmla="*/ 3164160 h 5129793"/>
              <a:gd name="connsiteX4" fmla="*/ 1030596 w 2297558"/>
              <a:gd name="connsiteY4" fmla="*/ 5034495 h 5129793"/>
              <a:gd name="connsiteX5" fmla="*/ 158 w 2297558"/>
              <a:gd name="connsiteY5" fmla="*/ 4351127 h 5129793"/>
              <a:gd name="connsiteX0" fmla="*/ 156 w 2279177"/>
              <a:gd name="connsiteY0" fmla="*/ 4350552 h 5131164"/>
              <a:gd name="connsiteX1" fmla="*/ 1104377 w 2279177"/>
              <a:gd name="connsiteY1" fmla="*/ 92363 h 5131164"/>
              <a:gd name="connsiteX2" fmla="*/ 2238869 w 2279177"/>
              <a:gd name="connsiteY2" fmla="*/ 680766 h 5131164"/>
              <a:gd name="connsiteX3" fmla="*/ 1931472 w 2279177"/>
              <a:gd name="connsiteY3" fmla="*/ 3137080 h 5131164"/>
              <a:gd name="connsiteX4" fmla="*/ 1030594 w 2279177"/>
              <a:gd name="connsiteY4" fmla="*/ 5033920 h 5131164"/>
              <a:gd name="connsiteX5" fmla="*/ 156 w 2279177"/>
              <a:gd name="connsiteY5" fmla="*/ 4350552 h 5131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79177" h="5131164">
                <a:moveTo>
                  <a:pt x="156" y="4350552"/>
                </a:moveTo>
                <a:cubicBezTo>
                  <a:pt x="12453" y="3526959"/>
                  <a:pt x="808635" y="153103"/>
                  <a:pt x="1104377" y="92363"/>
                </a:cubicBezTo>
                <a:cubicBezTo>
                  <a:pt x="1327946" y="-174841"/>
                  <a:pt x="2101020" y="173313"/>
                  <a:pt x="2238869" y="680766"/>
                </a:cubicBezTo>
                <a:cubicBezTo>
                  <a:pt x="2376718" y="1188219"/>
                  <a:pt x="2132851" y="2411554"/>
                  <a:pt x="1931472" y="3137080"/>
                </a:cubicBezTo>
                <a:cubicBezTo>
                  <a:pt x="1730093" y="3862606"/>
                  <a:pt x="1352480" y="4831675"/>
                  <a:pt x="1030594" y="5033920"/>
                </a:cubicBezTo>
                <a:cubicBezTo>
                  <a:pt x="708708" y="5236165"/>
                  <a:pt x="-12141" y="5174145"/>
                  <a:pt x="156" y="4350552"/>
                </a:cubicBezTo>
                <a:close/>
              </a:path>
            </a:pathLst>
          </a:custGeom>
          <a:noFill/>
          <a:ln w="19050">
            <a:solidFill>
              <a:schemeClr val="accent2"/>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352339" y="6099284"/>
            <a:ext cx="11246968" cy="584775"/>
          </a:xfrm>
          <a:prstGeom prst="rect">
            <a:avLst/>
          </a:prstGeom>
        </p:spPr>
        <p:txBody>
          <a:bodyPr wrap="square">
            <a:spAutoFit/>
          </a:bodyPr>
          <a:lstStyle/>
          <a:p>
            <a:r>
              <a:rPr lang="en-US" sz="3200" dirty="0"/>
              <a:t>Scattered, incomplete, inconsistent, and created at different times</a:t>
            </a:r>
          </a:p>
        </p:txBody>
      </p:sp>
    </p:spTree>
    <p:extLst>
      <p:ext uri="{BB962C8B-B14F-4D97-AF65-F5344CB8AC3E}">
        <p14:creationId xmlns:p14="http://schemas.microsoft.com/office/powerpoint/2010/main" val="21715608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a:t>DiSCOs</a:t>
            </a:r>
            <a:r>
              <a:rPr lang="en-US" dirty="0"/>
              <a:t> connect through shared identifiers</a:t>
            </a:r>
          </a:p>
        </p:txBody>
      </p:sp>
      <p:sp>
        <p:nvSpPr>
          <p:cNvPr id="23" name="TextBox 22"/>
          <p:cNvSpPr txBox="1"/>
          <p:nvPr/>
        </p:nvSpPr>
        <p:spPr>
          <a:xfrm>
            <a:off x="7452686" y="4153582"/>
            <a:ext cx="2526460" cy="1323439"/>
          </a:xfrm>
          <a:prstGeom prst="rect">
            <a:avLst/>
          </a:prstGeom>
          <a:noFill/>
          <a:ln>
            <a:solidFill>
              <a:schemeClr val="accent1">
                <a:shade val="50000"/>
              </a:schemeClr>
            </a:solidFill>
          </a:ln>
        </p:spPr>
        <p:txBody>
          <a:bodyPr wrap="square" rtlCol="0">
            <a:spAutoFit/>
          </a:bodyPr>
          <a:lstStyle/>
          <a:p>
            <a:pPr algn="ctr"/>
            <a:r>
              <a:rPr lang="en-US" sz="4000" dirty="0"/>
              <a:t>source:</a:t>
            </a:r>
          </a:p>
          <a:p>
            <a:pPr algn="ctr"/>
            <a:r>
              <a:rPr lang="en-US" sz="4000" dirty="0"/>
              <a:t>publisher</a:t>
            </a:r>
          </a:p>
        </p:txBody>
      </p:sp>
      <p:grpSp>
        <p:nvGrpSpPr>
          <p:cNvPr id="94" name="Group 93"/>
          <p:cNvGrpSpPr/>
          <p:nvPr/>
        </p:nvGrpSpPr>
        <p:grpSpPr>
          <a:xfrm>
            <a:off x="2626540" y="3031034"/>
            <a:ext cx="1047786" cy="1312969"/>
            <a:chOff x="2293877" y="3371939"/>
            <a:chExt cx="1172260" cy="1531416"/>
          </a:xfrm>
        </p:grpSpPr>
        <p:pic>
          <p:nvPicPr>
            <p:cNvPr id="95" name="Picture 9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0761" y="3371939"/>
              <a:ext cx="838490" cy="1064737"/>
            </a:xfrm>
            <a:prstGeom prst="rect">
              <a:avLst/>
            </a:prstGeom>
          </p:spPr>
        </p:pic>
        <p:sp>
          <p:nvSpPr>
            <p:cNvPr id="96" name="TextBox 95"/>
            <p:cNvSpPr txBox="1"/>
            <p:nvPr/>
          </p:nvSpPr>
          <p:spPr>
            <a:xfrm>
              <a:off x="2293877" y="4436676"/>
              <a:ext cx="1172260" cy="466679"/>
            </a:xfrm>
            <a:prstGeom prst="rect">
              <a:avLst/>
            </a:prstGeom>
            <a:noFill/>
          </p:spPr>
          <p:txBody>
            <a:bodyPr wrap="none" rtlCol="0">
              <a:spAutoFit/>
            </a:bodyPr>
            <a:lstStyle/>
            <a:p>
              <a:pPr algn="ctr"/>
              <a:r>
                <a:rPr lang="en-US" sz="2000" b="1" dirty="0"/>
                <a:t>ARTICLE</a:t>
              </a:r>
            </a:p>
          </p:txBody>
        </p:sp>
      </p:grpSp>
      <p:grpSp>
        <p:nvGrpSpPr>
          <p:cNvPr id="97" name="Group 96"/>
          <p:cNvGrpSpPr/>
          <p:nvPr/>
        </p:nvGrpSpPr>
        <p:grpSpPr>
          <a:xfrm>
            <a:off x="5275110" y="1050609"/>
            <a:ext cx="1050993" cy="1378826"/>
            <a:chOff x="884070" y="4544744"/>
            <a:chExt cx="1205515" cy="1579083"/>
          </a:xfrm>
        </p:grpSpPr>
        <p:pic>
          <p:nvPicPr>
            <p:cNvPr id="98" name="Picture 9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4795" y="4544744"/>
              <a:ext cx="899659" cy="1135377"/>
            </a:xfrm>
            <a:prstGeom prst="rect">
              <a:avLst/>
            </a:prstGeom>
            <a:effectLst>
              <a:glow rad="50800">
                <a:schemeClr val="bg1">
                  <a:alpha val="23000"/>
                </a:schemeClr>
              </a:glow>
            </a:effectLst>
          </p:spPr>
        </p:pic>
        <p:sp>
          <p:nvSpPr>
            <p:cNvPr id="99" name="TextBox 98"/>
            <p:cNvSpPr txBox="1"/>
            <p:nvPr/>
          </p:nvSpPr>
          <p:spPr>
            <a:xfrm>
              <a:off x="884070" y="5665606"/>
              <a:ext cx="1205515" cy="458221"/>
            </a:xfrm>
            <a:prstGeom prst="rect">
              <a:avLst/>
            </a:prstGeom>
            <a:noFill/>
          </p:spPr>
          <p:txBody>
            <a:bodyPr wrap="none" rtlCol="0">
              <a:spAutoFit/>
            </a:bodyPr>
            <a:lstStyle/>
            <a:p>
              <a:pPr algn="ctr"/>
              <a:r>
                <a:rPr lang="en-US" sz="2000" b="1" dirty="0"/>
                <a:t>PERSON</a:t>
              </a:r>
            </a:p>
          </p:txBody>
        </p:sp>
      </p:grpSp>
      <p:cxnSp>
        <p:nvCxnSpPr>
          <p:cNvPr id="100" name="Straight Arrow Connector 99"/>
          <p:cNvCxnSpPr/>
          <p:nvPr/>
        </p:nvCxnSpPr>
        <p:spPr>
          <a:xfrm flipV="1">
            <a:off x="3771896" y="1908430"/>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sp>
        <p:nvSpPr>
          <p:cNvPr id="101" name="TextBox 100"/>
          <p:cNvSpPr txBox="1"/>
          <p:nvPr/>
        </p:nvSpPr>
        <p:spPr>
          <a:xfrm rot="19370197">
            <a:off x="3750205" y="2254310"/>
            <a:ext cx="983256" cy="400110"/>
          </a:xfrm>
          <a:prstGeom prst="rect">
            <a:avLst/>
          </a:prstGeom>
          <a:noFill/>
        </p:spPr>
        <p:txBody>
          <a:bodyPr wrap="square" rtlCol="0">
            <a:spAutoFit/>
          </a:bodyPr>
          <a:lstStyle/>
          <a:p>
            <a:r>
              <a:rPr lang="en-US" sz="2000" dirty="0"/>
              <a:t>creator</a:t>
            </a:r>
          </a:p>
        </p:txBody>
      </p:sp>
      <p:sp>
        <p:nvSpPr>
          <p:cNvPr id="102" name="TextBox 101"/>
          <p:cNvSpPr txBox="1"/>
          <p:nvPr/>
        </p:nvSpPr>
        <p:spPr>
          <a:xfrm rot="2241212">
            <a:off x="1644472" y="2253658"/>
            <a:ext cx="888057" cy="400110"/>
          </a:xfrm>
          <a:prstGeom prst="rect">
            <a:avLst/>
          </a:prstGeom>
          <a:noFill/>
        </p:spPr>
        <p:txBody>
          <a:bodyPr wrap="square" rtlCol="0">
            <a:spAutoFit/>
          </a:bodyPr>
          <a:lstStyle/>
          <a:p>
            <a:r>
              <a:rPr lang="en-US" sz="2000" dirty="0" err="1"/>
              <a:t>partOf</a:t>
            </a:r>
            <a:endParaRPr lang="en-US" sz="2000" dirty="0"/>
          </a:p>
        </p:txBody>
      </p:sp>
      <p:sp>
        <p:nvSpPr>
          <p:cNvPr id="103" name="TextBox 102"/>
          <p:cNvSpPr txBox="1"/>
          <p:nvPr/>
        </p:nvSpPr>
        <p:spPr>
          <a:xfrm rot="19397213">
            <a:off x="1466448" y="4486152"/>
            <a:ext cx="716687" cy="400110"/>
          </a:xfrm>
          <a:prstGeom prst="rect">
            <a:avLst/>
          </a:prstGeom>
          <a:noFill/>
        </p:spPr>
        <p:txBody>
          <a:bodyPr wrap="square" rtlCol="0">
            <a:spAutoFit/>
          </a:bodyPr>
          <a:lstStyle/>
          <a:p>
            <a:r>
              <a:rPr lang="en-US" sz="2000" dirty="0"/>
              <a:t>cites</a:t>
            </a:r>
          </a:p>
        </p:txBody>
      </p:sp>
      <p:grpSp>
        <p:nvGrpSpPr>
          <p:cNvPr id="104" name="Group 103"/>
          <p:cNvGrpSpPr/>
          <p:nvPr/>
        </p:nvGrpSpPr>
        <p:grpSpPr>
          <a:xfrm>
            <a:off x="33108" y="1074998"/>
            <a:ext cx="1186543" cy="1330048"/>
            <a:chOff x="5219441" y="1429232"/>
            <a:chExt cx="1186542" cy="1330046"/>
          </a:xfrm>
        </p:grpSpPr>
        <p:pic>
          <p:nvPicPr>
            <p:cNvPr id="105" name="Picture 10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3774" y="1429232"/>
              <a:ext cx="711723" cy="899967"/>
            </a:xfrm>
            <a:prstGeom prst="rect">
              <a:avLst/>
            </a:prstGeom>
            <a:solidFill>
              <a:schemeClr val="bg1"/>
            </a:solidFill>
          </p:spPr>
        </p:pic>
        <p:sp>
          <p:nvSpPr>
            <p:cNvPr id="106" name="TextBox 105"/>
            <p:cNvSpPr txBox="1"/>
            <p:nvPr/>
          </p:nvSpPr>
          <p:spPr>
            <a:xfrm>
              <a:off x="5219441" y="2359169"/>
              <a:ext cx="1186542" cy="400109"/>
            </a:xfrm>
            <a:prstGeom prst="rect">
              <a:avLst/>
            </a:prstGeom>
            <a:noFill/>
          </p:spPr>
          <p:txBody>
            <a:bodyPr wrap="none" rtlCol="0">
              <a:spAutoFit/>
            </a:bodyPr>
            <a:lstStyle/>
            <a:p>
              <a:pPr algn="ctr"/>
              <a:r>
                <a:rPr lang="en-US" sz="2000" b="1" dirty="0"/>
                <a:t>JOURNAL</a:t>
              </a:r>
            </a:p>
          </p:txBody>
        </p:sp>
      </p:grpSp>
      <p:grpSp>
        <p:nvGrpSpPr>
          <p:cNvPr id="107" name="Group 106"/>
          <p:cNvGrpSpPr/>
          <p:nvPr/>
        </p:nvGrpSpPr>
        <p:grpSpPr>
          <a:xfrm>
            <a:off x="102486" y="5284560"/>
            <a:ext cx="1047786" cy="1311441"/>
            <a:chOff x="2298258" y="3371939"/>
            <a:chExt cx="1163500" cy="1532198"/>
          </a:xfrm>
        </p:grpSpPr>
        <p:pic>
          <p:nvPicPr>
            <p:cNvPr id="108" name="Picture 10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0761" y="3371939"/>
              <a:ext cx="838490" cy="1064737"/>
            </a:xfrm>
            <a:prstGeom prst="rect">
              <a:avLst/>
            </a:prstGeom>
          </p:spPr>
        </p:pic>
        <p:sp>
          <p:nvSpPr>
            <p:cNvPr id="109" name="TextBox 108"/>
            <p:cNvSpPr txBox="1"/>
            <p:nvPr/>
          </p:nvSpPr>
          <p:spPr>
            <a:xfrm>
              <a:off x="2298258" y="4436676"/>
              <a:ext cx="1163500" cy="467461"/>
            </a:xfrm>
            <a:prstGeom prst="rect">
              <a:avLst/>
            </a:prstGeom>
            <a:noFill/>
          </p:spPr>
          <p:txBody>
            <a:bodyPr wrap="none" rtlCol="0">
              <a:spAutoFit/>
            </a:bodyPr>
            <a:lstStyle/>
            <a:p>
              <a:pPr algn="ctr"/>
              <a:r>
                <a:rPr lang="en-US" sz="2000" b="1" dirty="0"/>
                <a:t>ARTICLE</a:t>
              </a:r>
            </a:p>
          </p:txBody>
        </p:sp>
      </p:grpSp>
      <p:cxnSp>
        <p:nvCxnSpPr>
          <p:cNvPr id="110" name="Straight Arrow Connector 109"/>
          <p:cNvCxnSpPr/>
          <p:nvPr/>
        </p:nvCxnSpPr>
        <p:spPr>
          <a:xfrm flipH="1" flipV="1">
            <a:off x="1088222" y="1908430"/>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cxnSp>
        <p:nvCxnSpPr>
          <p:cNvPr id="111" name="Straight Arrow Connector 110"/>
          <p:cNvCxnSpPr/>
          <p:nvPr/>
        </p:nvCxnSpPr>
        <p:spPr>
          <a:xfrm flipH="1">
            <a:off x="1088222" y="4344624"/>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91144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a:t>DiSCOs</a:t>
            </a:r>
            <a:r>
              <a:rPr lang="en-US" dirty="0"/>
              <a:t> connect through shared identifiers</a:t>
            </a:r>
          </a:p>
        </p:txBody>
      </p:sp>
      <p:sp>
        <p:nvSpPr>
          <p:cNvPr id="26" name="TextBox 25"/>
          <p:cNvSpPr txBox="1"/>
          <p:nvPr/>
        </p:nvSpPr>
        <p:spPr>
          <a:xfrm>
            <a:off x="651985" y="1415366"/>
            <a:ext cx="2873176" cy="1323439"/>
          </a:xfrm>
          <a:prstGeom prst="rect">
            <a:avLst/>
          </a:prstGeom>
          <a:noFill/>
          <a:ln>
            <a:solidFill>
              <a:schemeClr val="accent1">
                <a:shade val="50000"/>
              </a:schemeClr>
            </a:solidFill>
          </a:ln>
        </p:spPr>
        <p:txBody>
          <a:bodyPr wrap="square" rtlCol="0">
            <a:spAutoFit/>
          </a:bodyPr>
          <a:lstStyle/>
          <a:p>
            <a:pPr algn="ctr"/>
            <a:r>
              <a:rPr lang="en-US" sz="4000" dirty="0"/>
              <a:t>source: data repository</a:t>
            </a:r>
          </a:p>
        </p:txBody>
      </p:sp>
      <p:cxnSp>
        <p:nvCxnSpPr>
          <p:cNvPr id="32" name="Straight Arrow Connector 31"/>
          <p:cNvCxnSpPr/>
          <p:nvPr/>
        </p:nvCxnSpPr>
        <p:spPr>
          <a:xfrm>
            <a:off x="3729195" y="3526683"/>
            <a:ext cx="4338918" cy="8701"/>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a:xfrm>
            <a:off x="2626540" y="3031034"/>
            <a:ext cx="1047786" cy="1312969"/>
            <a:chOff x="2293877" y="3371939"/>
            <a:chExt cx="1172260" cy="1531416"/>
          </a:xfrm>
        </p:grpSpPr>
        <p:pic>
          <p:nvPicPr>
            <p:cNvPr id="34" name="Picture 3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0761" y="3371939"/>
              <a:ext cx="838490" cy="1064737"/>
            </a:xfrm>
            <a:prstGeom prst="rect">
              <a:avLst/>
            </a:prstGeom>
          </p:spPr>
        </p:pic>
        <p:sp>
          <p:nvSpPr>
            <p:cNvPr id="35" name="TextBox 34"/>
            <p:cNvSpPr txBox="1"/>
            <p:nvPr/>
          </p:nvSpPr>
          <p:spPr>
            <a:xfrm>
              <a:off x="2293877" y="4436676"/>
              <a:ext cx="1172260" cy="466679"/>
            </a:xfrm>
            <a:prstGeom prst="rect">
              <a:avLst/>
            </a:prstGeom>
            <a:noFill/>
          </p:spPr>
          <p:txBody>
            <a:bodyPr wrap="none" rtlCol="0">
              <a:spAutoFit/>
            </a:bodyPr>
            <a:lstStyle/>
            <a:p>
              <a:pPr algn="ctr"/>
              <a:r>
                <a:rPr lang="en-US" sz="2000" b="1" dirty="0"/>
                <a:t>ARTICLE</a:t>
              </a:r>
            </a:p>
          </p:txBody>
        </p:sp>
      </p:grpSp>
      <p:grpSp>
        <p:nvGrpSpPr>
          <p:cNvPr id="41" name="Group 40"/>
          <p:cNvGrpSpPr/>
          <p:nvPr/>
        </p:nvGrpSpPr>
        <p:grpSpPr>
          <a:xfrm>
            <a:off x="5275110" y="1050609"/>
            <a:ext cx="1050993" cy="1378826"/>
            <a:chOff x="884070" y="4544744"/>
            <a:chExt cx="1205515" cy="1579083"/>
          </a:xfrm>
        </p:grpSpPr>
        <p:pic>
          <p:nvPicPr>
            <p:cNvPr id="42" name="Picture 4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4795" y="4544744"/>
              <a:ext cx="899659" cy="1135377"/>
            </a:xfrm>
            <a:prstGeom prst="rect">
              <a:avLst/>
            </a:prstGeom>
            <a:effectLst>
              <a:glow rad="50800">
                <a:schemeClr val="bg1">
                  <a:alpha val="23000"/>
                </a:schemeClr>
              </a:glow>
            </a:effectLst>
          </p:spPr>
        </p:pic>
        <p:sp>
          <p:nvSpPr>
            <p:cNvPr id="43" name="TextBox 42"/>
            <p:cNvSpPr txBox="1"/>
            <p:nvPr/>
          </p:nvSpPr>
          <p:spPr>
            <a:xfrm>
              <a:off x="884070" y="5665606"/>
              <a:ext cx="1205515" cy="458221"/>
            </a:xfrm>
            <a:prstGeom prst="rect">
              <a:avLst/>
            </a:prstGeom>
            <a:noFill/>
          </p:spPr>
          <p:txBody>
            <a:bodyPr wrap="none" rtlCol="0">
              <a:spAutoFit/>
            </a:bodyPr>
            <a:lstStyle/>
            <a:p>
              <a:pPr algn="ctr"/>
              <a:r>
                <a:rPr lang="en-US" sz="2000" b="1" dirty="0"/>
                <a:t>PERSON</a:t>
              </a:r>
            </a:p>
          </p:txBody>
        </p:sp>
      </p:grpSp>
      <p:sp>
        <p:nvSpPr>
          <p:cNvPr id="44" name="TextBox 43"/>
          <p:cNvSpPr txBox="1"/>
          <p:nvPr/>
        </p:nvSpPr>
        <p:spPr>
          <a:xfrm rot="2207400">
            <a:off x="6833174" y="2253658"/>
            <a:ext cx="994301" cy="400110"/>
          </a:xfrm>
          <a:prstGeom prst="rect">
            <a:avLst/>
          </a:prstGeom>
          <a:noFill/>
        </p:spPr>
        <p:txBody>
          <a:bodyPr wrap="square" rtlCol="0">
            <a:spAutoFit/>
          </a:bodyPr>
          <a:lstStyle/>
          <a:p>
            <a:r>
              <a:rPr lang="en-US" sz="2000" dirty="0"/>
              <a:t>creator</a:t>
            </a:r>
          </a:p>
        </p:txBody>
      </p:sp>
      <p:grpSp>
        <p:nvGrpSpPr>
          <p:cNvPr id="46" name="Group 45"/>
          <p:cNvGrpSpPr/>
          <p:nvPr/>
        </p:nvGrpSpPr>
        <p:grpSpPr>
          <a:xfrm>
            <a:off x="8026564" y="3049803"/>
            <a:ext cx="1111458" cy="1294200"/>
            <a:chOff x="9047815" y="3064945"/>
            <a:chExt cx="1111458" cy="1294200"/>
          </a:xfrm>
        </p:grpSpPr>
        <p:pic>
          <p:nvPicPr>
            <p:cNvPr id="47" name="Picture 4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89364" y="3064945"/>
              <a:ext cx="1069909" cy="949956"/>
            </a:xfrm>
            <a:prstGeom prst="rect">
              <a:avLst/>
            </a:prstGeom>
          </p:spPr>
        </p:pic>
        <p:sp>
          <p:nvSpPr>
            <p:cNvPr id="48" name="TextBox 47"/>
            <p:cNvSpPr txBox="1"/>
            <p:nvPr/>
          </p:nvSpPr>
          <p:spPr>
            <a:xfrm>
              <a:off x="9047815" y="3959035"/>
              <a:ext cx="1111458" cy="400110"/>
            </a:xfrm>
            <a:prstGeom prst="rect">
              <a:avLst/>
            </a:prstGeom>
            <a:noFill/>
          </p:spPr>
          <p:txBody>
            <a:bodyPr wrap="none" rtlCol="0">
              <a:spAutoFit/>
            </a:bodyPr>
            <a:lstStyle/>
            <a:p>
              <a:pPr algn="ctr"/>
              <a:r>
                <a:rPr lang="en-US" sz="2000" b="1" dirty="0"/>
                <a:t>DATASET</a:t>
              </a:r>
            </a:p>
          </p:txBody>
        </p:sp>
      </p:grpSp>
      <p:sp>
        <p:nvSpPr>
          <p:cNvPr id="49" name="TextBox 48"/>
          <p:cNvSpPr txBox="1"/>
          <p:nvPr/>
        </p:nvSpPr>
        <p:spPr>
          <a:xfrm>
            <a:off x="5589977" y="3126573"/>
            <a:ext cx="949353" cy="400110"/>
          </a:xfrm>
          <a:prstGeom prst="rect">
            <a:avLst/>
          </a:prstGeom>
          <a:noFill/>
        </p:spPr>
        <p:txBody>
          <a:bodyPr wrap="square" rtlCol="0">
            <a:spAutoFit/>
          </a:bodyPr>
          <a:lstStyle/>
          <a:p>
            <a:r>
              <a:rPr lang="en-US" sz="2000" dirty="0"/>
              <a:t>cites</a:t>
            </a:r>
          </a:p>
        </p:txBody>
      </p:sp>
      <p:cxnSp>
        <p:nvCxnSpPr>
          <p:cNvPr id="50" name="Straight Arrow Connector 49"/>
          <p:cNvCxnSpPr/>
          <p:nvPr/>
        </p:nvCxnSpPr>
        <p:spPr>
          <a:xfrm flipH="1" flipV="1">
            <a:off x="6299428" y="1908430"/>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95474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9" name="Straight Arrow Connector 58"/>
          <p:cNvCxnSpPr/>
          <p:nvPr/>
        </p:nvCxnSpPr>
        <p:spPr>
          <a:xfrm>
            <a:off x="3729195" y="3526683"/>
            <a:ext cx="4338918" cy="8701"/>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Combined view</a:t>
            </a:r>
          </a:p>
        </p:txBody>
      </p:sp>
      <p:grpSp>
        <p:nvGrpSpPr>
          <p:cNvPr id="43" name="Group 42"/>
          <p:cNvGrpSpPr/>
          <p:nvPr/>
        </p:nvGrpSpPr>
        <p:grpSpPr>
          <a:xfrm>
            <a:off x="2626540" y="3031034"/>
            <a:ext cx="1047786" cy="1312969"/>
            <a:chOff x="2293877" y="3371939"/>
            <a:chExt cx="1172260" cy="1531416"/>
          </a:xfrm>
        </p:grpSpPr>
        <p:pic>
          <p:nvPicPr>
            <p:cNvPr id="44" name="Picture 4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0761" y="3371939"/>
              <a:ext cx="838490" cy="1064737"/>
            </a:xfrm>
            <a:prstGeom prst="rect">
              <a:avLst/>
            </a:prstGeom>
          </p:spPr>
        </p:pic>
        <p:sp>
          <p:nvSpPr>
            <p:cNvPr id="45" name="TextBox 44"/>
            <p:cNvSpPr txBox="1"/>
            <p:nvPr/>
          </p:nvSpPr>
          <p:spPr>
            <a:xfrm>
              <a:off x="2293877" y="4436676"/>
              <a:ext cx="1172260" cy="466679"/>
            </a:xfrm>
            <a:prstGeom prst="rect">
              <a:avLst/>
            </a:prstGeom>
            <a:noFill/>
          </p:spPr>
          <p:txBody>
            <a:bodyPr wrap="none" rtlCol="0">
              <a:spAutoFit/>
            </a:bodyPr>
            <a:lstStyle/>
            <a:p>
              <a:pPr algn="ctr"/>
              <a:r>
                <a:rPr lang="en-US" sz="2000" b="1" dirty="0"/>
                <a:t>ARTICLE</a:t>
              </a:r>
            </a:p>
          </p:txBody>
        </p:sp>
      </p:grpSp>
      <p:grpSp>
        <p:nvGrpSpPr>
          <p:cNvPr id="46" name="Group 45"/>
          <p:cNvGrpSpPr/>
          <p:nvPr/>
        </p:nvGrpSpPr>
        <p:grpSpPr>
          <a:xfrm>
            <a:off x="5275110" y="1050609"/>
            <a:ext cx="1050993" cy="1378826"/>
            <a:chOff x="884070" y="4544744"/>
            <a:chExt cx="1205515" cy="1579083"/>
          </a:xfrm>
        </p:grpSpPr>
        <p:pic>
          <p:nvPicPr>
            <p:cNvPr id="48" name="Picture 4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4795" y="4544744"/>
              <a:ext cx="899659" cy="1135377"/>
            </a:xfrm>
            <a:prstGeom prst="rect">
              <a:avLst/>
            </a:prstGeom>
            <a:effectLst>
              <a:glow rad="50800">
                <a:schemeClr val="bg1">
                  <a:alpha val="23000"/>
                </a:schemeClr>
              </a:glow>
            </a:effectLst>
          </p:spPr>
        </p:pic>
        <p:sp>
          <p:nvSpPr>
            <p:cNvPr id="49" name="TextBox 48"/>
            <p:cNvSpPr txBox="1"/>
            <p:nvPr/>
          </p:nvSpPr>
          <p:spPr>
            <a:xfrm>
              <a:off x="884070" y="5665606"/>
              <a:ext cx="1205515" cy="458221"/>
            </a:xfrm>
            <a:prstGeom prst="rect">
              <a:avLst/>
            </a:prstGeom>
            <a:noFill/>
          </p:spPr>
          <p:txBody>
            <a:bodyPr wrap="none" rtlCol="0">
              <a:spAutoFit/>
            </a:bodyPr>
            <a:lstStyle/>
            <a:p>
              <a:pPr algn="ctr"/>
              <a:r>
                <a:rPr lang="en-US" sz="2000" b="1" dirty="0"/>
                <a:t>PERSON</a:t>
              </a:r>
            </a:p>
          </p:txBody>
        </p:sp>
      </p:grpSp>
      <p:cxnSp>
        <p:nvCxnSpPr>
          <p:cNvPr id="50" name="Straight Arrow Connector 49"/>
          <p:cNvCxnSpPr/>
          <p:nvPr/>
        </p:nvCxnSpPr>
        <p:spPr>
          <a:xfrm flipV="1">
            <a:off x="3771896" y="1908430"/>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rot="19370197">
            <a:off x="3750205" y="2254310"/>
            <a:ext cx="983256" cy="400110"/>
          </a:xfrm>
          <a:prstGeom prst="rect">
            <a:avLst/>
          </a:prstGeom>
          <a:noFill/>
        </p:spPr>
        <p:txBody>
          <a:bodyPr wrap="square" rtlCol="0">
            <a:spAutoFit/>
          </a:bodyPr>
          <a:lstStyle/>
          <a:p>
            <a:r>
              <a:rPr lang="en-US" sz="2000" dirty="0"/>
              <a:t>creator</a:t>
            </a:r>
          </a:p>
        </p:txBody>
      </p:sp>
      <p:sp>
        <p:nvSpPr>
          <p:cNvPr id="53" name="TextBox 52"/>
          <p:cNvSpPr txBox="1"/>
          <p:nvPr/>
        </p:nvSpPr>
        <p:spPr>
          <a:xfrm rot="2241212">
            <a:off x="1644472" y="2253658"/>
            <a:ext cx="888057" cy="400110"/>
          </a:xfrm>
          <a:prstGeom prst="rect">
            <a:avLst/>
          </a:prstGeom>
          <a:noFill/>
        </p:spPr>
        <p:txBody>
          <a:bodyPr wrap="square" rtlCol="0">
            <a:spAutoFit/>
          </a:bodyPr>
          <a:lstStyle/>
          <a:p>
            <a:r>
              <a:rPr lang="en-US" sz="2000" dirty="0" err="1"/>
              <a:t>partOf</a:t>
            </a:r>
            <a:endParaRPr lang="en-US" sz="2000" dirty="0"/>
          </a:p>
        </p:txBody>
      </p:sp>
      <p:sp>
        <p:nvSpPr>
          <p:cNvPr id="55" name="TextBox 54"/>
          <p:cNvSpPr txBox="1"/>
          <p:nvPr/>
        </p:nvSpPr>
        <p:spPr>
          <a:xfrm rot="19397213">
            <a:off x="1466448" y="4486152"/>
            <a:ext cx="716687" cy="400110"/>
          </a:xfrm>
          <a:prstGeom prst="rect">
            <a:avLst/>
          </a:prstGeom>
          <a:noFill/>
        </p:spPr>
        <p:txBody>
          <a:bodyPr wrap="square" rtlCol="0">
            <a:spAutoFit/>
          </a:bodyPr>
          <a:lstStyle/>
          <a:p>
            <a:r>
              <a:rPr lang="en-US" sz="2000" dirty="0"/>
              <a:t>cites</a:t>
            </a:r>
          </a:p>
        </p:txBody>
      </p:sp>
      <p:grpSp>
        <p:nvGrpSpPr>
          <p:cNvPr id="56" name="Group 55"/>
          <p:cNvGrpSpPr/>
          <p:nvPr/>
        </p:nvGrpSpPr>
        <p:grpSpPr>
          <a:xfrm>
            <a:off x="33108" y="1074998"/>
            <a:ext cx="1186543" cy="1330048"/>
            <a:chOff x="5219441" y="1429232"/>
            <a:chExt cx="1186542" cy="1330046"/>
          </a:xfrm>
        </p:grpSpPr>
        <p:pic>
          <p:nvPicPr>
            <p:cNvPr id="57" name="Picture 5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3774" y="1429232"/>
              <a:ext cx="711723" cy="899967"/>
            </a:xfrm>
            <a:prstGeom prst="rect">
              <a:avLst/>
            </a:prstGeom>
            <a:solidFill>
              <a:schemeClr val="bg1"/>
            </a:solidFill>
          </p:spPr>
        </p:pic>
        <p:sp>
          <p:nvSpPr>
            <p:cNvPr id="66" name="TextBox 65"/>
            <p:cNvSpPr txBox="1"/>
            <p:nvPr/>
          </p:nvSpPr>
          <p:spPr>
            <a:xfrm>
              <a:off x="5219441" y="2359169"/>
              <a:ext cx="1186542" cy="400109"/>
            </a:xfrm>
            <a:prstGeom prst="rect">
              <a:avLst/>
            </a:prstGeom>
            <a:noFill/>
          </p:spPr>
          <p:txBody>
            <a:bodyPr wrap="none" rtlCol="0">
              <a:spAutoFit/>
            </a:bodyPr>
            <a:lstStyle/>
            <a:p>
              <a:pPr algn="ctr"/>
              <a:r>
                <a:rPr lang="en-US" sz="2000" b="1" dirty="0"/>
                <a:t>JOURNAL</a:t>
              </a:r>
            </a:p>
          </p:txBody>
        </p:sp>
      </p:grpSp>
      <p:grpSp>
        <p:nvGrpSpPr>
          <p:cNvPr id="72" name="Group 71"/>
          <p:cNvGrpSpPr/>
          <p:nvPr/>
        </p:nvGrpSpPr>
        <p:grpSpPr>
          <a:xfrm>
            <a:off x="102486" y="5284560"/>
            <a:ext cx="1047786" cy="1311441"/>
            <a:chOff x="2298258" y="3371939"/>
            <a:chExt cx="1163500" cy="1532198"/>
          </a:xfrm>
        </p:grpSpPr>
        <p:pic>
          <p:nvPicPr>
            <p:cNvPr id="78" name="Picture 7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0761" y="3371939"/>
              <a:ext cx="838490" cy="1064737"/>
            </a:xfrm>
            <a:prstGeom prst="rect">
              <a:avLst/>
            </a:prstGeom>
          </p:spPr>
        </p:pic>
        <p:sp>
          <p:nvSpPr>
            <p:cNvPr id="84" name="TextBox 83"/>
            <p:cNvSpPr txBox="1"/>
            <p:nvPr/>
          </p:nvSpPr>
          <p:spPr>
            <a:xfrm>
              <a:off x="2298258" y="4436676"/>
              <a:ext cx="1163500" cy="467461"/>
            </a:xfrm>
            <a:prstGeom prst="rect">
              <a:avLst/>
            </a:prstGeom>
            <a:noFill/>
          </p:spPr>
          <p:txBody>
            <a:bodyPr wrap="none" rtlCol="0">
              <a:spAutoFit/>
            </a:bodyPr>
            <a:lstStyle/>
            <a:p>
              <a:pPr algn="ctr"/>
              <a:r>
                <a:rPr lang="en-US" sz="2000" b="1" dirty="0"/>
                <a:t>ARTICLE</a:t>
              </a:r>
            </a:p>
          </p:txBody>
        </p:sp>
      </p:grpSp>
      <p:sp>
        <p:nvSpPr>
          <p:cNvPr id="101" name="TextBox 100"/>
          <p:cNvSpPr txBox="1"/>
          <p:nvPr/>
        </p:nvSpPr>
        <p:spPr>
          <a:xfrm rot="2207400">
            <a:off x="6833174" y="2253658"/>
            <a:ext cx="994301" cy="400110"/>
          </a:xfrm>
          <a:prstGeom prst="rect">
            <a:avLst/>
          </a:prstGeom>
          <a:noFill/>
        </p:spPr>
        <p:txBody>
          <a:bodyPr wrap="square" rtlCol="0">
            <a:spAutoFit/>
          </a:bodyPr>
          <a:lstStyle/>
          <a:p>
            <a:r>
              <a:rPr lang="en-US" sz="2000" dirty="0"/>
              <a:t>creator</a:t>
            </a:r>
          </a:p>
        </p:txBody>
      </p:sp>
      <p:sp>
        <p:nvSpPr>
          <p:cNvPr id="112" name="TextBox 111"/>
          <p:cNvSpPr txBox="1"/>
          <p:nvPr/>
        </p:nvSpPr>
        <p:spPr>
          <a:xfrm rot="20496016">
            <a:off x="1846849" y="3356528"/>
            <a:ext cx="2820647" cy="369332"/>
          </a:xfrm>
          <a:prstGeom prst="rect">
            <a:avLst/>
          </a:prstGeom>
          <a:solidFill>
            <a:schemeClr val="bg1">
              <a:alpha val="68000"/>
            </a:schemeClr>
          </a:solidFill>
          <a:ln>
            <a:solidFill>
              <a:schemeClr val="accent1"/>
            </a:solidFill>
          </a:ln>
        </p:spPr>
        <p:txBody>
          <a:bodyPr wrap="square" rtlCol="0">
            <a:spAutoFit/>
          </a:bodyPr>
          <a:lstStyle/>
          <a:p>
            <a:pPr algn="ctr"/>
            <a:r>
              <a:rPr lang="en-US" dirty="0"/>
              <a:t>http://doi.org/10.1023.abc</a:t>
            </a:r>
          </a:p>
        </p:txBody>
      </p:sp>
      <p:sp>
        <p:nvSpPr>
          <p:cNvPr id="113" name="TextBox 112"/>
          <p:cNvSpPr txBox="1"/>
          <p:nvPr/>
        </p:nvSpPr>
        <p:spPr>
          <a:xfrm rot="991948">
            <a:off x="4108350" y="1253790"/>
            <a:ext cx="3435067" cy="338554"/>
          </a:xfrm>
          <a:prstGeom prst="rect">
            <a:avLst/>
          </a:prstGeom>
          <a:solidFill>
            <a:schemeClr val="bg1">
              <a:alpha val="68000"/>
            </a:schemeClr>
          </a:solidFill>
          <a:ln>
            <a:solidFill>
              <a:schemeClr val="accent1"/>
            </a:solidFill>
          </a:ln>
        </p:spPr>
        <p:txBody>
          <a:bodyPr wrap="square" rtlCol="0">
            <a:spAutoFit/>
          </a:bodyPr>
          <a:lstStyle/>
          <a:p>
            <a:pPr algn="ctr"/>
            <a:r>
              <a:rPr lang="en-US" sz="1600" dirty="0"/>
              <a:t>http://orcid.org/0000-0000-2314-2353</a:t>
            </a:r>
          </a:p>
        </p:txBody>
      </p:sp>
      <p:grpSp>
        <p:nvGrpSpPr>
          <p:cNvPr id="32" name="Group 31"/>
          <p:cNvGrpSpPr/>
          <p:nvPr/>
        </p:nvGrpSpPr>
        <p:grpSpPr>
          <a:xfrm>
            <a:off x="8026564" y="3049803"/>
            <a:ext cx="1111458" cy="1294200"/>
            <a:chOff x="9047815" y="3064945"/>
            <a:chExt cx="1111458" cy="1294200"/>
          </a:xfrm>
        </p:grpSpPr>
        <p:pic>
          <p:nvPicPr>
            <p:cNvPr id="47" name="Picture 4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89364" y="3064945"/>
              <a:ext cx="1069909" cy="949956"/>
            </a:xfrm>
            <a:prstGeom prst="rect">
              <a:avLst/>
            </a:prstGeom>
          </p:spPr>
        </p:pic>
        <p:sp>
          <p:nvSpPr>
            <p:cNvPr id="58" name="TextBox 57"/>
            <p:cNvSpPr txBox="1"/>
            <p:nvPr/>
          </p:nvSpPr>
          <p:spPr>
            <a:xfrm>
              <a:off x="9047815" y="3959035"/>
              <a:ext cx="1111458" cy="400110"/>
            </a:xfrm>
            <a:prstGeom prst="rect">
              <a:avLst/>
            </a:prstGeom>
            <a:noFill/>
          </p:spPr>
          <p:txBody>
            <a:bodyPr wrap="none" rtlCol="0">
              <a:spAutoFit/>
            </a:bodyPr>
            <a:lstStyle/>
            <a:p>
              <a:pPr algn="ctr"/>
              <a:r>
                <a:rPr lang="en-US" sz="2000" b="1" dirty="0"/>
                <a:t>DATASET</a:t>
              </a:r>
            </a:p>
          </p:txBody>
        </p:sp>
      </p:grpSp>
      <p:sp>
        <p:nvSpPr>
          <p:cNvPr id="60" name="TextBox 59"/>
          <p:cNvSpPr txBox="1"/>
          <p:nvPr/>
        </p:nvSpPr>
        <p:spPr>
          <a:xfrm>
            <a:off x="5589977" y="3126573"/>
            <a:ext cx="949353" cy="400110"/>
          </a:xfrm>
          <a:prstGeom prst="rect">
            <a:avLst/>
          </a:prstGeom>
          <a:noFill/>
        </p:spPr>
        <p:txBody>
          <a:bodyPr wrap="square" rtlCol="0">
            <a:spAutoFit/>
          </a:bodyPr>
          <a:lstStyle/>
          <a:p>
            <a:r>
              <a:rPr lang="en-US" sz="2000" dirty="0"/>
              <a:t>cites</a:t>
            </a:r>
          </a:p>
        </p:txBody>
      </p:sp>
      <p:cxnSp>
        <p:nvCxnSpPr>
          <p:cNvPr id="80" name="Straight Arrow Connector 79"/>
          <p:cNvCxnSpPr/>
          <p:nvPr/>
        </p:nvCxnSpPr>
        <p:spPr>
          <a:xfrm flipH="1" flipV="1">
            <a:off x="6299428" y="1908430"/>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flipH="1" flipV="1">
            <a:off x="1088222" y="1908430"/>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flipH="1">
            <a:off x="1088222" y="4344624"/>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42538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681" y="163790"/>
            <a:ext cx="11371742" cy="910002"/>
          </a:xfrm>
        </p:spPr>
        <p:txBody>
          <a:bodyPr>
            <a:normAutofit fontScale="90000"/>
          </a:bodyPr>
          <a:lstStyle/>
          <a:p>
            <a:r>
              <a:rPr lang="en-US" dirty="0"/>
              <a:t>View map from perspective or a single resource</a:t>
            </a:r>
          </a:p>
        </p:txBody>
      </p:sp>
      <p:sp>
        <p:nvSpPr>
          <p:cNvPr id="85" name="Oval 84"/>
          <p:cNvSpPr/>
          <p:nvPr/>
        </p:nvSpPr>
        <p:spPr>
          <a:xfrm>
            <a:off x="2425955" y="2783022"/>
            <a:ext cx="1490112" cy="188372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Arrow Connector 26"/>
          <p:cNvCxnSpPr/>
          <p:nvPr/>
        </p:nvCxnSpPr>
        <p:spPr>
          <a:xfrm>
            <a:off x="3729195" y="3526683"/>
            <a:ext cx="4338918" cy="8701"/>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grpSp>
        <p:nvGrpSpPr>
          <p:cNvPr id="28" name="Group 27"/>
          <p:cNvGrpSpPr/>
          <p:nvPr/>
        </p:nvGrpSpPr>
        <p:grpSpPr>
          <a:xfrm>
            <a:off x="2626540" y="3031034"/>
            <a:ext cx="1047786" cy="1312969"/>
            <a:chOff x="2293877" y="3371939"/>
            <a:chExt cx="1172260" cy="1531416"/>
          </a:xfrm>
        </p:grpSpPr>
        <p:pic>
          <p:nvPicPr>
            <p:cNvPr id="29" name="Picture 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0761" y="3371939"/>
              <a:ext cx="838490" cy="1064737"/>
            </a:xfrm>
            <a:prstGeom prst="rect">
              <a:avLst/>
            </a:prstGeom>
          </p:spPr>
        </p:pic>
        <p:sp>
          <p:nvSpPr>
            <p:cNvPr id="30" name="TextBox 29"/>
            <p:cNvSpPr txBox="1"/>
            <p:nvPr/>
          </p:nvSpPr>
          <p:spPr>
            <a:xfrm>
              <a:off x="2293877" y="4436676"/>
              <a:ext cx="1172260" cy="466679"/>
            </a:xfrm>
            <a:prstGeom prst="rect">
              <a:avLst/>
            </a:prstGeom>
            <a:noFill/>
          </p:spPr>
          <p:txBody>
            <a:bodyPr wrap="none" rtlCol="0">
              <a:spAutoFit/>
            </a:bodyPr>
            <a:lstStyle/>
            <a:p>
              <a:pPr algn="ctr"/>
              <a:r>
                <a:rPr lang="en-US" sz="2000" b="1" dirty="0"/>
                <a:t>ARTICLE</a:t>
              </a:r>
            </a:p>
          </p:txBody>
        </p:sp>
      </p:grpSp>
      <p:grpSp>
        <p:nvGrpSpPr>
          <p:cNvPr id="31" name="Group 30"/>
          <p:cNvGrpSpPr/>
          <p:nvPr/>
        </p:nvGrpSpPr>
        <p:grpSpPr>
          <a:xfrm>
            <a:off x="5275110" y="1050609"/>
            <a:ext cx="1050993" cy="1378826"/>
            <a:chOff x="884070" y="4544744"/>
            <a:chExt cx="1205515" cy="1579083"/>
          </a:xfrm>
        </p:grpSpPr>
        <p:pic>
          <p:nvPicPr>
            <p:cNvPr id="32" name="Picture 3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4795" y="4544744"/>
              <a:ext cx="899659" cy="1135377"/>
            </a:xfrm>
            <a:prstGeom prst="rect">
              <a:avLst/>
            </a:prstGeom>
            <a:effectLst>
              <a:glow rad="50800">
                <a:schemeClr val="bg1">
                  <a:alpha val="23000"/>
                </a:schemeClr>
              </a:glow>
            </a:effectLst>
          </p:spPr>
        </p:pic>
        <p:sp>
          <p:nvSpPr>
            <p:cNvPr id="33" name="TextBox 32"/>
            <p:cNvSpPr txBox="1"/>
            <p:nvPr/>
          </p:nvSpPr>
          <p:spPr>
            <a:xfrm>
              <a:off x="884070" y="5665606"/>
              <a:ext cx="1205515" cy="458221"/>
            </a:xfrm>
            <a:prstGeom prst="rect">
              <a:avLst/>
            </a:prstGeom>
            <a:noFill/>
          </p:spPr>
          <p:txBody>
            <a:bodyPr wrap="none" rtlCol="0">
              <a:spAutoFit/>
            </a:bodyPr>
            <a:lstStyle/>
            <a:p>
              <a:pPr algn="ctr"/>
              <a:r>
                <a:rPr lang="en-US" sz="2000" b="1" dirty="0"/>
                <a:t>PERSON</a:t>
              </a:r>
            </a:p>
          </p:txBody>
        </p:sp>
      </p:grpSp>
      <p:cxnSp>
        <p:nvCxnSpPr>
          <p:cNvPr id="34" name="Straight Arrow Connector 33"/>
          <p:cNvCxnSpPr/>
          <p:nvPr/>
        </p:nvCxnSpPr>
        <p:spPr>
          <a:xfrm flipV="1">
            <a:off x="3771896" y="1908430"/>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rot="19370197">
            <a:off x="3750205" y="2254310"/>
            <a:ext cx="983256" cy="400110"/>
          </a:xfrm>
          <a:prstGeom prst="rect">
            <a:avLst/>
          </a:prstGeom>
          <a:noFill/>
        </p:spPr>
        <p:txBody>
          <a:bodyPr wrap="square" rtlCol="0">
            <a:spAutoFit/>
          </a:bodyPr>
          <a:lstStyle/>
          <a:p>
            <a:r>
              <a:rPr lang="en-US" sz="2000" dirty="0"/>
              <a:t>creator</a:t>
            </a:r>
          </a:p>
        </p:txBody>
      </p:sp>
      <p:sp>
        <p:nvSpPr>
          <p:cNvPr id="36" name="TextBox 35"/>
          <p:cNvSpPr txBox="1"/>
          <p:nvPr/>
        </p:nvSpPr>
        <p:spPr>
          <a:xfrm rot="2241212">
            <a:off x="1644472" y="2253658"/>
            <a:ext cx="888057" cy="400110"/>
          </a:xfrm>
          <a:prstGeom prst="rect">
            <a:avLst/>
          </a:prstGeom>
          <a:noFill/>
        </p:spPr>
        <p:txBody>
          <a:bodyPr wrap="square" rtlCol="0">
            <a:spAutoFit/>
          </a:bodyPr>
          <a:lstStyle/>
          <a:p>
            <a:r>
              <a:rPr lang="en-US" sz="2000" dirty="0" err="1"/>
              <a:t>partOf</a:t>
            </a:r>
            <a:endParaRPr lang="en-US" sz="2000" dirty="0"/>
          </a:p>
        </p:txBody>
      </p:sp>
      <p:sp>
        <p:nvSpPr>
          <p:cNvPr id="37" name="TextBox 36"/>
          <p:cNvSpPr txBox="1"/>
          <p:nvPr/>
        </p:nvSpPr>
        <p:spPr>
          <a:xfrm rot="19397213">
            <a:off x="1466448" y="4486152"/>
            <a:ext cx="716687" cy="400110"/>
          </a:xfrm>
          <a:prstGeom prst="rect">
            <a:avLst/>
          </a:prstGeom>
          <a:noFill/>
        </p:spPr>
        <p:txBody>
          <a:bodyPr wrap="square" rtlCol="0">
            <a:spAutoFit/>
          </a:bodyPr>
          <a:lstStyle/>
          <a:p>
            <a:r>
              <a:rPr lang="en-US" sz="2000" dirty="0"/>
              <a:t>cites</a:t>
            </a:r>
          </a:p>
        </p:txBody>
      </p:sp>
      <p:grpSp>
        <p:nvGrpSpPr>
          <p:cNvPr id="38" name="Group 37"/>
          <p:cNvGrpSpPr/>
          <p:nvPr/>
        </p:nvGrpSpPr>
        <p:grpSpPr>
          <a:xfrm>
            <a:off x="33108" y="1074998"/>
            <a:ext cx="1186543" cy="1330048"/>
            <a:chOff x="5219441" y="1429232"/>
            <a:chExt cx="1186542" cy="1330046"/>
          </a:xfrm>
        </p:grpSpPr>
        <p:pic>
          <p:nvPicPr>
            <p:cNvPr id="39" name="Picture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3774" y="1429232"/>
              <a:ext cx="711723" cy="899967"/>
            </a:xfrm>
            <a:prstGeom prst="rect">
              <a:avLst/>
            </a:prstGeom>
            <a:solidFill>
              <a:schemeClr val="bg1"/>
            </a:solidFill>
          </p:spPr>
        </p:pic>
        <p:sp>
          <p:nvSpPr>
            <p:cNvPr id="40" name="TextBox 39"/>
            <p:cNvSpPr txBox="1"/>
            <p:nvPr/>
          </p:nvSpPr>
          <p:spPr>
            <a:xfrm>
              <a:off x="5219441" y="2359169"/>
              <a:ext cx="1186542" cy="400109"/>
            </a:xfrm>
            <a:prstGeom prst="rect">
              <a:avLst/>
            </a:prstGeom>
            <a:noFill/>
          </p:spPr>
          <p:txBody>
            <a:bodyPr wrap="none" rtlCol="0">
              <a:spAutoFit/>
            </a:bodyPr>
            <a:lstStyle/>
            <a:p>
              <a:pPr algn="ctr"/>
              <a:r>
                <a:rPr lang="en-US" sz="2000" b="1" dirty="0"/>
                <a:t>JOURNAL</a:t>
              </a:r>
            </a:p>
          </p:txBody>
        </p:sp>
      </p:grpSp>
      <p:grpSp>
        <p:nvGrpSpPr>
          <p:cNvPr id="41" name="Group 40"/>
          <p:cNvGrpSpPr/>
          <p:nvPr/>
        </p:nvGrpSpPr>
        <p:grpSpPr>
          <a:xfrm>
            <a:off x="102486" y="5284560"/>
            <a:ext cx="1047786" cy="1311441"/>
            <a:chOff x="2298258" y="3371939"/>
            <a:chExt cx="1163500" cy="1532198"/>
          </a:xfrm>
        </p:grpSpPr>
        <p:pic>
          <p:nvPicPr>
            <p:cNvPr id="42" name="Picture 4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0761" y="3371939"/>
              <a:ext cx="838490" cy="1064737"/>
            </a:xfrm>
            <a:prstGeom prst="rect">
              <a:avLst/>
            </a:prstGeom>
          </p:spPr>
        </p:pic>
        <p:sp>
          <p:nvSpPr>
            <p:cNvPr id="58" name="TextBox 57"/>
            <p:cNvSpPr txBox="1"/>
            <p:nvPr/>
          </p:nvSpPr>
          <p:spPr>
            <a:xfrm>
              <a:off x="2298258" y="4436676"/>
              <a:ext cx="1163500" cy="467461"/>
            </a:xfrm>
            <a:prstGeom prst="rect">
              <a:avLst/>
            </a:prstGeom>
            <a:noFill/>
          </p:spPr>
          <p:txBody>
            <a:bodyPr wrap="none" rtlCol="0">
              <a:spAutoFit/>
            </a:bodyPr>
            <a:lstStyle/>
            <a:p>
              <a:pPr algn="ctr"/>
              <a:r>
                <a:rPr lang="en-US" sz="2000" b="1" dirty="0"/>
                <a:t>ARTICLE</a:t>
              </a:r>
            </a:p>
          </p:txBody>
        </p:sp>
      </p:grpSp>
      <p:grpSp>
        <p:nvGrpSpPr>
          <p:cNvPr id="59" name="Group 58"/>
          <p:cNvGrpSpPr/>
          <p:nvPr/>
        </p:nvGrpSpPr>
        <p:grpSpPr>
          <a:xfrm>
            <a:off x="8026564" y="3049803"/>
            <a:ext cx="1111458" cy="1294200"/>
            <a:chOff x="9047815" y="3064945"/>
            <a:chExt cx="1111458" cy="1294200"/>
          </a:xfrm>
        </p:grpSpPr>
        <p:pic>
          <p:nvPicPr>
            <p:cNvPr id="60" name="Picture 5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89364" y="3064945"/>
              <a:ext cx="1069909" cy="949956"/>
            </a:xfrm>
            <a:prstGeom prst="rect">
              <a:avLst/>
            </a:prstGeom>
          </p:spPr>
        </p:pic>
        <p:sp>
          <p:nvSpPr>
            <p:cNvPr id="61" name="TextBox 60"/>
            <p:cNvSpPr txBox="1"/>
            <p:nvPr/>
          </p:nvSpPr>
          <p:spPr>
            <a:xfrm>
              <a:off x="9047815" y="3959035"/>
              <a:ext cx="1111458" cy="400110"/>
            </a:xfrm>
            <a:prstGeom prst="rect">
              <a:avLst/>
            </a:prstGeom>
            <a:noFill/>
          </p:spPr>
          <p:txBody>
            <a:bodyPr wrap="none" rtlCol="0">
              <a:spAutoFit/>
            </a:bodyPr>
            <a:lstStyle/>
            <a:p>
              <a:pPr algn="ctr"/>
              <a:r>
                <a:rPr lang="en-US" sz="2000" b="1" dirty="0"/>
                <a:t>DATASET</a:t>
              </a:r>
            </a:p>
          </p:txBody>
        </p:sp>
      </p:grpSp>
      <p:sp>
        <p:nvSpPr>
          <p:cNvPr id="62" name="TextBox 61"/>
          <p:cNvSpPr txBox="1"/>
          <p:nvPr/>
        </p:nvSpPr>
        <p:spPr>
          <a:xfrm>
            <a:off x="5589977" y="3126573"/>
            <a:ext cx="949353" cy="400110"/>
          </a:xfrm>
          <a:prstGeom prst="rect">
            <a:avLst/>
          </a:prstGeom>
          <a:noFill/>
        </p:spPr>
        <p:txBody>
          <a:bodyPr wrap="square" rtlCol="0">
            <a:spAutoFit/>
          </a:bodyPr>
          <a:lstStyle/>
          <a:p>
            <a:r>
              <a:rPr lang="en-US" sz="2000" dirty="0"/>
              <a:t>cites</a:t>
            </a:r>
          </a:p>
        </p:txBody>
      </p:sp>
      <p:cxnSp>
        <p:nvCxnSpPr>
          <p:cNvPr id="63" name="Straight Arrow Connector 62"/>
          <p:cNvCxnSpPr/>
          <p:nvPr/>
        </p:nvCxnSpPr>
        <p:spPr>
          <a:xfrm flipH="1" flipV="1">
            <a:off x="1088222" y="1908430"/>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flipH="1">
            <a:off x="1088222" y="4344624"/>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17297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0" y="-3078"/>
            <a:ext cx="12192000" cy="6864155"/>
          </a:xfrm>
          <a:prstGeom prst="rect">
            <a:avLst/>
          </a:prstGeom>
        </p:spPr>
      </p:pic>
    </p:spTree>
    <p:extLst>
      <p:ext uri="{BB962C8B-B14F-4D97-AF65-F5344CB8AC3E}">
        <p14:creationId xmlns:p14="http://schemas.microsoft.com/office/powerpoint/2010/main" val="4262192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94083" y="3110056"/>
            <a:ext cx="792895" cy="1011531"/>
          </a:xfrm>
          <a:prstGeom prst="rect">
            <a:avLst/>
          </a:prstGeom>
        </p:spPr>
      </p:pic>
      <p:pic>
        <p:nvPicPr>
          <p:cNvPr id="52" name="Picture 5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9249485" y="1074217"/>
            <a:ext cx="796594" cy="1115252"/>
          </a:xfrm>
          <a:prstGeom prst="rect">
            <a:avLst/>
          </a:prstGeom>
        </p:spPr>
      </p:pic>
      <p:pic>
        <p:nvPicPr>
          <p:cNvPr id="53" name="Picture 5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28502" y="3265889"/>
            <a:ext cx="795006" cy="940835"/>
          </a:xfrm>
          <a:prstGeom prst="rect">
            <a:avLst/>
          </a:prstGeom>
        </p:spPr>
      </p:pic>
      <p:pic>
        <p:nvPicPr>
          <p:cNvPr id="54" name="Picture 5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78042" y="1327618"/>
            <a:ext cx="1154143" cy="949956"/>
          </a:xfrm>
          <a:prstGeom prst="rect">
            <a:avLst/>
          </a:prstGeom>
        </p:spPr>
      </p:pic>
      <p:grpSp>
        <p:nvGrpSpPr>
          <p:cNvPr id="55" name="Group 54"/>
          <p:cNvGrpSpPr/>
          <p:nvPr/>
        </p:nvGrpSpPr>
        <p:grpSpPr>
          <a:xfrm>
            <a:off x="1025025" y="1463672"/>
            <a:ext cx="961561" cy="1079991"/>
            <a:chOff x="800856" y="4470525"/>
            <a:chExt cx="1103598" cy="1209596"/>
          </a:xfrm>
        </p:grpSpPr>
        <p:pic>
          <p:nvPicPr>
            <p:cNvPr id="56" name="Picture 5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0856" y="4470525"/>
              <a:ext cx="899659" cy="1135377"/>
            </a:xfrm>
            <a:prstGeom prst="rect">
              <a:avLst/>
            </a:prstGeom>
          </p:spPr>
        </p:pic>
        <p:pic>
          <p:nvPicPr>
            <p:cNvPr id="57" name="Picture 5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4795" y="4544744"/>
              <a:ext cx="899659" cy="1135377"/>
            </a:xfrm>
            <a:prstGeom prst="rect">
              <a:avLst/>
            </a:prstGeom>
            <a:effectLst>
              <a:glow rad="50800">
                <a:schemeClr val="bg1">
                  <a:alpha val="23000"/>
                </a:schemeClr>
              </a:glow>
            </a:effectLst>
          </p:spPr>
        </p:pic>
      </p:grpSp>
      <p:pic>
        <p:nvPicPr>
          <p:cNvPr id="58" name="Picture 5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88363" y="3395839"/>
            <a:ext cx="740870" cy="940776"/>
          </a:xfrm>
          <a:prstGeom prst="rect">
            <a:avLst/>
          </a:prstGeom>
        </p:spPr>
      </p:pic>
      <p:cxnSp>
        <p:nvCxnSpPr>
          <p:cNvPr id="59" name="Straight Arrow Connector 58"/>
          <p:cNvCxnSpPr/>
          <p:nvPr/>
        </p:nvCxnSpPr>
        <p:spPr>
          <a:xfrm flipH="1" flipV="1">
            <a:off x="2154038" y="2411438"/>
            <a:ext cx="1026081" cy="940012"/>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6187607" y="2389189"/>
            <a:ext cx="891405" cy="962261"/>
          </a:xfrm>
          <a:prstGeom prst="straightConnector1">
            <a:avLst/>
          </a:prstGeom>
          <a:ln w="98425" cmpd="sng">
            <a:solidFill>
              <a:srgbClr val="9D3996"/>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V="1">
            <a:off x="6592693" y="1804300"/>
            <a:ext cx="2315536" cy="7603"/>
          </a:xfrm>
          <a:prstGeom prst="straightConnector1">
            <a:avLst/>
          </a:prstGeom>
          <a:ln w="98425" cmpd="sng">
            <a:solidFill>
              <a:srgbClr val="9D3996"/>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flipV="1">
            <a:off x="4012707" y="2411438"/>
            <a:ext cx="965632" cy="940012"/>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9892988" y="2404577"/>
            <a:ext cx="784501" cy="1003522"/>
          </a:xfrm>
          <a:prstGeom prst="straightConnector1">
            <a:avLst/>
          </a:prstGeom>
          <a:ln w="98425" cmpd="sng">
            <a:solidFill>
              <a:srgbClr val="9D3996"/>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pic>
        <p:nvPicPr>
          <p:cNvPr id="69" name="Picture 68"/>
          <p:cNvPicPr>
            <a:picLocks noChangeAspect="1"/>
          </p:cNvPicPr>
          <p:nvPr/>
        </p:nvPicPr>
        <p:blipFill>
          <a:blip r:embed="rId8"/>
          <a:stretch>
            <a:fillRect/>
          </a:stretch>
        </p:blipFill>
        <p:spPr>
          <a:xfrm>
            <a:off x="9073390" y="5279044"/>
            <a:ext cx="959994" cy="1099968"/>
          </a:xfrm>
          <a:prstGeom prst="rect">
            <a:avLst/>
          </a:prstGeom>
        </p:spPr>
      </p:pic>
      <p:cxnSp>
        <p:nvCxnSpPr>
          <p:cNvPr id="72" name="Straight Arrow Connector 71"/>
          <p:cNvCxnSpPr/>
          <p:nvPr/>
        </p:nvCxnSpPr>
        <p:spPr>
          <a:xfrm>
            <a:off x="8112980" y="4329913"/>
            <a:ext cx="891327" cy="1093929"/>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5028649" y="2189134"/>
            <a:ext cx="1111458" cy="400110"/>
          </a:xfrm>
          <a:prstGeom prst="rect">
            <a:avLst/>
          </a:prstGeom>
          <a:noFill/>
        </p:spPr>
        <p:txBody>
          <a:bodyPr wrap="none" rtlCol="0">
            <a:spAutoFit/>
          </a:bodyPr>
          <a:lstStyle/>
          <a:p>
            <a:pPr algn="ctr"/>
            <a:r>
              <a:rPr lang="en-US" sz="2000" b="1" dirty="0"/>
              <a:t>DATASET</a:t>
            </a:r>
          </a:p>
        </p:txBody>
      </p:sp>
      <p:sp>
        <p:nvSpPr>
          <p:cNvPr id="74" name="TextBox 73"/>
          <p:cNvSpPr txBox="1"/>
          <p:nvPr/>
        </p:nvSpPr>
        <p:spPr>
          <a:xfrm>
            <a:off x="7080327" y="4206724"/>
            <a:ext cx="1111458" cy="707886"/>
          </a:xfrm>
          <a:prstGeom prst="rect">
            <a:avLst/>
          </a:prstGeom>
          <a:noFill/>
        </p:spPr>
        <p:txBody>
          <a:bodyPr wrap="none" rtlCol="0">
            <a:spAutoFit/>
          </a:bodyPr>
          <a:lstStyle/>
          <a:p>
            <a:pPr algn="ctr"/>
            <a:r>
              <a:rPr lang="en-US" sz="2000" b="1" dirty="0"/>
              <a:t>BIG</a:t>
            </a:r>
          </a:p>
          <a:p>
            <a:pPr algn="ctr"/>
            <a:r>
              <a:rPr lang="en-US" sz="2000" b="1" dirty="0"/>
              <a:t>DATASET</a:t>
            </a:r>
          </a:p>
        </p:txBody>
      </p:sp>
      <p:sp>
        <p:nvSpPr>
          <p:cNvPr id="75" name="TextBox 74"/>
          <p:cNvSpPr txBox="1"/>
          <p:nvPr/>
        </p:nvSpPr>
        <p:spPr>
          <a:xfrm>
            <a:off x="9266768" y="1934021"/>
            <a:ext cx="779124" cy="400110"/>
          </a:xfrm>
          <a:prstGeom prst="rect">
            <a:avLst/>
          </a:prstGeom>
          <a:noFill/>
        </p:spPr>
        <p:txBody>
          <a:bodyPr wrap="none" rtlCol="0">
            <a:spAutoFit/>
          </a:bodyPr>
          <a:lstStyle/>
          <a:p>
            <a:pPr algn="ctr"/>
            <a:r>
              <a:rPr lang="en-US" sz="2000" b="1" dirty="0"/>
              <a:t>CODE</a:t>
            </a:r>
          </a:p>
        </p:txBody>
      </p:sp>
      <p:sp>
        <p:nvSpPr>
          <p:cNvPr id="76" name="TextBox 75"/>
          <p:cNvSpPr txBox="1"/>
          <p:nvPr/>
        </p:nvSpPr>
        <p:spPr>
          <a:xfrm>
            <a:off x="10407071" y="4170327"/>
            <a:ext cx="1432122" cy="400110"/>
          </a:xfrm>
          <a:prstGeom prst="rect">
            <a:avLst/>
          </a:prstGeom>
          <a:noFill/>
        </p:spPr>
        <p:txBody>
          <a:bodyPr wrap="none" rtlCol="0">
            <a:spAutoFit/>
          </a:bodyPr>
          <a:lstStyle/>
          <a:p>
            <a:pPr algn="ctr"/>
            <a:r>
              <a:rPr lang="en-US" sz="2000" b="1" dirty="0"/>
              <a:t>DEVELOPER</a:t>
            </a:r>
          </a:p>
        </p:txBody>
      </p:sp>
      <p:sp>
        <p:nvSpPr>
          <p:cNvPr id="77" name="TextBox 76"/>
          <p:cNvSpPr txBox="1"/>
          <p:nvPr/>
        </p:nvSpPr>
        <p:spPr>
          <a:xfrm>
            <a:off x="900340" y="2543663"/>
            <a:ext cx="1227772" cy="400110"/>
          </a:xfrm>
          <a:prstGeom prst="rect">
            <a:avLst/>
          </a:prstGeom>
          <a:noFill/>
        </p:spPr>
        <p:txBody>
          <a:bodyPr wrap="none" rtlCol="0">
            <a:spAutoFit/>
          </a:bodyPr>
          <a:lstStyle/>
          <a:p>
            <a:pPr algn="ctr"/>
            <a:r>
              <a:rPr lang="en-US" sz="2000" b="1" dirty="0"/>
              <a:t>AUTHORS</a:t>
            </a:r>
          </a:p>
        </p:txBody>
      </p:sp>
      <p:sp>
        <p:nvSpPr>
          <p:cNvPr id="78" name="TextBox 77"/>
          <p:cNvSpPr txBox="1"/>
          <p:nvPr/>
        </p:nvSpPr>
        <p:spPr>
          <a:xfrm>
            <a:off x="9229408" y="6353012"/>
            <a:ext cx="663580" cy="400110"/>
          </a:xfrm>
          <a:prstGeom prst="rect">
            <a:avLst/>
          </a:prstGeom>
          <a:noFill/>
        </p:spPr>
        <p:txBody>
          <a:bodyPr wrap="none" rtlCol="0">
            <a:spAutoFit/>
          </a:bodyPr>
          <a:lstStyle/>
          <a:p>
            <a:pPr algn="ctr"/>
            <a:r>
              <a:rPr lang="en-US" sz="2000" b="1" dirty="0"/>
              <a:t>ORG</a:t>
            </a:r>
          </a:p>
        </p:txBody>
      </p:sp>
      <p:sp>
        <p:nvSpPr>
          <p:cNvPr id="80" name="TextBox 79"/>
          <p:cNvSpPr txBox="1"/>
          <p:nvPr/>
        </p:nvSpPr>
        <p:spPr>
          <a:xfrm>
            <a:off x="3061081" y="4267088"/>
            <a:ext cx="1047787" cy="400110"/>
          </a:xfrm>
          <a:prstGeom prst="rect">
            <a:avLst/>
          </a:prstGeom>
          <a:noFill/>
        </p:spPr>
        <p:txBody>
          <a:bodyPr wrap="none" rtlCol="0">
            <a:spAutoFit/>
          </a:bodyPr>
          <a:lstStyle/>
          <a:p>
            <a:pPr algn="ctr"/>
            <a:r>
              <a:rPr lang="en-US" sz="2000" b="1" dirty="0"/>
              <a:t>ARTICLE</a:t>
            </a:r>
          </a:p>
        </p:txBody>
      </p:sp>
      <p:grpSp>
        <p:nvGrpSpPr>
          <p:cNvPr id="81" name="Group 80"/>
          <p:cNvGrpSpPr/>
          <p:nvPr/>
        </p:nvGrpSpPr>
        <p:grpSpPr>
          <a:xfrm>
            <a:off x="976396" y="4746078"/>
            <a:ext cx="861097" cy="966347"/>
            <a:chOff x="5423774" y="1429232"/>
            <a:chExt cx="938646" cy="1001108"/>
          </a:xfrm>
        </p:grpSpPr>
        <p:pic>
          <p:nvPicPr>
            <p:cNvPr id="82" name="Picture 8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23774" y="1429232"/>
              <a:ext cx="711723" cy="899967"/>
            </a:xfrm>
            <a:prstGeom prst="rect">
              <a:avLst/>
            </a:prstGeom>
            <a:solidFill>
              <a:schemeClr val="bg1"/>
            </a:solidFill>
          </p:spPr>
        </p:pic>
        <p:pic>
          <p:nvPicPr>
            <p:cNvPr id="83" name="Picture 8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50697" y="1530373"/>
              <a:ext cx="711723" cy="899967"/>
            </a:xfrm>
            <a:prstGeom prst="rect">
              <a:avLst/>
            </a:prstGeom>
            <a:solidFill>
              <a:schemeClr val="bg1"/>
            </a:solidFill>
          </p:spPr>
        </p:pic>
      </p:grpSp>
      <p:cxnSp>
        <p:nvCxnSpPr>
          <p:cNvPr id="84" name="Straight Arrow Connector 83"/>
          <p:cNvCxnSpPr/>
          <p:nvPr/>
        </p:nvCxnSpPr>
        <p:spPr>
          <a:xfrm flipH="1">
            <a:off x="1951944" y="4336615"/>
            <a:ext cx="1047090" cy="802670"/>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859681" y="5696458"/>
            <a:ext cx="1167114" cy="400110"/>
          </a:xfrm>
          <a:prstGeom prst="rect">
            <a:avLst/>
          </a:prstGeom>
          <a:noFill/>
        </p:spPr>
        <p:txBody>
          <a:bodyPr wrap="none" rtlCol="0">
            <a:spAutoFit/>
          </a:bodyPr>
          <a:lstStyle/>
          <a:p>
            <a:pPr algn="ctr"/>
            <a:r>
              <a:rPr lang="en-US" sz="2000" b="1" dirty="0"/>
              <a:t>ARTICLES</a:t>
            </a:r>
          </a:p>
        </p:txBody>
      </p:sp>
      <p:cxnSp>
        <p:nvCxnSpPr>
          <p:cNvPr id="86" name="Straight Arrow Connector 85"/>
          <p:cNvCxnSpPr/>
          <p:nvPr/>
        </p:nvCxnSpPr>
        <p:spPr>
          <a:xfrm>
            <a:off x="4141477" y="4303351"/>
            <a:ext cx="1004303" cy="975693"/>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grpSp>
        <p:nvGrpSpPr>
          <p:cNvPr id="87" name="Group 86"/>
          <p:cNvGrpSpPr/>
          <p:nvPr/>
        </p:nvGrpSpPr>
        <p:grpSpPr>
          <a:xfrm>
            <a:off x="5303018" y="4746078"/>
            <a:ext cx="861097" cy="966347"/>
            <a:chOff x="5423774" y="1429232"/>
            <a:chExt cx="938646" cy="1001108"/>
          </a:xfrm>
        </p:grpSpPr>
        <p:pic>
          <p:nvPicPr>
            <p:cNvPr id="88" name="Picture 8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23774" y="1429232"/>
              <a:ext cx="711723" cy="899967"/>
            </a:xfrm>
            <a:prstGeom prst="rect">
              <a:avLst/>
            </a:prstGeom>
            <a:solidFill>
              <a:schemeClr val="bg1"/>
            </a:solidFill>
          </p:spPr>
        </p:pic>
        <p:pic>
          <p:nvPicPr>
            <p:cNvPr id="89" name="Picture 8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50697" y="1530373"/>
              <a:ext cx="711723" cy="899967"/>
            </a:xfrm>
            <a:prstGeom prst="rect">
              <a:avLst/>
            </a:prstGeom>
            <a:solidFill>
              <a:schemeClr val="bg1"/>
            </a:solidFill>
          </p:spPr>
        </p:pic>
      </p:grpSp>
      <p:sp>
        <p:nvSpPr>
          <p:cNvPr id="90" name="TextBox 89"/>
          <p:cNvSpPr txBox="1"/>
          <p:nvPr/>
        </p:nvSpPr>
        <p:spPr>
          <a:xfrm>
            <a:off x="5087112" y="5696458"/>
            <a:ext cx="1365503" cy="400110"/>
          </a:xfrm>
          <a:prstGeom prst="rect">
            <a:avLst/>
          </a:prstGeom>
          <a:noFill/>
        </p:spPr>
        <p:txBody>
          <a:bodyPr wrap="none" rtlCol="0">
            <a:spAutoFit/>
          </a:bodyPr>
          <a:lstStyle/>
          <a:p>
            <a:pPr algn="ctr"/>
            <a:r>
              <a:rPr lang="en-US" sz="2000" b="1" dirty="0"/>
              <a:t>WEBPAGES</a:t>
            </a:r>
          </a:p>
        </p:txBody>
      </p:sp>
      <p:sp>
        <p:nvSpPr>
          <p:cNvPr id="5" name="Title 4"/>
          <p:cNvSpPr>
            <a:spLocks noGrp="1"/>
          </p:cNvSpPr>
          <p:nvPr>
            <p:ph type="title"/>
          </p:nvPr>
        </p:nvSpPr>
        <p:spPr>
          <a:xfrm>
            <a:off x="352339" y="260325"/>
            <a:ext cx="11518084" cy="910002"/>
          </a:xfrm>
        </p:spPr>
        <p:txBody>
          <a:bodyPr>
            <a:normAutofit/>
          </a:bodyPr>
          <a:lstStyle/>
          <a:p>
            <a:r>
              <a:rPr lang="en-US" dirty="0"/>
              <a:t>Mind the </a:t>
            </a:r>
            <a:r>
              <a:rPr lang="en-US" i="1" dirty="0"/>
              <a:t>gaps</a:t>
            </a:r>
          </a:p>
        </p:txBody>
      </p:sp>
      <p:sp>
        <p:nvSpPr>
          <p:cNvPr id="10" name="Freeform 9"/>
          <p:cNvSpPr/>
          <p:nvPr/>
        </p:nvSpPr>
        <p:spPr>
          <a:xfrm>
            <a:off x="249594" y="1191961"/>
            <a:ext cx="6697888" cy="5384233"/>
          </a:xfrm>
          <a:custGeom>
            <a:avLst/>
            <a:gdLst>
              <a:gd name="connsiteX0" fmla="*/ 368584 w 3813983"/>
              <a:gd name="connsiteY0" fmla="*/ 36167 h 5344452"/>
              <a:gd name="connsiteX1" fmla="*/ 2151085 w 3813983"/>
              <a:gd name="connsiteY1" fmla="*/ 464430 h 5344452"/>
              <a:gd name="connsiteX2" fmla="*/ 2984463 w 3813983"/>
              <a:gd name="connsiteY2" fmla="*/ 1355681 h 5344452"/>
              <a:gd name="connsiteX3" fmla="*/ 3759966 w 3813983"/>
              <a:gd name="connsiteY3" fmla="*/ 2397402 h 5344452"/>
              <a:gd name="connsiteX4" fmla="*/ 3655794 w 3813983"/>
              <a:gd name="connsiteY4" fmla="*/ 3450698 h 5344452"/>
              <a:gd name="connsiteX5" fmla="*/ 2915015 w 3813983"/>
              <a:gd name="connsiteY5" fmla="*/ 4492420 h 5344452"/>
              <a:gd name="connsiteX6" fmla="*/ 1514478 w 3813983"/>
              <a:gd name="connsiteY6" fmla="*/ 5325797 h 5344452"/>
              <a:gd name="connsiteX7" fmla="*/ 472756 w 3813983"/>
              <a:gd name="connsiteY7" fmla="*/ 4990131 h 5344452"/>
              <a:gd name="connsiteX8" fmla="*/ 9769 w 3813983"/>
              <a:gd name="connsiteY8" fmla="*/ 4064156 h 5344452"/>
              <a:gd name="connsiteX9" fmla="*/ 160240 w 3813983"/>
              <a:gd name="connsiteY9" fmla="*/ 3045584 h 5344452"/>
              <a:gd name="connsiteX10" fmla="*/ 194964 w 3813983"/>
              <a:gd name="connsiteY10" fmla="*/ 2003863 h 5344452"/>
              <a:gd name="connsiteX11" fmla="*/ 264412 w 3813983"/>
              <a:gd name="connsiteY11" fmla="*/ 441281 h 5344452"/>
              <a:gd name="connsiteX12" fmla="*/ 553779 w 3813983"/>
              <a:gd name="connsiteY12" fmla="*/ 70891 h 5344452"/>
              <a:gd name="connsiteX13" fmla="*/ 368584 w 3813983"/>
              <a:gd name="connsiteY13" fmla="*/ 36167 h 5344452"/>
              <a:gd name="connsiteX0" fmla="*/ 553779 w 3813983"/>
              <a:gd name="connsiteY0" fmla="*/ 192 h 5273753"/>
              <a:gd name="connsiteX1" fmla="*/ 2151085 w 3813983"/>
              <a:gd name="connsiteY1" fmla="*/ 393731 h 5273753"/>
              <a:gd name="connsiteX2" fmla="*/ 2984463 w 3813983"/>
              <a:gd name="connsiteY2" fmla="*/ 1284982 h 5273753"/>
              <a:gd name="connsiteX3" fmla="*/ 3759966 w 3813983"/>
              <a:gd name="connsiteY3" fmla="*/ 2326703 h 5273753"/>
              <a:gd name="connsiteX4" fmla="*/ 3655794 w 3813983"/>
              <a:gd name="connsiteY4" fmla="*/ 3379999 h 5273753"/>
              <a:gd name="connsiteX5" fmla="*/ 2915015 w 3813983"/>
              <a:gd name="connsiteY5" fmla="*/ 4421721 h 5273753"/>
              <a:gd name="connsiteX6" fmla="*/ 1514478 w 3813983"/>
              <a:gd name="connsiteY6" fmla="*/ 5255098 h 5273753"/>
              <a:gd name="connsiteX7" fmla="*/ 472756 w 3813983"/>
              <a:gd name="connsiteY7" fmla="*/ 4919432 h 5273753"/>
              <a:gd name="connsiteX8" fmla="*/ 9769 w 3813983"/>
              <a:gd name="connsiteY8" fmla="*/ 3993457 h 5273753"/>
              <a:gd name="connsiteX9" fmla="*/ 160240 w 3813983"/>
              <a:gd name="connsiteY9" fmla="*/ 2974885 h 5273753"/>
              <a:gd name="connsiteX10" fmla="*/ 194964 w 3813983"/>
              <a:gd name="connsiteY10" fmla="*/ 1933164 h 5273753"/>
              <a:gd name="connsiteX11" fmla="*/ 264412 w 3813983"/>
              <a:gd name="connsiteY11" fmla="*/ 370582 h 5273753"/>
              <a:gd name="connsiteX12" fmla="*/ 553779 w 3813983"/>
              <a:gd name="connsiteY12" fmla="*/ 192 h 5273753"/>
              <a:gd name="connsiteX0" fmla="*/ 1271409 w 3813983"/>
              <a:gd name="connsiteY0" fmla="*/ 587 h 5227850"/>
              <a:gd name="connsiteX1" fmla="*/ 2151085 w 3813983"/>
              <a:gd name="connsiteY1" fmla="*/ 347828 h 5227850"/>
              <a:gd name="connsiteX2" fmla="*/ 2984463 w 3813983"/>
              <a:gd name="connsiteY2" fmla="*/ 1239079 h 5227850"/>
              <a:gd name="connsiteX3" fmla="*/ 3759966 w 3813983"/>
              <a:gd name="connsiteY3" fmla="*/ 2280800 h 5227850"/>
              <a:gd name="connsiteX4" fmla="*/ 3655794 w 3813983"/>
              <a:gd name="connsiteY4" fmla="*/ 3334096 h 5227850"/>
              <a:gd name="connsiteX5" fmla="*/ 2915015 w 3813983"/>
              <a:gd name="connsiteY5" fmla="*/ 4375818 h 5227850"/>
              <a:gd name="connsiteX6" fmla="*/ 1514478 w 3813983"/>
              <a:gd name="connsiteY6" fmla="*/ 5209195 h 5227850"/>
              <a:gd name="connsiteX7" fmla="*/ 472756 w 3813983"/>
              <a:gd name="connsiteY7" fmla="*/ 4873529 h 5227850"/>
              <a:gd name="connsiteX8" fmla="*/ 9769 w 3813983"/>
              <a:gd name="connsiteY8" fmla="*/ 3947554 h 5227850"/>
              <a:gd name="connsiteX9" fmla="*/ 160240 w 3813983"/>
              <a:gd name="connsiteY9" fmla="*/ 2928982 h 5227850"/>
              <a:gd name="connsiteX10" fmla="*/ 194964 w 3813983"/>
              <a:gd name="connsiteY10" fmla="*/ 1887261 h 5227850"/>
              <a:gd name="connsiteX11" fmla="*/ 264412 w 3813983"/>
              <a:gd name="connsiteY11" fmla="*/ 324679 h 5227850"/>
              <a:gd name="connsiteX12" fmla="*/ 1271409 w 3813983"/>
              <a:gd name="connsiteY12" fmla="*/ 587 h 5227850"/>
              <a:gd name="connsiteX0" fmla="*/ 1276733 w 3819307"/>
              <a:gd name="connsiteY0" fmla="*/ 587 h 5227850"/>
              <a:gd name="connsiteX1" fmla="*/ 2156409 w 3819307"/>
              <a:gd name="connsiteY1" fmla="*/ 347828 h 5227850"/>
              <a:gd name="connsiteX2" fmla="*/ 2989787 w 3819307"/>
              <a:gd name="connsiteY2" fmla="*/ 1239079 h 5227850"/>
              <a:gd name="connsiteX3" fmla="*/ 3765290 w 3819307"/>
              <a:gd name="connsiteY3" fmla="*/ 2280800 h 5227850"/>
              <a:gd name="connsiteX4" fmla="*/ 3661118 w 3819307"/>
              <a:gd name="connsiteY4" fmla="*/ 3334096 h 5227850"/>
              <a:gd name="connsiteX5" fmla="*/ 2920339 w 3819307"/>
              <a:gd name="connsiteY5" fmla="*/ 4375818 h 5227850"/>
              <a:gd name="connsiteX6" fmla="*/ 1519802 w 3819307"/>
              <a:gd name="connsiteY6" fmla="*/ 5209195 h 5227850"/>
              <a:gd name="connsiteX7" fmla="*/ 478080 w 3819307"/>
              <a:gd name="connsiteY7" fmla="*/ 4873529 h 5227850"/>
              <a:gd name="connsiteX8" fmla="*/ 15093 w 3819307"/>
              <a:gd name="connsiteY8" fmla="*/ 3947554 h 5227850"/>
              <a:gd name="connsiteX9" fmla="*/ 165564 w 3819307"/>
              <a:gd name="connsiteY9" fmla="*/ 2928982 h 5227850"/>
              <a:gd name="connsiteX10" fmla="*/ 686425 w 3819307"/>
              <a:gd name="connsiteY10" fmla="*/ 2060882 h 5227850"/>
              <a:gd name="connsiteX11" fmla="*/ 269736 w 3819307"/>
              <a:gd name="connsiteY11" fmla="*/ 324679 h 5227850"/>
              <a:gd name="connsiteX12" fmla="*/ 1276733 w 3819307"/>
              <a:gd name="connsiteY12" fmla="*/ 587 h 5227850"/>
              <a:gd name="connsiteX0" fmla="*/ 1276733 w 3819307"/>
              <a:gd name="connsiteY0" fmla="*/ 587 h 5227850"/>
              <a:gd name="connsiteX1" fmla="*/ 2156409 w 3819307"/>
              <a:gd name="connsiteY1" fmla="*/ 347828 h 5227850"/>
              <a:gd name="connsiteX2" fmla="*/ 2989787 w 3819307"/>
              <a:gd name="connsiteY2" fmla="*/ 1239079 h 5227850"/>
              <a:gd name="connsiteX3" fmla="*/ 3765290 w 3819307"/>
              <a:gd name="connsiteY3" fmla="*/ 2280800 h 5227850"/>
              <a:gd name="connsiteX4" fmla="*/ 3661118 w 3819307"/>
              <a:gd name="connsiteY4" fmla="*/ 3334096 h 5227850"/>
              <a:gd name="connsiteX5" fmla="*/ 2920339 w 3819307"/>
              <a:gd name="connsiteY5" fmla="*/ 4375818 h 5227850"/>
              <a:gd name="connsiteX6" fmla="*/ 1519802 w 3819307"/>
              <a:gd name="connsiteY6" fmla="*/ 5209195 h 5227850"/>
              <a:gd name="connsiteX7" fmla="*/ 478080 w 3819307"/>
              <a:gd name="connsiteY7" fmla="*/ 4873529 h 5227850"/>
              <a:gd name="connsiteX8" fmla="*/ 15093 w 3819307"/>
              <a:gd name="connsiteY8" fmla="*/ 3947554 h 5227850"/>
              <a:gd name="connsiteX9" fmla="*/ 165564 w 3819307"/>
              <a:gd name="connsiteY9" fmla="*/ 2928982 h 5227850"/>
              <a:gd name="connsiteX10" fmla="*/ 686425 w 3819307"/>
              <a:gd name="connsiteY10" fmla="*/ 2060882 h 5227850"/>
              <a:gd name="connsiteX11" fmla="*/ 512804 w 3819307"/>
              <a:gd name="connsiteY11" fmla="*/ 324679 h 5227850"/>
              <a:gd name="connsiteX12" fmla="*/ 1276733 w 3819307"/>
              <a:gd name="connsiteY12" fmla="*/ 587 h 5227850"/>
              <a:gd name="connsiteX0" fmla="*/ 1263218 w 3805792"/>
              <a:gd name="connsiteY0" fmla="*/ 587 h 5227850"/>
              <a:gd name="connsiteX1" fmla="*/ 2142894 w 3805792"/>
              <a:gd name="connsiteY1" fmla="*/ 347828 h 5227850"/>
              <a:gd name="connsiteX2" fmla="*/ 2976272 w 3805792"/>
              <a:gd name="connsiteY2" fmla="*/ 1239079 h 5227850"/>
              <a:gd name="connsiteX3" fmla="*/ 3751775 w 3805792"/>
              <a:gd name="connsiteY3" fmla="*/ 2280800 h 5227850"/>
              <a:gd name="connsiteX4" fmla="*/ 3647603 w 3805792"/>
              <a:gd name="connsiteY4" fmla="*/ 3334096 h 5227850"/>
              <a:gd name="connsiteX5" fmla="*/ 2906824 w 3805792"/>
              <a:gd name="connsiteY5" fmla="*/ 4375818 h 5227850"/>
              <a:gd name="connsiteX6" fmla="*/ 1506287 w 3805792"/>
              <a:gd name="connsiteY6" fmla="*/ 5209195 h 5227850"/>
              <a:gd name="connsiteX7" fmla="*/ 464565 w 3805792"/>
              <a:gd name="connsiteY7" fmla="*/ 4873529 h 5227850"/>
              <a:gd name="connsiteX8" fmla="*/ 1578 w 3805792"/>
              <a:gd name="connsiteY8" fmla="*/ 3947554 h 5227850"/>
              <a:gd name="connsiteX9" fmla="*/ 603462 w 3805792"/>
              <a:gd name="connsiteY9" fmla="*/ 3114177 h 5227850"/>
              <a:gd name="connsiteX10" fmla="*/ 672910 w 3805792"/>
              <a:gd name="connsiteY10" fmla="*/ 2060882 h 5227850"/>
              <a:gd name="connsiteX11" fmla="*/ 499289 w 3805792"/>
              <a:gd name="connsiteY11" fmla="*/ 324679 h 5227850"/>
              <a:gd name="connsiteX12" fmla="*/ 1263218 w 3805792"/>
              <a:gd name="connsiteY12" fmla="*/ 587 h 5227850"/>
              <a:gd name="connsiteX0" fmla="*/ 1263218 w 3805792"/>
              <a:gd name="connsiteY0" fmla="*/ 587 h 5227850"/>
              <a:gd name="connsiteX1" fmla="*/ 2142894 w 3805792"/>
              <a:gd name="connsiteY1" fmla="*/ 347828 h 5227850"/>
              <a:gd name="connsiteX2" fmla="*/ 2976272 w 3805792"/>
              <a:gd name="connsiteY2" fmla="*/ 1239079 h 5227850"/>
              <a:gd name="connsiteX3" fmla="*/ 3751775 w 3805792"/>
              <a:gd name="connsiteY3" fmla="*/ 2280800 h 5227850"/>
              <a:gd name="connsiteX4" fmla="*/ 3647603 w 3805792"/>
              <a:gd name="connsiteY4" fmla="*/ 3334096 h 5227850"/>
              <a:gd name="connsiteX5" fmla="*/ 2906824 w 3805792"/>
              <a:gd name="connsiteY5" fmla="*/ 4375818 h 5227850"/>
              <a:gd name="connsiteX6" fmla="*/ 1506287 w 3805792"/>
              <a:gd name="connsiteY6" fmla="*/ 5209195 h 5227850"/>
              <a:gd name="connsiteX7" fmla="*/ 464565 w 3805792"/>
              <a:gd name="connsiteY7" fmla="*/ 4873529 h 5227850"/>
              <a:gd name="connsiteX8" fmla="*/ 1578 w 3805792"/>
              <a:gd name="connsiteY8" fmla="*/ 3947554 h 5227850"/>
              <a:gd name="connsiteX9" fmla="*/ 603462 w 3805792"/>
              <a:gd name="connsiteY9" fmla="*/ 3114177 h 5227850"/>
              <a:gd name="connsiteX10" fmla="*/ 1089599 w 3805792"/>
              <a:gd name="connsiteY10" fmla="*/ 2095606 h 5227850"/>
              <a:gd name="connsiteX11" fmla="*/ 499289 w 3805792"/>
              <a:gd name="connsiteY11" fmla="*/ 324679 h 5227850"/>
              <a:gd name="connsiteX12" fmla="*/ 1263218 w 3805792"/>
              <a:gd name="connsiteY12" fmla="*/ 587 h 5227850"/>
              <a:gd name="connsiteX0" fmla="*/ 1263218 w 3805792"/>
              <a:gd name="connsiteY0" fmla="*/ 587 h 5227850"/>
              <a:gd name="connsiteX1" fmla="*/ 2142894 w 3805792"/>
              <a:gd name="connsiteY1" fmla="*/ 347828 h 5227850"/>
              <a:gd name="connsiteX2" fmla="*/ 2976272 w 3805792"/>
              <a:gd name="connsiteY2" fmla="*/ 1239079 h 5227850"/>
              <a:gd name="connsiteX3" fmla="*/ 3751775 w 3805792"/>
              <a:gd name="connsiteY3" fmla="*/ 2280800 h 5227850"/>
              <a:gd name="connsiteX4" fmla="*/ 3647603 w 3805792"/>
              <a:gd name="connsiteY4" fmla="*/ 3334096 h 5227850"/>
              <a:gd name="connsiteX5" fmla="*/ 2906824 w 3805792"/>
              <a:gd name="connsiteY5" fmla="*/ 4375818 h 5227850"/>
              <a:gd name="connsiteX6" fmla="*/ 1506287 w 3805792"/>
              <a:gd name="connsiteY6" fmla="*/ 5209195 h 5227850"/>
              <a:gd name="connsiteX7" fmla="*/ 464565 w 3805792"/>
              <a:gd name="connsiteY7" fmla="*/ 4873529 h 5227850"/>
              <a:gd name="connsiteX8" fmla="*/ 1578 w 3805792"/>
              <a:gd name="connsiteY8" fmla="*/ 3947554 h 5227850"/>
              <a:gd name="connsiteX9" fmla="*/ 603462 w 3805792"/>
              <a:gd name="connsiteY9" fmla="*/ 3114177 h 5227850"/>
              <a:gd name="connsiteX10" fmla="*/ 684485 w 3805792"/>
              <a:gd name="connsiteY10" fmla="*/ 2107181 h 5227850"/>
              <a:gd name="connsiteX11" fmla="*/ 499289 w 3805792"/>
              <a:gd name="connsiteY11" fmla="*/ 324679 h 5227850"/>
              <a:gd name="connsiteX12" fmla="*/ 1263218 w 3805792"/>
              <a:gd name="connsiteY12" fmla="*/ 587 h 5227850"/>
              <a:gd name="connsiteX0" fmla="*/ 1268689 w 3811263"/>
              <a:gd name="connsiteY0" fmla="*/ 587 h 5227850"/>
              <a:gd name="connsiteX1" fmla="*/ 2148365 w 3811263"/>
              <a:gd name="connsiteY1" fmla="*/ 347828 h 5227850"/>
              <a:gd name="connsiteX2" fmla="*/ 2981743 w 3811263"/>
              <a:gd name="connsiteY2" fmla="*/ 1239079 h 5227850"/>
              <a:gd name="connsiteX3" fmla="*/ 3757246 w 3811263"/>
              <a:gd name="connsiteY3" fmla="*/ 2280800 h 5227850"/>
              <a:gd name="connsiteX4" fmla="*/ 3653074 w 3811263"/>
              <a:gd name="connsiteY4" fmla="*/ 3334096 h 5227850"/>
              <a:gd name="connsiteX5" fmla="*/ 2912295 w 3811263"/>
              <a:gd name="connsiteY5" fmla="*/ 4375818 h 5227850"/>
              <a:gd name="connsiteX6" fmla="*/ 1511758 w 3811263"/>
              <a:gd name="connsiteY6" fmla="*/ 5209195 h 5227850"/>
              <a:gd name="connsiteX7" fmla="*/ 470036 w 3811263"/>
              <a:gd name="connsiteY7" fmla="*/ 4873529 h 5227850"/>
              <a:gd name="connsiteX8" fmla="*/ 7049 w 3811263"/>
              <a:gd name="connsiteY8" fmla="*/ 3947554 h 5227850"/>
              <a:gd name="connsiteX9" fmla="*/ 794128 w 3811263"/>
              <a:gd name="connsiteY9" fmla="*/ 3160475 h 5227850"/>
              <a:gd name="connsiteX10" fmla="*/ 689956 w 3811263"/>
              <a:gd name="connsiteY10" fmla="*/ 2107181 h 5227850"/>
              <a:gd name="connsiteX11" fmla="*/ 504760 w 3811263"/>
              <a:gd name="connsiteY11" fmla="*/ 324679 h 5227850"/>
              <a:gd name="connsiteX12" fmla="*/ 1268689 w 3811263"/>
              <a:gd name="connsiteY12" fmla="*/ 587 h 5227850"/>
              <a:gd name="connsiteX0" fmla="*/ 1268689 w 3811263"/>
              <a:gd name="connsiteY0" fmla="*/ 587 h 5227850"/>
              <a:gd name="connsiteX1" fmla="*/ 2148365 w 3811263"/>
              <a:gd name="connsiteY1" fmla="*/ 347828 h 5227850"/>
              <a:gd name="connsiteX2" fmla="*/ 2981743 w 3811263"/>
              <a:gd name="connsiteY2" fmla="*/ 1239079 h 5227850"/>
              <a:gd name="connsiteX3" fmla="*/ 3757246 w 3811263"/>
              <a:gd name="connsiteY3" fmla="*/ 2280800 h 5227850"/>
              <a:gd name="connsiteX4" fmla="*/ 3653074 w 3811263"/>
              <a:gd name="connsiteY4" fmla="*/ 3334096 h 5227850"/>
              <a:gd name="connsiteX5" fmla="*/ 2912295 w 3811263"/>
              <a:gd name="connsiteY5" fmla="*/ 4375818 h 5227850"/>
              <a:gd name="connsiteX6" fmla="*/ 1511758 w 3811263"/>
              <a:gd name="connsiteY6" fmla="*/ 5209195 h 5227850"/>
              <a:gd name="connsiteX7" fmla="*/ 470036 w 3811263"/>
              <a:gd name="connsiteY7" fmla="*/ 4873529 h 5227850"/>
              <a:gd name="connsiteX8" fmla="*/ 7049 w 3811263"/>
              <a:gd name="connsiteY8" fmla="*/ 3947554 h 5227850"/>
              <a:gd name="connsiteX9" fmla="*/ 794128 w 3811263"/>
              <a:gd name="connsiteY9" fmla="*/ 3160475 h 5227850"/>
              <a:gd name="connsiteX10" fmla="*/ 898301 w 3811263"/>
              <a:gd name="connsiteY10" fmla="*/ 2199779 h 5227850"/>
              <a:gd name="connsiteX11" fmla="*/ 504760 w 3811263"/>
              <a:gd name="connsiteY11" fmla="*/ 324679 h 5227850"/>
              <a:gd name="connsiteX12" fmla="*/ 1268689 w 3811263"/>
              <a:gd name="connsiteY12" fmla="*/ 587 h 5227850"/>
              <a:gd name="connsiteX0" fmla="*/ 1268689 w 3811263"/>
              <a:gd name="connsiteY0" fmla="*/ 587 h 5227850"/>
              <a:gd name="connsiteX1" fmla="*/ 2148365 w 3811263"/>
              <a:gd name="connsiteY1" fmla="*/ 347828 h 5227850"/>
              <a:gd name="connsiteX2" fmla="*/ 2981743 w 3811263"/>
              <a:gd name="connsiteY2" fmla="*/ 1239079 h 5227850"/>
              <a:gd name="connsiteX3" fmla="*/ 3757246 w 3811263"/>
              <a:gd name="connsiteY3" fmla="*/ 2280800 h 5227850"/>
              <a:gd name="connsiteX4" fmla="*/ 3653074 w 3811263"/>
              <a:gd name="connsiteY4" fmla="*/ 3334096 h 5227850"/>
              <a:gd name="connsiteX5" fmla="*/ 2912295 w 3811263"/>
              <a:gd name="connsiteY5" fmla="*/ 4375818 h 5227850"/>
              <a:gd name="connsiteX6" fmla="*/ 1511758 w 3811263"/>
              <a:gd name="connsiteY6" fmla="*/ 5209195 h 5227850"/>
              <a:gd name="connsiteX7" fmla="*/ 470036 w 3811263"/>
              <a:gd name="connsiteY7" fmla="*/ 4873529 h 5227850"/>
              <a:gd name="connsiteX8" fmla="*/ 7049 w 3811263"/>
              <a:gd name="connsiteY8" fmla="*/ 3947554 h 5227850"/>
              <a:gd name="connsiteX9" fmla="*/ 794128 w 3811263"/>
              <a:gd name="connsiteY9" fmla="*/ 3160475 h 5227850"/>
              <a:gd name="connsiteX10" fmla="*/ 458463 w 3811263"/>
              <a:gd name="connsiteY10" fmla="*/ 1169632 h 5227850"/>
              <a:gd name="connsiteX11" fmla="*/ 504760 w 3811263"/>
              <a:gd name="connsiteY11" fmla="*/ 324679 h 5227850"/>
              <a:gd name="connsiteX12" fmla="*/ 1268689 w 3811263"/>
              <a:gd name="connsiteY12" fmla="*/ 587 h 5227850"/>
              <a:gd name="connsiteX0" fmla="*/ 960800 w 3503374"/>
              <a:gd name="connsiteY0" fmla="*/ 587 h 5227395"/>
              <a:gd name="connsiteX1" fmla="*/ 1840476 w 3503374"/>
              <a:gd name="connsiteY1" fmla="*/ 347828 h 5227395"/>
              <a:gd name="connsiteX2" fmla="*/ 2673854 w 3503374"/>
              <a:gd name="connsiteY2" fmla="*/ 1239079 h 5227395"/>
              <a:gd name="connsiteX3" fmla="*/ 3449357 w 3503374"/>
              <a:gd name="connsiteY3" fmla="*/ 2280800 h 5227395"/>
              <a:gd name="connsiteX4" fmla="*/ 3345185 w 3503374"/>
              <a:gd name="connsiteY4" fmla="*/ 3334096 h 5227395"/>
              <a:gd name="connsiteX5" fmla="*/ 2604406 w 3503374"/>
              <a:gd name="connsiteY5" fmla="*/ 4375818 h 5227395"/>
              <a:gd name="connsiteX6" fmla="*/ 1203869 w 3503374"/>
              <a:gd name="connsiteY6" fmla="*/ 5209195 h 5227395"/>
              <a:gd name="connsiteX7" fmla="*/ 162147 w 3503374"/>
              <a:gd name="connsiteY7" fmla="*/ 4873529 h 5227395"/>
              <a:gd name="connsiteX8" fmla="*/ 34826 w 3503374"/>
              <a:gd name="connsiteY8" fmla="*/ 3993853 h 5227395"/>
              <a:gd name="connsiteX9" fmla="*/ 486239 w 3503374"/>
              <a:gd name="connsiteY9" fmla="*/ 3160475 h 5227395"/>
              <a:gd name="connsiteX10" fmla="*/ 150574 w 3503374"/>
              <a:gd name="connsiteY10" fmla="*/ 1169632 h 5227395"/>
              <a:gd name="connsiteX11" fmla="*/ 196871 w 3503374"/>
              <a:gd name="connsiteY11" fmla="*/ 324679 h 5227395"/>
              <a:gd name="connsiteX12" fmla="*/ 960800 w 3503374"/>
              <a:gd name="connsiteY12" fmla="*/ 587 h 5227395"/>
              <a:gd name="connsiteX0" fmla="*/ 960800 w 3506973"/>
              <a:gd name="connsiteY0" fmla="*/ 587 h 5240057"/>
              <a:gd name="connsiteX1" fmla="*/ 1840476 w 3506973"/>
              <a:gd name="connsiteY1" fmla="*/ 347828 h 5240057"/>
              <a:gd name="connsiteX2" fmla="*/ 2673854 w 3506973"/>
              <a:gd name="connsiteY2" fmla="*/ 1239079 h 5240057"/>
              <a:gd name="connsiteX3" fmla="*/ 3449357 w 3506973"/>
              <a:gd name="connsiteY3" fmla="*/ 2280800 h 5240057"/>
              <a:gd name="connsiteX4" fmla="*/ 3345185 w 3506973"/>
              <a:gd name="connsiteY4" fmla="*/ 3334096 h 5240057"/>
              <a:gd name="connsiteX5" fmla="*/ 2511808 w 3506973"/>
              <a:gd name="connsiteY5" fmla="*/ 4155899 h 5240057"/>
              <a:gd name="connsiteX6" fmla="*/ 1203869 w 3506973"/>
              <a:gd name="connsiteY6" fmla="*/ 5209195 h 5240057"/>
              <a:gd name="connsiteX7" fmla="*/ 162147 w 3506973"/>
              <a:gd name="connsiteY7" fmla="*/ 4873529 h 5240057"/>
              <a:gd name="connsiteX8" fmla="*/ 34826 w 3506973"/>
              <a:gd name="connsiteY8" fmla="*/ 3993853 h 5240057"/>
              <a:gd name="connsiteX9" fmla="*/ 486239 w 3506973"/>
              <a:gd name="connsiteY9" fmla="*/ 3160475 h 5240057"/>
              <a:gd name="connsiteX10" fmla="*/ 150574 w 3506973"/>
              <a:gd name="connsiteY10" fmla="*/ 1169632 h 5240057"/>
              <a:gd name="connsiteX11" fmla="*/ 196871 w 3506973"/>
              <a:gd name="connsiteY11" fmla="*/ 324679 h 5240057"/>
              <a:gd name="connsiteX12" fmla="*/ 960800 w 3506973"/>
              <a:gd name="connsiteY12" fmla="*/ 587 h 5240057"/>
              <a:gd name="connsiteX0" fmla="*/ 960800 w 3464581"/>
              <a:gd name="connsiteY0" fmla="*/ 587 h 5240057"/>
              <a:gd name="connsiteX1" fmla="*/ 1840476 w 3464581"/>
              <a:gd name="connsiteY1" fmla="*/ 347828 h 5240057"/>
              <a:gd name="connsiteX2" fmla="*/ 2673854 w 3464581"/>
              <a:gd name="connsiteY2" fmla="*/ 1239079 h 5240057"/>
              <a:gd name="connsiteX3" fmla="*/ 3449357 w 3464581"/>
              <a:gd name="connsiteY3" fmla="*/ 2280800 h 5240057"/>
              <a:gd name="connsiteX4" fmla="*/ 3136840 w 3464581"/>
              <a:gd name="connsiteY4" fmla="*/ 3137327 h 5240057"/>
              <a:gd name="connsiteX5" fmla="*/ 2511808 w 3464581"/>
              <a:gd name="connsiteY5" fmla="*/ 4155899 h 5240057"/>
              <a:gd name="connsiteX6" fmla="*/ 1203869 w 3464581"/>
              <a:gd name="connsiteY6" fmla="*/ 5209195 h 5240057"/>
              <a:gd name="connsiteX7" fmla="*/ 162147 w 3464581"/>
              <a:gd name="connsiteY7" fmla="*/ 4873529 h 5240057"/>
              <a:gd name="connsiteX8" fmla="*/ 34826 w 3464581"/>
              <a:gd name="connsiteY8" fmla="*/ 3993853 h 5240057"/>
              <a:gd name="connsiteX9" fmla="*/ 486239 w 3464581"/>
              <a:gd name="connsiteY9" fmla="*/ 3160475 h 5240057"/>
              <a:gd name="connsiteX10" fmla="*/ 150574 w 3464581"/>
              <a:gd name="connsiteY10" fmla="*/ 1169632 h 5240057"/>
              <a:gd name="connsiteX11" fmla="*/ 196871 w 3464581"/>
              <a:gd name="connsiteY11" fmla="*/ 324679 h 5240057"/>
              <a:gd name="connsiteX12" fmla="*/ 960800 w 3464581"/>
              <a:gd name="connsiteY12" fmla="*/ 587 h 5240057"/>
              <a:gd name="connsiteX0" fmla="*/ 960800 w 3138691"/>
              <a:gd name="connsiteY0" fmla="*/ 587 h 5240057"/>
              <a:gd name="connsiteX1" fmla="*/ 1840476 w 3138691"/>
              <a:gd name="connsiteY1" fmla="*/ 347828 h 5240057"/>
              <a:gd name="connsiteX2" fmla="*/ 2673854 w 3138691"/>
              <a:gd name="connsiteY2" fmla="*/ 1239079 h 5240057"/>
              <a:gd name="connsiteX3" fmla="*/ 3136840 w 3138691"/>
              <a:gd name="connsiteY3" fmla="*/ 3137327 h 5240057"/>
              <a:gd name="connsiteX4" fmla="*/ 2511808 w 3138691"/>
              <a:gd name="connsiteY4" fmla="*/ 4155899 h 5240057"/>
              <a:gd name="connsiteX5" fmla="*/ 1203869 w 3138691"/>
              <a:gd name="connsiteY5" fmla="*/ 5209195 h 5240057"/>
              <a:gd name="connsiteX6" fmla="*/ 162147 w 3138691"/>
              <a:gd name="connsiteY6" fmla="*/ 4873529 h 5240057"/>
              <a:gd name="connsiteX7" fmla="*/ 34826 w 3138691"/>
              <a:gd name="connsiteY7" fmla="*/ 3993853 h 5240057"/>
              <a:gd name="connsiteX8" fmla="*/ 486239 w 3138691"/>
              <a:gd name="connsiteY8" fmla="*/ 3160475 h 5240057"/>
              <a:gd name="connsiteX9" fmla="*/ 150574 w 3138691"/>
              <a:gd name="connsiteY9" fmla="*/ 1169632 h 5240057"/>
              <a:gd name="connsiteX10" fmla="*/ 196871 w 3138691"/>
              <a:gd name="connsiteY10" fmla="*/ 324679 h 5240057"/>
              <a:gd name="connsiteX11" fmla="*/ 960800 w 3138691"/>
              <a:gd name="connsiteY11" fmla="*/ 587 h 5240057"/>
              <a:gd name="connsiteX0" fmla="*/ 960800 w 3311706"/>
              <a:gd name="connsiteY0" fmla="*/ 587 h 5240057"/>
              <a:gd name="connsiteX1" fmla="*/ 1840476 w 3311706"/>
              <a:gd name="connsiteY1" fmla="*/ 347828 h 5240057"/>
              <a:gd name="connsiteX2" fmla="*/ 2673854 w 3311706"/>
              <a:gd name="connsiteY2" fmla="*/ 1239079 h 5240057"/>
              <a:gd name="connsiteX3" fmla="*/ 3310461 w 3311706"/>
              <a:gd name="connsiteY3" fmla="*/ 2685914 h 5240057"/>
              <a:gd name="connsiteX4" fmla="*/ 2511808 w 3311706"/>
              <a:gd name="connsiteY4" fmla="*/ 4155899 h 5240057"/>
              <a:gd name="connsiteX5" fmla="*/ 1203869 w 3311706"/>
              <a:gd name="connsiteY5" fmla="*/ 5209195 h 5240057"/>
              <a:gd name="connsiteX6" fmla="*/ 162147 w 3311706"/>
              <a:gd name="connsiteY6" fmla="*/ 4873529 h 5240057"/>
              <a:gd name="connsiteX7" fmla="*/ 34826 w 3311706"/>
              <a:gd name="connsiteY7" fmla="*/ 3993853 h 5240057"/>
              <a:gd name="connsiteX8" fmla="*/ 486239 w 3311706"/>
              <a:gd name="connsiteY8" fmla="*/ 3160475 h 5240057"/>
              <a:gd name="connsiteX9" fmla="*/ 150574 w 3311706"/>
              <a:gd name="connsiteY9" fmla="*/ 1169632 h 5240057"/>
              <a:gd name="connsiteX10" fmla="*/ 196871 w 3311706"/>
              <a:gd name="connsiteY10" fmla="*/ 324679 h 5240057"/>
              <a:gd name="connsiteX11" fmla="*/ 960800 w 3311706"/>
              <a:gd name="connsiteY11" fmla="*/ 587 h 5240057"/>
              <a:gd name="connsiteX0" fmla="*/ 960800 w 3311706"/>
              <a:gd name="connsiteY0" fmla="*/ 587 h 5240057"/>
              <a:gd name="connsiteX1" fmla="*/ 1840476 w 3311706"/>
              <a:gd name="connsiteY1" fmla="*/ 347828 h 5240057"/>
              <a:gd name="connsiteX2" fmla="*/ 2673854 w 3311706"/>
              <a:gd name="connsiteY2" fmla="*/ 1239079 h 5240057"/>
              <a:gd name="connsiteX3" fmla="*/ 3310461 w 3311706"/>
              <a:gd name="connsiteY3" fmla="*/ 2685914 h 5240057"/>
              <a:gd name="connsiteX4" fmla="*/ 2511808 w 3311706"/>
              <a:gd name="connsiteY4" fmla="*/ 4155899 h 5240057"/>
              <a:gd name="connsiteX5" fmla="*/ 1203869 w 3311706"/>
              <a:gd name="connsiteY5" fmla="*/ 5209195 h 5240057"/>
              <a:gd name="connsiteX6" fmla="*/ 162147 w 3311706"/>
              <a:gd name="connsiteY6" fmla="*/ 4873529 h 5240057"/>
              <a:gd name="connsiteX7" fmla="*/ 34826 w 3311706"/>
              <a:gd name="connsiteY7" fmla="*/ 3993853 h 5240057"/>
              <a:gd name="connsiteX8" fmla="*/ 486239 w 3311706"/>
              <a:gd name="connsiteY8" fmla="*/ 3160475 h 5240057"/>
              <a:gd name="connsiteX9" fmla="*/ 208447 w 3311706"/>
              <a:gd name="connsiteY9" fmla="*/ 1574746 h 5240057"/>
              <a:gd name="connsiteX10" fmla="*/ 196871 w 3311706"/>
              <a:gd name="connsiteY10" fmla="*/ 324679 h 5240057"/>
              <a:gd name="connsiteX11" fmla="*/ 960800 w 3311706"/>
              <a:gd name="connsiteY11" fmla="*/ 587 h 5240057"/>
              <a:gd name="connsiteX0" fmla="*/ 960800 w 3311706"/>
              <a:gd name="connsiteY0" fmla="*/ 587 h 5240057"/>
              <a:gd name="connsiteX1" fmla="*/ 1840476 w 3311706"/>
              <a:gd name="connsiteY1" fmla="*/ 347828 h 5240057"/>
              <a:gd name="connsiteX2" fmla="*/ 2673854 w 3311706"/>
              <a:gd name="connsiteY2" fmla="*/ 1239079 h 5240057"/>
              <a:gd name="connsiteX3" fmla="*/ 3310461 w 3311706"/>
              <a:gd name="connsiteY3" fmla="*/ 2685914 h 5240057"/>
              <a:gd name="connsiteX4" fmla="*/ 2511808 w 3311706"/>
              <a:gd name="connsiteY4" fmla="*/ 4155899 h 5240057"/>
              <a:gd name="connsiteX5" fmla="*/ 1203869 w 3311706"/>
              <a:gd name="connsiteY5" fmla="*/ 5209195 h 5240057"/>
              <a:gd name="connsiteX6" fmla="*/ 162147 w 3311706"/>
              <a:gd name="connsiteY6" fmla="*/ 4873529 h 5240057"/>
              <a:gd name="connsiteX7" fmla="*/ 34826 w 3311706"/>
              <a:gd name="connsiteY7" fmla="*/ 3993853 h 5240057"/>
              <a:gd name="connsiteX8" fmla="*/ 486239 w 3311706"/>
              <a:gd name="connsiteY8" fmla="*/ 3160475 h 5240057"/>
              <a:gd name="connsiteX9" fmla="*/ 416791 w 3311706"/>
              <a:gd name="connsiteY9" fmla="*/ 1736792 h 5240057"/>
              <a:gd name="connsiteX10" fmla="*/ 196871 w 3311706"/>
              <a:gd name="connsiteY10" fmla="*/ 324679 h 5240057"/>
              <a:gd name="connsiteX11" fmla="*/ 960800 w 3311706"/>
              <a:gd name="connsiteY11" fmla="*/ 587 h 5240057"/>
              <a:gd name="connsiteX0" fmla="*/ 960800 w 3311706"/>
              <a:gd name="connsiteY0" fmla="*/ 1303 h 5240773"/>
              <a:gd name="connsiteX1" fmla="*/ 1840476 w 3311706"/>
              <a:gd name="connsiteY1" fmla="*/ 348544 h 5240773"/>
              <a:gd name="connsiteX2" fmla="*/ 2673854 w 3311706"/>
              <a:gd name="connsiteY2" fmla="*/ 1239795 h 5240773"/>
              <a:gd name="connsiteX3" fmla="*/ 3310461 w 3311706"/>
              <a:gd name="connsiteY3" fmla="*/ 2686630 h 5240773"/>
              <a:gd name="connsiteX4" fmla="*/ 2511808 w 3311706"/>
              <a:gd name="connsiteY4" fmla="*/ 4156615 h 5240773"/>
              <a:gd name="connsiteX5" fmla="*/ 1203869 w 3311706"/>
              <a:gd name="connsiteY5" fmla="*/ 5209911 h 5240773"/>
              <a:gd name="connsiteX6" fmla="*/ 162147 w 3311706"/>
              <a:gd name="connsiteY6" fmla="*/ 4874245 h 5240773"/>
              <a:gd name="connsiteX7" fmla="*/ 34826 w 3311706"/>
              <a:gd name="connsiteY7" fmla="*/ 3994569 h 5240773"/>
              <a:gd name="connsiteX8" fmla="*/ 486239 w 3311706"/>
              <a:gd name="connsiteY8" fmla="*/ 3161191 h 5240773"/>
              <a:gd name="connsiteX9" fmla="*/ 416791 w 3311706"/>
              <a:gd name="connsiteY9" fmla="*/ 1737508 h 5240773"/>
              <a:gd name="connsiteX10" fmla="*/ 57975 w 3311706"/>
              <a:gd name="connsiteY10" fmla="*/ 452716 h 5240773"/>
              <a:gd name="connsiteX11" fmla="*/ 960800 w 3311706"/>
              <a:gd name="connsiteY11" fmla="*/ 1303 h 5240773"/>
              <a:gd name="connsiteX0" fmla="*/ 960800 w 3311706"/>
              <a:gd name="connsiteY0" fmla="*/ 905 h 5332973"/>
              <a:gd name="connsiteX1" fmla="*/ 1840476 w 3311706"/>
              <a:gd name="connsiteY1" fmla="*/ 440744 h 5332973"/>
              <a:gd name="connsiteX2" fmla="*/ 2673854 w 3311706"/>
              <a:gd name="connsiteY2" fmla="*/ 1331995 h 5332973"/>
              <a:gd name="connsiteX3" fmla="*/ 3310461 w 3311706"/>
              <a:gd name="connsiteY3" fmla="*/ 2778830 h 5332973"/>
              <a:gd name="connsiteX4" fmla="*/ 2511808 w 3311706"/>
              <a:gd name="connsiteY4" fmla="*/ 4248815 h 5332973"/>
              <a:gd name="connsiteX5" fmla="*/ 1203869 w 3311706"/>
              <a:gd name="connsiteY5" fmla="*/ 5302111 h 5332973"/>
              <a:gd name="connsiteX6" fmla="*/ 162147 w 3311706"/>
              <a:gd name="connsiteY6" fmla="*/ 4966445 h 5332973"/>
              <a:gd name="connsiteX7" fmla="*/ 34826 w 3311706"/>
              <a:gd name="connsiteY7" fmla="*/ 4086769 h 5332973"/>
              <a:gd name="connsiteX8" fmla="*/ 486239 w 3311706"/>
              <a:gd name="connsiteY8" fmla="*/ 3253391 h 5332973"/>
              <a:gd name="connsiteX9" fmla="*/ 416791 w 3311706"/>
              <a:gd name="connsiteY9" fmla="*/ 1829708 h 5332973"/>
              <a:gd name="connsiteX10" fmla="*/ 57975 w 3311706"/>
              <a:gd name="connsiteY10" fmla="*/ 544916 h 5332973"/>
              <a:gd name="connsiteX11" fmla="*/ 960800 w 3311706"/>
              <a:gd name="connsiteY11" fmla="*/ 905 h 5332973"/>
              <a:gd name="connsiteX0" fmla="*/ 982065 w 3332971"/>
              <a:gd name="connsiteY0" fmla="*/ 905 h 5332973"/>
              <a:gd name="connsiteX1" fmla="*/ 1861741 w 3332971"/>
              <a:gd name="connsiteY1" fmla="*/ 440744 h 5332973"/>
              <a:gd name="connsiteX2" fmla="*/ 2695119 w 3332971"/>
              <a:gd name="connsiteY2" fmla="*/ 1331995 h 5332973"/>
              <a:gd name="connsiteX3" fmla="*/ 3331726 w 3332971"/>
              <a:gd name="connsiteY3" fmla="*/ 2778830 h 5332973"/>
              <a:gd name="connsiteX4" fmla="*/ 2533073 w 3332971"/>
              <a:gd name="connsiteY4" fmla="*/ 4248815 h 5332973"/>
              <a:gd name="connsiteX5" fmla="*/ 1225134 w 3332971"/>
              <a:gd name="connsiteY5" fmla="*/ 5302111 h 5332973"/>
              <a:gd name="connsiteX6" fmla="*/ 183412 w 3332971"/>
              <a:gd name="connsiteY6" fmla="*/ 4966445 h 5332973"/>
              <a:gd name="connsiteX7" fmla="*/ 56091 w 3332971"/>
              <a:gd name="connsiteY7" fmla="*/ 4086769 h 5332973"/>
              <a:gd name="connsiteX8" fmla="*/ 796871 w 3332971"/>
              <a:gd name="connsiteY8" fmla="*/ 2929300 h 5332973"/>
              <a:gd name="connsiteX9" fmla="*/ 438056 w 3332971"/>
              <a:gd name="connsiteY9" fmla="*/ 1829708 h 5332973"/>
              <a:gd name="connsiteX10" fmla="*/ 79240 w 3332971"/>
              <a:gd name="connsiteY10" fmla="*/ 544916 h 5332973"/>
              <a:gd name="connsiteX11" fmla="*/ 982065 w 3332971"/>
              <a:gd name="connsiteY11" fmla="*/ 905 h 5332973"/>
              <a:gd name="connsiteX0" fmla="*/ 982065 w 3332971"/>
              <a:gd name="connsiteY0" fmla="*/ 905 h 5332973"/>
              <a:gd name="connsiteX1" fmla="*/ 1861741 w 3332971"/>
              <a:gd name="connsiteY1" fmla="*/ 440744 h 5332973"/>
              <a:gd name="connsiteX2" fmla="*/ 2695119 w 3332971"/>
              <a:gd name="connsiteY2" fmla="*/ 1331995 h 5332973"/>
              <a:gd name="connsiteX3" fmla="*/ 3331726 w 3332971"/>
              <a:gd name="connsiteY3" fmla="*/ 2778830 h 5332973"/>
              <a:gd name="connsiteX4" fmla="*/ 2533073 w 3332971"/>
              <a:gd name="connsiteY4" fmla="*/ 4248815 h 5332973"/>
              <a:gd name="connsiteX5" fmla="*/ 1225134 w 3332971"/>
              <a:gd name="connsiteY5" fmla="*/ 5302111 h 5332973"/>
              <a:gd name="connsiteX6" fmla="*/ 183412 w 3332971"/>
              <a:gd name="connsiteY6" fmla="*/ 4966445 h 5332973"/>
              <a:gd name="connsiteX7" fmla="*/ 56091 w 3332971"/>
              <a:gd name="connsiteY7" fmla="*/ 4086769 h 5332973"/>
              <a:gd name="connsiteX8" fmla="*/ 796871 w 3332971"/>
              <a:gd name="connsiteY8" fmla="*/ 2929300 h 5332973"/>
              <a:gd name="connsiteX9" fmla="*/ 380182 w 3332971"/>
              <a:gd name="connsiteY9" fmla="*/ 1748685 h 5332973"/>
              <a:gd name="connsiteX10" fmla="*/ 79240 w 3332971"/>
              <a:gd name="connsiteY10" fmla="*/ 544916 h 5332973"/>
              <a:gd name="connsiteX11" fmla="*/ 982065 w 3332971"/>
              <a:gd name="connsiteY11" fmla="*/ 905 h 5332973"/>
              <a:gd name="connsiteX0" fmla="*/ 982065 w 3332971"/>
              <a:gd name="connsiteY0" fmla="*/ 905 h 5332973"/>
              <a:gd name="connsiteX1" fmla="*/ 1861741 w 3332971"/>
              <a:gd name="connsiteY1" fmla="*/ 440744 h 5332973"/>
              <a:gd name="connsiteX2" fmla="*/ 2695119 w 3332971"/>
              <a:gd name="connsiteY2" fmla="*/ 1331995 h 5332973"/>
              <a:gd name="connsiteX3" fmla="*/ 3331726 w 3332971"/>
              <a:gd name="connsiteY3" fmla="*/ 2778830 h 5332973"/>
              <a:gd name="connsiteX4" fmla="*/ 2533073 w 3332971"/>
              <a:gd name="connsiteY4" fmla="*/ 4248815 h 5332973"/>
              <a:gd name="connsiteX5" fmla="*/ 1225134 w 3332971"/>
              <a:gd name="connsiteY5" fmla="*/ 5302111 h 5332973"/>
              <a:gd name="connsiteX6" fmla="*/ 183412 w 3332971"/>
              <a:gd name="connsiteY6" fmla="*/ 4966445 h 5332973"/>
              <a:gd name="connsiteX7" fmla="*/ 56091 w 3332971"/>
              <a:gd name="connsiteY7" fmla="*/ 4086769 h 5332973"/>
              <a:gd name="connsiteX8" fmla="*/ 796871 w 3332971"/>
              <a:gd name="connsiteY8" fmla="*/ 2929300 h 5332973"/>
              <a:gd name="connsiteX9" fmla="*/ 79240 w 3332971"/>
              <a:gd name="connsiteY9" fmla="*/ 544916 h 5332973"/>
              <a:gd name="connsiteX10" fmla="*/ 982065 w 3332971"/>
              <a:gd name="connsiteY10" fmla="*/ 905 h 5332973"/>
              <a:gd name="connsiteX0" fmla="*/ 982065 w 3346268"/>
              <a:gd name="connsiteY0" fmla="*/ 5605 h 5337673"/>
              <a:gd name="connsiteX1" fmla="*/ 1861741 w 3346268"/>
              <a:gd name="connsiteY1" fmla="*/ 445444 h 5337673"/>
              <a:gd name="connsiteX2" fmla="*/ 3331726 w 3346268"/>
              <a:gd name="connsiteY2" fmla="*/ 2783530 h 5337673"/>
              <a:gd name="connsiteX3" fmla="*/ 2533073 w 3346268"/>
              <a:gd name="connsiteY3" fmla="*/ 4253515 h 5337673"/>
              <a:gd name="connsiteX4" fmla="*/ 1225134 w 3346268"/>
              <a:gd name="connsiteY4" fmla="*/ 5306811 h 5337673"/>
              <a:gd name="connsiteX5" fmla="*/ 183412 w 3346268"/>
              <a:gd name="connsiteY5" fmla="*/ 4971145 h 5337673"/>
              <a:gd name="connsiteX6" fmla="*/ 56091 w 3346268"/>
              <a:gd name="connsiteY6" fmla="*/ 4091469 h 5337673"/>
              <a:gd name="connsiteX7" fmla="*/ 796871 w 3346268"/>
              <a:gd name="connsiteY7" fmla="*/ 2934000 h 5337673"/>
              <a:gd name="connsiteX8" fmla="*/ 79240 w 3346268"/>
              <a:gd name="connsiteY8" fmla="*/ 549616 h 5337673"/>
              <a:gd name="connsiteX9" fmla="*/ 982065 w 3346268"/>
              <a:gd name="connsiteY9" fmla="*/ 5605 h 5337673"/>
              <a:gd name="connsiteX0" fmla="*/ 1306157 w 3346268"/>
              <a:gd name="connsiteY0" fmla="*/ 8558 h 5305902"/>
              <a:gd name="connsiteX1" fmla="*/ 1861741 w 3346268"/>
              <a:gd name="connsiteY1" fmla="*/ 413673 h 5305902"/>
              <a:gd name="connsiteX2" fmla="*/ 3331726 w 3346268"/>
              <a:gd name="connsiteY2" fmla="*/ 2751759 h 5305902"/>
              <a:gd name="connsiteX3" fmla="*/ 2533073 w 3346268"/>
              <a:gd name="connsiteY3" fmla="*/ 4221744 h 5305902"/>
              <a:gd name="connsiteX4" fmla="*/ 1225134 w 3346268"/>
              <a:gd name="connsiteY4" fmla="*/ 5275040 h 5305902"/>
              <a:gd name="connsiteX5" fmla="*/ 183412 w 3346268"/>
              <a:gd name="connsiteY5" fmla="*/ 4939374 h 5305902"/>
              <a:gd name="connsiteX6" fmla="*/ 56091 w 3346268"/>
              <a:gd name="connsiteY6" fmla="*/ 4059698 h 5305902"/>
              <a:gd name="connsiteX7" fmla="*/ 796871 w 3346268"/>
              <a:gd name="connsiteY7" fmla="*/ 2902229 h 5305902"/>
              <a:gd name="connsiteX8" fmla="*/ 79240 w 3346268"/>
              <a:gd name="connsiteY8" fmla="*/ 517845 h 5305902"/>
              <a:gd name="connsiteX9" fmla="*/ 1306157 w 3346268"/>
              <a:gd name="connsiteY9" fmla="*/ 8558 h 5305902"/>
              <a:gd name="connsiteX0" fmla="*/ 1306157 w 3370594"/>
              <a:gd name="connsiteY0" fmla="*/ 0 h 5297344"/>
              <a:gd name="connsiteX1" fmla="*/ 3331726 w 3370594"/>
              <a:gd name="connsiteY1" fmla="*/ 2743201 h 5297344"/>
              <a:gd name="connsiteX2" fmla="*/ 2533073 w 3370594"/>
              <a:gd name="connsiteY2" fmla="*/ 4213186 h 5297344"/>
              <a:gd name="connsiteX3" fmla="*/ 1225134 w 3370594"/>
              <a:gd name="connsiteY3" fmla="*/ 5266482 h 5297344"/>
              <a:gd name="connsiteX4" fmla="*/ 183412 w 3370594"/>
              <a:gd name="connsiteY4" fmla="*/ 4930816 h 5297344"/>
              <a:gd name="connsiteX5" fmla="*/ 56091 w 3370594"/>
              <a:gd name="connsiteY5" fmla="*/ 4051140 h 5297344"/>
              <a:gd name="connsiteX6" fmla="*/ 796871 w 3370594"/>
              <a:gd name="connsiteY6" fmla="*/ 2893671 h 5297344"/>
              <a:gd name="connsiteX7" fmla="*/ 79240 w 3370594"/>
              <a:gd name="connsiteY7" fmla="*/ 509287 h 5297344"/>
              <a:gd name="connsiteX8" fmla="*/ 1306157 w 3370594"/>
              <a:gd name="connsiteY8" fmla="*/ 0 h 5297344"/>
              <a:gd name="connsiteX0" fmla="*/ 1248283 w 3373483"/>
              <a:gd name="connsiteY0" fmla="*/ 0 h 5239471"/>
              <a:gd name="connsiteX1" fmla="*/ 3331726 w 3373483"/>
              <a:gd name="connsiteY1" fmla="*/ 2685328 h 5239471"/>
              <a:gd name="connsiteX2" fmla="*/ 2533073 w 3373483"/>
              <a:gd name="connsiteY2" fmla="*/ 4155313 h 5239471"/>
              <a:gd name="connsiteX3" fmla="*/ 1225134 w 3373483"/>
              <a:gd name="connsiteY3" fmla="*/ 5208609 h 5239471"/>
              <a:gd name="connsiteX4" fmla="*/ 183412 w 3373483"/>
              <a:gd name="connsiteY4" fmla="*/ 4872943 h 5239471"/>
              <a:gd name="connsiteX5" fmla="*/ 56091 w 3373483"/>
              <a:gd name="connsiteY5" fmla="*/ 3993267 h 5239471"/>
              <a:gd name="connsiteX6" fmla="*/ 796871 w 3373483"/>
              <a:gd name="connsiteY6" fmla="*/ 2835798 h 5239471"/>
              <a:gd name="connsiteX7" fmla="*/ 79240 w 3373483"/>
              <a:gd name="connsiteY7" fmla="*/ 451414 h 5239471"/>
              <a:gd name="connsiteX8" fmla="*/ 1248283 w 3373483"/>
              <a:gd name="connsiteY8" fmla="*/ 0 h 5239471"/>
              <a:gd name="connsiteX0" fmla="*/ 93660 w 3454404"/>
              <a:gd name="connsiteY0" fmla="*/ 285 h 4788342"/>
              <a:gd name="connsiteX1" fmla="*/ 3346146 w 3454404"/>
              <a:gd name="connsiteY1" fmla="*/ 2234199 h 4788342"/>
              <a:gd name="connsiteX2" fmla="*/ 2547493 w 3454404"/>
              <a:gd name="connsiteY2" fmla="*/ 3704184 h 4788342"/>
              <a:gd name="connsiteX3" fmla="*/ 1239554 w 3454404"/>
              <a:gd name="connsiteY3" fmla="*/ 4757480 h 4788342"/>
              <a:gd name="connsiteX4" fmla="*/ 197832 w 3454404"/>
              <a:gd name="connsiteY4" fmla="*/ 4421814 h 4788342"/>
              <a:gd name="connsiteX5" fmla="*/ 70511 w 3454404"/>
              <a:gd name="connsiteY5" fmla="*/ 3542138 h 4788342"/>
              <a:gd name="connsiteX6" fmla="*/ 811291 w 3454404"/>
              <a:gd name="connsiteY6" fmla="*/ 2384669 h 4788342"/>
              <a:gd name="connsiteX7" fmla="*/ 93660 w 3454404"/>
              <a:gd name="connsiteY7" fmla="*/ 285 h 4788342"/>
              <a:gd name="connsiteX0" fmla="*/ 93660 w 3385588"/>
              <a:gd name="connsiteY0" fmla="*/ 91403 h 4879460"/>
              <a:gd name="connsiteX1" fmla="*/ 1308999 w 3385588"/>
              <a:gd name="connsiteY1" fmla="*/ 670135 h 4879460"/>
              <a:gd name="connsiteX2" fmla="*/ 3346146 w 3385588"/>
              <a:gd name="connsiteY2" fmla="*/ 2325317 h 4879460"/>
              <a:gd name="connsiteX3" fmla="*/ 2547493 w 3385588"/>
              <a:gd name="connsiteY3" fmla="*/ 3795302 h 4879460"/>
              <a:gd name="connsiteX4" fmla="*/ 1239554 w 3385588"/>
              <a:gd name="connsiteY4" fmla="*/ 4848598 h 4879460"/>
              <a:gd name="connsiteX5" fmla="*/ 197832 w 3385588"/>
              <a:gd name="connsiteY5" fmla="*/ 4512932 h 4879460"/>
              <a:gd name="connsiteX6" fmla="*/ 70511 w 3385588"/>
              <a:gd name="connsiteY6" fmla="*/ 3633256 h 4879460"/>
              <a:gd name="connsiteX7" fmla="*/ 811291 w 3385588"/>
              <a:gd name="connsiteY7" fmla="*/ 2475787 h 4879460"/>
              <a:gd name="connsiteX8" fmla="*/ 93660 w 3385588"/>
              <a:gd name="connsiteY8" fmla="*/ 91403 h 4879460"/>
              <a:gd name="connsiteX0" fmla="*/ 93660 w 3370964"/>
              <a:gd name="connsiteY0" fmla="*/ 386782 h 5174839"/>
              <a:gd name="connsiteX1" fmla="*/ 1621515 w 3370964"/>
              <a:gd name="connsiteY1" fmla="*/ 178436 h 5174839"/>
              <a:gd name="connsiteX2" fmla="*/ 3346146 w 3370964"/>
              <a:gd name="connsiteY2" fmla="*/ 2620696 h 5174839"/>
              <a:gd name="connsiteX3" fmla="*/ 2547493 w 3370964"/>
              <a:gd name="connsiteY3" fmla="*/ 4090681 h 5174839"/>
              <a:gd name="connsiteX4" fmla="*/ 1239554 w 3370964"/>
              <a:gd name="connsiteY4" fmla="*/ 5143977 h 5174839"/>
              <a:gd name="connsiteX5" fmla="*/ 197832 w 3370964"/>
              <a:gd name="connsiteY5" fmla="*/ 4808311 h 5174839"/>
              <a:gd name="connsiteX6" fmla="*/ 70511 w 3370964"/>
              <a:gd name="connsiteY6" fmla="*/ 3928635 h 5174839"/>
              <a:gd name="connsiteX7" fmla="*/ 811291 w 3370964"/>
              <a:gd name="connsiteY7" fmla="*/ 2771166 h 5174839"/>
              <a:gd name="connsiteX8" fmla="*/ 93660 w 3370964"/>
              <a:gd name="connsiteY8" fmla="*/ 386782 h 5174839"/>
              <a:gd name="connsiteX0" fmla="*/ 95985 w 3373289"/>
              <a:gd name="connsiteY0" fmla="*/ 386782 h 5174839"/>
              <a:gd name="connsiteX1" fmla="*/ 1623840 w 3373289"/>
              <a:gd name="connsiteY1" fmla="*/ 178436 h 5174839"/>
              <a:gd name="connsiteX2" fmla="*/ 3348471 w 3373289"/>
              <a:gd name="connsiteY2" fmla="*/ 2620696 h 5174839"/>
              <a:gd name="connsiteX3" fmla="*/ 2549818 w 3373289"/>
              <a:gd name="connsiteY3" fmla="*/ 4090681 h 5174839"/>
              <a:gd name="connsiteX4" fmla="*/ 1241879 w 3373289"/>
              <a:gd name="connsiteY4" fmla="*/ 5143977 h 5174839"/>
              <a:gd name="connsiteX5" fmla="*/ 200157 w 3373289"/>
              <a:gd name="connsiteY5" fmla="*/ 4808311 h 5174839"/>
              <a:gd name="connsiteX6" fmla="*/ 72836 w 3373289"/>
              <a:gd name="connsiteY6" fmla="*/ 3928635 h 5174839"/>
              <a:gd name="connsiteX7" fmla="*/ 778892 w 3373289"/>
              <a:gd name="connsiteY7" fmla="*/ 2423925 h 5174839"/>
              <a:gd name="connsiteX8" fmla="*/ 95985 w 3373289"/>
              <a:gd name="connsiteY8" fmla="*/ 386782 h 5174839"/>
              <a:gd name="connsiteX0" fmla="*/ 92750 w 3427927"/>
              <a:gd name="connsiteY0" fmla="*/ 353814 h 5188170"/>
              <a:gd name="connsiteX1" fmla="*/ 1678478 w 3427927"/>
              <a:gd name="connsiteY1" fmla="*/ 191767 h 5188170"/>
              <a:gd name="connsiteX2" fmla="*/ 3403109 w 3427927"/>
              <a:gd name="connsiteY2" fmla="*/ 2634027 h 5188170"/>
              <a:gd name="connsiteX3" fmla="*/ 2604456 w 3427927"/>
              <a:gd name="connsiteY3" fmla="*/ 4104012 h 5188170"/>
              <a:gd name="connsiteX4" fmla="*/ 1296517 w 3427927"/>
              <a:gd name="connsiteY4" fmla="*/ 5157308 h 5188170"/>
              <a:gd name="connsiteX5" fmla="*/ 254795 w 3427927"/>
              <a:gd name="connsiteY5" fmla="*/ 4821642 h 5188170"/>
              <a:gd name="connsiteX6" fmla="*/ 127474 w 3427927"/>
              <a:gd name="connsiteY6" fmla="*/ 3941966 h 5188170"/>
              <a:gd name="connsiteX7" fmla="*/ 833530 w 3427927"/>
              <a:gd name="connsiteY7" fmla="*/ 2437256 h 5188170"/>
              <a:gd name="connsiteX8" fmla="*/ 92750 w 3427927"/>
              <a:gd name="connsiteY8" fmla="*/ 353814 h 5188170"/>
              <a:gd name="connsiteX0" fmla="*/ 92750 w 3427927"/>
              <a:gd name="connsiteY0" fmla="*/ 407777 h 5242133"/>
              <a:gd name="connsiteX1" fmla="*/ 1678478 w 3427927"/>
              <a:gd name="connsiteY1" fmla="*/ 245730 h 5242133"/>
              <a:gd name="connsiteX2" fmla="*/ 3403109 w 3427927"/>
              <a:gd name="connsiteY2" fmla="*/ 2687990 h 5242133"/>
              <a:gd name="connsiteX3" fmla="*/ 2604456 w 3427927"/>
              <a:gd name="connsiteY3" fmla="*/ 4157975 h 5242133"/>
              <a:gd name="connsiteX4" fmla="*/ 1296517 w 3427927"/>
              <a:gd name="connsiteY4" fmla="*/ 5211271 h 5242133"/>
              <a:gd name="connsiteX5" fmla="*/ 254795 w 3427927"/>
              <a:gd name="connsiteY5" fmla="*/ 4875605 h 5242133"/>
              <a:gd name="connsiteX6" fmla="*/ 127474 w 3427927"/>
              <a:gd name="connsiteY6" fmla="*/ 3995929 h 5242133"/>
              <a:gd name="connsiteX7" fmla="*/ 833530 w 3427927"/>
              <a:gd name="connsiteY7" fmla="*/ 2491219 h 5242133"/>
              <a:gd name="connsiteX8" fmla="*/ 92750 w 3427927"/>
              <a:gd name="connsiteY8" fmla="*/ 407777 h 5242133"/>
              <a:gd name="connsiteX0" fmla="*/ 81424 w 3416601"/>
              <a:gd name="connsiteY0" fmla="*/ 407777 h 5242133"/>
              <a:gd name="connsiteX1" fmla="*/ 1667152 w 3416601"/>
              <a:gd name="connsiteY1" fmla="*/ 245730 h 5242133"/>
              <a:gd name="connsiteX2" fmla="*/ 3391783 w 3416601"/>
              <a:gd name="connsiteY2" fmla="*/ 2687990 h 5242133"/>
              <a:gd name="connsiteX3" fmla="*/ 2593130 w 3416601"/>
              <a:gd name="connsiteY3" fmla="*/ 4157975 h 5242133"/>
              <a:gd name="connsiteX4" fmla="*/ 1285191 w 3416601"/>
              <a:gd name="connsiteY4" fmla="*/ 5211271 h 5242133"/>
              <a:gd name="connsiteX5" fmla="*/ 243469 w 3416601"/>
              <a:gd name="connsiteY5" fmla="*/ 4875605 h 5242133"/>
              <a:gd name="connsiteX6" fmla="*/ 116148 w 3416601"/>
              <a:gd name="connsiteY6" fmla="*/ 3995929 h 5242133"/>
              <a:gd name="connsiteX7" fmla="*/ 822204 w 3416601"/>
              <a:gd name="connsiteY7" fmla="*/ 2491219 h 5242133"/>
              <a:gd name="connsiteX8" fmla="*/ 81424 w 3416601"/>
              <a:gd name="connsiteY8" fmla="*/ 407777 h 5242133"/>
              <a:gd name="connsiteX0" fmla="*/ 81424 w 3416601"/>
              <a:gd name="connsiteY0" fmla="*/ 400362 h 5234718"/>
              <a:gd name="connsiteX1" fmla="*/ 1667152 w 3416601"/>
              <a:gd name="connsiteY1" fmla="*/ 238315 h 5234718"/>
              <a:gd name="connsiteX2" fmla="*/ 3391783 w 3416601"/>
              <a:gd name="connsiteY2" fmla="*/ 2680575 h 5234718"/>
              <a:gd name="connsiteX3" fmla="*/ 2593130 w 3416601"/>
              <a:gd name="connsiteY3" fmla="*/ 4150560 h 5234718"/>
              <a:gd name="connsiteX4" fmla="*/ 1285191 w 3416601"/>
              <a:gd name="connsiteY4" fmla="*/ 5203856 h 5234718"/>
              <a:gd name="connsiteX5" fmla="*/ 243469 w 3416601"/>
              <a:gd name="connsiteY5" fmla="*/ 4868190 h 5234718"/>
              <a:gd name="connsiteX6" fmla="*/ 116148 w 3416601"/>
              <a:gd name="connsiteY6" fmla="*/ 3988514 h 5234718"/>
              <a:gd name="connsiteX7" fmla="*/ 822204 w 3416601"/>
              <a:gd name="connsiteY7" fmla="*/ 2483804 h 5234718"/>
              <a:gd name="connsiteX8" fmla="*/ 81424 w 3416601"/>
              <a:gd name="connsiteY8" fmla="*/ 400362 h 5234718"/>
              <a:gd name="connsiteX0" fmla="*/ 81424 w 5356150"/>
              <a:gd name="connsiteY0" fmla="*/ 497049 h 5331405"/>
              <a:gd name="connsiteX1" fmla="*/ 1667152 w 5356150"/>
              <a:gd name="connsiteY1" fmla="*/ 335002 h 5331405"/>
              <a:gd name="connsiteX2" fmla="*/ 5348528 w 5356150"/>
              <a:gd name="connsiteY2" fmla="*/ 4090096 h 5331405"/>
              <a:gd name="connsiteX3" fmla="*/ 2593130 w 5356150"/>
              <a:gd name="connsiteY3" fmla="*/ 4247247 h 5331405"/>
              <a:gd name="connsiteX4" fmla="*/ 1285191 w 5356150"/>
              <a:gd name="connsiteY4" fmla="*/ 5300543 h 5331405"/>
              <a:gd name="connsiteX5" fmla="*/ 243469 w 5356150"/>
              <a:gd name="connsiteY5" fmla="*/ 4964877 h 5331405"/>
              <a:gd name="connsiteX6" fmla="*/ 116148 w 5356150"/>
              <a:gd name="connsiteY6" fmla="*/ 4085201 h 5331405"/>
              <a:gd name="connsiteX7" fmla="*/ 822204 w 5356150"/>
              <a:gd name="connsiteY7" fmla="*/ 2580491 h 5331405"/>
              <a:gd name="connsiteX8" fmla="*/ 81424 w 5356150"/>
              <a:gd name="connsiteY8" fmla="*/ 497049 h 5331405"/>
              <a:gd name="connsiteX0" fmla="*/ 81424 w 5407975"/>
              <a:gd name="connsiteY0" fmla="*/ 497049 h 5302057"/>
              <a:gd name="connsiteX1" fmla="*/ 1667152 w 5407975"/>
              <a:gd name="connsiteY1" fmla="*/ 335002 h 5302057"/>
              <a:gd name="connsiteX2" fmla="*/ 5348528 w 5407975"/>
              <a:gd name="connsiteY2" fmla="*/ 4090096 h 5302057"/>
              <a:gd name="connsiteX3" fmla="*/ 3754947 w 5407975"/>
              <a:gd name="connsiteY3" fmla="*/ 4854433 h 5302057"/>
              <a:gd name="connsiteX4" fmla="*/ 1285191 w 5407975"/>
              <a:gd name="connsiteY4" fmla="*/ 5300543 h 5302057"/>
              <a:gd name="connsiteX5" fmla="*/ 243469 w 5407975"/>
              <a:gd name="connsiteY5" fmla="*/ 4964877 h 5302057"/>
              <a:gd name="connsiteX6" fmla="*/ 116148 w 5407975"/>
              <a:gd name="connsiteY6" fmla="*/ 4085201 h 5302057"/>
              <a:gd name="connsiteX7" fmla="*/ 822204 w 5407975"/>
              <a:gd name="connsiteY7" fmla="*/ 2580491 h 5302057"/>
              <a:gd name="connsiteX8" fmla="*/ 81424 w 5407975"/>
              <a:gd name="connsiteY8" fmla="*/ 497049 h 5302057"/>
              <a:gd name="connsiteX0" fmla="*/ 81424 w 5404383"/>
              <a:gd name="connsiteY0" fmla="*/ 497049 h 5037088"/>
              <a:gd name="connsiteX1" fmla="*/ 1667152 w 5404383"/>
              <a:gd name="connsiteY1" fmla="*/ 335002 h 5037088"/>
              <a:gd name="connsiteX2" fmla="*/ 5348528 w 5404383"/>
              <a:gd name="connsiteY2" fmla="*/ 4090096 h 5037088"/>
              <a:gd name="connsiteX3" fmla="*/ 3754947 w 5404383"/>
              <a:gd name="connsiteY3" fmla="*/ 4854433 h 5037088"/>
              <a:gd name="connsiteX4" fmla="*/ 1911961 w 5404383"/>
              <a:gd name="connsiteY4" fmla="*/ 4972334 h 5037088"/>
              <a:gd name="connsiteX5" fmla="*/ 243469 w 5404383"/>
              <a:gd name="connsiteY5" fmla="*/ 4964877 h 5037088"/>
              <a:gd name="connsiteX6" fmla="*/ 116148 w 5404383"/>
              <a:gd name="connsiteY6" fmla="*/ 4085201 h 5037088"/>
              <a:gd name="connsiteX7" fmla="*/ 822204 w 5404383"/>
              <a:gd name="connsiteY7" fmla="*/ 2580491 h 5037088"/>
              <a:gd name="connsiteX8" fmla="*/ 81424 w 5404383"/>
              <a:gd name="connsiteY8" fmla="*/ 497049 h 5037088"/>
              <a:gd name="connsiteX0" fmla="*/ 81424 w 5404383"/>
              <a:gd name="connsiteY0" fmla="*/ 497049 h 5203794"/>
              <a:gd name="connsiteX1" fmla="*/ 1667152 w 5404383"/>
              <a:gd name="connsiteY1" fmla="*/ 335002 h 5203794"/>
              <a:gd name="connsiteX2" fmla="*/ 5348528 w 5404383"/>
              <a:gd name="connsiteY2" fmla="*/ 4090096 h 5203794"/>
              <a:gd name="connsiteX3" fmla="*/ 3754947 w 5404383"/>
              <a:gd name="connsiteY3" fmla="*/ 4854433 h 5203794"/>
              <a:gd name="connsiteX4" fmla="*/ 1911961 w 5404383"/>
              <a:gd name="connsiteY4" fmla="*/ 4972334 h 5203794"/>
              <a:gd name="connsiteX5" fmla="*/ 472775 w 5404383"/>
              <a:gd name="connsiteY5" fmla="*/ 5161802 h 5203794"/>
              <a:gd name="connsiteX6" fmla="*/ 116148 w 5404383"/>
              <a:gd name="connsiteY6" fmla="*/ 4085201 h 5203794"/>
              <a:gd name="connsiteX7" fmla="*/ 822204 w 5404383"/>
              <a:gd name="connsiteY7" fmla="*/ 2580491 h 5203794"/>
              <a:gd name="connsiteX8" fmla="*/ 81424 w 5404383"/>
              <a:gd name="connsiteY8" fmla="*/ 497049 h 5203794"/>
              <a:gd name="connsiteX0" fmla="*/ 81424 w 5404632"/>
              <a:gd name="connsiteY0" fmla="*/ 497049 h 5172241"/>
              <a:gd name="connsiteX1" fmla="*/ 1667152 w 5404632"/>
              <a:gd name="connsiteY1" fmla="*/ 335002 h 5172241"/>
              <a:gd name="connsiteX2" fmla="*/ 5348528 w 5404632"/>
              <a:gd name="connsiteY2" fmla="*/ 4090096 h 5172241"/>
              <a:gd name="connsiteX3" fmla="*/ 3754947 w 5404632"/>
              <a:gd name="connsiteY3" fmla="*/ 4854433 h 5172241"/>
              <a:gd name="connsiteX4" fmla="*/ 1866100 w 5404632"/>
              <a:gd name="connsiteY4" fmla="*/ 4644125 h 5172241"/>
              <a:gd name="connsiteX5" fmla="*/ 472775 w 5404632"/>
              <a:gd name="connsiteY5" fmla="*/ 5161802 h 5172241"/>
              <a:gd name="connsiteX6" fmla="*/ 116148 w 5404632"/>
              <a:gd name="connsiteY6" fmla="*/ 4085201 h 5172241"/>
              <a:gd name="connsiteX7" fmla="*/ 822204 w 5404632"/>
              <a:gd name="connsiteY7" fmla="*/ 2580491 h 5172241"/>
              <a:gd name="connsiteX8" fmla="*/ 81424 w 5404632"/>
              <a:gd name="connsiteY8" fmla="*/ 497049 h 5172241"/>
              <a:gd name="connsiteX0" fmla="*/ 210764 w 5533972"/>
              <a:gd name="connsiteY0" fmla="*/ 497049 h 5164176"/>
              <a:gd name="connsiteX1" fmla="*/ 1796492 w 5533972"/>
              <a:gd name="connsiteY1" fmla="*/ 335002 h 5164176"/>
              <a:gd name="connsiteX2" fmla="*/ 5477868 w 5533972"/>
              <a:gd name="connsiteY2" fmla="*/ 4090096 h 5164176"/>
              <a:gd name="connsiteX3" fmla="*/ 3884287 w 5533972"/>
              <a:gd name="connsiteY3" fmla="*/ 4854433 h 5164176"/>
              <a:gd name="connsiteX4" fmla="*/ 1995440 w 5533972"/>
              <a:gd name="connsiteY4" fmla="*/ 4644125 h 5164176"/>
              <a:gd name="connsiteX5" fmla="*/ 602115 w 5533972"/>
              <a:gd name="connsiteY5" fmla="*/ 5161802 h 5164176"/>
              <a:gd name="connsiteX6" fmla="*/ 16182 w 5533972"/>
              <a:gd name="connsiteY6" fmla="*/ 4396999 h 5164176"/>
              <a:gd name="connsiteX7" fmla="*/ 951544 w 5533972"/>
              <a:gd name="connsiteY7" fmla="*/ 2580491 h 5164176"/>
              <a:gd name="connsiteX8" fmla="*/ 210764 w 5533972"/>
              <a:gd name="connsiteY8" fmla="*/ 497049 h 5164176"/>
              <a:gd name="connsiteX0" fmla="*/ 210764 w 5533972"/>
              <a:gd name="connsiteY0" fmla="*/ 497049 h 5164176"/>
              <a:gd name="connsiteX1" fmla="*/ 1796492 w 5533972"/>
              <a:gd name="connsiteY1" fmla="*/ 335002 h 5164176"/>
              <a:gd name="connsiteX2" fmla="*/ 5477868 w 5533972"/>
              <a:gd name="connsiteY2" fmla="*/ 4090096 h 5164176"/>
              <a:gd name="connsiteX3" fmla="*/ 3884287 w 5533972"/>
              <a:gd name="connsiteY3" fmla="*/ 4854433 h 5164176"/>
              <a:gd name="connsiteX4" fmla="*/ 1995440 w 5533972"/>
              <a:gd name="connsiteY4" fmla="*/ 4644125 h 5164176"/>
              <a:gd name="connsiteX5" fmla="*/ 602115 w 5533972"/>
              <a:gd name="connsiteY5" fmla="*/ 5161802 h 5164176"/>
              <a:gd name="connsiteX6" fmla="*/ 16182 w 5533972"/>
              <a:gd name="connsiteY6" fmla="*/ 4396999 h 5164176"/>
              <a:gd name="connsiteX7" fmla="*/ 798673 w 5533972"/>
              <a:gd name="connsiteY7" fmla="*/ 2613313 h 5164176"/>
              <a:gd name="connsiteX8" fmla="*/ 210764 w 5533972"/>
              <a:gd name="connsiteY8" fmla="*/ 497049 h 5164176"/>
              <a:gd name="connsiteX0" fmla="*/ 195477 w 5533972"/>
              <a:gd name="connsiteY0" fmla="*/ 620385 h 5090587"/>
              <a:gd name="connsiteX1" fmla="*/ 1796492 w 5533972"/>
              <a:gd name="connsiteY1" fmla="*/ 261413 h 5090587"/>
              <a:gd name="connsiteX2" fmla="*/ 5477868 w 5533972"/>
              <a:gd name="connsiteY2" fmla="*/ 4016507 h 5090587"/>
              <a:gd name="connsiteX3" fmla="*/ 3884287 w 5533972"/>
              <a:gd name="connsiteY3" fmla="*/ 4780844 h 5090587"/>
              <a:gd name="connsiteX4" fmla="*/ 1995440 w 5533972"/>
              <a:gd name="connsiteY4" fmla="*/ 4570536 h 5090587"/>
              <a:gd name="connsiteX5" fmla="*/ 602115 w 5533972"/>
              <a:gd name="connsiteY5" fmla="*/ 5088213 h 5090587"/>
              <a:gd name="connsiteX6" fmla="*/ 16182 w 5533972"/>
              <a:gd name="connsiteY6" fmla="*/ 4323410 h 5090587"/>
              <a:gd name="connsiteX7" fmla="*/ 798673 w 5533972"/>
              <a:gd name="connsiteY7" fmla="*/ 2539724 h 5090587"/>
              <a:gd name="connsiteX8" fmla="*/ 195477 w 5533972"/>
              <a:gd name="connsiteY8" fmla="*/ 620385 h 5090587"/>
              <a:gd name="connsiteX0" fmla="*/ 195477 w 5628854"/>
              <a:gd name="connsiteY0" fmla="*/ 620385 h 5090441"/>
              <a:gd name="connsiteX1" fmla="*/ 1796492 w 5628854"/>
              <a:gd name="connsiteY1" fmla="*/ 261413 h 5090441"/>
              <a:gd name="connsiteX2" fmla="*/ 5477868 w 5628854"/>
              <a:gd name="connsiteY2" fmla="*/ 4016507 h 5090441"/>
              <a:gd name="connsiteX3" fmla="*/ 4633353 w 5628854"/>
              <a:gd name="connsiteY3" fmla="*/ 4994180 h 5090441"/>
              <a:gd name="connsiteX4" fmla="*/ 1995440 w 5628854"/>
              <a:gd name="connsiteY4" fmla="*/ 4570536 h 5090441"/>
              <a:gd name="connsiteX5" fmla="*/ 602115 w 5628854"/>
              <a:gd name="connsiteY5" fmla="*/ 5088213 h 5090441"/>
              <a:gd name="connsiteX6" fmla="*/ 16182 w 5628854"/>
              <a:gd name="connsiteY6" fmla="*/ 4323410 h 5090441"/>
              <a:gd name="connsiteX7" fmla="*/ 798673 w 5628854"/>
              <a:gd name="connsiteY7" fmla="*/ 2539724 h 5090441"/>
              <a:gd name="connsiteX8" fmla="*/ 195477 w 5628854"/>
              <a:gd name="connsiteY8" fmla="*/ 620385 h 5090441"/>
              <a:gd name="connsiteX0" fmla="*/ 200005 w 5621973"/>
              <a:gd name="connsiteY0" fmla="*/ 620385 h 5091046"/>
              <a:gd name="connsiteX1" fmla="*/ 1801020 w 5621973"/>
              <a:gd name="connsiteY1" fmla="*/ 261413 h 5091046"/>
              <a:gd name="connsiteX2" fmla="*/ 5482396 w 5621973"/>
              <a:gd name="connsiteY2" fmla="*/ 4016507 h 5091046"/>
              <a:gd name="connsiteX3" fmla="*/ 4637881 w 5621973"/>
              <a:gd name="connsiteY3" fmla="*/ 4994180 h 5091046"/>
              <a:gd name="connsiteX4" fmla="*/ 2626738 w 5621973"/>
              <a:gd name="connsiteY4" fmla="*/ 4078223 h 5091046"/>
              <a:gd name="connsiteX5" fmla="*/ 606643 w 5621973"/>
              <a:gd name="connsiteY5" fmla="*/ 5088213 h 5091046"/>
              <a:gd name="connsiteX6" fmla="*/ 20710 w 5621973"/>
              <a:gd name="connsiteY6" fmla="*/ 4323410 h 5091046"/>
              <a:gd name="connsiteX7" fmla="*/ 803201 w 5621973"/>
              <a:gd name="connsiteY7" fmla="*/ 2539724 h 5091046"/>
              <a:gd name="connsiteX8" fmla="*/ 200005 w 5621973"/>
              <a:gd name="connsiteY8" fmla="*/ 620385 h 5091046"/>
              <a:gd name="connsiteX0" fmla="*/ 209532 w 5631500"/>
              <a:gd name="connsiteY0" fmla="*/ 620385 h 5088439"/>
              <a:gd name="connsiteX1" fmla="*/ 1810547 w 5631500"/>
              <a:gd name="connsiteY1" fmla="*/ 261413 h 5088439"/>
              <a:gd name="connsiteX2" fmla="*/ 5491923 w 5631500"/>
              <a:gd name="connsiteY2" fmla="*/ 4016507 h 5088439"/>
              <a:gd name="connsiteX3" fmla="*/ 4647408 w 5631500"/>
              <a:gd name="connsiteY3" fmla="*/ 4994180 h 5088439"/>
              <a:gd name="connsiteX4" fmla="*/ 2636265 w 5631500"/>
              <a:gd name="connsiteY4" fmla="*/ 4078223 h 5088439"/>
              <a:gd name="connsiteX5" fmla="*/ 616170 w 5631500"/>
              <a:gd name="connsiteY5" fmla="*/ 5088213 h 5088439"/>
              <a:gd name="connsiteX6" fmla="*/ 20242 w 5631500"/>
              <a:gd name="connsiteY6" fmla="*/ 3972792 h 5088439"/>
              <a:gd name="connsiteX7" fmla="*/ 812728 w 5631500"/>
              <a:gd name="connsiteY7" fmla="*/ 2539724 h 5088439"/>
              <a:gd name="connsiteX8" fmla="*/ 209532 w 5631500"/>
              <a:gd name="connsiteY8" fmla="*/ 620385 h 5088439"/>
              <a:gd name="connsiteX0" fmla="*/ 199827 w 5621795"/>
              <a:gd name="connsiteY0" fmla="*/ 620385 h 5088439"/>
              <a:gd name="connsiteX1" fmla="*/ 1800842 w 5621795"/>
              <a:gd name="connsiteY1" fmla="*/ 261413 h 5088439"/>
              <a:gd name="connsiteX2" fmla="*/ 5482218 w 5621795"/>
              <a:gd name="connsiteY2" fmla="*/ 4016507 h 5088439"/>
              <a:gd name="connsiteX3" fmla="*/ 4637703 w 5621795"/>
              <a:gd name="connsiteY3" fmla="*/ 4994180 h 5088439"/>
              <a:gd name="connsiteX4" fmla="*/ 2626560 w 5621795"/>
              <a:gd name="connsiteY4" fmla="*/ 4078223 h 5088439"/>
              <a:gd name="connsiteX5" fmla="*/ 936272 w 5621795"/>
              <a:gd name="connsiteY5" fmla="*/ 5088213 h 5088439"/>
              <a:gd name="connsiteX6" fmla="*/ 10537 w 5621795"/>
              <a:gd name="connsiteY6" fmla="*/ 3972792 h 5088439"/>
              <a:gd name="connsiteX7" fmla="*/ 803023 w 5621795"/>
              <a:gd name="connsiteY7" fmla="*/ 2539724 h 5088439"/>
              <a:gd name="connsiteX8" fmla="*/ 199827 w 5621795"/>
              <a:gd name="connsiteY8" fmla="*/ 620385 h 5088439"/>
              <a:gd name="connsiteX0" fmla="*/ 199827 w 5606800"/>
              <a:gd name="connsiteY0" fmla="*/ 620385 h 5088436"/>
              <a:gd name="connsiteX1" fmla="*/ 1800842 w 5606800"/>
              <a:gd name="connsiteY1" fmla="*/ 261413 h 5088436"/>
              <a:gd name="connsiteX2" fmla="*/ 5482218 w 5606800"/>
              <a:gd name="connsiteY2" fmla="*/ 4016507 h 5088436"/>
              <a:gd name="connsiteX3" fmla="*/ 4547755 w 5606800"/>
              <a:gd name="connsiteY3" fmla="*/ 5073352 h 5088436"/>
              <a:gd name="connsiteX4" fmla="*/ 2626560 w 5606800"/>
              <a:gd name="connsiteY4" fmla="*/ 4078223 h 5088436"/>
              <a:gd name="connsiteX5" fmla="*/ 936272 w 5606800"/>
              <a:gd name="connsiteY5" fmla="*/ 5088213 h 5088436"/>
              <a:gd name="connsiteX6" fmla="*/ 10537 w 5606800"/>
              <a:gd name="connsiteY6" fmla="*/ 3972792 h 5088436"/>
              <a:gd name="connsiteX7" fmla="*/ 803023 w 5606800"/>
              <a:gd name="connsiteY7" fmla="*/ 2539724 h 5088436"/>
              <a:gd name="connsiteX8" fmla="*/ 199827 w 5606800"/>
              <a:gd name="connsiteY8" fmla="*/ 620385 h 5088436"/>
              <a:gd name="connsiteX0" fmla="*/ 199827 w 5652877"/>
              <a:gd name="connsiteY0" fmla="*/ 611171 h 5079222"/>
              <a:gd name="connsiteX1" fmla="*/ 1800842 w 5652877"/>
              <a:gd name="connsiteY1" fmla="*/ 252199 h 5079222"/>
              <a:gd name="connsiteX2" fmla="*/ 5532190 w 5652877"/>
              <a:gd name="connsiteY2" fmla="*/ 3882880 h 5079222"/>
              <a:gd name="connsiteX3" fmla="*/ 4547755 w 5652877"/>
              <a:gd name="connsiteY3" fmla="*/ 5064138 h 5079222"/>
              <a:gd name="connsiteX4" fmla="*/ 2626560 w 5652877"/>
              <a:gd name="connsiteY4" fmla="*/ 4069009 h 5079222"/>
              <a:gd name="connsiteX5" fmla="*/ 936272 w 5652877"/>
              <a:gd name="connsiteY5" fmla="*/ 5078999 h 5079222"/>
              <a:gd name="connsiteX6" fmla="*/ 10537 w 5652877"/>
              <a:gd name="connsiteY6" fmla="*/ 3963578 h 5079222"/>
              <a:gd name="connsiteX7" fmla="*/ 803023 w 5652877"/>
              <a:gd name="connsiteY7" fmla="*/ 2530510 h 5079222"/>
              <a:gd name="connsiteX8" fmla="*/ 199827 w 5652877"/>
              <a:gd name="connsiteY8" fmla="*/ 611171 h 5079222"/>
              <a:gd name="connsiteX0" fmla="*/ 199827 w 5633469"/>
              <a:gd name="connsiteY0" fmla="*/ 611171 h 5079228"/>
              <a:gd name="connsiteX1" fmla="*/ 1800842 w 5633469"/>
              <a:gd name="connsiteY1" fmla="*/ 252199 h 5079228"/>
              <a:gd name="connsiteX2" fmla="*/ 5532190 w 5633469"/>
              <a:gd name="connsiteY2" fmla="*/ 3882880 h 5079228"/>
              <a:gd name="connsiteX3" fmla="*/ 4407836 w 5633469"/>
              <a:gd name="connsiteY3" fmla="*/ 4905794 h 5079228"/>
              <a:gd name="connsiteX4" fmla="*/ 2626560 w 5633469"/>
              <a:gd name="connsiteY4" fmla="*/ 4069009 h 5079228"/>
              <a:gd name="connsiteX5" fmla="*/ 936272 w 5633469"/>
              <a:gd name="connsiteY5" fmla="*/ 5078999 h 5079228"/>
              <a:gd name="connsiteX6" fmla="*/ 10537 w 5633469"/>
              <a:gd name="connsiteY6" fmla="*/ 3963578 h 5079228"/>
              <a:gd name="connsiteX7" fmla="*/ 803023 w 5633469"/>
              <a:gd name="connsiteY7" fmla="*/ 2530510 h 5079228"/>
              <a:gd name="connsiteX8" fmla="*/ 199827 w 5633469"/>
              <a:gd name="connsiteY8" fmla="*/ 611171 h 5079228"/>
              <a:gd name="connsiteX0" fmla="*/ 199827 w 5636875"/>
              <a:gd name="connsiteY0" fmla="*/ 611171 h 5079228"/>
              <a:gd name="connsiteX1" fmla="*/ 1800842 w 5636875"/>
              <a:gd name="connsiteY1" fmla="*/ 252199 h 5079228"/>
              <a:gd name="connsiteX2" fmla="*/ 5532190 w 5636875"/>
              <a:gd name="connsiteY2" fmla="*/ 3882880 h 5079228"/>
              <a:gd name="connsiteX3" fmla="*/ 4407836 w 5636875"/>
              <a:gd name="connsiteY3" fmla="*/ 4905794 h 5079228"/>
              <a:gd name="connsiteX4" fmla="*/ 2626560 w 5636875"/>
              <a:gd name="connsiteY4" fmla="*/ 4069009 h 5079228"/>
              <a:gd name="connsiteX5" fmla="*/ 936272 w 5636875"/>
              <a:gd name="connsiteY5" fmla="*/ 5078999 h 5079228"/>
              <a:gd name="connsiteX6" fmla="*/ 10537 w 5636875"/>
              <a:gd name="connsiteY6" fmla="*/ 3963578 h 5079228"/>
              <a:gd name="connsiteX7" fmla="*/ 803023 w 5636875"/>
              <a:gd name="connsiteY7" fmla="*/ 2530510 h 5079228"/>
              <a:gd name="connsiteX8" fmla="*/ 199827 w 5636875"/>
              <a:gd name="connsiteY8" fmla="*/ 611171 h 5079228"/>
              <a:gd name="connsiteX0" fmla="*/ 299768 w 5636875"/>
              <a:gd name="connsiteY0" fmla="*/ 524266 h 5128046"/>
              <a:gd name="connsiteX1" fmla="*/ 1800842 w 5636875"/>
              <a:gd name="connsiteY1" fmla="*/ 301017 h 5128046"/>
              <a:gd name="connsiteX2" fmla="*/ 5532190 w 5636875"/>
              <a:gd name="connsiteY2" fmla="*/ 3931698 h 5128046"/>
              <a:gd name="connsiteX3" fmla="*/ 4407836 w 5636875"/>
              <a:gd name="connsiteY3" fmla="*/ 4954612 h 5128046"/>
              <a:gd name="connsiteX4" fmla="*/ 2626560 w 5636875"/>
              <a:gd name="connsiteY4" fmla="*/ 4117827 h 5128046"/>
              <a:gd name="connsiteX5" fmla="*/ 936272 w 5636875"/>
              <a:gd name="connsiteY5" fmla="*/ 5127817 h 5128046"/>
              <a:gd name="connsiteX6" fmla="*/ 10537 w 5636875"/>
              <a:gd name="connsiteY6" fmla="*/ 4012396 h 5128046"/>
              <a:gd name="connsiteX7" fmla="*/ 803023 w 5636875"/>
              <a:gd name="connsiteY7" fmla="*/ 2579328 h 5128046"/>
              <a:gd name="connsiteX8" fmla="*/ 299768 w 5636875"/>
              <a:gd name="connsiteY8" fmla="*/ 524266 h 5128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36875" h="5128046">
                <a:moveTo>
                  <a:pt x="299768" y="524266"/>
                </a:moveTo>
                <a:cubicBezTo>
                  <a:pt x="648937" y="61278"/>
                  <a:pt x="928772" y="-266888"/>
                  <a:pt x="1800842" y="301017"/>
                </a:cubicBezTo>
                <a:cubicBezTo>
                  <a:pt x="2672912" y="868922"/>
                  <a:pt x="5097691" y="3156099"/>
                  <a:pt x="5532190" y="3931698"/>
                </a:cubicBezTo>
                <a:cubicBezTo>
                  <a:pt x="5966689" y="4707297"/>
                  <a:pt x="4942078" y="5048003"/>
                  <a:pt x="4407836" y="4954612"/>
                </a:cubicBezTo>
                <a:cubicBezTo>
                  <a:pt x="3873594" y="4861221"/>
                  <a:pt x="3205154" y="4088960"/>
                  <a:pt x="2626560" y="4117827"/>
                </a:cubicBezTo>
                <a:cubicBezTo>
                  <a:pt x="2047966" y="4146694"/>
                  <a:pt x="1372276" y="5145389"/>
                  <a:pt x="936272" y="5127817"/>
                </a:cubicBezTo>
                <a:cubicBezTo>
                  <a:pt x="500268" y="5110245"/>
                  <a:pt x="-85919" y="4409794"/>
                  <a:pt x="10537" y="4012396"/>
                </a:cubicBezTo>
                <a:cubicBezTo>
                  <a:pt x="106993" y="3614998"/>
                  <a:pt x="754818" y="3160683"/>
                  <a:pt x="803023" y="2579328"/>
                </a:cubicBezTo>
                <a:cubicBezTo>
                  <a:pt x="851228" y="1997973"/>
                  <a:pt x="-87984" y="1139653"/>
                  <a:pt x="299768" y="524266"/>
                </a:cubicBezTo>
                <a:close/>
              </a:path>
            </a:pathLst>
          </a:custGeom>
          <a:noFill/>
          <a:ln w="19050">
            <a:solidFill>
              <a:srgbClr val="2007D7"/>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rot="2428174">
            <a:off x="6419312" y="3954368"/>
            <a:ext cx="4455140" cy="2041519"/>
          </a:xfrm>
          <a:custGeom>
            <a:avLst/>
            <a:gdLst>
              <a:gd name="connsiteX0" fmla="*/ 0 w 4707853"/>
              <a:gd name="connsiteY0" fmla="*/ 2357004 h 4714008"/>
              <a:gd name="connsiteX1" fmla="*/ 2353927 w 4707853"/>
              <a:gd name="connsiteY1" fmla="*/ 0 h 4714008"/>
              <a:gd name="connsiteX2" fmla="*/ 4707854 w 4707853"/>
              <a:gd name="connsiteY2" fmla="*/ 2357004 h 4714008"/>
              <a:gd name="connsiteX3" fmla="*/ 2353927 w 4707853"/>
              <a:gd name="connsiteY3" fmla="*/ 4714008 h 4714008"/>
              <a:gd name="connsiteX4" fmla="*/ 0 w 4707853"/>
              <a:gd name="connsiteY4" fmla="*/ 2357004 h 4714008"/>
              <a:gd name="connsiteX0" fmla="*/ 11905 w 4719759"/>
              <a:gd name="connsiteY0" fmla="*/ 2357004 h 3155253"/>
              <a:gd name="connsiteX1" fmla="*/ 2365832 w 4719759"/>
              <a:gd name="connsiteY1" fmla="*/ 0 h 3155253"/>
              <a:gd name="connsiteX2" fmla="*/ 4719759 w 4719759"/>
              <a:gd name="connsiteY2" fmla="*/ 2357004 h 3155253"/>
              <a:gd name="connsiteX3" fmla="*/ 1756232 w 4719759"/>
              <a:gd name="connsiteY3" fmla="*/ 2976648 h 3155253"/>
              <a:gd name="connsiteX4" fmla="*/ 11905 w 4719759"/>
              <a:gd name="connsiteY4" fmla="*/ 2357004 h 3155253"/>
              <a:gd name="connsiteX0" fmla="*/ 12562 w 4080442"/>
              <a:gd name="connsiteY0" fmla="*/ 1532764 h 3219080"/>
              <a:gd name="connsiteX1" fmla="*/ 1726515 w 4080442"/>
              <a:gd name="connsiteY1" fmla="*/ 11482 h 3219080"/>
              <a:gd name="connsiteX2" fmla="*/ 4080442 w 4080442"/>
              <a:gd name="connsiteY2" fmla="*/ 2368486 h 3219080"/>
              <a:gd name="connsiteX3" fmla="*/ 1116915 w 4080442"/>
              <a:gd name="connsiteY3" fmla="*/ 2988130 h 3219080"/>
              <a:gd name="connsiteX4" fmla="*/ 12562 w 4080442"/>
              <a:gd name="connsiteY4" fmla="*/ 1532764 h 3219080"/>
              <a:gd name="connsiteX0" fmla="*/ 19644 w 4087524"/>
              <a:gd name="connsiteY0" fmla="*/ 1001342 h 2687659"/>
              <a:gd name="connsiteX1" fmla="*/ 1920549 w 4087524"/>
              <a:gd name="connsiteY1" fmla="*/ 17693 h 2687659"/>
              <a:gd name="connsiteX2" fmla="*/ 4087524 w 4087524"/>
              <a:gd name="connsiteY2" fmla="*/ 1837064 h 2687659"/>
              <a:gd name="connsiteX3" fmla="*/ 1123997 w 4087524"/>
              <a:gd name="connsiteY3" fmla="*/ 2456708 h 2687659"/>
              <a:gd name="connsiteX4" fmla="*/ 19644 w 4087524"/>
              <a:gd name="connsiteY4" fmla="*/ 1001342 h 2687659"/>
              <a:gd name="connsiteX0" fmla="*/ 25531 w 3898973"/>
              <a:gd name="connsiteY0" fmla="*/ 661741 h 2748007"/>
              <a:gd name="connsiteX1" fmla="*/ 1731998 w 3898973"/>
              <a:gd name="connsiteY1" fmla="*/ 53715 h 2748007"/>
              <a:gd name="connsiteX2" fmla="*/ 3898973 w 3898973"/>
              <a:gd name="connsiteY2" fmla="*/ 1873086 h 2748007"/>
              <a:gd name="connsiteX3" fmla="*/ 935446 w 3898973"/>
              <a:gd name="connsiteY3" fmla="*/ 2492730 h 2748007"/>
              <a:gd name="connsiteX4" fmla="*/ 25531 w 3898973"/>
              <a:gd name="connsiteY4" fmla="*/ 661741 h 2748007"/>
              <a:gd name="connsiteX0" fmla="*/ 164123 w 4037565"/>
              <a:gd name="connsiteY0" fmla="*/ 659072 h 2646949"/>
              <a:gd name="connsiteX1" fmla="*/ 1870590 w 4037565"/>
              <a:gd name="connsiteY1" fmla="*/ 51046 h 2646949"/>
              <a:gd name="connsiteX2" fmla="*/ 4037565 w 4037565"/>
              <a:gd name="connsiteY2" fmla="*/ 1870417 h 2646949"/>
              <a:gd name="connsiteX3" fmla="*/ 506362 w 4037565"/>
              <a:gd name="connsiteY3" fmla="*/ 2287320 h 2646949"/>
              <a:gd name="connsiteX4" fmla="*/ 164123 w 4037565"/>
              <a:gd name="connsiteY4" fmla="*/ 659072 h 2646949"/>
              <a:gd name="connsiteX0" fmla="*/ 168934 w 4042376"/>
              <a:gd name="connsiteY0" fmla="*/ 439425 h 2427301"/>
              <a:gd name="connsiteX1" fmla="*/ 1943387 w 4042376"/>
              <a:gd name="connsiteY1" fmla="*/ 74985 h 2427301"/>
              <a:gd name="connsiteX2" fmla="*/ 4042376 w 4042376"/>
              <a:gd name="connsiteY2" fmla="*/ 1650770 h 2427301"/>
              <a:gd name="connsiteX3" fmla="*/ 511173 w 4042376"/>
              <a:gd name="connsiteY3" fmla="*/ 2067673 h 2427301"/>
              <a:gd name="connsiteX4" fmla="*/ 168934 w 4042376"/>
              <a:gd name="connsiteY4" fmla="*/ 439425 h 2427301"/>
              <a:gd name="connsiteX0" fmla="*/ 168934 w 4042376"/>
              <a:gd name="connsiteY0" fmla="*/ 406092 h 2393968"/>
              <a:gd name="connsiteX1" fmla="*/ 1943387 w 4042376"/>
              <a:gd name="connsiteY1" fmla="*/ 41652 h 2393968"/>
              <a:gd name="connsiteX2" fmla="*/ 4042376 w 4042376"/>
              <a:gd name="connsiteY2" fmla="*/ 1617437 h 2393968"/>
              <a:gd name="connsiteX3" fmla="*/ 511173 w 4042376"/>
              <a:gd name="connsiteY3" fmla="*/ 2034340 h 2393968"/>
              <a:gd name="connsiteX4" fmla="*/ 168934 w 4042376"/>
              <a:gd name="connsiteY4" fmla="*/ 406092 h 2393968"/>
              <a:gd name="connsiteX0" fmla="*/ 137950 w 4011392"/>
              <a:gd name="connsiteY0" fmla="*/ 409707 h 2476956"/>
              <a:gd name="connsiteX1" fmla="*/ 1912403 w 4011392"/>
              <a:gd name="connsiteY1" fmla="*/ 45267 h 2476956"/>
              <a:gd name="connsiteX2" fmla="*/ 4011392 w 4011392"/>
              <a:gd name="connsiteY2" fmla="*/ 1621052 h 2476956"/>
              <a:gd name="connsiteX3" fmla="*/ 554318 w 4011392"/>
              <a:gd name="connsiteY3" fmla="*/ 2204571 h 2476956"/>
              <a:gd name="connsiteX4" fmla="*/ 137950 w 4011392"/>
              <a:gd name="connsiteY4" fmla="*/ 409707 h 2476956"/>
              <a:gd name="connsiteX0" fmla="*/ 79342 w 3952784"/>
              <a:gd name="connsiteY0" fmla="*/ 407535 h 2426651"/>
              <a:gd name="connsiteX1" fmla="*/ 1853795 w 3952784"/>
              <a:gd name="connsiteY1" fmla="*/ 43095 h 2426651"/>
              <a:gd name="connsiteX2" fmla="*/ 3952784 w 3952784"/>
              <a:gd name="connsiteY2" fmla="*/ 1618880 h 2426651"/>
              <a:gd name="connsiteX3" fmla="*/ 681864 w 3952784"/>
              <a:gd name="connsiteY3" fmla="*/ 2104696 h 2426651"/>
              <a:gd name="connsiteX4" fmla="*/ 79342 w 3952784"/>
              <a:gd name="connsiteY4" fmla="*/ 407535 h 2426651"/>
              <a:gd name="connsiteX0" fmla="*/ 144671 w 3735258"/>
              <a:gd name="connsiteY0" fmla="*/ 378364 h 2489486"/>
              <a:gd name="connsiteX1" fmla="*/ 1636269 w 3735258"/>
              <a:gd name="connsiteY1" fmla="*/ 100724 h 2489486"/>
              <a:gd name="connsiteX2" fmla="*/ 3735258 w 3735258"/>
              <a:gd name="connsiteY2" fmla="*/ 1676509 h 2489486"/>
              <a:gd name="connsiteX3" fmla="*/ 464338 w 3735258"/>
              <a:gd name="connsiteY3" fmla="*/ 2162325 h 2489486"/>
              <a:gd name="connsiteX4" fmla="*/ 144671 w 3735258"/>
              <a:gd name="connsiteY4" fmla="*/ 378364 h 2489486"/>
              <a:gd name="connsiteX0" fmla="*/ 169516 w 3760103"/>
              <a:gd name="connsiteY0" fmla="*/ 364091 h 2475214"/>
              <a:gd name="connsiteX1" fmla="*/ 1661114 w 3760103"/>
              <a:gd name="connsiteY1" fmla="*/ 86451 h 2475214"/>
              <a:gd name="connsiteX2" fmla="*/ 3760103 w 3760103"/>
              <a:gd name="connsiteY2" fmla="*/ 1662236 h 2475214"/>
              <a:gd name="connsiteX3" fmla="*/ 489183 w 3760103"/>
              <a:gd name="connsiteY3" fmla="*/ 2148052 h 2475214"/>
              <a:gd name="connsiteX4" fmla="*/ 169516 w 3760103"/>
              <a:gd name="connsiteY4" fmla="*/ 364091 h 2475214"/>
              <a:gd name="connsiteX0" fmla="*/ 124056 w 3714643"/>
              <a:gd name="connsiteY0" fmla="*/ 378894 h 2497294"/>
              <a:gd name="connsiteX1" fmla="*/ 1615654 w 3714643"/>
              <a:gd name="connsiteY1" fmla="*/ 101254 h 2497294"/>
              <a:gd name="connsiteX2" fmla="*/ 3714643 w 3714643"/>
              <a:gd name="connsiteY2" fmla="*/ 1677039 h 2497294"/>
              <a:gd name="connsiteX3" fmla="*/ 491526 w 3714643"/>
              <a:gd name="connsiteY3" fmla="*/ 2178135 h 2497294"/>
              <a:gd name="connsiteX4" fmla="*/ 124056 w 3714643"/>
              <a:gd name="connsiteY4" fmla="*/ 378894 h 2497294"/>
              <a:gd name="connsiteX0" fmla="*/ 157152 w 3647755"/>
              <a:gd name="connsiteY0" fmla="*/ 347136 h 2516535"/>
              <a:gd name="connsiteX1" fmla="*/ 1548766 w 3647755"/>
              <a:gd name="connsiteY1" fmla="*/ 117569 h 2516535"/>
              <a:gd name="connsiteX2" fmla="*/ 3647755 w 3647755"/>
              <a:gd name="connsiteY2" fmla="*/ 1693354 h 2516535"/>
              <a:gd name="connsiteX3" fmla="*/ 424638 w 3647755"/>
              <a:gd name="connsiteY3" fmla="*/ 2194450 h 2516535"/>
              <a:gd name="connsiteX4" fmla="*/ 157152 w 3647755"/>
              <a:gd name="connsiteY4" fmla="*/ 347136 h 2516535"/>
              <a:gd name="connsiteX0" fmla="*/ 183330 w 3673933"/>
              <a:gd name="connsiteY0" fmla="*/ 324306 h 2493705"/>
              <a:gd name="connsiteX1" fmla="*/ 1574944 w 3673933"/>
              <a:gd name="connsiteY1" fmla="*/ 94739 h 2493705"/>
              <a:gd name="connsiteX2" fmla="*/ 3673933 w 3673933"/>
              <a:gd name="connsiteY2" fmla="*/ 1670524 h 2493705"/>
              <a:gd name="connsiteX3" fmla="*/ 450816 w 3673933"/>
              <a:gd name="connsiteY3" fmla="*/ 2171620 h 2493705"/>
              <a:gd name="connsiteX4" fmla="*/ 183330 w 3673933"/>
              <a:gd name="connsiteY4" fmla="*/ 324306 h 2493705"/>
              <a:gd name="connsiteX0" fmla="*/ 84462 w 3575065"/>
              <a:gd name="connsiteY0" fmla="*/ 350413 h 2559512"/>
              <a:gd name="connsiteX1" fmla="*/ 1476076 w 3575065"/>
              <a:gd name="connsiteY1" fmla="*/ 120846 h 2559512"/>
              <a:gd name="connsiteX2" fmla="*/ 3575065 w 3575065"/>
              <a:gd name="connsiteY2" fmla="*/ 1696631 h 2559512"/>
              <a:gd name="connsiteX3" fmla="*/ 528251 w 3575065"/>
              <a:gd name="connsiteY3" fmla="*/ 2276951 h 2559512"/>
              <a:gd name="connsiteX4" fmla="*/ 84462 w 3575065"/>
              <a:gd name="connsiteY4" fmla="*/ 350413 h 2559512"/>
              <a:gd name="connsiteX0" fmla="*/ 84892 w 3575495"/>
              <a:gd name="connsiteY0" fmla="*/ 350413 h 2594310"/>
              <a:gd name="connsiteX1" fmla="*/ 1476506 w 3575495"/>
              <a:gd name="connsiteY1" fmla="*/ 120846 h 2594310"/>
              <a:gd name="connsiteX2" fmla="*/ 3575495 w 3575495"/>
              <a:gd name="connsiteY2" fmla="*/ 1696631 h 2594310"/>
              <a:gd name="connsiteX3" fmla="*/ 528681 w 3575495"/>
              <a:gd name="connsiteY3" fmla="*/ 2276951 h 2594310"/>
              <a:gd name="connsiteX4" fmla="*/ 84892 w 3575495"/>
              <a:gd name="connsiteY4" fmla="*/ 350413 h 2594310"/>
              <a:gd name="connsiteX0" fmla="*/ 157819 w 3648422"/>
              <a:gd name="connsiteY0" fmla="*/ 347137 h 2549668"/>
              <a:gd name="connsiteX1" fmla="*/ 1549433 w 3648422"/>
              <a:gd name="connsiteY1" fmla="*/ 117570 h 2549668"/>
              <a:gd name="connsiteX2" fmla="*/ 3648422 w 3648422"/>
              <a:gd name="connsiteY2" fmla="*/ 1693355 h 2549668"/>
              <a:gd name="connsiteX3" fmla="*/ 425304 w 3648422"/>
              <a:gd name="connsiteY3" fmla="*/ 2194449 h 2549668"/>
              <a:gd name="connsiteX4" fmla="*/ 157819 w 3648422"/>
              <a:gd name="connsiteY4" fmla="*/ 347137 h 2549668"/>
              <a:gd name="connsiteX0" fmla="*/ 149774 w 3507084"/>
              <a:gd name="connsiteY0" fmla="*/ 367212 h 2707134"/>
              <a:gd name="connsiteX1" fmla="*/ 1541388 w 3507084"/>
              <a:gd name="connsiteY1" fmla="*/ 137645 h 2707134"/>
              <a:gd name="connsiteX2" fmla="*/ 3507084 w 3507084"/>
              <a:gd name="connsiteY2" fmla="*/ 1985240 h 2707134"/>
              <a:gd name="connsiteX3" fmla="*/ 417259 w 3507084"/>
              <a:gd name="connsiteY3" fmla="*/ 2214524 h 2707134"/>
              <a:gd name="connsiteX4" fmla="*/ 149774 w 3507084"/>
              <a:gd name="connsiteY4" fmla="*/ 367212 h 2707134"/>
              <a:gd name="connsiteX0" fmla="*/ 167710 w 3525020"/>
              <a:gd name="connsiteY0" fmla="*/ 297201 h 2637123"/>
              <a:gd name="connsiteX1" fmla="*/ 1818475 w 3525020"/>
              <a:gd name="connsiteY1" fmla="*/ 165314 h 2637123"/>
              <a:gd name="connsiteX2" fmla="*/ 3525020 w 3525020"/>
              <a:gd name="connsiteY2" fmla="*/ 1915229 h 2637123"/>
              <a:gd name="connsiteX3" fmla="*/ 435195 w 3525020"/>
              <a:gd name="connsiteY3" fmla="*/ 2144513 h 2637123"/>
              <a:gd name="connsiteX4" fmla="*/ 167710 w 3525020"/>
              <a:gd name="connsiteY4" fmla="*/ 297201 h 2637123"/>
              <a:gd name="connsiteX0" fmla="*/ 167710 w 3525020"/>
              <a:gd name="connsiteY0" fmla="*/ 240684 h 2580606"/>
              <a:gd name="connsiteX1" fmla="*/ 1818475 w 3525020"/>
              <a:gd name="connsiteY1" fmla="*/ 108797 h 2580606"/>
              <a:gd name="connsiteX2" fmla="*/ 3525020 w 3525020"/>
              <a:gd name="connsiteY2" fmla="*/ 1858712 h 2580606"/>
              <a:gd name="connsiteX3" fmla="*/ 435195 w 3525020"/>
              <a:gd name="connsiteY3" fmla="*/ 2087996 h 2580606"/>
              <a:gd name="connsiteX4" fmla="*/ 167710 w 3525020"/>
              <a:gd name="connsiteY4" fmla="*/ 240684 h 2580606"/>
              <a:gd name="connsiteX0" fmla="*/ 176695 w 3700741"/>
              <a:gd name="connsiteY0" fmla="*/ 284019 h 2504162"/>
              <a:gd name="connsiteX1" fmla="*/ 1827460 w 3700741"/>
              <a:gd name="connsiteY1" fmla="*/ 152132 h 2504162"/>
              <a:gd name="connsiteX2" fmla="*/ 3700741 w 3700741"/>
              <a:gd name="connsiteY2" fmla="*/ 1715470 h 2504162"/>
              <a:gd name="connsiteX3" fmla="*/ 444180 w 3700741"/>
              <a:gd name="connsiteY3" fmla="*/ 2131331 h 2504162"/>
              <a:gd name="connsiteX4" fmla="*/ 176695 w 3700741"/>
              <a:gd name="connsiteY4" fmla="*/ 284019 h 2504162"/>
              <a:gd name="connsiteX0" fmla="*/ 177634 w 3701680"/>
              <a:gd name="connsiteY0" fmla="*/ 235059 h 2455202"/>
              <a:gd name="connsiteX1" fmla="*/ 1842066 w 3701680"/>
              <a:gd name="connsiteY1" fmla="*/ 181730 h 2455202"/>
              <a:gd name="connsiteX2" fmla="*/ 3701680 w 3701680"/>
              <a:gd name="connsiteY2" fmla="*/ 1666510 h 2455202"/>
              <a:gd name="connsiteX3" fmla="*/ 445119 w 3701680"/>
              <a:gd name="connsiteY3" fmla="*/ 2082371 h 2455202"/>
              <a:gd name="connsiteX4" fmla="*/ 177634 w 3701680"/>
              <a:gd name="connsiteY4" fmla="*/ 235059 h 2455202"/>
              <a:gd name="connsiteX0" fmla="*/ 177634 w 3701680"/>
              <a:gd name="connsiteY0" fmla="*/ 186800 h 2406943"/>
              <a:gd name="connsiteX1" fmla="*/ 1842066 w 3701680"/>
              <a:gd name="connsiteY1" fmla="*/ 133471 h 2406943"/>
              <a:gd name="connsiteX2" fmla="*/ 3701680 w 3701680"/>
              <a:gd name="connsiteY2" fmla="*/ 1618251 h 2406943"/>
              <a:gd name="connsiteX3" fmla="*/ 445119 w 3701680"/>
              <a:gd name="connsiteY3" fmla="*/ 2034112 h 2406943"/>
              <a:gd name="connsiteX4" fmla="*/ 177634 w 3701680"/>
              <a:gd name="connsiteY4" fmla="*/ 186800 h 2406943"/>
              <a:gd name="connsiteX0" fmla="*/ 177634 w 3701680"/>
              <a:gd name="connsiteY0" fmla="*/ 186799 h 2406942"/>
              <a:gd name="connsiteX1" fmla="*/ 1842066 w 3701680"/>
              <a:gd name="connsiteY1" fmla="*/ 133470 h 2406942"/>
              <a:gd name="connsiteX2" fmla="*/ 3701680 w 3701680"/>
              <a:gd name="connsiteY2" fmla="*/ 1618250 h 2406942"/>
              <a:gd name="connsiteX3" fmla="*/ 445119 w 3701680"/>
              <a:gd name="connsiteY3" fmla="*/ 2034111 h 2406942"/>
              <a:gd name="connsiteX4" fmla="*/ 177634 w 3701680"/>
              <a:gd name="connsiteY4" fmla="*/ 186799 h 2406942"/>
              <a:gd name="connsiteX0" fmla="*/ 192085 w 3677614"/>
              <a:gd name="connsiteY0" fmla="*/ 266718 h 2418913"/>
              <a:gd name="connsiteX1" fmla="*/ 1818000 w 3677614"/>
              <a:gd name="connsiteY1" fmla="*/ 149144 h 2418913"/>
              <a:gd name="connsiteX2" fmla="*/ 3677614 w 3677614"/>
              <a:gd name="connsiteY2" fmla="*/ 1633924 h 2418913"/>
              <a:gd name="connsiteX3" fmla="*/ 421053 w 3677614"/>
              <a:gd name="connsiteY3" fmla="*/ 2049785 h 2418913"/>
              <a:gd name="connsiteX4" fmla="*/ 192085 w 3677614"/>
              <a:gd name="connsiteY4" fmla="*/ 266718 h 2418913"/>
              <a:gd name="connsiteX0" fmla="*/ 193359 w 3678888"/>
              <a:gd name="connsiteY0" fmla="*/ 213714 h 2365910"/>
              <a:gd name="connsiteX1" fmla="*/ 1838443 w 3678888"/>
              <a:gd name="connsiteY1" fmla="*/ 183876 h 2365910"/>
              <a:gd name="connsiteX2" fmla="*/ 3678888 w 3678888"/>
              <a:gd name="connsiteY2" fmla="*/ 1580920 h 2365910"/>
              <a:gd name="connsiteX3" fmla="*/ 422327 w 3678888"/>
              <a:gd name="connsiteY3" fmla="*/ 1996781 h 2365910"/>
              <a:gd name="connsiteX4" fmla="*/ 193359 w 3678888"/>
              <a:gd name="connsiteY4" fmla="*/ 213714 h 2365910"/>
              <a:gd name="connsiteX0" fmla="*/ 193359 w 3678888"/>
              <a:gd name="connsiteY0" fmla="*/ 170851 h 2323047"/>
              <a:gd name="connsiteX1" fmla="*/ 1838443 w 3678888"/>
              <a:gd name="connsiteY1" fmla="*/ 141013 h 2323047"/>
              <a:gd name="connsiteX2" fmla="*/ 3678888 w 3678888"/>
              <a:gd name="connsiteY2" fmla="*/ 1538057 h 2323047"/>
              <a:gd name="connsiteX3" fmla="*/ 422327 w 3678888"/>
              <a:gd name="connsiteY3" fmla="*/ 1953918 h 2323047"/>
              <a:gd name="connsiteX4" fmla="*/ 193359 w 3678888"/>
              <a:gd name="connsiteY4" fmla="*/ 170851 h 2323047"/>
              <a:gd name="connsiteX0" fmla="*/ 198659 w 3684188"/>
              <a:gd name="connsiteY0" fmla="*/ 176211 h 2363375"/>
              <a:gd name="connsiteX1" fmla="*/ 1843743 w 3684188"/>
              <a:gd name="connsiteY1" fmla="*/ 146373 h 2363375"/>
              <a:gd name="connsiteX2" fmla="*/ 3684188 w 3684188"/>
              <a:gd name="connsiteY2" fmla="*/ 1543417 h 2363375"/>
              <a:gd name="connsiteX3" fmla="*/ 417390 w 3684188"/>
              <a:gd name="connsiteY3" fmla="*/ 2035141 h 2363375"/>
              <a:gd name="connsiteX4" fmla="*/ 198659 w 3684188"/>
              <a:gd name="connsiteY4" fmla="*/ 176211 h 2363375"/>
              <a:gd name="connsiteX0" fmla="*/ 190604 w 3676133"/>
              <a:gd name="connsiteY0" fmla="*/ 176211 h 2397202"/>
              <a:gd name="connsiteX1" fmla="*/ 1835688 w 3676133"/>
              <a:gd name="connsiteY1" fmla="*/ 146373 h 2397202"/>
              <a:gd name="connsiteX2" fmla="*/ 3676133 w 3676133"/>
              <a:gd name="connsiteY2" fmla="*/ 1543417 h 2397202"/>
              <a:gd name="connsiteX3" fmla="*/ 409335 w 3676133"/>
              <a:gd name="connsiteY3" fmla="*/ 2035141 h 2397202"/>
              <a:gd name="connsiteX4" fmla="*/ 190604 w 3676133"/>
              <a:gd name="connsiteY4" fmla="*/ 176211 h 23972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76133" h="2397202">
                <a:moveTo>
                  <a:pt x="190604" y="176211"/>
                </a:moveTo>
                <a:cubicBezTo>
                  <a:pt x="428330" y="-138584"/>
                  <a:pt x="1229736" y="44043"/>
                  <a:pt x="1835688" y="146373"/>
                </a:cubicBezTo>
                <a:cubicBezTo>
                  <a:pt x="2441640" y="248703"/>
                  <a:pt x="3676133" y="241680"/>
                  <a:pt x="3676133" y="1543417"/>
                </a:cubicBezTo>
                <a:cubicBezTo>
                  <a:pt x="3676133" y="2845154"/>
                  <a:pt x="967121" y="2354532"/>
                  <a:pt x="409335" y="2035141"/>
                </a:cubicBezTo>
                <a:cubicBezTo>
                  <a:pt x="-148451" y="1715750"/>
                  <a:pt x="-47122" y="491006"/>
                  <a:pt x="190604" y="176211"/>
                </a:cubicBezTo>
                <a:close/>
              </a:path>
            </a:pathLst>
          </a:custGeom>
          <a:noFill/>
          <a:ln w="19050">
            <a:solidFill>
              <a:schemeClr val="accent6">
                <a:lumMod val="7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1"/>
          <p:cNvSpPr/>
          <p:nvPr/>
        </p:nvSpPr>
        <p:spPr>
          <a:xfrm rot="1741281">
            <a:off x="3492379" y="555745"/>
            <a:ext cx="2337975" cy="4740521"/>
          </a:xfrm>
          <a:custGeom>
            <a:avLst/>
            <a:gdLst>
              <a:gd name="connsiteX0" fmla="*/ 0 w 4707853"/>
              <a:gd name="connsiteY0" fmla="*/ 2357004 h 4714008"/>
              <a:gd name="connsiteX1" fmla="*/ 2353927 w 4707853"/>
              <a:gd name="connsiteY1" fmla="*/ 0 h 4714008"/>
              <a:gd name="connsiteX2" fmla="*/ 4707854 w 4707853"/>
              <a:gd name="connsiteY2" fmla="*/ 2357004 h 4714008"/>
              <a:gd name="connsiteX3" fmla="*/ 2353927 w 4707853"/>
              <a:gd name="connsiteY3" fmla="*/ 4714008 h 4714008"/>
              <a:gd name="connsiteX4" fmla="*/ 0 w 4707853"/>
              <a:gd name="connsiteY4" fmla="*/ 2357004 h 4714008"/>
              <a:gd name="connsiteX0" fmla="*/ 11905 w 4719759"/>
              <a:gd name="connsiteY0" fmla="*/ 2357004 h 3155253"/>
              <a:gd name="connsiteX1" fmla="*/ 2365832 w 4719759"/>
              <a:gd name="connsiteY1" fmla="*/ 0 h 3155253"/>
              <a:gd name="connsiteX2" fmla="*/ 4719759 w 4719759"/>
              <a:gd name="connsiteY2" fmla="*/ 2357004 h 3155253"/>
              <a:gd name="connsiteX3" fmla="*/ 1756232 w 4719759"/>
              <a:gd name="connsiteY3" fmla="*/ 2976648 h 3155253"/>
              <a:gd name="connsiteX4" fmla="*/ 11905 w 4719759"/>
              <a:gd name="connsiteY4" fmla="*/ 2357004 h 3155253"/>
              <a:gd name="connsiteX0" fmla="*/ 12562 w 4080442"/>
              <a:gd name="connsiteY0" fmla="*/ 1532764 h 3219080"/>
              <a:gd name="connsiteX1" fmla="*/ 1726515 w 4080442"/>
              <a:gd name="connsiteY1" fmla="*/ 11482 h 3219080"/>
              <a:gd name="connsiteX2" fmla="*/ 4080442 w 4080442"/>
              <a:gd name="connsiteY2" fmla="*/ 2368486 h 3219080"/>
              <a:gd name="connsiteX3" fmla="*/ 1116915 w 4080442"/>
              <a:gd name="connsiteY3" fmla="*/ 2988130 h 3219080"/>
              <a:gd name="connsiteX4" fmla="*/ 12562 w 4080442"/>
              <a:gd name="connsiteY4" fmla="*/ 1532764 h 3219080"/>
              <a:gd name="connsiteX0" fmla="*/ 19644 w 4087524"/>
              <a:gd name="connsiteY0" fmla="*/ 1001342 h 2687659"/>
              <a:gd name="connsiteX1" fmla="*/ 1920549 w 4087524"/>
              <a:gd name="connsiteY1" fmla="*/ 17693 h 2687659"/>
              <a:gd name="connsiteX2" fmla="*/ 4087524 w 4087524"/>
              <a:gd name="connsiteY2" fmla="*/ 1837064 h 2687659"/>
              <a:gd name="connsiteX3" fmla="*/ 1123997 w 4087524"/>
              <a:gd name="connsiteY3" fmla="*/ 2456708 h 2687659"/>
              <a:gd name="connsiteX4" fmla="*/ 19644 w 4087524"/>
              <a:gd name="connsiteY4" fmla="*/ 1001342 h 2687659"/>
              <a:gd name="connsiteX0" fmla="*/ 25531 w 3898973"/>
              <a:gd name="connsiteY0" fmla="*/ 661741 h 2748007"/>
              <a:gd name="connsiteX1" fmla="*/ 1731998 w 3898973"/>
              <a:gd name="connsiteY1" fmla="*/ 53715 h 2748007"/>
              <a:gd name="connsiteX2" fmla="*/ 3898973 w 3898973"/>
              <a:gd name="connsiteY2" fmla="*/ 1873086 h 2748007"/>
              <a:gd name="connsiteX3" fmla="*/ 935446 w 3898973"/>
              <a:gd name="connsiteY3" fmla="*/ 2492730 h 2748007"/>
              <a:gd name="connsiteX4" fmla="*/ 25531 w 3898973"/>
              <a:gd name="connsiteY4" fmla="*/ 661741 h 2748007"/>
              <a:gd name="connsiteX0" fmla="*/ 164123 w 4037565"/>
              <a:gd name="connsiteY0" fmla="*/ 659072 h 2646949"/>
              <a:gd name="connsiteX1" fmla="*/ 1870590 w 4037565"/>
              <a:gd name="connsiteY1" fmla="*/ 51046 h 2646949"/>
              <a:gd name="connsiteX2" fmla="*/ 4037565 w 4037565"/>
              <a:gd name="connsiteY2" fmla="*/ 1870417 h 2646949"/>
              <a:gd name="connsiteX3" fmla="*/ 506362 w 4037565"/>
              <a:gd name="connsiteY3" fmla="*/ 2287320 h 2646949"/>
              <a:gd name="connsiteX4" fmla="*/ 164123 w 4037565"/>
              <a:gd name="connsiteY4" fmla="*/ 659072 h 2646949"/>
              <a:gd name="connsiteX0" fmla="*/ 168934 w 4042376"/>
              <a:gd name="connsiteY0" fmla="*/ 439425 h 2427301"/>
              <a:gd name="connsiteX1" fmla="*/ 1943387 w 4042376"/>
              <a:gd name="connsiteY1" fmla="*/ 74985 h 2427301"/>
              <a:gd name="connsiteX2" fmla="*/ 4042376 w 4042376"/>
              <a:gd name="connsiteY2" fmla="*/ 1650770 h 2427301"/>
              <a:gd name="connsiteX3" fmla="*/ 511173 w 4042376"/>
              <a:gd name="connsiteY3" fmla="*/ 2067673 h 2427301"/>
              <a:gd name="connsiteX4" fmla="*/ 168934 w 4042376"/>
              <a:gd name="connsiteY4" fmla="*/ 439425 h 2427301"/>
              <a:gd name="connsiteX0" fmla="*/ 168934 w 4042376"/>
              <a:gd name="connsiteY0" fmla="*/ 406092 h 2393968"/>
              <a:gd name="connsiteX1" fmla="*/ 1943387 w 4042376"/>
              <a:gd name="connsiteY1" fmla="*/ 41652 h 2393968"/>
              <a:gd name="connsiteX2" fmla="*/ 4042376 w 4042376"/>
              <a:gd name="connsiteY2" fmla="*/ 1617437 h 2393968"/>
              <a:gd name="connsiteX3" fmla="*/ 511173 w 4042376"/>
              <a:gd name="connsiteY3" fmla="*/ 2034340 h 2393968"/>
              <a:gd name="connsiteX4" fmla="*/ 168934 w 4042376"/>
              <a:gd name="connsiteY4" fmla="*/ 406092 h 2393968"/>
              <a:gd name="connsiteX0" fmla="*/ 168934 w 4042376"/>
              <a:gd name="connsiteY0" fmla="*/ 463148 h 2451024"/>
              <a:gd name="connsiteX1" fmla="*/ 602851 w 4042376"/>
              <a:gd name="connsiteY1" fmla="*/ 197623 h 2451024"/>
              <a:gd name="connsiteX2" fmla="*/ 1943387 w 4042376"/>
              <a:gd name="connsiteY2" fmla="*/ 98708 h 2451024"/>
              <a:gd name="connsiteX3" fmla="*/ 4042376 w 4042376"/>
              <a:gd name="connsiteY3" fmla="*/ 1674493 h 2451024"/>
              <a:gd name="connsiteX4" fmla="*/ 511173 w 4042376"/>
              <a:gd name="connsiteY4" fmla="*/ 2091396 h 2451024"/>
              <a:gd name="connsiteX5" fmla="*/ 168934 w 4042376"/>
              <a:gd name="connsiteY5" fmla="*/ 463148 h 2451024"/>
              <a:gd name="connsiteX0" fmla="*/ 105368 w 3978810"/>
              <a:gd name="connsiteY0" fmla="*/ 3436813 h 5424689"/>
              <a:gd name="connsiteX1" fmla="*/ 964540 w 3978810"/>
              <a:gd name="connsiteY1" fmla="*/ 1151 h 5424689"/>
              <a:gd name="connsiteX2" fmla="*/ 1879821 w 3978810"/>
              <a:gd name="connsiteY2" fmla="*/ 3072373 h 5424689"/>
              <a:gd name="connsiteX3" fmla="*/ 3978810 w 3978810"/>
              <a:gd name="connsiteY3" fmla="*/ 4648158 h 5424689"/>
              <a:gd name="connsiteX4" fmla="*/ 447607 w 3978810"/>
              <a:gd name="connsiteY4" fmla="*/ 5065061 h 5424689"/>
              <a:gd name="connsiteX5" fmla="*/ 105368 w 3978810"/>
              <a:gd name="connsiteY5" fmla="*/ 3436813 h 5424689"/>
              <a:gd name="connsiteX0" fmla="*/ 105368 w 3978810"/>
              <a:gd name="connsiteY0" fmla="*/ 3465730 h 5453606"/>
              <a:gd name="connsiteX1" fmla="*/ 964540 w 3978810"/>
              <a:gd name="connsiteY1" fmla="*/ 30068 h 5453606"/>
              <a:gd name="connsiteX2" fmla="*/ 1446783 w 3978810"/>
              <a:gd name="connsiteY2" fmla="*/ 1862507 h 5453606"/>
              <a:gd name="connsiteX3" fmla="*/ 1879821 w 3978810"/>
              <a:gd name="connsiteY3" fmla="*/ 3101290 h 5453606"/>
              <a:gd name="connsiteX4" fmla="*/ 3978810 w 3978810"/>
              <a:gd name="connsiteY4" fmla="*/ 4677075 h 5453606"/>
              <a:gd name="connsiteX5" fmla="*/ 447607 w 3978810"/>
              <a:gd name="connsiteY5" fmla="*/ 5093978 h 5453606"/>
              <a:gd name="connsiteX6" fmla="*/ 105368 w 3978810"/>
              <a:gd name="connsiteY6" fmla="*/ 3465730 h 5453606"/>
              <a:gd name="connsiteX0" fmla="*/ 105368 w 3978810"/>
              <a:gd name="connsiteY0" fmla="*/ 3528600 h 5516476"/>
              <a:gd name="connsiteX1" fmla="*/ 964540 w 3978810"/>
              <a:gd name="connsiteY1" fmla="*/ 92938 h 5516476"/>
              <a:gd name="connsiteX2" fmla="*/ 2099032 w 3978810"/>
              <a:gd name="connsiteY2" fmla="*/ 681341 h 5516476"/>
              <a:gd name="connsiteX3" fmla="*/ 1879821 w 3978810"/>
              <a:gd name="connsiteY3" fmla="*/ 3164160 h 5516476"/>
              <a:gd name="connsiteX4" fmla="*/ 3978810 w 3978810"/>
              <a:gd name="connsiteY4" fmla="*/ 4739945 h 5516476"/>
              <a:gd name="connsiteX5" fmla="*/ 447607 w 3978810"/>
              <a:gd name="connsiteY5" fmla="*/ 5156848 h 5516476"/>
              <a:gd name="connsiteX6" fmla="*/ 105368 w 3978810"/>
              <a:gd name="connsiteY6" fmla="*/ 3528600 h 5516476"/>
              <a:gd name="connsiteX0" fmla="*/ 12166 w 3885608"/>
              <a:gd name="connsiteY0" fmla="*/ 3528600 h 5559869"/>
              <a:gd name="connsiteX1" fmla="*/ 871338 w 3885608"/>
              <a:gd name="connsiteY1" fmla="*/ 92938 h 5559869"/>
              <a:gd name="connsiteX2" fmla="*/ 2005830 w 3885608"/>
              <a:gd name="connsiteY2" fmla="*/ 681341 h 5559869"/>
              <a:gd name="connsiteX3" fmla="*/ 1786619 w 3885608"/>
              <a:gd name="connsiteY3" fmla="*/ 3164160 h 5559869"/>
              <a:gd name="connsiteX4" fmla="*/ 3885608 w 3885608"/>
              <a:gd name="connsiteY4" fmla="*/ 4739945 h 5559869"/>
              <a:gd name="connsiteX5" fmla="*/ 637172 w 3885608"/>
              <a:gd name="connsiteY5" fmla="*/ 5251341 h 5559869"/>
              <a:gd name="connsiteX6" fmla="*/ 12166 w 3885608"/>
              <a:gd name="connsiteY6" fmla="*/ 3528600 h 5559869"/>
              <a:gd name="connsiteX0" fmla="*/ 6501 w 4005179"/>
              <a:gd name="connsiteY0" fmla="*/ 3596956 h 5555715"/>
              <a:gd name="connsiteX1" fmla="*/ 990909 w 4005179"/>
              <a:gd name="connsiteY1" fmla="*/ 92938 h 5555715"/>
              <a:gd name="connsiteX2" fmla="*/ 2125401 w 4005179"/>
              <a:gd name="connsiteY2" fmla="*/ 681341 h 5555715"/>
              <a:gd name="connsiteX3" fmla="*/ 1906190 w 4005179"/>
              <a:gd name="connsiteY3" fmla="*/ 3164160 h 5555715"/>
              <a:gd name="connsiteX4" fmla="*/ 4005179 w 4005179"/>
              <a:gd name="connsiteY4" fmla="*/ 4739945 h 5555715"/>
              <a:gd name="connsiteX5" fmla="*/ 756743 w 4005179"/>
              <a:gd name="connsiteY5" fmla="*/ 5251341 h 5555715"/>
              <a:gd name="connsiteX6" fmla="*/ 6501 w 4005179"/>
              <a:gd name="connsiteY6" fmla="*/ 3596956 h 5555715"/>
              <a:gd name="connsiteX0" fmla="*/ 2396 w 4001074"/>
              <a:gd name="connsiteY0" fmla="*/ 3596956 h 5512836"/>
              <a:gd name="connsiteX1" fmla="*/ 986804 w 4001074"/>
              <a:gd name="connsiteY1" fmla="*/ 92938 h 5512836"/>
              <a:gd name="connsiteX2" fmla="*/ 2121296 w 4001074"/>
              <a:gd name="connsiteY2" fmla="*/ 681341 h 5512836"/>
              <a:gd name="connsiteX3" fmla="*/ 1902085 w 4001074"/>
              <a:gd name="connsiteY3" fmla="*/ 3164160 h 5512836"/>
              <a:gd name="connsiteX4" fmla="*/ 4001074 w 4001074"/>
              <a:gd name="connsiteY4" fmla="*/ 4739945 h 5512836"/>
              <a:gd name="connsiteX5" fmla="*/ 828548 w 4001074"/>
              <a:gd name="connsiteY5" fmla="*/ 5157403 h 5512836"/>
              <a:gd name="connsiteX6" fmla="*/ 2396 w 4001074"/>
              <a:gd name="connsiteY6" fmla="*/ 3596956 h 5512836"/>
              <a:gd name="connsiteX0" fmla="*/ 854 w 2164489"/>
              <a:gd name="connsiteY0" fmla="*/ 3596956 h 5912917"/>
              <a:gd name="connsiteX1" fmla="*/ 985262 w 2164489"/>
              <a:gd name="connsiteY1" fmla="*/ 92938 h 5912917"/>
              <a:gd name="connsiteX2" fmla="*/ 2119754 w 2164489"/>
              <a:gd name="connsiteY2" fmla="*/ 681341 h 5912917"/>
              <a:gd name="connsiteX3" fmla="*/ 1900543 w 2164489"/>
              <a:gd name="connsiteY3" fmla="*/ 3164160 h 5912917"/>
              <a:gd name="connsiteX4" fmla="*/ 1563353 w 2164489"/>
              <a:gd name="connsiteY4" fmla="*/ 5310087 h 5912917"/>
              <a:gd name="connsiteX5" fmla="*/ 827006 w 2164489"/>
              <a:gd name="connsiteY5" fmla="*/ 5157403 h 5912917"/>
              <a:gd name="connsiteX6" fmla="*/ 854 w 2164489"/>
              <a:gd name="connsiteY6" fmla="*/ 3596956 h 5912917"/>
              <a:gd name="connsiteX0" fmla="*/ 938 w 2180820"/>
              <a:gd name="connsiteY0" fmla="*/ 3596956 h 5161999"/>
              <a:gd name="connsiteX1" fmla="*/ 985346 w 2180820"/>
              <a:gd name="connsiteY1" fmla="*/ 92938 h 5161999"/>
              <a:gd name="connsiteX2" fmla="*/ 2119838 w 2180820"/>
              <a:gd name="connsiteY2" fmla="*/ 681341 h 5161999"/>
              <a:gd name="connsiteX3" fmla="*/ 1900627 w 2180820"/>
              <a:gd name="connsiteY3" fmla="*/ 3164160 h 5161999"/>
              <a:gd name="connsiteX4" fmla="*/ 827090 w 2180820"/>
              <a:gd name="connsiteY4" fmla="*/ 5157403 h 5161999"/>
              <a:gd name="connsiteX5" fmla="*/ 938 w 2180820"/>
              <a:gd name="connsiteY5" fmla="*/ 3596956 h 5161999"/>
              <a:gd name="connsiteX0" fmla="*/ 155 w 2177581"/>
              <a:gd name="connsiteY0" fmla="*/ 3596956 h 5487111"/>
              <a:gd name="connsiteX1" fmla="*/ 984563 w 2177581"/>
              <a:gd name="connsiteY1" fmla="*/ 92938 h 5487111"/>
              <a:gd name="connsiteX2" fmla="*/ 2119055 w 2177581"/>
              <a:gd name="connsiteY2" fmla="*/ 681341 h 5487111"/>
              <a:gd name="connsiteX3" fmla="*/ 1899844 w 2177581"/>
              <a:gd name="connsiteY3" fmla="*/ 3164160 h 5487111"/>
              <a:gd name="connsiteX4" fmla="*/ 916839 w 2177581"/>
              <a:gd name="connsiteY4" fmla="*/ 5483623 h 5487111"/>
              <a:gd name="connsiteX5" fmla="*/ 155 w 2177581"/>
              <a:gd name="connsiteY5" fmla="*/ 3596956 h 5487111"/>
              <a:gd name="connsiteX0" fmla="*/ 144 w 2229210"/>
              <a:gd name="connsiteY0" fmla="*/ 3838900 h 5493578"/>
              <a:gd name="connsiteX1" fmla="*/ 1036192 w 2229210"/>
              <a:gd name="connsiteY1" fmla="*/ 92938 h 5493578"/>
              <a:gd name="connsiteX2" fmla="*/ 2170684 w 2229210"/>
              <a:gd name="connsiteY2" fmla="*/ 681341 h 5493578"/>
              <a:gd name="connsiteX3" fmla="*/ 1951473 w 2229210"/>
              <a:gd name="connsiteY3" fmla="*/ 3164160 h 5493578"/>
              <a:gd name="connsiteX4" fmla="*/ 968468 w 2229210"/>
              <a:gd name="connsiteY4" fmla="*/ 5483623 h 5493578"/>
              <a:gd name="connsiteX5" fmla="*/ 144 w 2229210"/>
              <a:gd name="connsiteY5" fmla="*/ 3838900 h 5493578"/>
              <a:gd name="connsiteX0" fmla="*/ 1 w 2227205"/>
              <a:gd name="connsiteY0" fmla="*/ 3838900 h 5171454"/>
              <a:gd name="connsiteX1" fmla="*/ 1036049 w 2227205"/>
              <a:gd name="connsiteY1" fmla="*/ 92938 h 5171454"/>
              <a:gd name="connsiteX2" fmla="*/ 2170541 w 2227205"/>
              <a:gd name="connsiteY2" fmla="*/ 681341 h 5171454"/>
              <a:gd name="connsiteX3" fmla="*/ 1951330 w 2227205"/>
              <a:gd name="connsiteY3" fmla="*/ 3164160 h 5171454"/>
              <a:gd name="connsiteX4" fmla="*/ 1040829 w 2227205"/>
              <a:gd name="connsiteY4" fmla="*/ 5157657 h 5171454"/>
              <a:gd name="connsiteX5" fmla="*/ 1 w 2227205"/>
              <a:gd name="connsiteY5" fmla="*/ 3838900 h 5171454"/>
              <a:gd name="connsiteX0" fmla="*/ 0 w 2295376"/>
              <a:gd name="connsiteY0" fmla="*/ 4351127 h 5233803"/>
              <a:gd name="connsiteX1" fmla="*/ 1104221 w 2295376"/>
              <a:gd name="connsiteY1" fmla="*/ 92938 h 5233803"/>
              <a:gd name="connsiteX2" fmla="*/ 2238713 w 2295376"/>
              <a:gd name="connsiteY2" fmla="*/ 681341 h 5233803"/>
              <a:gd name="connsiteX3" fmla="*/ 2019502 w 2295376"/>
              <a:gd name="connsiteY3" fmla="*/ 3164160 h 5233803"/>
              <a:gd name="connsiteX4" fmla="*/ 1109001 w 2295376"/>
              <a:gd name="connsiteY4" fmla="*/ 5157657 h 5233803"/>
              <a:gd name="connsiteX5" fmla="*/ 0 w 2295376"/>
              <a:gd name="connsiteY5" fmla="*/ 4351127 h 5233803"/>
              <a:gd name="connsiteX0" fmla="*/ 158 w 2297558"/>
              <a:gd name="connsiteY0" fmla="*/ 4351127 h 5129793"/>
              <a:gd name="connsiteX1" fmla="*/ 1104379 w 2297558"/>
              <a:gd name="connsiteY1" fmla="*/ 92938 h 5129793"/>
              <a:gd name="connsiteX2" fmla="*/ 2238871 w 2297558"/>
              <a:gd name="connsiteY2" fmla="*/ 681341 h 5129793"/>
              <a:gd name="connsiteX3" fmla="*/ 2019660 w 2297558"/>
              <a:gd name="connsiteY3" fmla="*/ 3164160 h 5129793"/>
              <a:gd name="connsiteX4" fmla="*/ 1030596 w 2297558"/>
              <a:gd name="connsiteY4" fmla="*/ 5034495 h 5129793"/>
              <a:gd name="connsiteX5" fmla="*/ 158 w 2297558"/>
              <a:gd name="connsiteY5" fmla="*/ 4351127 h 5129793"/>
              <a:gd name="connsiteX0" fmla="*/ 156 w 2279177"/>
              <a:gd name="connsiteY0" fmla="*/ 4350552 h 5131164"/>
              <a:gd name="connsiteX1" fmla="*/ 1104377 w 2279177"/>
              <a:gd name="connsiteY1" fmla="*/ 92363 h 5131164"/>
              <a:gd name="connsiteX2" fmla="*/ 2238869 w 2279177"/>
              <a:gd name="connsiteY2" fmla="*/ 680766 h 5131164"/>
              <a:gd name="connsiteX3" fmla="*/ 1931472 w 2279177"/>
              <a:gd name="connsiteY3" fmla="*/ 3137080 h 5131164"/>
              <a:gd name="connsiteX4" fmla="*/ 1030594 w 2279177"/>
              <a:gd name="connsiteY4" fmla="*/ 5033920 h 5131164"/>
              <a:gd name="connsiteX5" fmla="*/ 156 w 2279177"/>
              <a:gd name="connsiteY5" fmla="*/ 4350552 h 5131164"/>
              <a:gd name="connsiteX0" fmla="*/ 134 w 2414357"/>
              <a:gd name="connsiteY0" fmla="*/ 4374388 h 5138217"/>
              <a:gd name="connsiteX1" fmla="*/ 1239557 w 2414357"/>
              <a:gd name="connsiteY1" fmla="*/ 92363 h 5138217"/>
              <a:gd name="connsiteX2" fmla="*/ 2374049 w 2414357"/>
              <a:gd name="connsiteY2" fmla="*/ 680766 h 5138217"/>
              <a:gd name="connsiteX3" fmla="*/ 2066652 w 2414357"/>
              <a:gd name="connsiteY3" fmla="*/ 3137080 h 5138217"/>
              <a:gd name="connsiteX4" fmla="*/ 1165774 w 2414357"/>
              <a:gd name="connsiteY4" fmla="*/ 5033920 h 5138217"/>
              <a:gd name="connsiteX5" fmla="*/ 134 w 2414357"/>
              <a:gd name="connsiteY5" fmla="*/ 4374388 h 5138217"/>
              <a:gd name="connsiteX0" fmla="*/ 152 w 2301870"/>
              <a:gd name="connsiteY0" fmla="*/ 4305207 h 5118797"/>
              <a:gd name="connsiteX1" fmla="*/ 1127070 w 2301870"/>
              <a:gd name="connsiteY1" fmla="*/ 92363 h 5118797"/>
              <a:gd name="connsiteX2" fmla="*/ 2261562 w 2301870"/>
              <a:gd name="connsiteY2" fmla="*/ 680766 h 5118797"/>
              <a:gd name="connsiteX3" fmla="*/ 1954165 w 2301870"/>
              <a:gd name="connsiteY3" fmla="*/ 3137080 h 5118797"/>
              <a:gd name="connsiteX4" fmla="*/ 1053287 w 2301870"/>
              <a:gd name="connsiteY4" fmla="*/ 5033920 h 5118797"/>
              <a:gd name="connsiteX5" fmla="*/ 152 w 2301870"/>
              <a:gd name="connsiteY5" fmla="*/ 4305207 h 5118797"/>
              <a:gd name="connsiteX0" fmla="*/ 1515 w 2292666"/>
              <a:gd name="connsiteY0" fmla="*/ 4317308 h 5131275"/>
              <a:gd name="connsiteX1" fmla="*/ 1295439 w 2292666"/>
              <a:gd name="connsiteY1" fmla="*/ 90719 h 5131275"/>
              <a:gd name="connsiteX2" fmla="*/ 2262925 w 2292666"/>
              <a:gd name="connsiteY2" fmla="*/ 692867 h 5131275"/>
              <a:gd name="connsiteX3" fmla="*/ 1955528 w 2292666"/>
              <a:gd name="connsiteY3" fmla="*/ 3149181 h 5131275"/>
              <a:gd name="connsiteX4" fmla="*/ 1054650 w 2292666"/>
              <a:gd name="connsiteY4" fmla="*/ 5046021 h 5131275"/>
              <a:gd name="connsiteX5" fmla="*/ 1515 w 2292666"/>
              <a:gd name="connsiteY5" fmla="*/ 4317308 h 5131275"/>
              <a:gd name="connsiteX0" fmla="*/ 1515 w 2313537"/>
              <a:gd name="connsiteY0" fmla="*/ 4359961 h 5173928"/>
              <a:gd name="connsiteX1" fmla="*/ 1295439 w 2313537"/>
              <a:gd name="connsiteY1" fmla="*/ 133372 h 5173928"/>
              <a:gd name="connsiteX2" fmla="*/ 2285763 w 2313537"/>
              <a:gd name="connsiteY2" fmla="*/ 513926 h 5173928"/>
              <a:gd name="connsiteX3" fmla="*/ 1955528 w 2313537"/>
              <a:gd name="connsiteY3" fmla="*/ 3191834 h 5173928"/>
              <a:gd name="connsiteX4" fmla="*/ 1054650 w 2313537"/>
              <a:gd name="connsiteY4" fmla="*/ 5088674 h 5173928"/>
              <a:gd name="connsiteX5" fmla="*/ 1515 w 2313537"/>
              <a:gd name="connsiteY5" fmla="*/ 4359961 h 5173928"/>
              <a:gd name="connsiteX0" fmla="*/ 1486 w 2302726"/>
              <a:gd name="connsiteY0" fmla="*/ 4358841 h 5175000"/>
              <a:gd name="connsiteX1" fmla="*/ 1295410 w 2302726"/>
              <a:gd name="connsiteY1" fmla="*/ 132252 h 5175000"/>
              <a:gd name="connsiteX2" fmla="*/ 2285734 w 2302726"/>
              <a:gd name="connsiteY2" fmla="*/ 512806 h 5175000"/>
              <a:gd name="connsiteX3" fmla="*/ 1860088 w 2302726"/>
              <a:gd name="connsiteY3" fmla="*/ 3160433 h 5175000"/>
              <a:gd name="connsiteX4" fmla="*/ 1054621 w 2302726"/>
              <a:gd name="connsiteY4" fmla="*/ 5087554 h 5175000"/>
              <a:gd name="connsiteX5" fmla="*/ 1486 w 2302726"/>
              <a:gd name="connsiteY5" fmla="*/ 4358841 h 517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02726" h="5175000">
                <a:moveTo>
                  <a:pt x="1486" y="4358841"/>
                </a:moveTo>
                <a:cubicBezTo>
                  <a:pt x="41617" y="3532957"/>
                  <a:pt x="999668" y="192992"/>
                  <a:pt x="1295410" y="132252"/>
                </a:cubicBezTo>
                <a:cubicBezTo>
                  <a:pt x="1518979" y="-134952"/>
                  <a:pt x="2191621" y="8109"/>
                  <a:pt x="2285734" y="512806"/>
                </a:cubicBezTo>
                <a:cubicBezTo>
                  <a:pt x="2379847" y="1017503"/>
                  <a:pt x="2061467" y="2434907"/>
                  <a:pt x="1860088" y="3160433"/>
                </a:cubicBezTo>
                <a:cubicBezTo>
                  <a:pt x="1658709" y="3885959"/>
                  <a:pt x="1364388" y="4887819"/>
                  <a:pt x="1054621" y="5087554"/>
                </a:cubicBezTo>
                <a:cubicBezTo>
                  <a:pt x="744854" y="5287289"/>
                  <a:pt x="-38645" y="5184725"/>
                  <a:pt x="1486" y="4358841"/>
                </a:cubicBezTo>
                <a:close/>
              </a:path>
            </a:pathLst>
          </a:custGeom>
          <a:noFill/>
          <a:ln w="19050">
            <a:solidFill>
              <a:schemeClr val="accent2"/>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706017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Thank you</a:t>
            </a:r>
          </a:p>
        </p:txBody>
      </p:sp>
      <p:sp>
        <p:nvSpPr>
          <p:cNvPr id="3" name="Content Placeholder 2"/>
          <p:cNvSpPr>
            <a:spLocks noGrp="1"/>
          </p:cNvSpPr>
          <p:nvPr>
            <p:ph idx="1"/>
          </p:nvPr>
        </p:nvSpPr>
        <p:spPr/>
        <p:txBody>
          <a:bodyPr/>
          <a:lstStyle/>
          <a:p>
            <a:r>
              <a:rPr lang="en-US" dirty="0"/>
              <a:t>ESIP Usability Cluster </a:t>
            </a:r>
          </a:p>
          <a:p>
            <a:pPr lvl="1"/>
            <a:r>
              <a:rPr lang="en-US" dirty="0"/>
              <a:t>Sophie </a:t>
            </a:r>
            <a:r>
              <a:rPr lang="en-US" dirty="0" err="1"/>
              <a:t>Hou</a:t>
            </a:r>
            <a:r>
              <a:rPr lang="en-US" dirty="0"/>
              <a:t>, Madison </a:t>
            </a:r>
            <a:r>
              <a:rPr lang="en-US" dirty="0" err="1"/>
              <a:t>Langseth</a:t>
            </a:r>
            <a:endParaRPr lang="en-US" dirty="0"/>
          </a:p>
          <a:p>
            <a:endParaRPr lang="en-US" dirty="0"/>
          </a:p>
          <a:p>
            <a:r>
              <a:rPr lang="en-US" dirty="0"/>
              <a:t>Open Science Framework team </a:t>
            </a:r>
          </a:p>
          <a:p>
            <a:pPr lvl="1"/>
            <a:r>
              <a:rPr lang="en-US" dirty="0"/>
              <a:t>Natalie Meyers</a:t>
            </a:r>
          </a:p>
        </p:txBody>
      </p:sp>
    </p:spTree>
    <p:extLst>
      <p:ext uri="{BB962C8B-B14F-4D97-AF65-F5344CB8AC3E}">
        <p14:creationId xmlns:p14="http://schemas.microsoft.com/office/powerpoint/2010/main" val="41125769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8695" y="2829512"/>
            <a:ext cx="3062687" cy="1524989"/>
          </a:xfrm>
          <a:prstGeom prst="rect">
            <a:avLst/>
          </a:prstGeom>
        </p:spPr>
      </p:pic>
      <p:sp>
        <p:nvSpPr>
          <p:cNvPr id="2" name="Title 1"/>
          <p:cNvSpPr>
            <a:spLocks noGrp="1"/>
          </p:cNvSpPr>
          <p:nvPr>
            <p:ph type="title"/>
          </p:nvPr>
        </p:nvSpPr>
        <p:spPr>
          <a:xfrm>
            <a:off x="352339" y="163790"/>
            <a:ext cx="12007472" cy="1070650"/>
          </a:xfrm>
        </p:spPr>
        <p:txBody>
          <a:bodyPr>
            <a:normAutofit/>
          </a:bodyPr>
          <a:lstStyle/>
          <a:p>
            <a:r>
              <a:rPr lang="en-US" dirty="0"/>
              <a:t>Fill in </a:t>
            </a:r>
            <a:r>
              <a:rPr lang="en-US" i="1" dirty="0"/>
              <a:t>some </a:t>
            </a:r>
            <a:r>
              <a:rPr lang="en-US" dirty="0"/>
              <a:t>gaps by broadening harvest sources</a:t>
            </a:r>
          </a:p>
        </p:txBody>
      </p:sp>
      <p:sp>
        <p:nvSpPr>
          <p:cNvPr id="3" name="Left-Right Arrow 2"/>
          <p:cNvSpPr/>
          <p:nvPr/>
        </p:nvSpPr>
        <p:spPr bwMode="auto">
          <a:xfrm rot="2200955">
            <a:off x="3579018" y="2482785"/>
            <a:ext cx="1379721" cy="319723"/>
          </a:xfrm>
          <a:prstGeom prst="leftRightArrow">
            <a:avLst>
              <a:gd name="adj1" fmla="val 23261"/>
              <a:gd name="adj2" fmla="val 68923"/>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95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cs typeface="Arial" charset="0"/>
            </a:endParaRPr>
          </a:p>
        </p:txBody>
      </p:sp>
      <p:grpSp>
        <p:nvGrpSpPr>
          <p:cNvPr id="10" name="Group 9"/>
          <p:cNvGrpSpPr/>
          <p:nvPr/>
        </p:nvGrpSpPr>
        <p:grpSpPr>
          <a:xfrm>
            <a:off x="8549845" y="1435747"/>
            <a:ext cx="2011680" cy="822960"/>
            <a:chOff x="3561150" y="69382"/>
            <a:chExt cx="2061373" cy="1378458"/>
          </a:xfrm>
          <a:solidFill>
            <a:srgbClr val="000085">
              <a:alpha val="40000"/>
            </a:srgbClr>
          </a:solidFill>
        </p:grpSpPr>
        <p:sp>
          <p:nvSpPr>
            <p:cNvPr id="31" name="Rounded Rectangle 30"/>
            <p:cNvSpPr/>
            <p:nvPr/>
          </p:nvSpPr>
          <p:spPr>
            <a:xfrm>
              <a:off x="3561150" y="69382"/>
              <a:ext cx="2061373" cy="1378458"/>
            </a:xfrm>
            <a:prstGeom prst="round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2" name="Rounded Rectangle 4"/>
            <p:cNvSpPr txBox="1"/>
            <p:nvPr/>
          </p:nvSpPr>
          <p:spPr>
            <a:xfrm>
              <a:off x="3628441" y="136673"/>
              <a:ext cx="1926791" cy="1243877"/>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kern="1200" dirty="0"/>
                <a:t>Preservation Services</a:t>
              </a:r>
            </a:p>
          </p:txBody>
        </p:sp>
      </p:grpSp>
      <p:grpSp>
        <p:nvGrpSpPr>
          <p:cNvPr id="11" name="Group 10"/>
          <p:cNvGrpSpPr/>
          <p:nvPr/>
        </p:nvGrpSpPr>
        <p:grpSpPr>
          <a:xfrm>
            <a:off x="9504479" y="3201561"/>
            <a:ext cx="2011680" cy="822960"/>
            <a:chOff x="6208596" y="985864"/>
            <a:chExt cx="1891120" cy="1378458"/>
          </a:xfrm>
          <a:solidFill>
            <a:srgbClr val="000085">
              <a:alpha val="40000"/>
            </a:srgbClr>
          </a:solidFill>
        </p:grpSpPr>
        <p:sp>
          <p:nvSpPr>
            <p:cNvPr id="29" name="Rounded Rectangle 28"/>
            <p:cNvSpPr/>
            <p:nvPr/>
          </p:nvSpPr>
          <p:spPr>
            <a:xfrm>
              <a:off x="6208596" y="985864"/>
              <a:ext cx="1891120" cy="1378458"/>
            </a:xfrm>
            <a:prstGeom prst="round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0" name="Rounded Rectangle 6"/>
            <p:cNvSpPr txBox="1"/>
            <p:nvPr/>
          </p:nvSpPr>
          <p:spPr>
            <a:xfrm>
              <a:off x="6275887" y="1053155"/>
              <a:ext cx="1756538" cy="1243876"/>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kern="1200" dirty="0"/>
                <a:t>Researchers</a:t>
              </a:r>
            </a:p>
          </p:txBody>
        </p:sp>
      </p:grpSp>
      <p:grpSp>
        <p:nvGrpSpPr>
          <p:cNvPr id="14" name="Group 13"/>
          <p:cNvGrpSpPr/>
          <p:nvPr/>
        </p:nvGrpSpPr>
        <p:grpSpPr>
          <a:xfrm>
            <a:off x="8711046" y="4842045"/>
            <a:ext cx="2011680" cy="822960"/>
            <a:chOff x="6799613" y="3193546"/>
            <a:chExt cx="1378458" cy="1378458"/>
          </a:xfrm>
          <a:solidFill>
            <a:srgbClr val="000085">
              <a:alpha val="40000"/>
            </a:srgbClr>
          </a:solidFill>
        </p:grpSpPr>
        <p:sp>
          <p:nvSpPr>
            <p:cNvPr id="27" name="Rounded Rectangle 26"/>
            <p:cNvSpPr/>
            <p:nvPr/>
          </p:nvSpPr>
          <p:spPr>
            <a:xfrm>
              <a:off x="6799613" y="3193546"/>
              <a:ext cx="1378458" cy="1378458"/>
            </a:xfrm>
            <a:prstGeom prst="round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Rounded Rectangle 8"/>
            <p:cNvSpPr txBox="1"/>
            <p:nvPr/>
          </p:nvSpPr>
          <p:spPr>
            <a:xfrm>
              <a:off x="6889995" y="3260836"/>
              <a:ext cx="1243876" cy="1243877"/>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kern="1200" dirty="0"/>
                <a:t>Funders</a:t>
              </a:r>
            </a:p>
          </p:txBody>
        </p:sp>
      </p:grpSp>
      <p:grpSp>
        <p:nvGrpSpPr>
          <p:cNvPr id="15" name="Group 14"/>
          <p:cNvGrpSpPr/>
          <p:nvPr/>
        </p:nvGrpSpPr>
        <p:grpSpPr>
          <a:xfrm>
            <a:off x="5184199" y="5460267"/>
            <a:ext cx="2011680" cy="822960"/>
            <a:chOff x="4860305" y="5410159"/>
            <a:chExt cx="1901058" cy="1378458"/>
          </a:xfrm>
          <a:solidFill>
            <a:srgbClr val="000085">
              <a:alpha val="40000"/>
            </a:srgbClr>
          </a:solidFill>
        </p:grpSpPr>
        <p:sp>
          <p:nvSpPr>
            <p:cNvPr id="25" name="Rounded Rectangle 24"/>
            <p:cNvSpPr/>
            <p:nvPr/>
          </p:nvSpPr>
          <p:spPr>
            <a:xfrm>
              <a:off x="4860305" y="5410159"/>
              <a:ext cx="1901058" cy="1378458"/>
            </a:xfrm>
            <a:prstGeom prst="round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6" name="Rounded Rectangle 10"/>
            <p:cNvSpPr txBox="1"/>
            <p:nvPr/>
          </p:nvSpPr>
          <p:spPr>
            <a:xfrm>
              <a:off x="4927596" y="5477450"/>
              <a:ext cx="1766476" cy="1243876"/>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kern="1200" dirty="0"/>
                <a:t>Academic Institutions</a:t>
              </a:r>
            </a:p>
          </p:txBody>
        </p:sp>
      </p:grpSp>
      <p:grpSp>
        <p:nvGrpSpPr>
          <p:cNvPr id="16" name="Group 15"/>
          <p:cNvGrpSpPr/>
          <p:nvPr/>
        </p:nvGrpSpPr>
        <p:grpSpPr>
          <a:xfrm>
            <a:off x="1479869" y="5081408"/>
            <a:ext cx="2011680" cy="822960"/>
            <a:chOff x="2455372" y="5410159"/>
            <a:chExt cx="1834934" cy="1378458"/>
          </a:xfrm>
          <a:solidFill>
            <a:srgbClr val="000085">
              <a:alpha val="40000"/>
            </a:srgbClr>
          </a:solidFill>
        </p:grpSpPr>
        <p:sp>
          <p:nvSpPr>
            <p:cNvPr id="23" name="Rounded Rectangle 22"/>
            <p:cNvSpPr/>
            <p:nvPr/>
          </p:nvSpPr>
          <p:spPr>
            <a:xfrm>
              <a:off x="2455372" y="5410159"/>
              <a:ext cx="1834934" cy="1378458"/>
            </a:xfrm>
            <a:prstGeom prst="round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Rounded Rectangle 12"/>
            <p:cNvSpPr txBox="1"/>
            <p:nvPr/>
          </p:nvSpPr>
          <p:spPr>
            <a:xfrm>
              <a:off x="2522662" y="5477450"/>
              <a:ext cx="1700352" cy="1243877"/>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kern="1200" dirty="0"/>
                <a:t>Data Repositories</a:t>
              </a:r>
            </a:p>
          </p:txBody>
        </p:sp>
      </p:grpSp>
      <p:grpSp>
        <p:nvGrpSpPr>
          <p:cNvPr id="17" name="Group 16"/>
          <p:cNvGrpSpPr/>
          <p:nvPr/>
        </p:nvGrpSpPr>
        <p:grpSpPr>
          <a:xfrm>
            <a:off x="915784" y="3176203"/>
            <a:ext cx="2011680" cy="822960"/>
            <a:chOff x="844340" y="3129985"/>
            <a:chExt cx="1651075" cy="1378458"/>
          </a:xfrm>
          <a:solidFill>
            <a:srgbClr val="000085">
              <a:alpha val="40000"/>
            </a:srgbClr>
          </a:solidFill>
        </p:grpSpPr>
        <p:sp>
          <p:nvSpPr>
            <p:cNvPr id="21" name="Rounded Rectangle 20"/>
            <p:cNvSpPr/>
            <p:nvPr/>
          </p:nvSpPr>
          <p:spPr>
            <a:xfrm>
              <a:off x="844340" y="3129985"/>
              <a:ext cx="1651075" cy="1378458"/>
            </a:xfrm>
            <a:prstGeom prst="round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Rounded Rectangle 14"/>
            <p:cNvSpPr txBox="1"/>
            <p:nvPr/>
          </p:nvSpPr>
          <p:spPr>
            <a:xfrm>
              <a:off x="911631" y="3197276"/>
              <a:ext cx="1516493" cy="1243876"/>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kern="1200" dirty="0"/>
                <a:t>Registries</a:t>
              </a:r>
            </a:p>
          </p:txBody>
        </p:sp>
      </p:grpSp>
      <p:grpSp>
        <p:nvGrpSpPr>
          <p:cNvPr id="18" name="Group 17"/>
          <p:cNvGrpSpPr/>
          <p:nvPr/>
        </p:nvGrpSpPr>
        <p:grpSpPr>
          <a:xfrm>
            <a:off x="1620655" y="1515885"/>
            <a:ext cx="2011680" cy="822960"/>
            <a:chOff x="1318180" y="907538"/>
            <a:chExt cx="1738552" cy="1378458"/>
          </a:xfrm>
          <a:solidFill>
            <a:srgbClr val="000085">
              <a:alpha val="40000"/>
            </a:srgbClr>
          </a:solidFill>
        </p:grpSpPr>
        <p:sp>
          <p:nvSpPr>
            <p:cNvPr id="19" name="Rounded Rectangle 18"/>
            <p:cNvSpPr/>
            <p:nvPr/>
          </p:nvSpPr>
          <p:spPr>
            <a:xfrm>
              <a:off x="1318180" y="907538"/>
              <a:ext cx="1738552" cy="1378458"/>
            </a:xfrm>
            <a:prstGeom prst="round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Rounded Rectangle 16"/>
            <p:cNvSpPr txBox="1"/>
            <p:nvPr/>
          </p:nvSpPr>
          <p:spPr>
            <a:xfrm>
              <a:off x="1385471" y="974829"/>
              <a:ext cx="1603970" cy="1243876"/>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kern="1200" dirty="0"/>
                <a:t>Publishers</a:t>
              </a:r>
            </a:p>
          </p:txBody>
        </p:sp>
      </p:grpSp>
      <p:sp>
        <p:nvSpPr>
          <p:cNvPr id="33" name="Left-Right Arrow 32"/>
          <p:cNvSpPr/>
          <p:nvPr/>
        </p:nvSpPr>
        <p:spPr bwMode="auto">
          <a:xfrm>
            <a:off x="2999045" y="3487711"/>
            <a:ext cx="1546409" cy="312238"/>
          </a:xfrm>
          <a:prstGeom prst="leftRightArrow">
            <a:avLst>
              <a:gd name="adj1" fmla="val 23261"/>
              <a:gd name="adj2" fmla="val 68923"/>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95000"/>
              </a:lnSpc>
              <a:spcBef>
                <a:spcPct val="50000"/>
              </a:spcBef>
              <a:spcAft>
                <a:spcPct val="0"/>
              </a:spcAft>
              <a:buClrTx/>
              <a:buSzTx/>
              <a:buFontTx/>
              <a:buNone/>
              <a:tabLst/>
            </a:pPr>
            <a:endParaRPr kumimoji="0" lang="en-US" sz="1800" b="0" i="0" u="none" strike="noStrike" cap="none" normalizeH="0" baseline="0" dirty="0">
              <a:ln>
                <a:noFill/>
              </a:ln>
              <a:solidFill>
                <a:schemeClr val="bg1"/>
              </a:solidFill>
              <a:effectLst/>
              <a:latin typeface="Arial" charset="0"/>
              <a:cs typeface="Arial" charset="0"/>
            </a:endParaRPr>
          </a:p>
        </p:txBody>
      </p:sp>
      <p:sp>
        <p:nvSpPr>
          <p:cNvPr id="34" name="Left-Right Arrow 33"/>
          <p:cNvSpPr/>
          <p:nvPr/>
        </p:nvSpPr>
        <p:spPr bwMode="auto">
          <a:xfrm rot="19509532">
            <a:off x="3365269" y="4455691"/>
            <a:ext cx="1546409" cy="312238"/>
          </a:xfrm>
          <a:prstGeom prst="leftRightArrow">
            <a:avLst>
              <a:gd name="adj1" fmla="val 23261"/>
              <a:gd name="adj2" fmla="val 68923"/>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95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cs typeface="Arial" charset="0"/>
            </a:endParaRPr>
          </a:p>
        </p:txBody>
      </p:sp>
      <p:sp>
        <p:nvSpPr>
          <p:cNvPr id="35" name="Left-Right Arrow 34"/>
          <p:cNvSpPr/>
          <p:nvPr/>
        </p:nvSpPr>
        <p:spPr bwMode="auto">
          <a:xfrm rot="19386617">
            <a:off x="7325571" y="2437247"/>
            <a:ext cx="1299377" cy="292543"/>
          </a:xfrm>
          <a:prstGeom prst="leftRightArrow">
            <a:avLst>
              <a:gd name="adj1" fmla="val 23261"/>
              <a:gd name="adj2" fmla="val 68923"/>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95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cs typeface="Arial" charset="0"/>
            </a:endParaRPr>
          </a:p>
        </p:txBody>
      </p:sp>
      <p:sp>
        <p:nvSpPr>
          <p:cNvPr id="36" name="Left-Right Arrow 35"/>
          <p:cNvSpPr/>
          <p:nvPr/>
        </p:nvSpPr>
        <p:spPr bwMode="auto">
          <a:xfrm rot="16200000">
            <a:off x="5613962" y="4678232"/>
            <a:ext cx="1152154" cy="299608"/>
          </a:xfrm>
          <a:prstGeom prst="leftRightArrow">
            <a:avLst>
              <a:gd name="adj1" fmla="val 23261"/>
              <a:gd name="adj2" fmla="val 68923"/>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95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cs typeface="Arial" charset="0"/>
            </a:endParaRPr>
          </a:p>
        </p:txBody>
      </p:sp>
      <p:sp>
        <p:nvSpPr>
          <p:cNvPr id="37" name="Left-Right Arrow 36"/>
          <p:cNvSpPr/>
          <p:nvPr/>
        </p:nvSpPr>
        <p:spPr bwMode="auto">
          <a:xfrm rot="12996671">
            <a:off x="7454289" y="4369928"/>
            <a:ext cx="1348744" cy="301673"/>
          </a:xfrm>
          <a:prstGeom prst="leftRightArrow">
            <a:avLst>
              <a:gd name="adj1" fmla="val 23261"/>
              <a:gd name="adj2" fmla="val 68923"/>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95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cs typeface="Arial" charset="0"/>
            </a:endParaRPr>
          </a:p>
        </p:txBody>
      </p:sp>
      <p:sp>
        <p:nvSpPr>
          <p:cNvPr id="38" name="Left-Right Arrow 37"/>
          <p:cNvSpPr/>
          <p:nvPr/>
        </p:nvSpPr>
        <p:spPr bwMode="auto">
          <a:xfrm>
            <a:off x="7800286" y="3487711"/>
            <a:ext cx="1652327" cy="261232"/>
          </a:xfrm>
          <a:prstGeom prst="leftRightArrow">
            <a:avLst>
              <a:gd name="adj1" fmla="val 23261"/>
              <a:gd name="adj2" fmla="val 68923"/>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95000"/>
              </a:lnSpc>
              <a:spcBef>
                <a:spcPct val="50000"/>
              </a:spcBef>
              <a:spcAft>
                <a:spcPct val="0"/>
              </a:spcAft>
              <a:buClrTx/>
              <a:buSzTx/>
              <a:buFontTx/>
              <a:buNone/>
              <a:tabLst/>
            </a:pPr>
            <a:endParaRPr kumimoji="0" lang="en-US" sz="1800" b="0" i="0" u="none" strike="noStrike" cap="none" normalizeH="0" baseline="0">
              <a:ln>
                <a:noFill/>
              </a:ln>
              <a:solidFill>
                <a:schemeClr val="bg1"/>
              </a:solidFill>
              <a:effectLst/>
              <a:latin typeface="Arial" charset="0"/>
              <a:cs typeface="Arial" charset="0"/>
            </a:endParaRPr>
          </a:p>
        </p:txBody>
      </p:sp>
    </p:spTree>
    <p:extLst>
      <p:ext uri="{BB962C8B-B14F-4D97-AF65-F5344CB8AC3E}">
        <p14:creationId xmlns:p14="http://schemas.microsoft.com/office/powerpoint/2010/main" val="39873661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12192001" cy="6881181"/>
          </a:xfrm>
          <a:prstGeom prst="rect">
            <a:avLst/>
          </a:prstGeom>
        </p:spPr>
      </p:pic>
      <p:sp>
        <p:nvSpPr>
          <p:cNvPr id="3" name="Rectangle 2"/>
          <p:cNvSpPr/>
          <p:nvPr/>
        </p:nvSpPr>
        <p:spPr>
          <a:xfrm>
            <a:off x="0" y="-1"/>
            <a:ext cx="12192000" cy="6881181"/>
          </a:xfrm>
          <a:prstGeom prst="rect">
            <a:avLst/>
          </a:prstGeom>
          <a:solidFill>
            <a:schemeClr val="accent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i="1" dirty="0"/>
          </a:p>
        </p:txBody>
      </p:sp>
      <p:sp>
        <p:nvSpPr>
          <p:cNvPr id="6" name="Title 4"/>
          <p:cNvSpPr txBox="1">
            <a:spLocks/>
          </p:cNvSpPr>
          <p:nvPr/>
        </p:nvSpPr>
        <p:spPr>
          <a:xfrm>
            <a:off x="1027416" y="495073"/>
            <a:ext cx="8917970" cy="752086"/>
          </a:xfrm>
          <a:prstGeom prst="rect">
            <a:avLst/>
          </a:prstGeom>
          <a:solidFill>
            <a:schemeClr val="accent3">
              <a:lumMod val="40000"/>
              <a:lumOff val="60000"/>
              <a:alpha val="61000"/>
            </a:schemeClr>
          </a:solidFill>
        </p:spPr>
        <p:txBody>
          <a:bodyPr vert="horz" lIns="91440" tIns="45720" rIns="91440" bIns="45720" rtlCol="0" anchor="ctr">
            <a:noAutofit/>
          </a:bodyPr>
          <a:lstStyle>
            <a:lvl1pPr algn="l" defTabSz="914377" rtl="0" eaLnBrk="1" latinLnBrk="0" hangingPunct="1">
              <a:lnSpc>
                <a:spcPct val="90000"/>
              </a:lnSpc>
              <a:spcBef>
                <a:spcPct val="0"/>
              </a:spcBef>
              <a:buNone/>
              <a:defRPr sz="4800" b="1" kern="1200">
                <a:solidFill>
                  <a:schemeClr val="tx1"/>
                </a:solidFill>
                <a:latin typeface="+mj-lt"/>
                <a:ea typeface="+mj-ea"/>
                <a:cs typeface="+mj-cs"/>
              </a:defRPr>
            </a:lvl1pPr>
          </a:lstStyle>
          <a:p>
            <a:pPr algn="ctr"/>
            <a:r>
              <a:rPr lang="en-US" sz="3200" b="0" dirty="0">
                <a:latin typeface="Open Sans" panose="020B0606030504020204" pitchFamily="34" charset="0"/>
                <a:ea typeface="Open Sans" panose="020B0606030504020204" pitchFamily="34" charset="0"/>
                <a:cs typeface="Open Sans" panose="020B0606030504020204" pitchFamily="34" charset="0"/>
              </a:rPr>
              <a:t>How can we use </a:t>
            </a:r>
            <a:r>
              <a:rPr lang="en-US" sz="3200" b="0" dirty="0" err="1">
                <a:latin typeface="Open Sans" panose="020B0606030504020204" pitchFamily="34" charset="0"/>
                <a:ea typeface="Open Sans" panose="020B0606030504020204" pitchFamily="34" charset="0"/>
                <a:cs typeface="Open Sans" panose="020B0606030504020204" pitchFamily="34" charset="0"/>
              </a:rPr>
              <a:t>RMap</a:t>
            </a:r>
            <a:r>
              <a:rPr lang="en-US" sz="3200" b="0" dirty="0">
                <a:latin typeface="Open Sans" panose="020B0606030504020204" pitchFamily="34" charset="0"/>
                <a:ea typeface="Open Sans" panose="020B0606030504020204" pitchFamily="34" charset="0"/>
                <a:cs typeface="Open Sans" panose="020B0606030504020204" pitchFamily="34" charset="0"/>
              </a:rPr>
              <a:t> to help fill in the gaps?</a:t>
            </a:r>
          </a:p>
        </p:txBody>
      </p:sp>
      <p:sp>
        <p:nvSpPr>
          <p:cNvPr id="9" name="Rectangle 8"/>
          <p:cNvSpPr/>
          <p:nvPr/>
        </p:nvSpPr>
        <p:spPr>
          <a:xfrm>
            <a:off x="5365066" y="6488668"/>
            <a:ext cx="6826934" cy="369332"/>
          </a:xfrm>
          <a:prstGeom prst="rect">
            <a:avLst/>
          </a:prstGeom>
        </p:spPr>
        <p:txBody>
          <a:bodyPr wrap="none">
            <a:spAutoFit/>
          </a:bodyPr>
          <a:lstStyle/>
          <a:p>
            <a:r>
              <a:rPr lang="en-US" dirty="0">
                <a:solidFill>
                  <a:schemeClr val="bg1">
                    <a:lumMod val="75000"/>
                  </a:schemeClr>
                </a:solidFill>
              </a:rPr>
              <a:t>Pawel </a:t>
            </a:r>
            <a:r>
              <a:rPr lang="en-US" dirty="0" err="1">
                <a:solidFill>
                  <a:schemeClr val="bg1">
                    <a:lumMod val="75000"/>
                  </a:schemeClr>
                </a:solidFill>
              </a:rPr>
              <a:t>Loj</a:t>
            </a:r>
            <a:r>
              <a:rPr lang="en-US" dirty="0">
                <a:solidFill>
                  <a:schemeClr val="bg1">
                    <a:lumMod val="75000"/>
                  </a:schemeClr>
                </a:solidFill>
              </a:rPr>
              <a:t>. https://www.flickr.com/photos/limaoscarjuliet/3305886294/</a:t>
            </a:r>
          </a:p>
        </p:txBody>
      </p:sp>
      <p:sp>
        <p:nvSpPr>
          <p:cNvPr id="10" name="Title 4"/>
          <p:cNvSpPr txBox="1">
            <a:spLocks/>
          </p:cNvSpPr>
          <p:nvPr/>
        </p:nvSpPr>
        <p:spPr>
          <a:xfrm>
            <a:off x="3684929" y="1742233"/>
            <a:ext cx="7329034" cy="1193876"/>
          </a:xfrm>
          <a:prstGeom prst="rect">
            <a:avLst/>
          </a:prstGeom>
          <a:solidFill>
            <a:schemeClr val="accent3">
              <a:lumMod val="40000"/>
              <a:lumOff val="60000"/>
              <a:alpha val="61000"/>
            </a:schemeClr>
          </a:solidFill>
        </p:spPr>
        <p:txBody>
          <a:bodyPr vert="horz" lIns="91440" tIns="45720" rIns="91440" bIns="45720" rtlCol="0" anchor="ctr">
            <a:noAutofit/>
          </a:bodyPr>
          <a:lstStyle>
            <a:lvl1pPr algn="l" defTabSz="914377" rtl="0" eaLnBrk="1" latinLnBrk="0" hangingPunct="1">
              <a:lnSpc>
                <a:spcPct val="90000"/>
              </a:lnSpc>
              <a:spcBef>
                <a:spcPct val="0"/>
              </a:spcBef>
              <a:buNone/>
              <a:defRPr sz="4800" b="1" kern="1200">
                <a:solidFill>
                  <a:schemeClr val="tx1"/>
                </a:solidFill>
                <a:latin typeface="+mj-lt"/>
                <a:ea typeface="+mj-ea"/>
                <a:cs typeface="+mj-cs"/>
              </a:defRPr>
            </a:lvl1pPr>
          </a:lstStyle>
          <a:p>
            <a:pPr lvl="0" defTabSz="914400">
              <a:lnSpc>
                <a:spcPct val="100000"/>
              </a:lnSpc>
              <a:spcBef>
                <a:spcPts val="0"/>
              </a:spcBef>
              <a:defRPr/>
            </a:pPr>
            <a:r>
              <a:rPr lang="en-US" sz="3200" b="0" dirty="0">
                <a:latin typeface="Open Sans" panose="020B0606030504020204" pitchFamily="34" charset="0"/>
                <a:ea typeface="Open Sans" panose="020B0606030504020204" pitchFamily="34" charset="0"/>
                <a:cs typeface="Open Sans" panose="020B0606030504020204" pitchFamily="34" charset="0"/>
              </a:rPr>
              <a:t>Create</a:t>
            </a:r>
            <a:r>
              <a:rPr lang="en-US" sz="3200" dirty="0">
                <a:latin typeface="Open Sans" panose="020B0606030504020204" pitchFamily="34" charset="0"/>
                <a:ea typeface="Open Sans" panose="020B0606030504020204" pitchFamily="34" charset="0"/>
                <a:cs typeface="Open Sans" panose="020B0606030504020204" pitchFamily="34" charset="0"/>
              </a:rPr>
              <a:t> convenient opportunities </a:t>
            </a:r>
            <a:r>
              <a:rPr lang="en-US" sz="3200" b="0" dirty="0">
                <a:latin typeface="Open Sans" panose="020B0606030504020204" pitchFamily="34" charset="0"/>
                <a:ea typeface="Open Sans" panose="020B0606030504020204" pitchFamily="34" charset="0"/>
                <a:cs typeface="Open Sans" panose="020B0606030504020204" pitchFamily="34" charset="0"/>
              </a:rPr>
              <a:t>for researchers to </a:t>
            </a:r>
            <a:r>
              <a:rPr lang="en-US" sz="3200" dirty="0">
                <a:latin typeface="Open Sans" panose="020B0606030504020204" pitchFamily="34" charset="0"/>
                <a:ea typeface="Open Sans" panose="020B0606030504020204" pitchFamily="34" charset="0"/>
                <a:cs typeface="Open Sans" panose="020B0606030504020204" pitchFamily="34" charset="0"/>
              </a:rPr>
              <a:t>enrich their map</a:t>
            </a:r>
            <a:endParaRPr lang="en-US" sz="3200" i="1"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5042196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Filling in gaps: RO2SHARE</a:t>
            </a:r>
          </a:p>
        </p:txBody>
      </p:sp>
      <p:sp>
        <p:nvSpPr>
          <p:cNvPr id="6" name="Content Placeholder 5"/>
          <p:cNvSpPr>
            <a:spLocks noGrp="1"/>
          </p:cNvSpPr>
          <p:nvPr>
            <p:ph idx="1"/>
          </p:nvPr>
        </p:nvSpPr>
        <p:spPr>
          <a:xfrm>
            <a:off x="352339" y="1288734"/>
            <a:ext cx="11350035" cy="4910733"/>
          </a:xfrm>
        </p:spPr>
        <p:txBody>
          <a:bodyPr/>
          <a:lstStyle/>
          <a:p>
            <a:r>
              <a:rPr lang="en-US" dirty="0"/>
              <a:t>Project by </a:t>
            </a:r>
            <a:r>
              <a:rPr lang="en-US" b="1" dirty="0"/>
              <a:t>Alexander Garcia Castro </a:t>
            </a:r>
            <a:r>
              <a:rPr lang="en-US" dirty="0"/>
              <a:t>at </a:t>
            </a:r>
            <a:r>
              <a:rPr lang="en-US" b="1" dirty="0"/>
              <a:t>Technical University of Madrid</a:t>
            </a:r>
          </a:p>
          <a:p>
            <a:r>
              <a:rPr lang="en-US" dirty="0"/>
              <a:t>Interface to help researchers create </a:t>
            </a:r>
            <a:r>
              <a:rPr lang="en-US" dirty="0" err="1"/>
              <a:t>DiSCOs</a:t>
            </a:r>
            <a:r>
              <a:rPr lang="en-US" dirty="0"/>
              <a:t> for their works</a:t>
            </a:r>
          </a:p>
        </p:txBody>
      </p:sp>
      <p:pic>
        <p:nvPicPr>
          <p:cNvPr id="4" name="Picture 3"/>
          <p:cNvPicPr>
            <a:picLocks noChangeAspect="1"/>
          </p:cNvPicPr>
          <p:nvPr/>
        </p:nvPicPr>
        <p:blipFill>
          <a:blip r:embed="rId3"/>
          <a:stretch>
            <a:fillRect/>
          </a:stretch>
        </p:blipFill>
        <p:spPr>
          <a:xfrm>
            <a:off x="5231498" y="3191489"/>
            <a:ext cx="6638925" cy="3562350"/>
          </a:xfrm>
          <a:prstGeom prst="rect">
            <a:avLst/>
          </a:prstGeom>
          <a:ln>
            <a:solidFill>
              <a:schemeClr val="tx1"/>
            </a:solidFill>
          </a:ln>
        </p:spPr>
      </p:pic>
      <p:sp>
        <p:nvSpPr>
          <p:cNvPr id="10" name="Content Placeholder 5"/>
          <p:cNvSpPr txBox="1">
            <a:spLocks/>
          </p:cNvSpPr>
          <p:nvPr/>
        </p:nvSpPr>
        <p:spPr>
          <a:xfrm>
            <a:off x="352339" y="3191489"/>
            <a:ext cx="4627700" cy="2763093"/>
          </a:xfrm>
          <a:prstGeom prst="rect">
            <a:avLst/>
          </a:prstGeom>
        </p:spPr>
        <p:txBody>
          <a:bodyPr vert="horz" lIns="91440" tIns="45720" rIns="91440" bIns="45720" rtlCol="0">
            <a:normAutofit/>
          </a:bodyPr>
          <a:lstStyle>
            <a:lvl1pPr marL="228594" indent="-228594" algn="l" defTabSz="914377"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32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Find and convert </a:t>
            </a:r>
            <a:r>
              <a:rPr lang="en-US" dirty="0" err="1"/>
              <a:t>OpenAIRE</a:t>
            </a:r>
            <a:r>
              <a:rPr lang="en-US" dirty="0"/>
              <a:t>, </a:t>
            </a:r>
            <a:r>
              <a:rPr lang="en-US" dirty="0" err="1"/>
              <a:t>Github</a:t>
            </a:r>
            <a:r>
              <a:rPr lang="en-US" dirty="0"/>
              <a:t>, </a:t>
            </a:r>
            <a:r>
              <a:rPr lang="en-US" dirty="0" err="1"/>
              <a:t>Slideshare</a:t>
            </a:r>
            <a:r>
              <a:rPr lang="en-US" dirty="0"/>
              <a:t>, and SHARE  data to </a:t>
            </a:r>
            <a:r>
              <a:rPr lang="en-US" dirty="0" err="1"/>
              <a:t>DiSCOs</a:t>
            </a:r>
            <a:endParaRPr lang="en-US" dirty="0"/>
          </a:p>
        </p:txBody>
      </p:sp>
    </p:spTree>
    <p:extLst>
      <p:ext uri="{BB962C8B-B14F-4D97-AF65-F5344CB8AC3E}">
        <p14:creationId xmlns:p14="http://schemas.microsoft.com/office/powerpoint/2010/main" val="9013524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Filling in gaps using OSF</a:t>
            </a:r>
          </a:p>
        </p:txBody>
      </p:sp>
      <p:sp>
        <p:nvSpPr>
          <p:cNvPr id="6" name="Content Placeholder 5"/>
          <p:cNvSpPr>
            <a:spLocks noGrp="1"/>
          </p:cNvSpPr>
          <p:nvPr>
            <p:ph idx="1"/>
          </p:nvPr>
        </p:nvSpPr>
        <p:spPr>
          <a:xfrm>
            <a:off x="352338" y="1288734"/>
            <a:ext cx="11839662" cy="4910733"/>
          </a:xfrm>
        </p:spPr>
        <p:txBody>
          <a:bodyPr/>
          <a:lstStyle/>
          <a:p>
            <a:r>
              <a:rPr lang="en-US" dirty="0"/>
              <a:t>Harvest profiles, projects</a:t>
            </a:r>
          </a:p>
          <a:p>
            <a:r>
              <a:rPr lang="en-US" dirty="0"/>
              <a:t>Opportunity to add </a:t>
            </a:r>
            <a:r>
              <a:rPr lang="en-US" dirty="0" err="1"/>
              <a:t>RMap</a:t>
            </a:r>
            <a:r>
              <a:rPr lang="en-US" dirty="0"/>
              <a:t> functionality to OSF GUI</a:t>
            </a:r>
          </a:p>
        </p:txBody>
      </p:sp>
      <p:pic>
        <p:nvPicPr>
          <p:cNvPr id="8" name="Picture 7"/>
          <p:cNvPicPr>
            <a:picLocks noChangeAspect="1"/>
          </p:cNvPicPr>
          <p:nvPr/>
        </p:nvPicPr>
        <p:blipFill rotWithShape="1">
          <a:blip r:embed="rId3"/>
          <a:srcRect l="21910" t="18792" r="36713" b="21081"/>
          <a:stretch/>
        </p:blipFill>
        <p:spPr>
          <a:xfrm>
            <a:off x="1858323" y="3153668"/>
            <a:ext cx="3989089" cy="3260741"/>
          </a:xfrm>
          <a:prstGeom prst="rect">
            <a:avLst/>
          </a:prstGeom>
          <a:ln>
            <a:solidFill>
              <a:schemeClr val="accent1">
                <a:shade val="50000"/>
              </a:schemeClr>
            </a:solidFill>
          </a:ln>
        </p:spPr>
      </p:pic>
      <p:sp>
        <p:nvSpPr>
          <p:cNvPr id="10" name="Curved Left Arrow 8"/>
          <p:cNvSpPr/>
          <p:nvPr/>
        </p:nvSpPr>
        <p:spPr>
          <a:xfrm rot="3834352">
            <a:off x="5802956" y="5003109"/>
            <a:ext cx="691499" cy="1694185"/>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1" name="Picture 10"/>
          <p:cNvPicPr>
            <a:picLocks noChangeAspect="1"/>
          </p:cNvPicPr>
          <p:nvPr/>
        </p:nvPicPr>
        <p:blipFill rotWithShape="1">
          <a:blip r:embed="rId4"/>
          <a:srcRect l="11833" t="5836" r="47593" b="50119"/>
          <a:stretch/>
        </p:blipFill>
        <p:spPr>
          <a:xfrm>
            <a:off x="6588907" y="2960998"/>
            <a:ext cx="5281516" cy="3225025"/>
          </a:xfrm>
          <a:prstGeom prst="rect">
            <a:avLst/>
          </a:prstGeom>
          <a:ln>
            <a:solidFill>
              <a:schemeClr val="accent1">
                <a:shade val="50000"/>
              </a:schemeClr>
            </a:solidFill>
          </a:ln>
        </p:spPr>
      </p:pic>
    </p:spTree>
    <p:extLst>
      <p:ext uri="{BB962C8B-B14F-4D97-AF65-F5344CB8AC3E}">
        <p14:creationId xmlns:p14="http://schemas.microsoft.com/office/powerpoint/2010/main" val="17013801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9" name="Straight Arrow Connector 58"/>
          <p:cNvCxnSpPr/>
          <p:nvPr/>
        </p:nvCxnSpPr>
        <p:spPr>
          <a:xfrm>
            <a:off x="3729195" y="3526683"/>
            <a:ext cx="4338918" cy="8701"/>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Combined view</a:t>
            </a:r>
          </a:p>
        </p:txBody>
      </p:sp>
      <p:grpSp>
        <p:nvGrpSpPr>
          <p:cNvPr id="43" name="Group 42"/>
          <p:cNvGrpSpPr/>
          <p:nvPr/>
        </p:nvGrpSpPr>
        <p:grpSpPr>
          <a:xfrm>
            <a:off x="2626540" y="3031034"/>
            <a:ext cx="1047786" cy="1312969"/>
            <a:chOff x="2293877" y="3371939"/>
            <a:chExt cx="1172260" cy="1531416"/>
          </a:xfrm>
        </p:grpSpPr>
        <p:pic>
          <p:nvPicPr>
            <p:cNvPr id="44" name="Picture 4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0761" y="3371939"/>
              <a:ext cx="838490" cy="1064737"/>
            </a:xfrm>
            <a:prstGeom prst="rect">
              <a:avLst/>
            </a:prstGeom>
          </p:spPr>
        </p:pic>
        <p:sp>
          <p:nvSpPr>
            <p:cNvPr id="45" name="TextBox 44"/>
            <p:cNvSpPr txBox="1"/>
            <p:nvPr/>
          </p:nvSpPr>
          <p:spPr>
            <a:xfrm>
              <a:off x="2293877" y="4436676"/>
              <a:ext cx="1172260" cy="466679"/>
            </a:xfrm>
            <a:prstGeom prst="rect">
              <a:avLst/>
            </a:prstGeom>
            <a:noFill/>
          </p:spPr>
          <p:txBody>
            <a:bodyPr wrap="none" rtlCol="0">
              <a:spAutoFit/>
            </a:bodyPr>
            <a:lstStyle/>
            <a:p>
              <a:pPr algn="ctr"/>
              <a:r>
                <a:rPr lang="en-US" sz="2000" b="1" dirty="0"/>
                <a:t>ARTICLE</a:t>
              </a:r>
            </a:p>
          </p:txBody>
        </p:sp>
      </p:grpSp>
      <p:grpSp>
        <p:nvGrpSpPr>
          <p:cNvPr id="46" name="Group 45"/>
          <p:cNvGrpSpPr/>
          <p:nvPr/>
        </p:nvGrpSpPr>
        <p:grpSpPr>
          <a:xfrm>
            <a:off x="5275110" y="1050609"/>
            <a:ext cx="1050993" cy="1378826"/>
            <a:chOff x="884070" y="4544744"/>
            <a:chExt cx="1205515" cy="1579083"/>
          </a:xfrm>
        </p:grpSpPr>
        <p:pic>
          <p:nvPicPr>
            <p:cNvPr id="48" name="Picture 4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4795" y="4544744"/>
              <a:ext cx="899659" cy="1135377"/>
            </a:xfrm>
            <a:prstGeom prst="rect">
              <a:avLst/>
            </a:prstGeom>
            <a:effectLst>
              <a:glow rad="50800">
                <a:schemeClr val="bg1">
                  <a:alpha val="23000"/>
                </a:schemeClr>
              </a:glow>
            </a:effectLst>
          </p:spPr>
        </p:pic>
        <p:sp>
          <p:nvSpPr>
            <p:cNvPr id="49" name="TextBox 48"/>
            <p:cNvSpPr txBox="1"/>
            <p:nvPr/>
          </p:nvSpPr>
          <p:spPr>
            <a:xfrm>
              <a:off x="884070" y="5665606"/>
              <a:ext cx="1205515" cy="458221"/>
            </a:xfrm>
            <a:prstGeom prst="rect">
              <a:avLst/>
            </a:prstGeom>
            <a:noFill/>
          </p:spPr>
          <p:txBody>
            <a:bodyPr wrap="none" rtlCol="0">
              <a:spAutoFit/>
            </a:bodyPr>
            <a:lstStyle/>
            <a:p>
              <a:pPr algn="ctr"/>
              <a:r>
                <a:rPr lang="en-US" sz="2000" b="1" dirty="0"/>
                <a:t>PERSON</a:t>
              </a:r>
            </a:p>
          </p:txBody>
        </p:sp>
      </p:grpSp>
      <p:cxnSp>
        <p:nvCxnSpPr>
          <p:cNvPr id="50" name="Straight Arrow Connector 49"/>
          <p:cNvCxnSpPr/>
          <p:nvPr/>
        </p:nvCxnSpPr>
        <p:spPr>
          <a:xfrm flipV="1">
            <a:off x="3771896" y="1908430"/>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rot="19370197">
            <a:off x="3750205" y="2254310"/>
            <a:ext cx="983256" cy="400110"/>
          </a:xfrm>
          <a:prstGeom prst="rect">
            <a:avLst/>
          </a:prstGeom>
          <a:noFill/>
        </p:spPr>
        <p:txBody>
          <a:bodyPr wrap="square" rtlCol="0">
            <a:spAutoFit/>
          </a:bodyPr>
          <a:lstStyle/>
          <a:p>
            <a:r>
              <a:rPr lang="en-US" sz="2000" dirty="0"/>
              <a:t>creator</a:t>
            </a:r>
          </a:p>
        </p:txBody>
      </p:sp>
      <p:sp>
        <p:nvSpPr>
          <p:cNvPr id="53" name="TextBox 52"/>
          <p:cNvSpPr txBox="1"/>
          <p:nvPr/>
        </p:nvSpPr>
        <p:spPr>
          <a:xfrm rot="2241212">
            <a:off x="1644472" y="2253658"/>
            <a:ext cx="888057" cy="400110"/>
          </a:xfrm>
          <a:prstGeom prst="rect">
            <a:avLst/>
          </a:prstGeom>
          <a:noFill/>
        </p:spPr>
        <p:txBody>
          <a:bodyPr wrap="square" rtlCol="0">
            <a:spAutoFit/>
          </a:bodyPr>
          <a:lstStyle/>
          <a:p>
            <a:r>
              <a:rPr lang="en-US" sz="2000" dirty="0" err="1"/>
              <a:t>partOf</a:t>
            </a:r>
            <a:endParaRPr lang="en-US" sz="2000" dirty="0"/>
          </a:p>
        </p:txBody>
      </p:sp>
      <p:sp>
        <p:nvSpPr>
          <p:cNvPr id="55" name="TextBox 54"/>
          <p:cNvSpPr txBox="1"/>
          <p:nvPr/>
        </p:nvSpPr>
        <p:spPr>
          <a:xfrm rot="19397213">
            <a:off x="1466448" y="4486152"/>
            <a:ext cx="716687" cy="400110"/>
          </a:xfrm>
          <a:prstGeom prst="rect">
            <a:avLst/>
          </a:prstGeom>
          <a:noFill/>
        </p:spPr>
        <p:txBody>
          <a:bodyPr wrap="square" rtlCol="0">
            <a:spAutoFit/>
          </a:bodyPr>
          <a:lstStyle/>
          <a:p>
            <a:r>
              <a:rPr lang="en-US" sz="2000" dirty="0"/>
              <a:t>cites</a:t>
            </a:r>
          </a:p>
        </p:txBody>
      </p:sp>
      <p:grpSp>
        <p:nvGrpSpPr>
          <p:cNvPr id="56" name="Group 55"/>
          <p:cNvGrpSpPr/>
          <p:nvPr/>
        </p:nvGrpSpPr>
        <p:grpSpPr>
          <a:xfrm>
            <a:off x="33108" y="1074998"/>
            <a:ext cx="1186543" cy="1330048"/>
            <a:chOff x="5219441" y="1429232"/>
            <a:chExt cx="1186542" cy="1330046"/>
          </a:xfrm>
        </p:grpSpPr>
        <p:pic>
          <p:nvPicPr>
            <p:cNvPr id="57" name="Picture 5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3774" y="1429232"/>
              <a:ext cx="711723" cy="899967"/>
            </a:xfrm>
            <a:prstGeom prst="rect">
              <a:avLst/>
            </a:prstGeom>
            <a:solidFill>
              <a:schemeClr val="bg1"/>
            </a:solidFill>
          </p:spPr>
        </p:pic>
        <p:sp>
          <p:nvSpPr>
            <p:cNvPr id="66" name="TextBox 65"/>
            <p:cNvSpPr txBox="1"/>
            <p:nvPr/>
          </p:nvSpPr>
          <p:spPr>
            <a:xfrm>
              <a:off x="5219441" y="2359169"/>
              <a:ext cx="1186542" cy="400109"/>
            </a:xfrm>
            <a:prstGeom prst="rect">
              <a:avLst/>
            </a:prstGeom>
            <a:noFill/>
          </p:spPr>
          <p:txBody>
            <a:bodyPr wrap="none" rtlCol="0">
              <a:spAutoFit/>
            </a:bodyPr>
            <a:lstStyle/>
            <a:p>
              <a:pPr algn="ctr"/>
              <a:r>
                <a:rPr lang="en-US" sz="2000" b="1" dirty="0"/>
                <a:t>JOURNAL</a:t>
              </a:r>
            </a:p>
          </p:txBody>
        </p:sp>
      </p:grpSp>
      <p:grpSp>
        <p:nvGrpSpPr>
          <p:cNvPr id="72" name="Group 71"/>
          <p:cNvGrpSpPr/>
          <p:nvPr/>
        </p:nvGrpSpPr>
        <p:grpSpPr>
          <a:xfrm>
            <a:off x="102486" y="5284560"/>
            <a:ext cx="1047786" cy="1311441"/>
            <a:chOff x="2298258" y="3371939"/>
            <a:chExt cx="1163500" cy="1532198"/>
          </a:xfrm>
        </p:grpSpPr>
        <p:pic>
          <p:nvPicPr>
            <p:cNvPr id="78" name="Picture 7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0761" y="3371939"/>
              <a:ext cx="838490" cy="1064737"/>
            </a:xfrm>
            <a:prstGeom prst="rect">
              <a:avLst/>
            </a:prstGeom>
          </p:spPr>
        </p:pic>
        <p:sp>
          <p:nvSpPr>
            <p:cNvPr id="84" name="TextBox 83"/>
            <p:cNvSpPr txBox="1"/>
            <p:nvPr/>
          </p:nvSpPr>
          <p:spPr>
            <a:xfrm>
              <a:off x="2298258" y="4436676"/>
              <a:ext cx="1163500" cy="467461"/>
            </a:xfrm>
            <a:prstGeom prst="rect">
              <a:avLst/>
            </a:prstGeom>
            <a:noFill/>
          </p:spPr>
          <p:txBody>
            <a:bodyPr wrap="none" rtlCol="0">
              <a:spAutoFit/>
            </a:bodyPr>
            <a:lstStyle/>
            <a:p>
              <a:pPr algn="ctr"/>
              <a:r>
                <a:rPr lang="en-US" sz="2000" b="1" dirty="0"/>
                <a:t>ARTICLE</a:t>
              </a:r>
            </a:p>
          </p:txBody>
        </p:sp>
      </p:grpSp>
      <p:sp>
        <p:nvSpPr>
          <p:cNvPr id="101" name="TextBox 100"/>
          <p:cNvSpPr txBox="1"/>
          <p:nvPr/>
        </p:nvSpPr>
        <p:spPr>
          <a:xfrm rot="2207400">
            <a:off x="6833174" y="2253658"/>
            <a:ext cx="994301" cy="400110"/>
          </a:xfrm>
          <a:prstGeom prst="rect">
            <a:avLst/>
          </a:prstGeom>
          <a:noFill/>
        </p:spPr>
        <p:txBody>
          <a:bodyPr wrap="square" rtlCol="0">
            <a:spAutoFit/>
          </a:bodyPr>
          <a:lstStyle/>
          <a:p>
            <a:r>
              <a:rPr lang="en-US" sz="2000" dirty="0"/>
              <a:t>creator</a:t>
            </a:r>
          </a:p>
        </p:txBody>
      </p:sp>
      <p:sp>
        <p:nvSpPr>
          <p:cNvPr id="112" name="TextBox 111"/>
          <p:cNvSpPr txBox="1"/>
          <p:nvPr/>
        </p:nvSpPr>
        <p:spPr>
          <a:xfrm rot="20496016">
            <a:off x="1846849" y="3356528"/>
            <a:ext cx="2820647" cy="369332"/>
          </a:xfrm>
          <a:prstGeom prst="rect">
            <a:avLst/>
          </a:prstGeom>
          <a:solidFill>
            <a:schemeClr val="bg1">
              <a:alpha val="68000"/>
            </a:schemeClr>
          </a:solidFill>
          <a:ln>
            <a:solidFill>
              <a:schemeClr val="accent1"/>
            </a:solidFill>
          </a:ln>
        </p:spPr>
        <p:txBody>
          <a:bodyPr wrap="square" rtlCol="0">
            <a:spAutoFit/>
          </a:bodyPr>
          <a:lstStyle/>
          <a:p>
            <a:pPr algn="ctr"/>
            <a:r>
              <a:rPr lang="en-US" dirty="0"/>
              <a:t>http://doi.org/10.1023.abc</a:t>
            </a:r>
          </a:p>
        </p:txBody>
      </p:sp>
      <p:sp>
        <p:nvSpPr>
          <p:cNvPr id="113" name="TextBox 112"/>
          <p:cNvSpPr txBox="1"/>
          <p:nvPr/>
        </p:nvSpPr>
        <p:spPr>
          <a:xfrm rot="991948">
            <a:off x="4108350" y="1253790"/>
            <a:ext cx="3435067" cy="338554"/>
          </a:xfrm>
          <a:prstGeom prst="rect">
            <a:avLst/>
          </a:prstGeom>
          <a:solidFill>
            <a:schemeClr val="bg1">
              <a:alpha val="68000"/>
            </a:schemeClr>
          </a:solidFill>
          <a:ln>
            <a:solidFill>
              <a:schemeClr val="accent1"/>
            </a:solidFill>
          </a:ln>
        </p:spPr>
        <p:txBody>
          <a:bodyPr wrap="square" rtlCol="0">
            <a:spAutoFit/>
          </a:bodyPr>
          <a:lstStyle/>
          <a:p>
            <a:pPr algn="ctr"/>
            <a:r>
              <a:rPr lang="en-US" sz="1600" dirty="0"/>
              <a:t>http://orcid.org/0000-0000-2314-2353</a:t>
            </a:r>
          </a:p>
        </p:txBody>
      </p:sp>
      <p:grpSp>
        <p:nvGrpSpPr>
          <p:cNvPr id="32" name="Group 31"/>
          <p:cNvGrpSpPr/>
          <p:nvPr/>
        </p:nvGrpSpPr>
        <p:grpSpPr>
          <a:xfrm>
            <a:off x="8026564" y="3049803"/>
            <a:ext cx="1111458" cy="1294200"/>
            <a:chOff x="9047815" y="3064945"/>
            <a:chExt cx="1111458" cy="1294200"/>
          </a:xfrm>
        </p:grpSpPr>
        <p:pic>
          <p:nvPicPr>
            <p:cNvPr id="47" name="Picture 4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89364" y="3064945"/>
              <a:ext cx="1069909" cy="949956"/>
            </a:xfrm>
            <a:prstGeom prst="rect">
              <a:avLst/>
            </a:prstGeom>
          </p:spPr>
        </p:pic>
        <p:sp>
          <p:nvSpPr>
            <p:cNvPr id="58" name="TextBox 57"/>
            <p:cNvSpPr txBox="1"/>
            <p:nvPr/>
          </p:nvSpPr>
          <p:spPr>
            <a:xfrm>
              <a:off x="9047815" y="3959035"/>
              <a:ext cx="1111458" cy="400110"/>
            </a:xfrm>
            <a:prstGeom prst="rect">
              <a:avLst/>
            </a:prstGeom>
            <a:noFill/>
          </p:spPr>
          <p:txBody>
            <a:bodyPr wrap="none" rtlCol="0">
              <a:spAutoFit/>
            </a:bodyPr>
            <a:lstStyle/>
            <a:p>
              <a:pPr algn="ctr"/>
              <a:r>
                <a:rPr lang="en-US" sz="2000" b="1" dirty="0"/>
                <a:t>DATASET</a:t>
              </a:r>
            </a:p>
          </p:txBody>
        </p:sp>
      </p:grpSp>
      <p:sp>
        <p:nvSpPr>
          <p:cNvPr id="60" name="TextBox 59"/>
          <p:cNvSpPr txBox="1"/>
          <p:nvPr/>
        </p:nvSpPr>
        <p:spPr>
          <a:xfrm>
            <a:off x="5589977" y="3126573"/>
            <a:ext cx="949353" cy="400110"/>
          </a:xfrm>
          <a:prstGeom prst="rect">
            <a:avLst/>
          </a:prstGeom>
          <a:noFill/>
        </p:spPr>
        <p:txBody>
          <a:bodyPr wrap="square" rtlCol="0">
            <a:spAutoFit/>
          </a:bodyPr>
          <a:lstStyle/>
          <a:p>
            <a:r>
              <a:rPr lang="en-US" sz="2000" dirty="0"/>
              <a:t>cites</a:t>
            </a:r>
          </a:p>
        </p:txBody>
      </p:sp>
      <p:cxnSp>
        <p:nvCxnSpPr>
          <p:cNvPr id="80" name="Straight Arrow Connector 79"/>
          <p:cNvCxnSpPr/>
          <p:nvPr/>
        </p:nvCxnSpPr>
        <p:spPr>
          <a:xfrm flipH="1" flipV="1">
            <a:off x="6299428" y="1908430"/>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flipH="1" flipV="1">
            <a:off x="1088222" y="1908430"/>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flipH="1">
            <a:off x="1088222" y="4344624"/>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33722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0691567" y="5221249"/>
            <a:ext cx="1103700" cy="1260207"/>
            <a:chOff x="10889581" y="5253235"/>
            <a:chExt cx="1103700" cy="1260207"/>
          </a:xfrm>
        </p:grpSpPr>
        <p:sp>
          <p:nvSpPr>
            <p:cNvPr id="33" name="TextBox 32"/>
            <p:cNvSpPr txBox="1"/>
            <p:nvPr/>
          </p:nvSpPr>
          <p:spPr>
            <a:xfrm>
              <a:off x="10889581" y="6113332"/>
              <a:ext cx="1103700" cy="400110"/>
            </a:xfrm>
            <a:prstGeom prst="rect">
              <a:avLst/>
            </a:prstGeom>
            <a:noFill/>
          </p:spPr>
          <p:txBody>
            <a:bodyPr wrap="none" rtlCol="0">
              <a:spAutoFit/>
            </a:bodyPr>
            <a:lstStyle/>
            <a:p>
              <a:pPr algn="ctr"/>
              <a:r>
                <a:rPr lang="en-US" sz="2000" b="1" dirty="0"/>
                <a:t>PROJECT</a:t>
              </a:r>
            </a:p>
          </p:txBody>
        </p:sp>
        <p:sp>
          <p:nvSpPr>
            <p:cNvPr id="34" name="Flowchart: Multidocument 33"/>
            <p:cNvSpPr/>
            <p:nvPr/>
          </p:nvSpPr>
          <p:spPr>
            <a:xfrm>
              <a:off x="10973510" y="5253235"/>
              <a:ext cx="935843" cy="875211"/>
            </a:xfrm>
            <a:prstGeom prst="flowChartMultidocumen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grpSp>
      <p:cxnSp>
        <p:nvCxnSpPr>
          <p:cNvPr id="82" name="Straight Arrow Connector 81"/>
          <p:cNvCxnSpPr/>
          <p:nvPr/>
        </p:nvCxnSpPr>
        <p:spPr>
          <a:xfrm>
            <a:off x="9181017" y="4327831"/>
            <a:ext cx="1490770"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8702972" y="660960"/>
            <a:ext cx="2873176" cy="1323439"/>
          </a:xfrm>
          <a:prstGeom prst="rect">
            <a:avLst/>
          </a:prstGeom>
          <a:noFill/>
          <a:ln>
            <a:solidFill>
              <a:schemeClr val="accent1">
                <a:shade val="50000"/>
              </a:schemeClr>
            </a:solidFill>
          </a:ln>
        </p:spPr>
        <p:txBody>
          <a:bodyPr wrap="square" rtlCol="0">
            <a:spAutoFit/>
          </a:bodyPr>
          <a:lstStyle/>
          <a:p>
            <a:pPr algn="ctr"/>
            <a:r>
              <a:rPr lang="en-US" sz="4000" dirty="0"/>
              <a:t>add OSF project</a:t>
            </a:r>
          </a:p>
        </p:txBody>
      </p:sp>
      <p:sp>
        <p:nvSpPr>
          <p:cNvPr id="85" name="TextBox 84"/>
          <p:cNvSpPr txBox="1"/>
          <p:nvPr/>
        </p:nvSpPr>
        <p:spPr>
          <a:xfrm rot="2276285">
            <a:off x="9450435" y="4426633"/>
            <a:ext cx="892041" cy="400110"/>
          </a:xfrm>
          <a:prstGeom prst="rect">
            <a:avLst/>
          </a:prstGeom>
          <a:noFill/>
        </p:spPr>
        <p:txBody>
          <a:bodyPr wrap="square" rtlCol="0">
            <a:spAutoFit/>
          </a:bodyPr>
          <a:lstStyle/>
          <a:p>
            <a:r>
              <a:rPr lang="en-US" sz="2000" dirty="0" err="1"/>
              <a:t>partOf</a:t>
            </a:r>
            <a:endParaRPr lang="en-US" sz="2000" dirty="0"/>
          </a:p>
        </p:txBody>
      </p:sp>
      <p:cxnSp>
        <p:nvCxnSpPr>
          <p:cNvPr id="96" name="Straight Arrow Connector 95"/>
          <p:cNvCxnSpPr/>
          <p:nvPr/>
        </p:nvCxnSpPr>
        <p:spPr>
          <a:xfrm>
            <a:off x="3728470" y="3526683"/>
            <a:ext cx="4338918" cy="8701"/>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grpSp>
        <p:nvGrpSpPr>
          <p:cNvPr id="97" name="Group 96"/>
          <p:cNvGrpSpPr/>
          <p:nvPr/>
        </p:nvGrpSpPr>
        <p:grpSpPr>
          <a:xfrm>
            <a:off x="2625815" y="3031034"/>
            <a:ext cx="1047786" cy="1312969"/>
            <a:chOff x="2293877" y="3371939"/>
            <a:chExt cx="1172260" cy="1531416"/>
          </a:xfrm>
        </p:grpSpPr>
        <p:pic>
          <p:nvPicPr>
            <p:cNvPr id="98" name="Picture 9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0761" y="3371939"/>
              <a:ext cx="838490" cy="1064737"/>
            </a:xfrm>
            <a:prstGeom prst="rect">
              <a:avLst/>
            </a:prstGeom>
          </p:spPr>
        </p:pic>
        <p:sp>
          <p:nvSpPr>
            <p:cNvPr id="99" name="TextBox 98"/>
            <p:cNvSpPr txBox="1"/>
            <p:nvPr/>
          </p:nvSpPr>
          <p:spPr>
            <a:xfrm>
              <a:off x="2293877" y="4436676"/>
              <a:ext cx="1172260" cy="466679"/>
            </a:xfrm>
            <a:prstGeom prst="rect">
              <a:avLst/>
            </a:prstGeom>
            <a:noFill/>
          </p:spPr>
          <p:txBody>
            <a:bodyPr wrap="none" rtlCol="0">
              <a:spAutoFit/>
            </a:bodyPr>
            <a:lstStyle/>
            <a:p>
              <a:pPr algn="ctr"/>
              <a:r>
                <a:rPr lang="en-US" sz="2000" b="1" dirty="0"/>
                <a:t>ARTICLE</a:t>
              </a:r>
            </a:p>
          </p:txBody>
        </p:sp>
      </p:grpSp>
      <p:grpSp>
        <p:nvGrpSpPr>
          <p:cNvPr id="100" name="Group 99"/>
          <p:cNvGrpSpPr/>
          <p:nvPr/>
        </p:nvGrpSpPr>
        <p:grpSpPr>
          <a:xfrm>
            <a:off x="5274385" y="1050609"/>
            <a:ext cx="1050993" cy="1378826"/>
            <a:chOff x="884070" y="4544744"/>
            <a:chExt cx="1205515" cy="1579083"/>
          </a:xfrm>
        </p:grpSpPr>
        <p:pic>
          <p:nvPicPr>
            <p:cNvPr id="101" name="Picture 10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4795" y="4544744"/>
              <a:ext cx="899659" cy="1135377"/>
            </a:xfrm>
            <a:prstGeom prst="rect">
              <a:avLst/>
            </a:prstGeom>
            <a:effectLst>
              <a:glow rad="50800">
                <a:schemeClr val="bg1">
                  <a:alpha val="23000"/>
                </a:schemeClr>
              </a:glow>
            </a:effectLst>
          </p:spPr>
        </p:pic>
        <p:sp>
          <p:nvSpPr>
            <p:cNvPr id="103" name="TextBox 102"/>
            <p:cNvSpPr txBox="1"/>
            <p:nvPr/>
          </p:nvSpPr>
          <p:spPr>
            <a:xfrm>
              <a:off x="884070" y="5665606"/>
              <a:ext cx="1205515" cy="458221"/>
            </a:xfrm>
            <a:prstGeom prst="rect">
              <a:avLst/>
            </a:prstGeom>
            <a:noFill/>
          </p:spPr>
          <p:txBody>
            <a:bodyPr wrap="none" rtlCol="0">
              <a:spAutoFit/>
            </a:bodyPr>
            <a:lstStyle/>
            <a:p>
              <a:pPr algn="ctr"/>
              <a:r>
                <a:rPr lang="en-US" sz="2000" b="1" dirty="0"/>
                <a:t>PERSON</a:t>
              </a:r>
            </a:p>
          </p:txBody>
        </p:sp>
      </p:grpSp>
      <p:cxnSp>
        <p:nvCxnSpPr>
          <p:cNvPr id="104" name="Straight Arrow Connector 103"/>
          <p:cNvCxnSpPr/>
          <p:nvPr/>
        </p:nvCxnSpPr>
        <p:spPr>
          <a:xfrm flipV="1">
            <a:off x="3771171" y="1908430"/>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sp>
        <p:nvSpPr>
          <p:cNvPr id="105" name="TextBox 104"/>
          <p:cNvSpPr txBox="1"/>
          <p:nvPr/>
        </p:nvSpPr>
        <p:spPr>
          <a:xfrm rot="19370197">
            <a:off x="3749480" y="2254310"/>
            <a:ext cx="983256" cy="400110"/>
          </a:xfrm>
          <a:prstGeom prst="rect">
            <a:avLst/>
          </a:prstGeom>
          <a:noFill/>
        </p:spPr>
        <p:txBody>
          <a:bodyPr wrap="square" rtlCol="0">
            <a:spAutoFit/>
          </a:bodyPr>
          <a:lstStyle/>
          <a:p>
            <a:r>
              <a:rPr lang="en-US" sz="2000" dirty="0"/>
              <a:t>creator</a:t>
            </a:r>
          </a:p>
        </p:txBody>
      </p:sp>
      <p:sp>
        <p:nvSpPr>
          <p:cNvPr id="106" name="TextBox 105"/>
          <p:cNvSpPr txBox="1"/>
          <p:nvPr/>
        </p:nvSpPr>
        <p:spPr>
          <a:xfrm rot="2241212">
            <a:off x="1643747" y="2253658"/>
            <a:ext cx="888057" cy="400110"/>
          </a:xfrm>
          <a:prstGeom prst="rect">
            <a:avLst/>
          </a:prstGeom>
          <a:noFill/>
        </p:spPr>
        <p:txBody>
          <a:bodyPr wrap="square" rtlCol="0">
            <a:spAutoFit/>
          </a:bodyPr>
          <a:lstStyle/>
          <a:p>
            <a:r>
              <a:rPr lang="en-US" sz="2000" dirty="0" err="1"/>
              <a:t>partOf</a:t>
            </a:r>
            <a:endParaRPr lang="en-US" sz="2000" dirty="0"/>
          </a:p>
        </p:txBody>
      </p:sp>
      <p:sp>
        <p:nvSpPr>
          <p:cNvPr id="107" name="TextBox 106"/>
          <p:cNvSpPr txBox="1"/>
          <p:nvPr/>
        </p:nvSpPr>
        <p:spPr>
          <a:xfrm rot="19397213">
            <a:off x="1465723" y="4486152"/>
            <a:ext cx="716687" cy="400110"/>
          </a:xfrm>
          <a:prstGeom prst="rect">
            <a:avLst/>
          </a:prstGeom>
          <a:noFill/>
        </p:spPr>
        <p:txBody>
          <a:bodyPr wrap="square" rtlCol="0">
            <a:spAutoFit/>
          </a:bodyPr>
          <a:lstStyle/>
          <a:p>
            <a:r>
              <a:rPr lang="en-US" sz="2000" dirty="0"/>
              <a:t>cites</a:t>
            </a:r>
          </a:p>
        </p:txBody>
      </p:sp>
      <p:grpSp>
        <p:nvGrpSpPr>
          <p:cNvPr id="108" name="Group 107"/>
          <p:cNvGrpSpPr/>
          <p:nvPr/>
        </p:nvGrpSpPr>
        <p:grpSpPr>
          <a:xfrm>
            <a:off x="32383" y="1074998"/>
            <a:ext cx="1186543" cy="1330048"/>
            <a:chOff x="5219441" y="1429232"/>
            <a:chExt cx="1186542" cy="1330046"/>
          </a:xfrm>
        </p:grpSpPr>
        <p:pic>
          <p:nvPicPr>
            <p:cNvPr id="109" name="Picture 10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3774" y="1429232"/>
              <a:ext cx="711723" cy="899967"/>
            </a:xfrm>
            <a:prstGeom prst="rect">
              <a:avLst/>
            </a:prstGeom>
            <a:solidFill>
              <a:schemeClr val="bg1"/>
            </a:solidFill>
          </p:spPr>
        </p:pic>
        <p:sp>
          <p:nvSpPr>
            <p:cNvPr id="114" name="TextBox 113"/>
            <p:cNvSpPr txBox="1"/>
            <p:nvPr/>
          </p:nvSpPr>
          <p:spPr>
            <a:xfrm>
              <a:off x="5219441" y="2359169"/>
              <a:ext cx="1186542" cy="400109"/>
            </a:xfrm>
            <a:prstGeom prst="rect">
              <a:avLst/>
            </a:prstGeom>
            <a:noFill/>
          </p:spPr>
          <p:txBody>
            <a:bodyPr wrap="none" rtlCol="0">
              <a:spAutoFit/>
            </a:bodyPr>
            <a:lstStyle/>
            <a:p>
              <a:pPr algn="ctr"/>
              <a:r>
                <a:rPr lang="en-US" sz="2000" b="1" dirty="0"/>
                <a:t>JOURNAL</a:t>
              </a:r>
            </a:p>
          </p:txBody>
        </p:sp>
      </p:grpSp>
      <p:grpSp>
        <p:nvGrpSpPr>
          <p:cNvPr id="115" name="Group 114"/>
          <p:cNvGrpSpPr/>
          <p:nvPr/>
        </p:nvGrpSpPr>
        <p:grpSpPr>
          <a:xfrm>
            <a:off x="101761" y="5284560"/>
            <a:ext cx="1047786" cy="1311441"/>
            <a:chOff x="2298258" y="3371939"/>
            <a:chExt cx="1163500" cy="1532198"/>
          </a:xfrm>
        </p:grpSpPr>
        <p:pic>
          <p:nvPicPr>
            <p:cNvPr id="116" name="Picture 1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0761" y="3371939"/>
              <a:ext cx="838490" cy="1064737"/>
            </a:xfrm>
            <a:prstGeom prst="rect">
              <a:avLst/>
            </a:prstGeom>
          </p:spPr>
        </p:pic>
        <p:sp>
          <p:nvSpPr>
            <p:cNvPr id="117" name="TextBox 116"/>
            <p:cNvSpPr txBox="1"/>
            <p:nvPr/>
          </p:nvSpPr>
          <p:spPr>
            <a:xfrm>
              <a:off x="2298258" y="4436676"/>
              <a:ext cx="1163500" cy="467461"/>
            </a:xfrm>
            <a:prstGeom prst="rect">
              <a:avLst/>
            </a:prstGeom>
            <a:noFill/>
          </p:spPr>
          <p:txBody>
            <a:bodyPr wrap="none" rtlCol="0">
              <a:spAutoFit/>
            </a:bodyPr>
            <a:lstStyle/>
            <a:p>
              <a:pPr algn="ctr"/>
              <a:r>
                <a:rPr lang="en-US" sz="2000" b="1" dirty="0"/>
                <a:t>ARTICLE</a:t>
              </a:r>
            </a:p>
          </p:txBody>
        </p:sp>
      </p:grpSp>
      <p:sp>
        <p:nvSpPr>
          <p:cNvPr id="118" name="TextBox 117"/>
          <p:cNvSpPr txBox="1"/>
          <p:nvPr/>
        </p:nvSpPr>
        <p:spPr>
          <a:xfrm rot="2207400">
            <a:off x="6832449" y="2253658"/>
            <a:ext cx="994301" cy="400110"/>
          </a:xfrm>
          <a:prstGeom prst="rect">
            <a:avLst/>
          </a:prstGeom>
          <a:noFill/>
        </p:spPr>
        <p:txBody>
          <a:bodyPr wrap="square" rtlCol="0">
            <a:spAutoFit/>
          </a:bodyPr>
          <a:lstStyle/>
          <a:p>
            <a:r>
              <a:rPr lang="en-US" sz="2000" dirty="0"/>
              <a:t>creator</a:t>
            </a:r>
          </a:p>
        </p:txBody>
      </p:sp>
      <p:sp>
        <p:nvSpPr>
          <p:cNvPr id="119" name="TextBox 118"/>
          <p:cNvSpPr txBox="1"/>
          <p:nvPr/>
        </p:nvSpPr>
        <p:spPr>
          <a:xfrm rot="20496016">
            <a:off x="1846124" y="3356528"/>
            <a:ext cx="2820647" cy="369332"/>
          </a:xfrm>
          <a:prstGeom prst="rect">
            <a:avLst/>
          </a:prstGeom>
          <a:solidFill>
            <a:schemeClr val="bg1">
              <a:alpha val="68000"/>
            </a:schemeClr>
          </a:solidFill>
          <a:ln>
            <a:solidFill>
              <a:schemeClr val="accent1"/>
            </a:solidFill>
          </a:ln>
        </p:spPr>
        <p:txBody>
          <a:bodyPr wrap="square" rtlCol="0">
            <a:spAutoFit/>
          </a:bodyPr>
          <a:lstStyle/>
          <a:p>
            <a:pPr algn="ctr"/>
            <a:r>
              <a:rPr lang="en-US" dirty="0"/>
              <a:t>http://doi.org/10.1023.abc</a:t>
            </a:r>
          </a:p>
        </p:txBody>
      </p:sp>
      <p:sp>
        <p:nvSpPr>
          <p:cNvPr id="120" name="TextBox 119"/>
          <p:cNvSpPr txBox="1"/>
          <p:nvPr/>
        </p:nvSpPr>
        <p:spPr>
          <a:xfrm rot="991948">
            <a:off x="4107625" y="1253790"/>
            <a:ext cx="3435067" cy="338554"/>
          </a:xfrm>
          <a:prstGeom prst="rect">
            <a:avLst/>
          </a:prstGeom>
          <a:solidFill>
            <a:schemeClr val="bg1">
              <a:alpha val="68000"/>
            </a:schemeClr>
          </a:solidFill>
          <a:ln>
            <a:solidFill>
              <a:schemeClr val="accent1"/>
            </a:solidFill>
          </a:ln>
        </p:spPr>
        <p:txBody>
          <a:bodyPr wrap="square" rtlCol="0">
            <a:spAutoFit/>
          </a:bodyPr>
          <a:lstStyle/>
          <a:p>
            <a:pPr algn="ctr"/>
            <a:r>
              <a:rPr lang="en-US" sz="1600" dirty="0"/>
              <a:t>http://orcid.org/0000-0000-2314-2353</a:t>
            </a:r>
          </a:p>
        </p:txBody>
      </p:sp>
      <p:grpSp>
        <p:nvGrpSpPr>
          <p:cNvPr id="121" name="Group 120"/>
          <p:cNvGrpSpPr/>
          <p:nvPr/>
        </p:nvGrpSpPr>
        <p:grpSpPr>
          <a:xfrm>
            <a:off x="8025839" y="3049803"/>
            <a:ext cx="1111458" cy="1294200"/>
            <a:chOff x="9047815" y="3064945"/>
            <a:chExt cx="1111458" cy="1294200"/>
          </a:xfrm>
        </p:grpSpPr>
        <p:pic>
          <p:nvPicPr>
            <p:cNvPr id="122" name="Picture 12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89364" y="3064945"/>
              <a:ext cx="1069909" cy="949956"/>
            </a:xfrm>
            <a:prstGeom prst="rect">
              <a:avLst/>
            </a:prstGeom>
          </p:spPr>
        </p:pic>
        <p:sp>
          <p:nvSpPr>
            <p:cNvPr id="123" name="TextBox 122"/>
            <p:cNvSpPr txBox="1"/>
            <p:nvPr/>
          </p:nvSpPr>
          <p:spPr>
            <a:xfrm>
              <a:off x="9047815" y="3959035"/>
              <a:ext cx="1111458" cy="400110"/>
            </a:xfrm>
            <a:prstGeom prst="rect">
              <a:avLst/>
            </a:prstGeom>
            <a:noFill/>
          </p:spPr>
          <p:txBody>
            <a:bodyPr wrap="none" rtlCol="0">
              <a:spAutoFit/>
            </a:bodyPr>
            <a:lstStyle/>
            <a:p>
              <a:pPr algn="ctr"/>
              <a:r>
                <a:rPr lang="en-US" sz="2000" b="1" dirty="0"/>
                <a:t>DATASET</a:t>
              </a:r>
            </a:p>
          </p:txBody>
        </p:sp>
      </p:grpSp>
      <p:sp>
        <p:nvSpPr>
          <p:cNvPr id="124" name="TextBox 123"/>
          <p:cNvSpPr txBox="1"/>
          <p:nvPr/>
        </p:nvSpPr>
        <p:spPr>
          <a:xfrm>
            <a:off x="5589252" y="3126573"/>
            <a:ext cx="949353" cy="400110"/>
          </a:xfrm>
          <a:prstGeom prst="rect">
            <a:avLst/>
          </a:prstGeom>
          <a:noFill/>
        </p:spPr>
        <p:txBody>
          <a:bodyPr wrap="square" rtlCol="0">
            <a:spAutoFit/>
          </a:bodyPr>
          <a:lstStyle/>
          <a:p>
            <a:r>
              <a:rPr lang="en-US" sz="2000" dirty="0"/>
              <a:t>cites</a:t>
            </a:r>
          </a:p>
        </p:txBody>
      </p:sp>
      <p:cxnSp>
        <p:nvCxnSpPr>
          <p:cNvPr id="125" name="Straight Arrow Connector 124"/>
          <p:cNvCxnSpPr/>
          <p:nvPr/>
        </p:nvCxnSpPr>
        <p:spPr>
          <a:xfrm flipH="1" flipV="1">
            <a:off x="6298703" y="1908430"/>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cxnSp>
        <p:nvCxnSpPr>
          <p:cNvPr id="126" name="Straight Arrow Connector 125"/>
          <p:cNvCxnSpPr/>
          <p:nvPr/>
        </p:nvCxnSpPr>
        <p:spPr>
          <a:xfrm flipH="1" flipV="1">
            <a:off x="1087497" y="1908430"/>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cxnSp>
        <p:nvCxnSpPr>
          <p:cNvPr id="127" name="Straight Arrow Connector 126"/>
          <p:cNvCxnSpPr/>
          <p:nvPr/>
        </p:nvCxnSpPr>
        <p:spPr>
          <a:xfrm flipH="1">
            <a:off x="1087497" y="4344624"/>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sp>
        <p:nvSpPr>
          <p:cNvPr id="43" name="Title 1"/>
          <p:cNvSpPr>
            <a:spLocks noGrp="1"/>
          </p:cNvSpPr>
          <p:nvPr>
            <p:ph type="title"/>
          </p:nvPr>
        </p:nvSpPr>
        <p:spPr>
          <a:xfrm>
            <a:off x="352339" y="163790"/>
            <a:ext cx="11518084" cy="910002"/>
          </a:xfrm>
        </p:spPr>
        <p:txBody>
          <a:bodyPr/>
          <a:lstStyle/>
          <a:p>
            <a:r>
              <a:rPr lang="en-US" dirty="0"/>
              <a:t>Combined view</a:t>
            </a:r>
          </a:p>
        </p:txBody>
      </p:sp>
    </p:spTree>
    <p:extLst>
      <p:ext uri="{BB962C8B-B14F-4D97-AF65-F5344CB8AC3E}">
        <p14:creationId xmlns:p14="http://schemas.microsoft.com/office/powerpoint/2010/main" val="31719670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430921" y="618791"/>
            <a:ext cx="7056120" cy="5996205"/>
          </a:xfrm>
          <a:prstGeom prst="rect">
            <a:avLst/>
          </a:prstGeom>
        </p:spPr>
      </p:pic>
      <p:sp>
        <p:nvSpPr>
          <p:cNvPr id="2" name="Title 1"/>
          <p:cNvSpPr>
            <a:spLocks noGrp="1"/>
          </p:cNvSpPr>
          <p:nvPr>
            <p:ph type="title"/>
          </p:nvPr>
        </p:nvSpPr>
        <p:spPr>
          <a:xfrm>
            <a:off x="352339" y="276525"/>
            <a:ext cx="11518084" cy="910002"/>
          </a:xfrm>
        </p:spPr>
        <p:txBody>
          <a:bodyPr>
            <a:normAutofit fontScale="90000"/>
          </a:bodyPr>
          <a:lstStyle/>
          <a:p>
            <a:r>
              <a:rPr lang="en-US" dirty="0"/>
              <a:t>OSF can be used through the entire research lifecycle</a:t>
            </a:r>
          </a:p>
        </p:txBody>
      </p:sp>
      <p:sp>
        <p:nvSpPr>
          <p:cNvPr id="7" name="Rectangle 6"/>
          <p:cNvSpPr/>
          <p:nvPr/>
        </p:nvSpPr>
        <p:spPr>
          <a:xfrm>
            <a:off x="1353004" y="6211669"/>
            <a:ext cx="11518084" cy="646331"/>
          </a:xfrm>
          <a:prstGeom prst="rect">
            <a:avLst/>
          </a:prstGeom>
        </p:spPr>
        <p:txBody>
          <a:bodyPr wrap="square">
            <a:spAutoFit/>
          </a:bodyPr>
          <a:lstStyle/>
          <a:p>
            <a:pPr>
              <a:defRPr/>
            </a:pPr>
            <a:r>
              <a:rPr lang="en-US" altLang="en-US" dirty="0">
                <a:ea typeface="ＭＳ Ｐゴシック" panose="020B0600070205080204" pitchFamily="34" charset="-128"/>
              </a:rPr>
              <a:t>Lavoie, Brian et al. 2014. The Evolving Scholarly Record. Dublin, Ohio: OCLC Research. </a:t>
            </a:r>
            <a:r>
              <a:rPr lang="en-US" dirty="0">
                <a:hlinkClick r:id="rId4"/>
              </a:rPr>
              <a:t>http://www.oclc.org/research/publications/library/2014/oclcresearch-evolving-scholarly-record-2014.pdf</a:t>
            </a:r>
            <a:r>
              <a:rPr lang="en-US" dirty="0"/>
              <a:t> </a:t>
            </a:r>
          </a:p>
        </p:txBody>
      </p:sp>
    </p:spTree>
    <p:extLst>
      <p:ext uri="{BB962C8B-B14F-4D97-AF65-F5344CB8AC3E}">
        <p14:creationId xmlns:p14="http://schemas.microsoft.com/office/powerpoint/2010/main" val="5667193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a:lstStyle/>
          <a:p>
            <a:r>
              <a:rPr lang="en-US" dirty="0"/>
              <a:t>Overview of </a:t>
            </a:r>
            <a:r>
              <a:rPr lang="en-US" dirty="0" err="1"/>
              <a:t>RMap</a:t>
            </a:r>
            <a:endParaRPr lang="en-US" dirty="0"/>
          </a:p>
          <a:p>
            <a:r>
              <a:rPr lang="en-US" b="1" dirty="0"/>
              <a:t>Overview of OSF</a:t>
            </a:r>
          </a:p>
          <a:p>
            <a:r>
              <a:rPr lang="en-US" dirty="0"/>
              <a:t>Walkthrough of proposed OSF-</a:t>
            </a:r>
            <a:r>
              <a:rPr lang="en-US" dirty="0" err="1"/>
              <a:t>RMap</a:t>
            </a:r>
            <a:r>
              <a:rPr lang="en-US" dirty="0"/>
              <a:t> features</a:t>
            </a:r>
          </a:p>
        </p:txBody>
      </p:sp>
    </p:spTree>
    <p:extLst>
      <p:ext uri="{BB962C8B-B14F-4D97-AF65-F5344CB8AC3E}">
        <p14:creationId xmlns:p14="http://schemas.microsoft.com/office/powerpoint/2010/main" val="4250320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a:lstStyle/>
          <a:p>
            <a:r>
              <a:rPr lang="en-US" dirty="0"/>
              <a:t>Overview of </a:t>
            </a:r>
            <a:r>
              <a:rPr lang="en-US" dirty="0" err="1"/>
              <a:t>RMap</a:t>
            </a:r>
            <a:endParaRPr lang="en-US" dirty="0"/>
          </a:p>
          <a:p>
            <a:r>
              <a:rPr lang="en-US" dirty="0"/>
              <a:t>Overview of OSF</a:t>
            </a:r>
          </a:p>
          <a:p>
            <a:r>
              <a:rPr lang="en-US" b="1" dirty="0"/>
              <a:t>Walkthrough of proposed OSF-</a:t>
            </a:r>
            <a:r>
              <a:rPr lang="en-US" b="1" dirty="0" err="1"/>
              <a:t>RMap</a:t>
            </a:r>
            <a:r>
              <a:rPr lang="en-US" b="1" dirty="0"/>
              <a:t> features</a:t>
            </a:r>
          </a:p>
        </p:txBody>
      </p:sp>
    </p:spTree>
    <p:extLst>
      <p:ext uri="{BB962C8B-B14F-4D97-AF65-F5344CB8AC3E}">
        <p14:creationId xmlns:p14="http://schemas.microsoft.com/office/powerpoint/2010/main" val="42473781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OSF Integration: demo</a:t>
            </a:r>
          </a:p>
        </p:txBody>
      </p:sp>
      <p:sp>
        <p:nvSpPr>
          <p:cNvPr id="6" name="Content Placeholder 5"/>
          <p:cNvSpPr>
            <a:spLocks noGrp="1"/>
          </p:cNvSpPr>
          <p:nvPr>
            <p:ph idx="1"/>
          </p:nvPr>
        </p:nvSpPr>
        <p:spPr/>
        <p:txBody>
          <a:bodyPr/>
          <a:lstStyle/>
          <a:p>
            <a:r>
              <a:rPr lang="en-US" sz="3200" dirty="0"/>
              <a:t>Look at mockups of 3 features</a:t>
            </a:r>
          </a:p>
          <a:p>
            <a:r>
              <a:rPr lang="en-US" sz="3200" dirty="0"/>
              <a:t>Description of features will be vague </a:t>
            </a:r>
          </a:p>
          <a:p>
            <a:pPr marL="0" indent="0">
              <a:buNone/>
            </a:pPr>
            <a:r>
              <a:rPr lang="en-US" sz="3200" dirty="0"/>
              <a:t>  (we would like to hear about your reaction)</a:t>
            </a:r>
          </a:p>
          <a:p>
            <a:r>
              <a:rPr lang="en-US" sz="3200" dirty="0"/>
              <a:t>You can follow along and provide feedback via surveys</a:t>
            </a:r>
          </a:p>
          <a:p>
            <a:pPr marL="0" indent="0">
              <a:buNone/>
            </a:pPr>
            <a:endParaRPr lang="en-US" dirty="0"/>
          </a:p>
          <a:p>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7749" y="3577960"/>
            <a:ext cx="6240880" cy="3140232"/>
          </a:xfrm>
          <a:prstGeom prst="rect">
            <a:avLst/>
          </a:prstGeom>
          <a:ln>
            <a:solidFill>
              <a:schemeClr val="tx1">
                <a:lumMod val="50000"/>
                <a:lumOff val="50000"/>
              </a:schemeClr>
            </a:solidFill>
          </a:ln>
        </p:spPr>
      </p:pic>
    </p:spTree>
    <p:extLst>
      <p:ext uri="{BB962C8B-B14F-4D97-AF65-F5344CB8AC3E}">
        <p14:creationId xmlns:p14="http://schemas.microsoft.com/office/powerpoint/2010/main" val="20443734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a:lstStyle/>
          <a:p>
            <a:r>
              <a:rPr lang="en-US" b="1" dirty="0"/>
              <a:t>Overview of </a:t>
            </a:r>
            <a:r>
              <a:rPr lang="en-US" b="1" dirty="0" err="1"/>
              <a:t>RMap</a:t>
            </a:r>
            <a:endParaRPr lang="en-US" b="1" dirty="0"/>
          </a:p>
          <a:p>
            <a:r>
              <a:rPr lang="en-US" dirty="0"/>
              <a:t>Overview of OSF</a:t>
            </a:r>
          </a:p>
          <a:p>
            <a:r>
              <a:rPr lang="en-US" dirty="0"/>
              <a:t>Walkthrough of proposed OSF-</a:t>
            </a:r>
            <a:r>
              <a:rPr lang="en-US" dirty="0" err="1"/>
              <a:t>RMap</a:t>
            </a:r>
            <a:r>
              <a:rPr lang="en-US" dirty="0"/>
              <a:t> features</a:t>
            </a:r>
          </a:p>
        </p:txBody>
      </p:sp>
    </p:spTree>
    <p:extLst>
      <p:ext uri="{BB962C8B-B14F-4D97-AF65-F5344CB8AC3E}">
        <p14:creationId xmlns:p14="http://schemas.microsoft.com/office/powerpoint/2010/main" val="15063967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Link to follow along, complete survey</a:t>
            </a:r>
          </a:p>
        </p:txBody>
      </p:sp>
      <p:sp>
        <p:nvSpPr>
          <p:cNvPr id="6" name="Content Placeholder 5"/>
          <p:cNvSpPr>
            <a:spLocks noGrp="1"/>
          </p:cNvSpPr>
          <p:nvPr>
            <p:ph idx="1"/>
          </p:nvPr>
        </p:nvSpPr>
        <p:spPr/>
        <p:txBody>
          <a:bodyPr/>
          <a:lstStyle/>
          <a:p>
            <a:pPr marL="0" indent="0" algn="ctr">
              <a:buNone/>
            </a:pPr>
            <a:endParaRPr lang="en-US" dirty="0"/>
          </a:p>
          <a:p>
            <a:pPr marL="0" indent="0" algn="ctr">
              <a:buNone/>
            </a:pPr>
            <a:endParaRPr lang="en-US" dirty="0"/>
          </a:p>
          <a:p>
            <a:pPr marL="0" indent="0" algn="ctr">
              <a:buNone/>
            </a:pPr>
            <a:r>
              <a:rPr lang="en-US" sz="6000" dirty="0"/>
              <a:t>https://is.gd/rmaposf</a:t>
            </a:r>
          </a:p>
        </p:txBody>
      </p:sp>
    </p:spTree>
    <p:extLst>
      <p:ext uri="{BB962C8B-B14F-4D97-AF65-F5344CB8AC3E}">
        <p14:creationId xmlns:p14="http://schemas.microsoft.com/office/powerpoint/2010/main" val="32179523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OSF Integration: Social link</a:t>
            </a:r>
          </a:p>
        </p:txBody>
      </p:sp>
      <p:sp>
        <p:nvSpPr>
          <p:cNvPr id="6" name="Content Placeholder 5"/>
          <p:cNvSpPr>
            <a:spLocks noGrp="1"/>
          </p:cNvSpPr>
          <p:nvPr>
            <p:ph idx="1"/>
          </p:nvPr>
        </p:nvSpPr>
        <p:spPr/>
        <p:txBody>
          <a:bodyPr/>
          <a:lstStyle/>
          <a:p>
            <a:r>
              <a:rPr lang="en-US" dirty="0"/>
              <a:t>Discussion</a:t>
            </a:r>
          </a:p>
        </p:txBody>
      </p:sp>
    </p:spTree>
    <p:extLst>
      <p:ext uri="{BB962C8B-B14F-4D97-AF65-F5344CB8AC3E}">
        <p14:creationId xmlns:p14="http://schemas.microsoft.com/office/powerpoint/2010/main" val="27091980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OSF Integration: Walkthrough, survey</a:t>
            </a:r>
          </a:p>
        </p:txBody>
      </p:sp>
      <p:sp>
        <p:nvSpPr>
          <p:cNvPr id="6" name="Content Placeholder 5"/>
          <p:cNvSpPr>
            <a:spLocks noGrp="1"/>
          </p:cNvSpPr>
          <p:nvPr>
            <p:ph idx="1"/>
          </p:nvPr>
        </p:nvSpPr>
        <p:spPr/>
        <p:txBody>
          <a:bodyPr/>
          <a:lstStyle/>
          <a:p>
            <a:pPr marL="0" indent="0" algn="ctr">
              <a:buNone/>
            </a:pPr>
            <a:endParaRPr lang="en-US" dirty="0"/>
          </a:p>
          <a:p>
            <a:pPr marL="0" indent="0" algn="ctr">
              <a:buNone/>
            </a:pPr>
            <a:endParaRPr lang="en-US" dirty="0"/>
          </a:p>
          <a:p>
            <a:pPr marL="0" indent="0" algn="ctr">
              <a:buNone/>
            </a:pPr>
            <a:r>
              <a:rPr lang="en-US" sz="6000" dirty="0"/>
              <a:t>https://is.gd/rmaposf</a:t>
            </a:r>
          </a:p>
        </p:txBody>
      </p:sp>
    </p:spTree>
    <p:extLst>
      <p:ext uri="{BB962C8B-B14F-4D97-AF65-F5344CB8AC3E}">
        <p14:creationId xmlns:p14="http://schemas.microsoft.com/office/powerpoint/2010/main" val="38594764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OSF Integration: Frequent Collaborators</a:t>
            </a:r>
          </a:p>
        </p:txBody>
      </p:sp>
      <p:sp>
        <p:nvSpPr>
          <p:cNvPr id="6" name="Content Placeholder 5"/>
          <p:cNvSpPr>
            <a:spLocks noGrp="1"/>
          </p:cNvSpPr>
          <p:nvPr>
            <p:ph idx="1"/>
          </p:nvPr>
        </p:nvSpPr>
        <p:spPr/>
        <p:txBody>
          <a:bodyPr/>
          <a:lstStyle/>
          <a:p>
            <a:r>
              <a:rPr lang="en-US" dirty="0"/>
              <a:t>Discussion</a:t>
            </a:r>
          </a:p>
        </p:txBody>
      </p:sp>
    </p:spTree>
    <p:extLst>
      <p:ext uri="{BB962C8B-B14F-4D97-AF65-F5344CB8AC3E}">
        <p14:creationId xmlns:p14="http://schemas.microsoft.com/office/powerpoint/2010/main" val="371330900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OSF Integration: Walkthrough, survey</a:t>
            </a:r>
          </a:p>
        </p:txBody>
      </p:sp>
      <p:sp>
        <p:nvSpPr>
          <p:cNvPr id="6" name="Content Placeholder 5"/>
          <p:cNvSpPr>
            <a:spLocks noGrp="1"/>
          </p:cNvSpPr>
          <p:nvPr>
            <p:ph idx="1"/>
          </p:nvPr>
        </p:nvSpPr>
        <p:spPr/>
        <p:txBody>
          <a:bodyPr/>
          <a:lstStyle/>
          <a:p>
            <a:pPr marL="0" indent="0">
              <a:buNone/>
            </a:pPr>
            <a:endParaRPr lang="en-US" dirty="0"/>
          </a:p>
          <a:p>
            <a:pPr marL="0" indent="0">
              <a:buNone/>
            </a:pPr>
            <a:endParaRPr lang="en-US" dirty="0"/>
          </a:p>
          <a:p>
            <a:pPr marL="0" indent="0" algn="ctr">
              <a:buNone/>
            </a:pPr>
            <a:r>
              <a:rPr lang="en-US" sz="6000" dirty="0"/>
              <a:t>https://is.gd/rmaposf</a:t>
            </a:r>
          </a:p>
          <a:p>
            <a:pPr marL="0" indent="0" algn="ctr">
              <a:buNone/>
            </a:pPr>
            <a:endParaRPr lang="en-US" dirty="0"/>
          </a:p>
        </p:txBody>
      </p:sp>
    </p:spTree>
    <p:extLst>
      <p:ext uri="{BB962C8B-B14F-4D97-AF65-F5344CB8AC3E}">
        <p14:creationId xmlns:p14="http://schemas.microsoft.com/office/powerpoint/2010/main" val="265087530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OSF Integration: Connected Resources</a:t>
            </a:r>
          </a:p>
        </p:txBody>
      </p:sp>
      <p:sp>
        <p:nvSpPr>
          <p:cNvPr id="6" name="Content Placeholder 5"/>
          <p:cNvSpPr>
            <a:spLocks noGrp="1"/>
          </p:cNvSpPr>
          <p:nvPr>
            <p:ph idx="1"/>
          </p:nvPr>
        </p:nvSpPr>
        <p:spPr/>
        <p:txBody>
          <a:bodyPr/>
          <a:lstStyle/>
          <a:p>
            <a:r>
              <a:rPr lang="en-US" dirty="0"/>
              <a:t>Discussion</a:t>
            </a:r>
          </a:p>
          <a:p>
            <a:pPr marL="0" indent="0">
              <a:buNone/>
            </a:pPr>
            <a:endParaRPr lang="en-US" dirty="0"/>
          </a:p>
          <a:p>
            <a:pPr marL="0" indent="0">
              <a:buNone/>
            </a:pPr>
            <a:endParaRPr lang="en-US" dirty="0"/>
          </a:p>
          <a:p>
            <a:pPr marL="0" indent="0">
              <a:buNone/>
            </a:pPr>
            <a:r>
              <a:rPr lang="en-US" i="1" dirty="0"/>
              <a:t>Fill in contact information on the last page of the survey to receive a summary of our findings</a:t>
            </a:r>
            <a:endParaRPr lang="en-US" dirty="0"/>
          </a:p>
        </p:txBody>
      </p:sp>
    </p:spTree>
    <p:extLst>
      <p:ext uri="{BB962C8B-B14F-4D97-AF65-F5344CB8AC3E}">
        <p14:creationId xmlns:p14="http://schemas.microsoft.com/office/powerpoint/2010/main" val="158801835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4"/>
          <p:cNvSpPr txBox="1">
            <a:spLocks/>
          </p:cNvSpPr>
          <p:nvPr/>
        </p:nvSpPr>
        <p:spPr>
          <a:xfrm>
            <a:off x="1798320" y="2638256"/>
            <a:ext cx="8442960" cy="1860017"/>
          </a:xfrm>
          <a:prstGeom prst="rect">
            <a:avLst/>
          </a:prstGeom>
        </p:spPr>
        <p:txBody>
          <a:bodyPr vert="horz" lIns="91440" tIns="45720" rIns="91440" bIns="45720" rtlCol="0" anchor="ctr">
            <a:normAutofit/>
          </a:bodyPr>
          <a:lstStyle>
            <a:lvl1pPr algn="l" defTabSz="914377" rtl="0" eaLnBrk="1" latinLnBrk="0" hangingPunct="1">
              <a:lnSpc>
                <a:spcPct val="90000"/>
              </a:lnSpc>
              <a:spcBef>
                <a:spcPct val="0"/>
              </a:spcBef>
              <a:buNone/>
              <a:defRPr sz="4800" b="1" kern="1200">
                <a:solidFill>
                  <a:schemeClr val="tx1"/>
                </a:solidFill>
                <a:latin typeface="+mj-lt"/>
                <a:ea typeface="+mj-ea"/>
                <a:cs typeface="+mj-cs"/>
              </a:defRPr>
            </a:lvl1pPr>
          </a:lstStyle>
          <a:p>
            <a:pPr algn="ctr"/>
            <a:r>
              <a:rPr lang="en-US" dirty="0"/>
              <a:t>Current status of </a:t>
            </a:r>
            <a:r>
              <a:rPr lang="en-US" dirty="0" err="1"/>
              <a:t>RMap</a:t>
            </a:r>
            <a:endParaRPr lang="en-US" i="1"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7492" y="550785"/>
            <a:ext cx="2381655" cy="1185886"/>
          </a:xfrm>
          <a:prstGeom prst="rect">
            <a:avLst/>
          </a:prstGeom>
        </p:spPr>
      </p:pic>
    </p:spTree>
    <p:extLst>
      <p:ext uri="{BB962C8B-B14F-4D97-AF65-F5344CB8AC3E}">
        <p14:creationId xmlns:p14="http://schemas.microsoft.com/office/powerpoint/2010/main" val="310312790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srcRect l="652" t="719" r="14268" b="1141"/>
          <a:stretch/>
        </p:blipFill>
        <p:spPr>
          <a:xfrm>
            <a:off x="7757666" y="3364269"/>
            <a:ext cx="3921923" cy="3060666"/>
          </a:xfrm>
          <a:prstGeom prst="rect">
            <a:avLst/>
          </a:prstGeom>
          <a:ln>
            <a:solidFill>
              <a:schemeClr val="tx1">
                <a:lumMod val="50000"/>
                <a:lumOff val="50000"/>
              </a:schemeClr>
            </a:solidFill>
          </a:ln>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6832" y="5990059"/>
            <a:ext cx="1059727" cy="527665"/>
          </a:xfrm>
          <a:prstGeom prst="rect">
            <a:avLst/>
          </a:prstGeom>
          <a:ln w="6350">
            <a:solidFill>
              <a:schemeClr val="tx1"/>
            </a:solidFill>
          </a:ln>
          <a:effectLst/>
        </p:spPr>
      </p:pic>
      <p:sp>
        <p:nvSpPr>
          <p:cNvPr id="2" name="Title 1"/>
          <p:cNvSpPr>
            <a:spLocks noGrp="1"/>
          </p:cNvSpPr>
          <p:nvPr>
            <p:ph type="title"/>
          </p:nvPr>
        </p:nvSpPr>
        <p:spPr/>
        <p:txBody>
          <a:bodyPr/>
          <a:lstStyle/>
          <a:p>
            <a:r>
              <a:rPr lang="en-US" dirty="0"/>
              <a:t>Status</a:t>
            </a:r>
          </a:p>
        </p:txBody>
      </p:sp>
      <p:sp>
        <p:nvSpPr>
          <p:cNvPr id="3" name="Content Placeholder 2"/>
          <p:cNvSpPr>
            <a:spLocks noGrp="1"/>
          </p:cNvSpPr>
          <p:nvPr>
            <p:ph idx="1"/>
          </p:nvPr>
        </p:nvSpPr>
        <p:spPr/>
        <p:txBody>
          <a:bodyPr/>
          <a:lstStyle/>
          <a:p>
            <a:r>
              <a:rPr lang="en-US" dirty="0"/>
              <a:t>Working towards production REST API, web GUI</a:t>
            </a:r>
          </a:p>
          <a:p>
            <a:r>
              <a:rPr lang="en-US" dirty="0"/>
              <a:t>Code is on GitHub: </a:t>
            </a:r>
            <a:r>
              <a:rPr lang="en-US" dirty="0">
                <a:hlinkClick r:id="rId5"/>
              </a:rPr>
              <a:t>https://github.com/rmap-project</a:t>
            </a:r>
            <a:r>
              <a:rPr lang="en-US" dirty="0"/>
              <a:t> </a:t>
            </a:r>
          </a:p>
          <a:p>
            <a:r>
              <a:rPr lang="en-US" dirty="0"/>
              <a:t>Public sandboxes available: </a:t>
            </a:r>
            <a:r>
              <a:rPr lang="en-US" dirty="0">
                <a:hlinkClick r:id="rId6"/>
              </a:rPr>
              <a:t>https://test.rmap-hub.org</a:t>
            </a:r>
            <a:endParaRPr lang="en-US" dirty="0"/>
          </a:p>
          <a:p>
            <a:r>
              <a:rPr lang="en-US" dirty="0"/>
              <a:t>Starting OSF work end of the year</a:t>
            </a:r>
          </a:p>
          <a:p>
            <a:endParaRPr lang="en-US" dirty="0"/>
          </a:p>
        </p:txBody>
      </p:sp>
    </p:spTree>
    <p:extLst>
      <p:ext uri="{BB962C8B-B14F-4D97-AF65-F5344CB8AC3E}">
        <p14:creationId xmlns:p14="http://schemas.microsoft.com/office/powerpoint/2010/main" val="12636450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srcRect l="652" t="719" r="14268" b="1141"/>
          <a:stretch/>
        </p:blipFill>
        <p:spPr>
          <a:xfrm>
            <a:off x="7757666" y="3364269"/>
            <a:ext cx="3921923" cy="3060666"/>
          </a:xfrm>
          <a:prstGeom prst="rect">
            <a:avLst/>
          </a:prstGeom>
          <a:ln>
            <a:solidFill>
              <a:schemeClr val="tx1">
                <a:lumMod val="50000"/>
                <a:lumOff val="50000"/>
              </a:schemeClr>
            </a:solidFill>
          </a:ln>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6832" y="5990059"/>
            <a:ext cx="1059727" cy="527665"/>
          </a:xfrm>
          <a:prstGeom prst="rect">
            <a:avLst/>
          </a:prstGeom>
          <a:ln w="6350">
            <a:solidFill>
              <a:schemeClr val="tx1"/>
            </a:solidFill>
          </a:ln>
          <a:effectLst/>
        </p:spPr>
      </p:pic>
      <p:sp>
        <p:nvSpPr>
          <p:cNvPr id="2" name="Title 1"/>
          <p:cNvSpPr>
            <a:spLocks noGrp="1"/>
          </p:cNvSpPr>
          <p:nvPr>
            <p:ph type="title"/>
          </p:nvPr>
        </p:nvSpPr>
        <p:spPr/>
        <p:txBody>
          <a:bodyPr/>
          <a:lstStyle/>
          <a:p>
            <a:r>
              <a:rPr lang="en-US" dirty="0"/>
              <a:t>Come to </a:t>
            </a:r>
            <a:r>
              <a:rPr lang="en-US"/>
              <a:t>our other session!</a:t>
            </a:r>
            <a:endParaRPr lang="en-US" dirty="0"/>
          </a:p>
        </p:txBody>
      </p:sp>
      <p:sp>
        <p:nvSpPr>
          <p:cNvPr id="3" name="Content Placeholder 2"/>
          <p:cNvSpPr>
            <a:spLocks noGrp="1"/>
          </p:cNvSpPr>
          <p:nvPr>
            <p:ph idx="1"/>
          </p:nvPr>
        </p:nvSpPr>
        <p:spPr/>
        <p:txBody>
          <a:bodyPr/>
          <a:lstStyle/>
          <a:p>
            <a:pPr marL="0" indent="0">
              <a:buNone/>
            </a:pPr>
            <a:r>
              <a:rPr lang="en-US" i="1" dirty="0"/>
              <a:t>New Platforms and Techniques for Strengthening Ties Between Observations  and User Communities</a:t>
            </a:r>
          </a:p>
          <a:p>
            <a:pPr marL="0" indent="0">
              <a:buNone/>
            </a:pPr>
            <a:r>
              <a:rPr lang="en-US" dirty="0"/>
              <a:t>	Dogwood, 9AM Thursday</a:t>
            </a:r>
          </a:p>
          <a:p>
            <a:endParaRPr lang="en-US" dirty="0"/>
          </a:p>
        </p:txBody>
      </p:sp>
    </p:spTree>
    <p:extLst>
      <p:ext uri="{BB962C8B-B14F-4D97-AF65-F5344CB8AC3E}">
        <p14:creationId xmlns:p14="http://schemas.microsoft.com/office/powerpoint/2010/main" val="123633101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4"/>
          <p:cNvSpPr txBox="1">
            <a:spLocks/>
          </p:cNvSpPr>
          <p:nvPr/>
        </p:nvSpPr>
        <p:spPr>
          <a:xfrm>
            <a:off x="1798320" y="2638256"/>
            <a:ext cx="8442960" cy="1860017"/>
          </a:xfrm>
          <a:prstGeom prst="rect">
            <a:avLst/>
          </a:prstGeom>
        </p:spPr>
        <p:txBody>
          <a:bodyPr vert="horz" lIns="91440" tIns="45720" rIns="91440" bIns="45720" rtlCol="0" anchor="ctr">
            <a:normAutofit/>
          </a:bodyPr>
          <a:lstStyle>
            <a:lvl1pPr algn="l" defTabSz="914377" rtl="0" eaLnBrk="1" latinLnBrk="0" hangingPunct="1">
              <a:lnSpc>
                <a:spcPct val="90000"/>
              </a:lnSpc>
              <a:spcBef>
                <a:spcPct val="0"/>
              </a:spcBef>
              <a:buNone/>
              <a:defRPr sz="4800" b="1" kern="1200">
                <a:solidFill>
                  <a:schemeClr val="tx1"/>
                </a:solidFill>
                <a:latin typeface="+mj-lt"/>
                <a:ea typeface="+mj-ea"/>
                <a:cs typeface="+mj-cs"/>
              </a:defRPr>
            </a:lvl1pPr>
          </a:lstStyle>
          <a:p>
            <a:pPr algn="ctr"/>
            <a:r>
              <a:rPr lang="en-US" dirty="0"/>
              <a:t>Thank you for participating!</a:t>
            </a:r>
            <a:endParaRPr lang="en-US" i="1"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7492" y="550785"/>
            <a:ext cx="2381655" cy="1185886"/>
          </a:xfrm>
          <a:prstGeom prst="rect">
            <a:avLst/>
          </a:prstGeom>
        </p:spPr>
      </p:pic>
    </p:spTree>
    <p:extLst>
      <p:ext uri="{BB962C8B-B14F-4D97-AF65-F5344CB8AC3E}">
        <p14:creationId xmlns:p14="http://schemas.microsoft.com/office/powerpoint/2010/main" val="2516993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352342" y="240819"/>
            <a:ext cx="11518084" cy="910003"/>
          </a:xfrm>
        </p:spPr>
        <p:txBody>
          <a:bodyPr>
            <a:normAutofit/>
          </a:bodyPr>
          <a:lstStyle/>
          <a:p>
            <a:r>
              <a:rPr lang="en-US" dirty="0"/>
              <a:t>View of a scholarly work</a:t>
            </a:r>
          </a:p>
        </p:txBody>
      </p:sp>
      <p:grpSp>
        <p:nvGrpSpPr>
          <p:cNvPr id="46" name="Group 45"/>
          <p:cNvGrpSpPr/>
          <p:nvPr/>
        </p:nvGrpSpPr>
        <p:grpSpPr>
          <a:xfrm>
            <a:off x="1025025" y="1463672"/>
            <a:ext cx="961561" cy="1079991"/>
            <a:chOff x="800856" y="4470525"/>
            <a:chExt cx="1103598" cy="1209596"/>
          </a:xfrm>
        </p:grpSpPr>
        <p:pic>
          <p:nvPicPr>
            <p:cNvPr id="47" name="Picture 4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0856" y="4470525"/>
              <a:ext cx="899659" cy="1135377"/>
            </a:xfrm>
            <a:prstGeom prst="rect">
              <a:avLst/>
            </a:prstGeom>
          </p:spPr>
        </p:pic>
        <p:pic>
          <p:nvPicPr>
            <p:cNvPr id="48" name="Picture 4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4795" y="4544744"/>
              <a:ext cx="899659" cy="1135377"/>
            </a:xfrm>
            <a:prstGeom prst="rect">
              <a:avLst/>
            </a:prstGeom>
            <a:effectLst>
              <a:glow rad="50800">
                <a:schemeClr val="bg1">
                  <a:alpha val="23000"/>
                </a:schemeClr>
              </a:glow>
            </a:effectLst>
          </p:spPr>
        </p:pic>
      </p:grpSp>
      <p:pic>
        <p:nvPicPr>
          <p:cNvPr id="49" name="Picture 4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88363" y="3395839"/>
            <a:ext cx="740870" cy="940776"/>
          </a:xfrm>
          <a:prstGeom prst="rect">
            <a:avLst/>
          </a:prstGeom>
        </p:spPr>
      </p:pic>
      <p:cxnSp>
        <p:nvCxnSpPr>
          <p:cNvPr id="53" name="Straight Arrow Connector 52"/>
          <p:cNvCxnSpPr/>
          <p:nvPr/>
        </p:nvCxnSpPr>
        <p:spPr>
          <a:xfrm flipH="1" flipV="1">
            <a:off x="2154038" y="2411438"/>
            <a:ext cx="1026081" cy="940012"/>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rot="2507875">
            <a:off x="2608581" y="2614825"/>
            <a:ext cx="840155" cy="523220"/>
          </a:xfrm>
          <a:prstGeom prst="rect">
            <a:avLst/>
          </a:prstGeom>
          <a:noFill/>
        </p:spPr>
        <p:txBody>
          <a:bodyPr wrap="square" rtlCol="0">
            <a:spAutoFit/>
          </a:bodyPr>
          <a:lstStyle/>
          <a:p>
            <a:r>
              <a:rPr lang="en-US" sz="2800" dirty="0"/>
              <a:t>by</a:t>
            </a:r>
          </a:p>
        </p:txBody>
      </p:sp>
      <p:sp>
        <p:nvSpPr>
          <p:cNvPr id="72" name="TextBox 71"/>
          <p:cNvSpPr txBox="1"/>
          <p:nvPr/>
        </p:nvSpPr>
        <p:spPr>
          <a:xfrm rot="19357988">
            <a:off x="1812432" y="4245785"/>
            <a:ext cx="991883" cy="523220"/>
          </a:xfrm>
          <a:prstGeom prst="rect">
            <a:avLst/>
          </a:prstGeom>
          <a:noFill/>
        </p:spPr>
        <p:txBody>
          <a:bodyPr wrap="square" rtlCol="0">
            <a:spAutoFit/>
          </a:bodyPr>
          <a:lstStyle/>
          <a:p>
            <a:pPr algn="ctr"/>
            <a:r>
              <a:rPr lang="en-US" sz="2800" dirty="0"/>
              <a:t>cites</a:t>
            </a:r>
          </a:p>
        </p:txBody>
      </p:sp>
      <p:sp>
        <p:nvSpPr>
          <p:cNvPr id="86" name="TextBox 85"/>
          <p:cNvSpPr txBox="1"/>
          <p:nvPr/>
        </p:nvSpPr>
        <p:spPr>
          <a:xfrm>
            <a:off x="900340" y="2543663"/>
            <a:ext cx="1227772" cy="400110"/>
          </a:xfrm>
          <a:prstGeom prst="rect">
            <a:avLst/>
          </a:prstGeom>
          <a:noFill/>
        </p:spPr>
        <p:txBody>
          <a:bodyPr wrap="none" rtlCol="0">
            <a:spAutoFit/>
          </a:bodyPr>
          <a:lstStyle/>
          <a:p>
            <a:pPr algn="ctr"/>
            <a:r>
              <a:rPr lang="en-US" sz="2000" b="1" dirty="0"/>
              <a:t>AUTHORS</a:t>
            </a:r>
          </a:p>
        </p:txBody>
      </p:sp>
      <p:sp>
        <p:nvSpPr>
          <p:cNvPr id="84" name="TextBox 83"/>
          <p:cNvSpPr txBox="1"/>
          <p:nvPr/>
        </p:nvSpPr>
        <p:spPr>
          <a:xfrm>
            <a:off x="3061081" y="4267088"/>
            <a:ext cx="1047787" cy="400110"/>
          </a:xfrm>
          <a:prstGeom prst="rect">
            <a:avLst/>
          </a:prstGeom>
          <a:noFill/>
        </p:spPr>
        <p:txBody>
          <a:bodyPr wrap="none" rtlCol="0">
            <a:spAutoFit/>
          </a:bodyPr>
          <a:lstStyle/>
          <a:p>
            <a:pPr algn="ctr"/>
            <a:r>
              <a:rPr lang="en-US" sz="2000" b="1" dirty="0"/>
              <a:t>ARTICLE</a:t>
            </a:r>
          </a:p>
        </p:txBody>
      </p:sp>
      <p:grpSp>
        <p:nvGrpSpPr>
          <p:cNvPr id="88" name="Group 87"/>
          <p:cNvGrpSpPr/>
          <p:nvPr/>
        </p:nvGrpSpPr>
        <p:grpSpPr>
          <a:xfrm>
            <a:off x="976396" y="4746078"/>
            <a:ext cx="861097" cy="966347"/>
            <a:chOff x="5423774" y="1429232"/>
            <a:chExt cx="938646" cy="1001108"/>
          </a:xfrm>
        </p:grpSpPr>
        <p:pic>
          <p:nvPicPr>
            <p:cNvPr id="90" name="Picture 8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23774" y="1429232"/>
              <a:ext cx="711723" cy="899967"/>
            </a:xfrm>
            <a:prstGeom prst="rect">
              <a:avLst/>
            </a:prstGeom>
            <a:solidFill>
              <a:schemeClr val="bg1"/>
            </a:solidFill>
          </p:spPr>
        </p:pic>
        <p:pic>
          <p:nvPicPr>
            <p:cNvPr id="91" name="Picture 9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0697" y="1530373"/>
              <a:ext cx="711723" cy="899967"/>
            </a:xfrm>
            <a:prstGeom prst="rect">
              <a:avLst/>
            </a:prstGeom>
            <a:solidFill>
              <a:schemeClr val="bg1"/>
            </a:solidFill>
          </p:spPr>
        </p:pic>
      </p:grpSp>
      <p:cxnSp>
        <p:nvCxnSpPr>
          <p:cNvPr id="92" name="Straight Arrow Connector 91"/>
          <p:cNvCxnSpPr/>
          <p:nvPr/>
        </p:nvCxnSpPr>
        <p:spPr>
          <a:xfrm flipH="1">
            <a:off x="1951944" y="4336615"/>
            <a:ext cx="1047090" cy="802670"/>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sp>
        <p:nvSpPr>
          <p:cNvPr id="93" name="TextBox 92"/>
          <p:cNvSpPr txBox="1"/>
          <p:nvPr/>
        </p:nvSpPr>
        <p:spPr>
          <a:xfrm>
            <a:off x="859681" y="5696458"/>
            <a:ext cx="1167114" cy="400110"/>
          </a:xfrm>
          <a:prstGeom prst="rect">
            <a:avLst/>
          </a:prstGeom>
          <a:noFill/>
        </p:spPr>
        <p:txBody>
          <a:bodyPr wrap="none" rtlCol="0">
            <a:spAutoFit/>
          </a:bodyPr>
          <a:lstStyle/>
          <a:p>
            <a:pPr algn="ctr"/>
            <a:r>
              <a:rPr lang="en-US" sz="2000" b="1" dirty="0"/>
              <a:t>ARTICLES</a:t>
            </a:r>
          </a:p>
        </p:txBody>
      </p:sp>
    </p:spTree>
    <p:extLst>
      <p:ext uri="{BB962C8B-B14F-4D97-AF65-F5344CB8AC3E}">
        <p14:creationId xmlns:p14="http://schemas.microsoft.com/office/powerpoint/2010/main" val="194112478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2369598" y="3356671"/>
            <a:ext cx="7444961" cy="2246769"/>
          </a:xfrm>
          <a:prstGeom prst="rect">
            <a:avLst/>
          </a:prstGeom>
          <a:noFill/>
        </p:spPr>
        <p:txBody>
          <a:bodyPr wrap="square" rtlCol="0">
            <a:spAutoFit/>
          </a:bodyPr>
          <a:lstStyle/>
          <a:p>
            <a:r>
              <a:rPr lang="en-US" sz="2800" dirty="0">
                <a:solidFill>
                  <a:srgbClr val="313368"/>
                </a:solidFill>
                <a:latin typeface="+mj-lt"/>
                <a:hlinkClick r:id="rId3"/>
              </a:rPr>
              <a:t>http://www.rmap-project.info</a:t>
            </a:r>
            <a:r>
              <a:rPr lang="en-US" sz="2800" dirty="0">
                <a:solidFill>
                  <a:srgbClr val="313368"/>
                </a:solidFill>
                <a:latin typeface="+mj-lt"/>
              </a:rPr>
              <a:t> (general info)</a:t>
            </a:r>
          </a:p>
          <a:p>
            <a:r>
              <a:rPr lang="en-US" sz="2800" dirty="0">
                <a:solidFill>
                  <a:srgbClr val="313368"/>
                </a:solidFill>
                <a:latin typeface="+mj-lt"/>
                <a:hlinkClick r:id="rId4"/>
              </a:rPr>
              <a:t>https://rmap-project.atlassian.net</a:t>
            </a:r>
            <a:r>
              <a:rPr lang="en-US" sz="2800" dirty="0">
                <a:solidFill>
                  <a:srgbClr val="313368"/>
                </a:solidFill>
                <a:latin typeface="+mj-lt"/>
              </a:rPr>
              <a:t> (tech wiki)</a:t>
            </a:r>
          </a:p>
          <a:p>
            <a:r>
              <a:rPr lang="en-US" sz="2800" dirty="0">
                <a:solidFill>
                  <a:srgbClr val="313368"/>
                </a:solidFill>
                <a:latin typeface="+mj-lt"/>
              </a:rPr>
              <a:t>@</a:t>
            </a:r>
            <a:r>
              <a:rPr lang="en-US" sz="2800" dirty="0" err="1">
                <a:solidFill>
                  <a:srgbClr val="313368"/>
                </a:solidFill>
                <a:latin typeface="+mj-lt"/>
              </a:rPr>
              <a:t>rmapproject</a:t>
            </a:r>
            <a:r>
              <a:rPr lang="en-US" sz="2800" dirty="0">
                <a:solidFill>
                  <a:srgbClr val="313368"/>
                </a:solidFill>
                <a:latin typeface="+mj-lt"/>
              </a:rPr>
              <a:t> | rmap.project@gmail.com</a:t>
            </a:r>
          </a:p>
          <a:p>
            <a:r>
              <a:rPr lang="en-US" sz="2800" dirty="0">
                <a:solidFill>
                  <a:srgbClr val="313368"/>
                </a:solidFill>
                <a:latin typeface="+mj-lt"/>
              </a:rPr>
              <a:t>@</a:t>
            </a:r>
            <a:r>
              <a:rPr lang="en-US" sz="2800" dirty="0" err="1">
                <a:solidFill>
                  <a:srgbClr val="313368"/>
                </a:solidFill>
                <a:latin typeface="+mj-lt"/>
              </a:rPr>
              <a:t>karenhansn</a:t>
            </a:r>
            <a:r>
              <a:rPr lang="en-US" sz="2800" dirty="0">
                <a:solidFill>
                  <a:srgbClr val="313368"/>
                </a:solidFill>
                <a:latin typeface="+mj-lt"/>
              </a:rPr>
              <a:t> | </a:t>
            </a:r>
            <a:r>
              <a:rPr lang="en-US" sz="2800" dirty="0">
                <a:solidFill>
                  <a:srgbClr val="313368"/>
                </a:solidFill>
                <a:latin typeface="+mj-lt"/>
                <a:hlinkClick r:id="rId5"/>
              </a:rPr>
              <a:t>karen.hanson@jhu.edu</a:t>
            </a:r>
            <a:endParaRPr lang="en-US" sz="2800" dirty="0">
              <a:solidFill>
                <a:srgbClr val="313368"/>
              </a:solidFill>
              <a:latin typeface="+mj-lt"/>
            </a:endParaRPr>
          </a:p>
          <a:p>
            <a:r>
              <a:rPr lang="en-US" sz="2800" dirty="0">
                <a:solidFill>
                  <a:srgbClr val="313368"/>
                </a:solidFill>
                <a:latin typeface="+mj-lt"/>
              </a:rPr>
              <a:t>@</a:t>
            </a:r>
            <a:r>
              <a:rPr lang="en-US" sz="2800" dirty="0" err="1">
                <a:solidFill>
                  <a:srgbClr val="313368"/>
                </a:solidFill>
                <a:latin typeface="+mj-lt"/>
              </a:rPr>
              <a:t>reidbee</a:t>
            </a:r>
            <a:r>
              <a:rPr lang="en-US" sz="2800" dirty="0">
                <a:solidFill>
                  <a:srgbClr val="313368"/>
                </a:solidFill>
                <a:latin typeface="+mj-lt"/>
              </a:rPr>
              <a:t> | </a:t>
            </a:r>
            <a:r>
              <a:rPr lang="en-US" sz="2800" dirty="0">
                <a:solidFill>
                  <a:srgbClr val="313368"/>
                </a:solidFill>
                <a:latin typeface="+mj-lt"/>
                <a:hlinkClick r:id="rId6"/>
              </a:rPr>
              <a:t>rboehm@jhu.edu</a:t>
            </a:r>
            <a:r>
              <a:rPr lang="en-US" sz="2800" dirty="0">
                <a:solidFill>
                  <a:srgbClr val="313368"/>
                </a:solidFill>
                <a:latin typeface="+mj-lt"/>
              </a:rPr>
              <a:t> </a:t>
            </a:r>
            <a:endParaRPr lang="en-US" sz="2800" dirty="0">
              <a:solidFill>
                <a:srgbClr val="313368"/>
              </a:solidFill>
              <a:latin typeface="+mj-lt"/>
            </a:endParaRPr>
          </a:p>
        </p:txBody>
      </p:sp>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43941" y="1128427"/>
            <a:ext cx="4078872" cy="2035196"/>
          </a:xfrm>
          <a:prstGeom prst="rect">
            <a:avLst/>
          </a:prstGeom>
        </p:spPr>
      </p:pic>
      <p:pic>
        <p:nvPicPr>
          <p:cNvPr id="13" name="Shape 83"/>
          <p:cNvPicPr preferRelativeResize="0"/>
          <p:nvPr/>
        </p:nvPicPr>
        <p:blipFill rotWithShape="1">
          <a:blip r:embed="rId8">
            <a:alphaModFix/>
          </a:blip>
          <a:srcRect/>
          <a:stretch/>
        </p:blipFill>
        <p:spPr>
          <a:xfrm>
            <a:off x="10416389" y="6021527"/>
            <a:ext cx="1218684" cy="344846"/>
          </a:xfrm>
          <a:prstGeom prst="rect">
            <a:avLst/>
          </a:prstGeom>
          <a:noFill/>
          <a:ln>
            <a:noFill/>
          </a:ln>
        </p:spPr>
      </p:pic>
      <p:pic>
        <p:nvPicPr>
          <p:cNvPr id="15" name="Shape 84"/>
          <p:cNvPicPr preferRelativeResize="0"/>
          <p:nvPr/>
        </p:nvPicPr>
        <p:blipFill rotWithShape="1">
          <a:blip r:embed="rId9">
            <a:alphaModFix/>
          </a:blip>
          <a:srcRect l="13465" t="37350" r="12147" b="42472"/>
          <a:stretch/>
        </p:blipFill>
        <p:spPr>
          <a:xfrm>
            <a:off x="2597756" y="5962456"/>
            <a:ext cx="2266041" cy="462988"/>
          </a:xfrm>
          <a:prstGeom prst="rect">
            <a:avLst/>
          </a:prstGeom>
          <a:noFill/>
          <a:ln>
            <a:noFill/>
          </a:ln>
        </p:spPr>
      </p:pic>
      <p:pic>
        <p:nvPicPr>
          <p:cNvPr id="16" name="Shape 87"/>
          <p:cNvPicPr preferRelativeResize="0"/>
          <p:nvPr/>
        </p:nvPicPr>
        <p:blipFill rotWithShape="1">
          <a:blip r:embed="rId10">
            <a:alphaModFix/>
          </a:blip>
          <a:srcRect/>
          <a:stretch/>
        </p:blipFill>
        <p:spPr>
          <a:xfrm>
            <a:off x="8720392" y="5699931"/>
            <a:ext cx="810078" cy="988038"/>
          </a:xfrm>
          <a:prstGeom prst="rect">
            <a:avLst/>
          </a:prstGeom>
          <a:noFill/>
          <a:ln>
            <a:noFill/>
          </a:ln>
        </p:spPr>
      </p:pic>
      <p:pic>
        <p:nvPicPr>
          <p:cNvPr id="17" name="Picture 2" descr="http://www.sloan.org/fileadmin/media/images/logos/SloanLogo-stacked-black.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11136" y="5811391"/>
            <a:ext cx="1300702" cy="765119"/>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749715" y="5869894"/>
            <a:ext cx="2084759" cy="648112"/>
          </a:xfrm>
          <a:prstGeom prst="rect">
            <a:avLst/>
          </a:prstGeom>
        </p:spPr>
      </p:pic>
    </p:spTree>
    <p:extLst>
      <p:ext uri="{BB962C8B-B14F-4D97-AF65-F5344CB8AC3E}">
        <p14:creationId xmlns:p14="http://schemas.microsoft.com/office/powerpoint/2010/main" val="295278770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Acknowledgements</a:t>
            </a:r>
          </a:p>
        </p:txBody>
      </p:sp>
      <p:sp>
        <p:nvSpPr>
          <p:cNvPr id="7" name="Content Placeholder 6"/>
          <p:cNvSpPr>
            <a:spLocks noGrp="1"/>
          </p:cNvSpPr>
          <p:nvPr>
            <p:ph idx="1"/>
          </p:nvPr>
        </p:nvSpPr>
        <p:spPr>
          <a:xfrm>
            <a:off x="352339" y="1288734"/>
            <a:ext cx="11518084" cy="5264466"/>
          </a:xfrm>
        </p:spPr>
        <p:txBody>
          <a:bodyPr>
            <a:normAutofit fontScale="92500" lnSpcReduction="10000"/>
          </a:bodyPr>
          <a:lstStyle/>
          <a:p>
            <a:pPr marL="0" indent="0">
              <a:buNone/>
            </a:pPr>
            <a:r>
              <a:rPr lang="en-US" sz="3200" dirty="0"/>
              <a:t>Thanks to the following:</a:t>
            </a:r>
          </a:p>
          <a:p>
            <a:r>
              <a:rPr lang="en-US" sz="3200" dirty="0"/>
              <a:t>Our funders: Alfred P. Sloan Foundation</a:t>
            </a:r>
          </a:p>
          <a:p>
            <a:r>
              <a:rPr lang="en-US" sz="3200" dirty="0"/>
              <a:t>ESIP Usability Cluster members (special thanks to Sophie </a:t>
            </a:r>
            <a:r>
              <a:rPr lang="en-US" sz="3200" dirty="0" err="1"/>
              <a:t>Hou</a:t>
            </a:r>
            <a:r>
              <a:rPr lang="en-US" sz="3200" dirty="0"/>
              <a:t> and Madison </a:t>
            </a:r>
            <a:r>
              <a:rPr lang="en-US" sz="3200" dirty="0" err="1"/>
              <a:t>Langseth</a:t>
            </a:r>
            <a:r>
              <a:rPr lang="en-US" sz="3200" dirty="0"/>
              <a:t>)</a:t>
            </a:r>
          </a:p>
          <a:p>
            <a:r>
              <a:rPr lang="en-US" sz="3200" dirty="0"/>
              <a:t>The Open Science Framework team (special thanks to Natalie Meyers)</a:t>
            </a:r>
          </a:p>
          <a:p>
            <a:r>
              <a:rPr lang="en-US" sz="3200" dirty="0"/>
              <a:t>Everyone who has worked on the </a:t>
            </a:r>
            <a:r>
              <a:rPr lang="en-US" sz="3200" dirty="0" err="1"/>
              <a:t>RMap</a:t>
            </a:r>
            <a:r>
              <a:rPr lang="en-US" sz="3200" dirty="0"/>
              <a:t> project: </a:t>
            </a:r>
          </a:p>
          <a:p>
            <a:pPr lvl="1"/>
            <a:r>
              <a:rPr lang="en-US" sz="3000" dirty="0"/>
              <a:t>JHU: Sayeed Choudhury (PI), Aaron Birkland, Tim </a:t>
            </a:r>
            <a:r>
              <a:rPr lang="en-US" sz="3000" dirty="0" err="1"/>
              <a:t>DiLauro</a:t>
            </a:r>
            <a:r>
              <a:rPr lang="en-US" sz="3000" dirty="0"/>
              <a:t>, Hanh Vu, Cynthia York, Fernando Rios, Elliot </a:t>
            </a:r>
            <a:r>
              <a:rPr lang="en-US" sz="3000" dirty="0" err="1"/>
              <a:t>Metsger</a:t>
            </a:r>
            <a:r>
              <a:rPr lang="en-US" sz="3000" dirty="0"/>
              <a:t>, Jim Martino</a:t>
            </a:r>
          </a:p>
          <a:p>
            <a:pPr lvl="1"/>
            <a:r>
              <a:rPr lang="en-US" sz="3000" dirty="0"/>
              <a:t>Portico: Kate Wittenberg (PI), Sheila Morrissey, </a:t>
            </a:r>
            <a:r>
              <a:rPr lang="en-US" sz="3000" dirty="0" err="1"/>
              <a:t>Jabin</a:t>
            </a:r>
            <a:r>
              <a:rPr lang="en-US" sz="3000" dirty="0"/>
              <a:t> White, Vinay </a:t>
            </a:r>
            <a:r>
              <a:rPr lang="en-US" sz="3000" dirty="0" err="1"/>
              <a:t>Cheruku</a:t>
            </a:r>
            <a:r>
              <a:rPr lang="en-US" sz="3000" dirty="0"/>
              <a:t>, Amy Kirchhoff, John Meyer, Stephanie Orphan, Joseph </a:t>
            </a:r>
            <a:r>
              <a:rPr lang="en-US" sz="3000" dirty="0" err="1"/>
              <a:t>Rogowski</a:t>
            </a:r>
            <a:endParaRPr lang="en-US" sz="3000" dirty="0"/>
          </a:p>
          <a:p>
            <a:pPr lvl="1"/>
            <a:r>
              <a:rPr lang="en-US" sz="3000" dirty="0"/>
              <a:t>IEEE: Gerry </a:t>
            </a:r>
            <a:r>
              <a:rPr lang="en-US" sz="3000" dirty="0" err="1"/>
              <a:t>Grenier</a:t>
            </a:r>
            <a:r>
              <a:rPr lang="en-US" sz="3000" dirty="0"/>
              <a:t> (PI), Mark Donoghue, </a:t>
            </a:r>
            <a:r>
              <a:rPr lang="en-US" sz="3000" dirty="0" err="1"/>
              <a:t>Renny</a:t>
            </a:r>
            <a:r>
              <a:rPr lang="en-US" sz="3000" dirty="0"/>
              <a:t> </a:t>
            </a:r>
            <a:r>
              <a:rPr lang="en-US" sz="3000" dirty="0" err="1"/>
              <a:t>Guida</a:t>
            </a:r>
            <a:r>
              <a:rPr lang="en-US" sz="3000" dirty="0"/>
              <a:t>, Ken Rawson, Ken Moore. </a:t>
            </a:r>
            <a:endParaRPr lang="en-US" sz="3000" i="1" dirty="0"/>
          </a:p>
        </p:txBody>
      </p:sp>
    </p:spTree>
    <p:extLst>
      <p:ext uri="{BB962C8B-B14F-4D97-AF65-F5344CB8AC3E}">
        <p14:creationId xmlns:p14="http://schemas.microsoft.com/office/powerpoint/2010/main" val="319252634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59" name="Straight Arrow Connector 58"/>
          <p:cNvCxnSpPr/>
          <p:nvPr/>
        </p:nvCxnSpPr>
        <p:spPr>
          <a:xfrm>
            <a:off x="3803626" y="3526683"/>
            <a:ext cx="4338918" cy="8701"/>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Combined view</a:t>
            </a:r>
          </a:p>
        </p:txBody>
      </p:sp>
      <p:grpSp>
        <p:nvGrpSpPr>
          <p:cNvPr id="43" name="Group 42"/>
          <p:cNvGrpSpPr/>
          <p:nvPr/>
        </p:nvGrpSpPr>
        <p:grpSpPr>
          <a:xfrm>
            <a:off x="2700971" y="3031034"/>
            <a:ext cx="1047786" cy="1312969"/>
            <a:chOff x="2293877" y="3371939"/>
            <a:chExt cx="1172260" cy="1531416"/>
          </a:xfrm>
        </p:grpSpPr>
        <p:pic>
          <p:nvPicPr>
            <p:cNvPr id="44" name="Picture 4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0761" y="3371939"/>
              <a:ext cx="838490" cy="1064737"/>
            </a:xfrm>
            <a:prstGeom prst="rect">
              <a:avLst/>
            </a:prstGeom>
          </p:spPr>
        </p:pic>
        <p:sp>
          <p:nvSpPr>
            <p:cNvPr id="45" name="TextBox 44"/>
            <p:cNvSpPr txBox="1"/>
            <p:nvPr/>
          </p:nvSpPr>
          <p:spPr>
            <a:xfrm>
              <a:off x="2293877" y="4436676"/>
              <a:ext cx="1172260" cy="466679"/>
            </a:xfrm>
            <a:prstGeom prst="rect">
              <a:avLst/>
            </a:prstGeom>
            <a:noFill/>
          </p:spPr>
          <p:txBody>
            <a:bodyPr wrap="none" rtlCol="0">
              <a:spAutoFit/>
            </a:bodyPr>
            <a:lstStyle/>
            <a:p>
              <a:pPr algn="ctr"/>
              <a:r>
                <a:rPr lang="en-US" sz="2000" b="1" dirty="0"/>
                <a:t>ARTICLE</a:t>
              </a:r>
            </a:p>
          </p:txBody>
        </p:sp>
      </p:grpSp>
      <p:grpSp>
        <p:nvGrpSpPr>
          <p:cNvPr id="46" name="Group 45"/>
          <p:cNvGrpSpPr/>
          <p:nvPr/>
        </p:nvGrpSpPr>
        <p:grpSpPr>
          <a:xfrm>
            <a:off x="5349541" y="1050609"/>
            <a:ext cx="1050993" cy="1378826"/>
            <a:chOff x="884070" y="4544744"/>
            <a:chExt cx="1205515" cy="1579083"/>
          </a:xfrm>
        </p:grpSpPr>
        <p:pic>
          <p:nvPicPr>
            <p:cNvPr id="48" name="Picture 4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4795" y="4544744"/>
              <a:ext cx="899659" cy="1135377"/>
            </a:xfrm>
            <a:prstGeom prst="rect">
              <a:avLst/>
            </a:prstGeom>
            <a:effectLst>
              <a:glow rad="50800">
                <a:schemeClr val="bg1">
                  <a:alpha val="23000"/>
                </a:schemeClr>
              </a:glow>
            </a:effectLst>
          </p:spPr>
        </p:pic>
        <p:sp>
          <p:nvSpPr>
            <p:cNvPr id="49" name="TextBox 48"/>
            <p:cNvSpPr txBox="1"/>
            <p:nvPr/>
          </p:nvSpPr>
          <p:spPr>
            <a:xfrm>
              <a:off x="884070" y="5665606"/>
              <a:ext cx="1205515" cy="458221"/>
            </a:xfrm>
            <a:prstGeom prst="rect">
              <a:avLst/>
            </a:prstGeom>
            <a:noFill/>
          </p:spPr>
          <p:txBody>
            <a:bodyPr wrap="none" rtlCol="0">
              <a:spAutoFit/>
            </a:bodyPr>
            <a:lstStyle/>
            <a:p>
              <a:pPr algn="ctr"/>
              <a:r>
                <a:rPr lang="en-US" sz="2000" b="1" dirty="0"/>
                <a:t>PERSON</a:t>
              </a:r>
            </a:p>
          </p:txBody>
        </p:sp>
      </p:grpSp>
      <p:cxnSp>
        <p:nvCxnSpPr>
          <p:cNvPr id="50" name="Straight Arrow Connector 49"/>
          <p:cNvCxnSpPr/>
          <p:nvPr/>
        </p:nvCxnSpPr>
        <p:spPr>
          <a:xfrm flipV="1">
            <a:off x="3846327" y="1908430"/>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rot="19370197">
            <a:off x="3824636" y="2254310"/>
            <a:ext cx="983256" cy="400110"/>
          </a:xfrm>
          <a:prstGeom prst="rect">
            <a:avLst/>
          </a:prstGeom>
          <a:noFill/>
        </p:spPr>
        <p:txBody>
          <a:bodyPr wrap="square" rtlCol="0">
            <a:spAutoFit/>
          </a:bodyPr>
          <a:lstStyle/>
          <a:p>
            <a:r>
              <a:rPr lang="en-US" sz="2000" dirty="0"/>
              <a:t>creator</a:t>
            </a:r>
          </a:p>
        </p:txBody>
      </p:sp>
      <p:sp>
        <p:nvSpPr>
          <p:cNvPr id="53" name="TextBox 52"/>
          <p:cNvSpPr txBox="1"/>
          <p:nvPr/>
        </p:nvSpPr>
        <p:spPr>
          <a:xfrm rot="2241212">
            <a:off x="1718903" y="2253658"/>
            <a:ext cx="888057" cy="400110"/>
          </a:xfrm>
          <a:prstGeom prst="rect">
            <a:avLst/>
          </a:prstGeom>
          <a:noFill/>
        </p:spPr>
        <p:txBody>
          <a:bodyPr wrap="square" rtlCol="0">
            <a:spAutoFit/>
          </a:bodyPr>
          <a:lstStyle/>
          <a:p>
            <a:r>
              <a:rPr lang="en-US" sz="2000" dirty="0" err="1"/>
              <a:t>partOf</a:t>
            </a:r>
            <a:endParaRPr lang="en-US" sz="2000" dirty="0"/>
          </a:p>
        </p:txBody>
      </p:sp>
      <p:sp>
        <p:nvSpPr>
          <p:cNvPr id="55" name="TextBox 54"/>
          <p:cNvSpPr txBox="1"/>
          <p:nvPr/>
        </p:nvSpPr>
        <p:spPr>
          <a:xfrm rot="19397213">
            <a:off x="1540879" y="4486152"/>
            <a:ext cx="716687" cy="400110"/>
          </a:xfrm>
          <a:prstGeom prst="rect">
            <a:avLst/>
          </a:prstGeom>
          <a:noFill/>
        </p:spPr>
        <p:txBody>
          <a:bodyPr wrap="square" rtlCol="0">
            <a:spAutoFit/>
          </a:bodyPr>
          <a:lstStyle/>
          <a:p>
            <a:r>
              <a:rPr lang="en-US" sz="2000" dirty="0"/>
              <a:t>cites</a:t>
            </a:r>
          </a:p>
        </p:txBody>
      </p:sp>
      <p:grpSp>
        <p:nvGrpSpPr>
          <p:cNvPr id="56" name="Group 55"/>
          <p:cNvGrpSpPr/>
          <p:nvPr/>
        </p:nvGrpSpPr>
        <p:grpSpPr>
          <a:xfrm>
            <a:off x="107539" y="1074998"/>
            <a:ext cx="1186543" cy="1330048"/>
            <a:chOff x="5219441" y="1429232"/>
            <a:chExt cx="1186542" cy="1330046"/>
          </a:xfrm>
        </p:grpSpPr>
        <p:pic>
          <p:nvPicPr>
            <p:cNvPr id="57" name="Picture 5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3774" y="1429232"/>
              <a:ext cx="711723" cy="899967"/>
            </a:xfrm>
            <a:prstGeom prst="rect">
              <a:avLst/>
            </a:prstGeom>
            <a:solidFill>
              <a:schemeClr val="bg1"/>
            </a:solidFill>
          </p:spPr>
        </p:pic>
        <p:sp>
          <p:nvSpPr>
            <p:cNvPr id="66" name="TextBox 65"/>
            <p:cNvSpPr txBox="1"/>
            <p:nvPr/>
          </p:nvSpPr>
          <p:spPr>
            <a:xfrm>
              <a:off x="5219441" y="2359169"/>
              <a:ext cx="1186542" cy="400109"/>
            </a:xfrm>
            <a:prstGeom prst="rect">
              <a:avLst/>
            </a:prstGeom>
            <a:noFill/>
          </p:spPr>
          <p:txBody>
            <a:bodyPr wrap="none" rtlCol="0">
              <a:spAutoFit/>
            </a:bodyPr>
            <a:lstStyle/>
            <a:p>
              <a:pPr algn="ctr"/>
              <a:r>
                <a:rPr lang="en-US" sz="2000" b="1" dirty="0"/>
                <a:t>JOURNAL</a:t>
              </a:r>
            </a:p>
          </p:txBody>
        </p:sp>
      </p:grpSp>
      <p:grpSp>
        <p:nvGrpSpPr>
          <p:cNvPr id="72" name="Group 71"/>
          <p:cNvGrpSpPr/>
          <p:nvPr/>
        </p:nvGrpSpPr>
        <p:grpSpPr>
          <a:xfrm>
            <a:off x="176917" y="5284560"/>
            <a:ext cx="1047786" cy="1311441"/>
            <a:chOff x="2298258" y="3371939"/>
            <a:chExt cx="1163500" cy="1532198"/>
          </a:xfrm>
        </p:grpSpPr>
        <p:pic>
          <p:nvPicPr>
            <p:cNvPr id="78" name="Picture 7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0761" y="3371939"/>
              <a:ext cx="838490" cy="1064737"/>
            </a:xfrm>
            <a:prstGeom prst="rect">
              <a:avLst/>
            </a:prstGeom>
          </p:spPr>
        </p:pic>
        <p:sp>
          <p:nvSpPr>
            <p:cNvPr id="84" name="TextBox 83"/>
            <p:cNvSpPr txBox="1"/>
            <p:nvPr/>
          </p:nvSpPr>
          <p:spPr>
            <a:xfrm>
              <a:off x="2298258" y="4436676"/>
              <a:ext cx="1163500" cy="467461"/>
            </a:xfrm>
            <a:prstGeom prst="rect">
              <a:avLst/>
            </a:prstGeom>
            <a:noFill/>
          </p:spPr>
          <p:txBody>
            <a:bodyPr wrap="none" rtlCol="0">
              <a:spAutoFit/>
            </a:bodyPr>
            <a:lstStyle/>
            <a:p>
              <a:pPr algn="ctr"/>
              <a:r>
                <a:rPr lang="en-US" sz="2000" b="1" dirty="0"/>
                <a:t>ARTICLE</a:t>
              </a:r>
            </a:p>
          </p:txBody>
        </p:sp>
      </p:grpSp>
      <p:sp>
        <p:nvSpPr>
          <p:cNvPr id="101" name="TextBox 100"/>
          <p:cNvSpPr txBox="1"/>
          <p:nvPr/>
        </p:nvSpPr>
        <p:spPr>
          <a:xfrm rot="2207400">
            <a:off x="6907605" y="2253658"/>
            <a:ext cx="994301" cy="400110"/>
          </a:xfrm>
          <a:prstGeom prst="rect">
            <a:avLst/>
          </a:prstGeom>
          <a:noFill/>
        </p:spPr>
        <p:txBody>
          <a:bodyPr wrap="square" rtlCol="0">
            <a:spAutoFit/>
          </a:bodyPr>
          <a:lstStyle/>
          <a:p>
            <a:r>
              <a:rPr lang="en-US" sz="2000" dirty="0"/>
              <a:t>creator</a:t>
            </a:r>
          </a:p>
        </p:txBody>
      </p:sp>
      <p:sp>
        <p:nvSpPr>
          <p:cNvPr id="112" name="TextBox 111"/>
          <p:cNvSpPr txBox="1"/>
          <p:nvPr/>
        </p:nvSpPr>
        <p:spPr>
          <a:xfrm rot="20496016">
            <a:off x="1921280" y="3356528"/>
            <a:ext cx="2820647" cy="369332"/>
          </a:xfrm>
          <a:prstGeom prst="rect">
            <a:avLst/>
          </a:prstGeom>
          <a:solidFill>
            <a:schemeClr val="bg1">
              <a:alpha val="68000"/>
            </a:schemeClr>
          </a:solidFill>
          <a:ln>
            <a:solidFill>
              <a:schemeClr val="accent1"/>
            </a:solidFill>
          </a:ln>
        </p:spPr>
        <p:txBody>
          <a:bodyPr wrap="square" rtlCol="0">
            <a:spAutoFit/>
          </a:bodyPr>
          <a:lstStyle/>
          <a:p>
            <a:pPr algn="ctr"/>
            <a:r>
              <a:rPr lang="en-US" dirty="0"/>
              <a:t>http://doi.org/10.1023.abc</a:t>
            </a:r>
          </a:p>
        </p:txBody>
      </p:sp>
      <p:sp>
        <p:nvSpPr>
          <p:cNvPr id="113" name="TextBox 112"/>
          <p:cNvSpPr txBox="1"/>
          <p:nvPr/>
        </p:nvSpPr>
        <p:spPr>
          <a:xfrm rot="991948">
            <a:off x="4182781" y="1253790"/>
            <a:ext cx="3435067" cy="338554"/>
          </a:xfrm>
          <a:prstGeom prst="rect">
            <a:avLst/>
          </a:prstGeom>
          <a:solidFill>
            <a:schemeClr val="bg1">
              <a:alpha val="68000"/>
            </a:schemeClr>
          </a:solidFill>
          <a:ln>
            <a:solidFill>
              <a:schemeClr val="accent1"/>
            </a:solidFill>
          </a:ln>
        </p:spPr>
        <p:txBody>
          <a:bodyPr wrap="square" rtlCol="0">
            <a:spAutoFit/>
          </a:bodyPr>
          <a:lstStyle/>
          <a:p>
            <a:pPr algn="ctr"/>
            <a:r>
              <a:rPr lang="en-US" sz="1600" dirty="0"/>
              <a:t>http://orcid.org/0000-0000-2314-2353</a:t>
            </a:r>
          </a:p>
        </p:txBody>
      </p:sp>
      <p:grpSp>
        <p:nvGrpSpPr>
          <p:cNvPr id="32" name="Group 31"/>
          <p:cNvGrpSpPr/>
          <p:nvPr/>
        </p:nvGrpSpPr>
        <p:grpSpPr>
          <a:xfrm>
            <a:off x="8100995" y="3049803"/>
            <a:ext cx="1111458" cy="1294200"/>
            <a:chOff x="9047815" y="3064945"/>
            <a:chExt cx="1111458" cy="1294200"/>
          </a:xfrm>
        </p:grpSpPr>
        <p:pic>
          <p:nvPicPr>
            <p:cNvPr id="47" name="Picture 4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89364" y="3064945"/>
              <a:ext cx="1069909" cy="949956"/>
            </a:xfrm>
            <a:prstGeom prst="rect">
              <a:avLst/>
            </a:prstGeom>
          </p:spPr>
        </p:pic>
        <p:sp>
          <p:nvSpPr>
            <p:cNvPr id="58" name="TextBox 57"/>
            <p:cNvSpPr txBox="1"/>
            <p:nvPr/>
          </p:nvSpPr>
          <p:spPr>
            <a:xfrm>
              <a:off x="9047815" y="3959035"/>
              <a:ext cx="1111458" cy="400110"/>
            </a:xfrm>
            <a:prstGeom prst="rect">
              <a:avLst/>
            </a:prstGeom>
            <a:noFill/>
          </p:spPr>
          <p:txBody>
            <a:bodyPr wrap="none" rtlCol="0">
              <a:spAutoFit/>
            </a:bodyPr>
            <a:lstStyle/>
            <a:p>
              <a:pPr algn="ctr"/>
              <a:r>
                <a:rPr lang="en-US" sz="2000" b="1" dirty="0"/>
                <a:t>DATASET</a:t>
              </a:r>
            </a:p>
          </p:txBody>
        </p:sp>
      </p:grpSp>
      <p:sp>
        <p:nvSpPr>
          <p:cNvPr id="60" name="TextBox 59"/>
          <p:cNvSpPr txBox="1"/>
          <p:nvPr/>
        </p:nvSpPr>
        <p:spPr>
          <a:xfrm>
            <a:off x="5664408" y="3126573"/>
            <a:ext cx="949353" cy="400110"/>
          </a:xfrm>
          <a:prstGeom prst="rect">
            <a:avLst/>
          </a:prstGeom>
          <a:noFill/>
        </p:spPr>
        <p:txBody>
          <a:bodyPr wrap="square" rtlCol="0">
            <a:spAutoFit/>
          </a:bodyPr>
          <a:lstStyle/>
          <a:p>
            <a:r>
              <a:rPr lang="en-US" sz="2000" dirty="0"/>
              <a:t>cites</a:t>
            </a:r>
          </a:p>
        </p:txBody>
      </p:sp>
      <p:cxnSp>
        <p:nvCxnSpPr>
          <p:cNvPr id="80" name="Straight Arrow Connector 79"/>
          <p:cNvCxnSpPr/>
          <p:nvPr/>
        </p:nvCxnSpPr>
        <p:spPr>
          <a:xfrm flipH="1" flipV="1">
            <a:off x="6373859" y="1908430"/>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flipH="1" flipV="1">
            <a:off x="1162653" y="1908430"/>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flipH="1">
            <a:off x="1162653" y="4344624"/>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271446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Combined view</a:t>
            </a:r>
          </a:p>
        </p:txBody>
      </p:sp>
      <p:sp>
        <p:nvSpPr>
          <p:cNvPr id="102" name="TextBox 101"/>
          <p:cNvSpPr txBox="1"/>
          <p:nvPr/>
        </p:nvSpPr>
        <p:spPr>
          <a:xfrm rot="19374138">
            <a:off x="6523520" y="4426633"/>
            <a:ext cx="1670156" cy="400110"/>
          </a:xfrm>
          <a:prstGeom prst="rect">
            <a:avLst/>
          </a:prstGeom>
          <a:noFill/>
        </p:spPr>
        <p:txBody>
          <a:bodyPr wrap="square" rtlCol="0">
            <a:spAutoFit/>
          </a:bodyPr>
          <a:lstStyle/>
          <a:p>
            <a:r>
              <a:rPr lang="en-US" sz="2000" dirty="0" err="1"/>
              <a:t>derivedFrom</a:t>
            </a:r>
            <a:endParaRPr lang="en-US" sz="2000" dirty="0"/>
          </a:p>
        </p:txBody>
      </p:sp>
      <p:grpSp>
        <p:nvGrpSpPr>
          <p:cNvPr id="6" name="Group 5"/>
          <p:cNvGrpSpPr/>
          <p:nvPr/>
        </p:nvGrpSpPr>
        <p:grpSpPr>
          <a:xfrm>
            <a:off x="4981372" y="5221249"/>
            <a:ext cx="1545872" cy="1314444"/>
            <a:chOff x="6025171" y="4977903"/>
            <a:chExt cx="1545872" cy="1314444"/>
          </a:xfrm>
        </p:grpSpPr>
        <p:pic>
          <p:nvPicPr>
            <p:cNvPr id="110" name="Picture 10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3779" y="4977903"/>
              <a:ext cx="795006" cy="940835"/>
            </a:xfrm>
            <a:prstGeom prst="rect">
              <a:avLst/>
            </a:prstGeom>
          </p:spPr>
        </p:pic>
        <p:sp>
          <p:nvSpPr>
            <p:cNvPr id="111" name="TextBox 110"/>
            <p:cNvSpPr txBox="1"/>
            <p:nvPr/>
          </p:nvSpPr>
          <p:spPr>
            <a:xfrm>
              <a:off x="6025171" y="5892237"/>
              <a:ext cx="1545872" cy="400110"/>
            </a:xfrm>
            <a:prstGeom prst="rect">
              <a:avLst/>
            </a:prstGeom>
            <a:noFill/>
          </p:spPr>
          <p:txBody>
            <a:bodyPr wrap="none" rtlCol="0">
              <a:spAutoFit/>
            </a:bodyPr>
            <a:lstStyle/>
            <a:p>
              <a:pPr algn="ctr"/>
              <a:r>
                <a:rPr lang="en-US" sz="2000" b="1" dirty="0"/>
                <a:t>BIG DATASET</a:t>
              </a:r>
            </a:p>
          </p:txBody>
        </p:sp>
      </p:grpSp>
      <p:grpSp>
        <p:nvGrpSpPr>
          <p:cNvPr id="7" name="Group 6"/>
          <p:cNvGrpSpPr/>
          <p:nvPr/>
        </p:nvGrpSpPr>
        <p:grpSpPr>
          <a:xfrm>
            <a:off x="10766723" y="5221249"/>
            <a:ext cx="1103700" cy="1260207"/>
            <a:chOff x="10889581" y="5253235"/>
            <a:chExt cx="1103700" cy="1260207"/>
          </a:xfrm>
        </p:grpSpPr>
        <p:sp>
          <p:nvSpPr>
            <p:cNvPr id="33" name="TextBox 32"/>
            <p:cNvSpPr txBox="1"/>
            <p:nvPr/>
          </p:nvSpPr>
          <p:spPr>
            <a:xfrm>
              <a:off x="10889581" y="6113332"/>
              <a:ext cx="1103700" cy="400110"/>
            </a:xfrm>
            <a:prstGeom prst="rect">
              <a:avLst/>
            </a:prstGeom>
            <a:noFill/>
          </p:spPr>
          <p:txBody>
            <a:bodyPr wrap="none" rtlCol="0">
              <a:spAutoFit/>
            </a:bodyPr>
            <a:lstStyle/>
            <a:p>
              <a:pPr algn="ctr"/>
              <a:r>
                <a:rPr lang="en-US" sz="2000" b="1" dirty="0"/>
                <a:t>PROJECT</a:t>
              </a:r>
            </a:p>
          </p:txBody>
        </p:sp>
        <p:sp>
          <p:nvSpPr>
            <p:cNvPr id="34" name="Flowchart: Multidocument 33"/>
            <p:cNvSpPr/>
            <p:nvPr/>
          </p:nvSpPr>
          <p:spPr>
            <a:xfrm>
              <a:off x="10973510" y="5253235"/>
              <a:ext cx="935843" cy="875211"/>
            </a:xfrm>
            <a:prstGeom prst="flowChartMultidocumen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grpSp>
      <p:cxnSp>
        <p:nvCxnSpPr>
          <p:cNvPr id="81" name="Straight Arrow Connector 80"/>
          <p:cNvCxnSpPr/>
          <p:nvPr/>
        </p:nvCxnSpPr>
        <p:spPr>
          <a:xfrm flipH="1">
            <a:off x="6531858" y="4367929"/>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a:off x="9256173" y="4327831"/>
            <a:ext cx="1490770"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8778128" y="660960"/>
            <a:ext cx="2873176" cy="1323439"/>
          </a:xfrm>
          <a:prstGeom prst="rect">
            <a:avLst/>
          </a:prstGeom>
          <a:noFill/>
          <a:ln>
            <a:solidFill>
              <a:schemeClr val="accent1">
                <a:shade val="50000"/>
              </a:schemeClr>
            </a:solidFill>
          </a:ln>
        </p:spPr>
        <p:txBody>
          <a:bodyPr wrap="square" rtlCol="0">
            <a:spAutoFit/>
          </a:bodyPr>
          <a:lstStyle/>
          <a:p>
            <a:pPr algn="ctr"/>
            <a:r>
              <a:rPr lang="en-US" sz="4000" dirty="0"/>
              <a:t>add OSF project</a:t>
            </a:r>
          </a:p>
        </p:txBody>
      </p:sp>
      <p:sp>
        <p:nvSpPr>
          <p:cNvPr id="85" name="TextBox 84"/>
          <p:cNvSpPr txBox="1"/>
          <p:nvPr/>
        </p:nvSpPr>
        <p:spPr>
          <a:xfrm rot="2276285">
            <a:off x="9525591" y="4426633"/>
            <a:ext cx="892041" cy="400110"/>
          </a:xfrm>
          <a:prstGeom prst="rect">
            <a:avLst/>
          </a:prstGeom>
          <a:noFill/>
        </p:spPr>
        <p:txBody>
          <a:bodyPr wrap="square" rtlCol="0">
            <a:spAutoFit/>
          </a:bodyPr>
          <a:lstStyle/>
          <a:p>
            <a:r>
              <a:rPr lang="en-US" sz="2000" dirty="0" err="1"/>
              <a:t>partOf</a:t>
            </a:r>
            <a:endParaRPr lang="en-US" sz="2000" dirty="0"/>
          </a:p>
        </p:txBody>
      </p:sp>
      <p:cxnSp>
        <p:nvCxnSpPr>
          <p:cNvPr id="96" name="Straight Arrow Connector 95"/>
          <p:cNvCxnSpPr/>
          <p:nvPr/>
        </p:nvCxnSpPr>
        <p:spPr>
          <a:xfrm>
            <a:off x="3803626" y="3526683"/>
            <a:ext cx="4338918" cy="8701"/>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grpSp>
        <p:nvGrpSpPr>
          <p:cNvPr id="97" name="Group 96"/>
          <p:cNvGrpSpPr/>
          <p:nvPr/>
        </p:nvGrpSpPr>
        <p:grpSpPr>
          <a:xfrm>
            <a:off x="2700971" y="3031034"/>
            <a:ext cx="1047786" cy="1312969"/>
            <a:chOff x="2293877" y="3371939"/>
            <a:chExt cx="1172260" cy="1531416"/>
          </a:xfrm>
        </p:grpSpPr>
        <p:pic>
          <p:nvPicPr>
            <p:cNvPr id="98" name="Picture 9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60761" y="3371939"/>
              <a:ext cx="838490" cy="1064737"/>
            </a:xfrm>
            <a:prstGeom prst="rect">
              <a:avLst/>
            </a:prstGeom>
          </p:spPr>
        </p:pic>
        <p:sp>
          <p:nvSpPr>
            <p:cNvPr id="99" name="TextBox 98"/>
            <p:cNvSpPr txBox="1"/>
            <p:nvPr/>
          </p:nvSpPr>
          <p:spPr>
            <a:xfrm>
              <a:off x="2293877" y="4436676"/>
              <a:ext cx="1172260" cy="466679"/>
            </a:xfrm>
            <a:prstGeom prst="rect">
              <a:avLst/>
            </a:prstGeom>
            <a:noFill/>
          </p:spPr>
          <p:txBody>
            <a:bodyPr wrap="none" rtlCol="0">
              <a:spAutoFit/>
            </a:bodyPr>
            <a:lstStyle/>
            <a:p>
              <a:pPr algn="ctr"/>
              <a:r>
                <a:rPr lang="en-US" sz="2000" b="1" dirty="0"/>
                <a:t>ARTICLE</a:t>
              </a:r>
            </a:p>
          </p:txBody>
        </p:sp>
      </p:grpSp>
      <p:grpSp>
        <p:nvGrpSpPr>
          <p:cNvPr id="100" name="Group 99"/>
          <p:cNvGrpSpPr/>
          <p:nvPr/>
        </p:nvGrpSpPr>
        <p:grpSpPr>
          <a:xfrm>
            <a:off x="5349541" y="1050609"/>
            <a:ext cx="1050993" cy="1378826"/>
            <a:chOff x="884070" y="4544744"/>
            <a:chExt cx="1205515" cy="1579083"/>
          </a:xfrm>
        </p:grpSpPr>
        <p:pic>
          <p:nvPicPr>
            <p:cNvPr id="101" name="Picture 10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4795" y="4544744"/>
              <a:ext cx="899659" cy="1135377"/>
            </a:xfrm>
            <a:prstGeom prst="rect">
              <a:avLst/>
            </a:prstGeom>
            <a:effectLst>
              <a:glow rad="50800">
                <a:schemeClr val="bg1">
                  <a:alpha val="23000"/>
                </a:schemeClr>
              </a:glow>
            </a:effectLst>
          </p:spPr>
        </p:pic>
        <p:sp>
          <p:nvSpPr>
            <p:cNvPr id="103" name="TextBox 102"/>
            <p:cNvSpPr txBox="1"/>
            <p:nvPr/>
          </p:nvSpPr>
          <p:spPr>
            <a:xfrm>
              <a:off x="884070" y="5665606"/>
              <a:ext cx="1205515" cy="458221"/>
            </a:xfrm>
            <a:prstGeom prst="rect">
              <a:avLst/>
            </a:prstGeom>
            <a:noFill/>
          </p:spPr>
          <p:txBody>
            <a:bodyPr wrap="none" rtlCol="0">
              <a:spAutoFit/>
            </a:bodyPr>
            <a:lstStyle/>
            <a:p>
              <a:pPr algn="ctr"/>
              <a:r>
                <a:rPr lang="en-US" sz="2000" b="1" dirty="0"/>
                <a:t>PERSON</a:t>
              </a:r>
            </a:p>
          </p:txBody>
        </p:sp>
      </p:grpSp>
      <p:cxnSp>
        <p:nvCxnSpPr>
          <p:cNvPr id="104" name="Straight Arrow Connector 103"/>
          <p:cNvCxnSpPr/>
          <p:nvPr/>
        </p:nvCxnSpPr>
        <p:spPr>
          <a:xfrm flipV="1">
            <a:off x="3846327" y="1908430"/>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sp>
        <p:nvSpPr>
          <p:cNvPr id="105" name="TextBox 104"/>
          <p:cNvSpPr txBox="1"/>
          <p:nvPr/>
        </p:nvSpPr>
        <p:spPr>
          <a:xfrm rot="19370197">
            <a:off x="3824636" y="2254310"/>
            <a:ext cx="983256" cy="400110"/>
          </a:xfrm>
          <a:prstGeom prst="rect">
            <a:avLst/>
          </a:prstGeom>
          <a:noFill/>
        </p:spPr>
        <p:txBody>
          <a:bodyPr wrap="square" rtlCol="0">
            <a:spAutoFit/>
          </a:bodyPr>
          <a:lstStyle/>
          <a:p>
            <a:r>
              <a:rPr lang="en-US" sz="2000" dirty="0"/>
              <a:t>creator</a:t>
            </a:r>
          </a:p>
        </p:txBody>
      </p:sp>
      <p:sp>
        <p:nvSpPr>
          <p:cNvPr id="106" name="TextBox 105"/>
          <p:cNvSpPr txBox="1"/>
          <p:nvPr/>
        </p:nvSpPr>
        <p:spPr>
          <a:xfrm rot="2241212">
            <a:off x="1718903" y="2253658"/>
            <a:ext cx="888057" cy="400110"/>
          </a:xfrm>
          <a:prstGeom prst="rect">
            <a:avLst/>
          </a:prstGeom>
          <a:noFill/>
        </p:spPr>
        <p:txBody>
          <a:bodyPr wrap="square" rtlCol="0">
            <a:spAutoFit/>
          </a:bodyPr>
          <a:lstStyle/>
          <a:p>
            <a:r>
              <a:rPr lang="en-US" sz="2000" dirty="0" err="1"/>
              <a:t>partOf</a:t>
            </a:r>
            <a:endParaRPr lang="en-US" sz="2000" dirty="0"/>
          </a:p>
        </p:txBody>
      </p:sp>
      <p:sp>
        <p:nvSpPr>
          <p:cNvPr id="107" name="TextBox 106"/>
          <p:cNvSpPr txBox="1"/>
          <p:nvPr/>
        </p:nvSpPr>
        <p:spPr>
          <a:xfrm rot="19397213">
            <a:off x="1540879" y="4486152"/>
            <a:ext cx="716687" cy="400110"/>
          </a:xfrm>
          <a:prstGeom prst="rect">
            <a:avLst/>
          </a:prstGeom>
          <a:noFill/>
        </p:spPr>
        <p:txBody>
          <a:bodyPr wrap="square" rtlCol="0">
            <a:spAutoFit/>
          </a:bodyPr>
          <a:lstStyle/>
          <a:p>
            <a:r>
              <a:rPr lang="en-US" sz="2000" dirty="0"/>
              <a:t>cites</a:t>
            </a:r>
          </a:p>
        </p:txBody>
      </p:sp>
      <p:grpSp>
        <p:nvGrpSpPr>
          <p:cNvPr id="108" name="Group 107"/>
          <p:cNvGrpSpPr/>
          <p:nvPr/>
        </p:nvGrpSpPr>
        <p:grpSpPr>
          <a:xfrm>
            <a:off x="107539" y="1074998"/>
            <a:ext cx="1186543" cy="1330048"/>
            <a:chOff x="5219441" y="1429232"/>
            <a:chExt cx="1186542" cy="1330046"/>
          </a:xfrm>
        </p:grpSpPr>
        <p:pic>
          <p:nvPicPr>
            <p:cNvPr id="109" name="Picture 10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23774" y="1429232"/>
              <a:ext cx="711723" cy="899967"/>
            </a:xfrm>
            <a:prstGeom prst="rect">
              <a:avLst/>
            </a:prstGeom>
            <a:solidFill>
              <a:schemeClr val="bg1"/>
            </a:solidFill>
          </p:spPr>
        </p:pic>
        <p:sp>
          <p:nvSpPr>
            <p:cNvPr id="114" name="TextBox 113"/>
            <p:cNvSpPr txBox="1"/>
            <p:nvPr/>
          </p:nvSpPr>
          <p:spPr>
            <a:xfrm>
              <a:off x="5219441" y="2359169"/>
              <a:ext cx="1186542" cy="400109"/>
            </a:xfrm>
            <a:prstGeom prst="rect">
              <a:avLst/>
            </a:prstGeom>
            <a:noFill/>
          </p:spPr>
          <p:txBody>
            <a:bodyPr wrap="none" rtlCol="0">
              <a:spAutoFit/>
            </a:bodyPr>
            <a:lstStyle/>
            <a:p>
              <a:pPr algn="ctr"/>
              <a:r>
                <a:rPr lang="en-US" sz="2000" b="1" dirty="0"/>
                <a:t>JOURNAL</a:t>
              </a:r>
            </a:p>
          </p:txBody>
        </p:sp>
      </p:grpSp>
      <p:grpSp>
        <p:nvGrpSpPr>
          <p:cNvPr id="115" name="Group 114"/>
          <p:cNvGrpSpPr/>
          <p:nvPr/>
        </p:nvGrpSpPr>
        <p:grpSpPr>
          <a:xfrm>
            <a:off x="176917" y="5284560"/>
            <a:ext cx="1047786" cy="1311441"/>
            <a:chOff x="2298258" y="3371939"/>
            <a:chExt cx="1163500" cy="1532198"/>
          </a:xfrm>
        </p:grpSpPr>
        <p:pic>
          <p:nvPicPr>
            <p:cNvPr id="116" name="Picture 1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60761" y="3371939"/>
              <a:ext cx="838490" cy="1064737"/>
            </a:xfrm>
            <a:prstGeom prst="rect">
              <a:avLst/>
            </a:prstGeom>
          </p:spPr>
        </p:pic>
        <p:sp>
          <p:nvSpPr>
            <p:cNvPr id="117" name="TextBox 116"/>
            <p:cNvSpPr txBox="1"/>
            <p:nvPr/>
          </p:nvSpPr>
          <p:spPr>
            <a:xfrm>
              <a:off x="2298258" y="4436676"/>
              <a:ext cx="1163500" cy="467461"/>
            </a:xfrm>
            <a:prstGeom prst="rect">
              <a:avLst/>
            </a:prstGeom>
            <a:noFill/>
          </p:spPr>
          <p:txBody>
            <a:bodyPr wrap="none" rtlCol="0">
              <a:spAutoFit/>
            </a:bodyPr>
            <a:lstStyle/>
            <a:p>
              <a:pPr algn="ctr"/>
              <a:r>
                <a:rPr lang="en-US" sz="2000" b="1" dirty="0"/>
                <a:t>ARTICLE</a:t>
              </a:r>
            </a:p>
          </p:txBody>
        </p:sp>
      </p:grpSp>
      <p:sp>
        <p:nvSpPr>
          <p:cNvPr id="118" name="TextBox 117"/>
          <p:cNvSpPr txBox="1"/>
          <p:nvPr/>
        </p:nvSpPr>
        <p:spPr>
          <a:xfrm rot="2207400">
            <a:off x="6907605" y="2253658"/>
            <a:ext cx="994301" cy="400110"/>
          </a:xfrm>
          <a:prstGeom prst="rect">
            <a:avLst/>
          </a:prstGeom>
          <a:noFill/>
        </p:spPr>
        <p:txBody>
          <a:bodyPr wrap="square" rtlCol="0">
            <a:spAutoFit/>
          </a:bodyPr>
          <a:lstStyle/>
          <a:p>
            <a:r>
              <a:rPr lang="en-US" sz="2000" dirty="0"/>
              <a:t>creator</a:t>
            </a:r>
          </a:p>
        </p:txBody>
      </p:sp>
      <p:sp>
        <p:nvSpPr>
          <p:cNvPr id="119" name="TextBox 118"/>
          <p:cNvSpPr txBox="1"/>
          <p:nvPr/>
        </p:nvSpPr>
        <p:spPr>
          <a:xfrm rot="20496016">
            <a:off x="1921280" y="3356528"/>
            <a:ext cx="2820647" cy="369332"/>
          </a:xfrm>
          <a:prstGeom prst="rect">
            <a:avLst/>
          </a:prstGeom>
          <a:solidFill>
            <a:schemeClr val="bg1">
              <a:alpha val="68000"/>
            </a:schemeClr>
          </a:solidFill>
          <a:ln>
            <a:solidFill>
              <a:schemeClr val="accent1"/>
            </a:solidFill>
          </a:ln>
        </p:spPr>
        <p:txBody>
          <a:bodyPr wrap="square" rtlCol="0">
            <a:spAutoFit/>
          </a:bodyPr>
          <a:lstStyle/>
          <a:p>
            <a:pPr algn="ctr"/>
            <a:r>
              <a:rPr lang="en-US" dirty="0"/>
              <a:t>http://doi.org/10.1023.abc</a:t>
            </a:r>
          </a:p>
        </p:txBody>
      </p:sp>
      <p:sp>
        <p:nvSpPr>
          <p:cNvPr id="120" name="TextBox 119"/>
          <p:cNvSpPr txBox="1"/>
          <p:nvPr/>
        </p:nvSpPr>
        <p:spPr>
          <a:xfrm rot="991948">
            <a:off x="4182781" y="1253790"/>
            <a:ext cx="3435067" cy="338554"/>
          </a:xfrm>
          <a:prstGeom prst="rect">
            <a:avLst/>
          </a:prstGeom>
          <a:solidFill>
            <a:schemeClr val="bg1">
              <a:alpha val="68000"/>
            </a:schemeClr>
          </a:solidFill>
          <a:ln>
            <a:solidFill>
              <a:schemeClr val="accent1"/>
            </a:solidFill>
          </a:ln>
        </p:spPr>
        <p:txBody>
          <a:bodyPr wrap="square" rtlCol="0">
            <a:spAutoFit/>
          </a:bodyPr>
          <a:lstStyle/>
          <a:p>
            <a:pPr algn="ctr"/>
            <a:r>
              <a:rPr lang="en-US" sz="1600" dirty="0"/>
              <a:t>http://orcid.org/0000-0000-2314-2353</a:t>
            </a:r>
          </a:p>
        </p:txBody>
      </p:sp>
      <p:grpSp>
        <p:nvGrpSpPr>
          <p:cNvPr id="121" name="Group 120"/>
          <p:cNvGrpSpPr/>
          <p:nvPr/>
        </p:nvGrpSpPr>
        <p:grpSpPr>
          <a:xfrm>
            <a:off x="8100995" y="3049803"/>
            <a:ext cx="1111458" cy="1294200"/>
            <a:chOff x="9047815" y="3064945"/>
            <a:chExt cx="1111458" cy="1294200"/>
          </a:xfrm>
        </p:grpSpPr>
        <p:pic>
          <p:nvPicPr>
            <p:cNvPr id="122" name="Picture 12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89364" y="3064945"/>
              <a:ext cx="1069909" cy="949956"/>
            </a:xfrm>
            <a:prstGeom prst="rect">
              <a:avLst/>
            </a:prstGeom>
          </p:spPr>
        </p:pic>
        <p:sp>
          <p:nvSpPr>
            <p:cNvPr id="123" name="TextBox 122"/>
            <p:cNvSpPr txBox="1"/>
            <p:nvPr/>
          </p:nvSpPr>
          <p:spPr>
            <a:xfrm>
              <a:off x="9047815" y="3959035"/>
              <a:ext cx="1111458" cy="400110"/>
            </a:xfrm>
            <a:prstGeom prst="rect">
              <a:avLst/>
            </a:prstGeom>
            <a:noFill/>
          </p:spPr>
          <p:txBody>
            <a:bodyPr wrap="none" rtlCol="0">
              <a:spAutoFit/>
            </a:bodyPr>
            <a:lstStyle/>
            <a:p>
              <a:pPr algn="ctr"/>
              <a:r>
                <a:rPr lang="en-US" sz="2000" b="1" dirty="0"/>
                <a:t>DATASET</a:t>
              </a:r>
            </a:p>
          </p:txBody>
        </p:sp>
      </p:grpSp>
      <p:sp>
        <p:nvSpPr>
          <p:cNvPr id="124" name="TextBox 123"/>
          <p:cNvSpPr txBox="1"/>
          <p:nvPr/>
        </p:nvSpPr>
        <p:spPr>
          <a:xfrm>
            <a:off x="5664408" y="3126573"/>
            <a:ext cx="949353" cy="400110"/>
          </a:xfrm>
          <a:prstGeom prst="rect">
            <a:avLst/>
          </a:prstGeom>
          <a:noFill/>
        </p:spPr>
        <p:txBody>
          <a:bodyPr wrap="square" rtlCol="0">
            <a:spAutoFit/>
          </a:bodyPr>
          <a:lstStyle/>
          <a:p>
            <a:r>
              <a:rPr lang="en-US" sz="2000" dirty="0"/>
              <a:t>cites</a:t>
            </a:r>
          </a:p>
        </p:txBody>
      </p:sp>
      <p:cxnSp>
        <p:nvCxnSpPr>
          <p:cNvPr id="125" name="Straight Arrow Connector 124"/>
          <p:cNvCxnSpPr/>
          <p:nvPr/>
        </p:nvCxnSpPr>
        <p:spPr>
          <a:xfrm flipH="1" flipV="1">
            <a:off x="6373859" y="1908430"/>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cxnSp>
        <p:nvCxnSpPr>
          <p:cNvPr id="126" name="Straight Arrow Connector 125"/>
          <p:cNvCxnSpPr/>
          <p:nvPr/>
        </p:nvCxnSpPr>
        <p:spPr>
          <a:xfrm flipH="1" flipV="1">
            <a:off x="1162653" y="1908430"/>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cxnSp>
        <p:nvCxnSpPr>
          <p:cNvPr id="127" name="Straight Arrow Connector 126"/>
          <p:cNvCxnSpPr/>
          <p:nvPr/>
        </p:nvCxnSpPr>
        <p:spPr>
          <a:xfrm flipH="1">
            <a:off x="1162653" y="4344624"/>
            <a:ext cx="1505149" cy="1133020"/>
          </a:xfrm>
          <a:prstGeom prst="straightConnector1">
            <a:avLst/>
          </a:prstGeom>
          <a:ln w="66675" cmpd="sng">
            <a:solidFill>
              <a:schemeClr val="tx1">
                <a:lumMod val="65000"/>
                <a:lumOff val="35000"/>
              </a:schemeClr>
            </a:solidFill>
            <a:round/>
            <a:headEnd w="lg" len="med"/>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8637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352342" y="240819"/>
            <a:ext cx="11518084" cy="910003"/>
          </a:xfrm>
        </p:spPr>
        <p:txBody>
          <a:bodyPr>
            <a:normAutofit/>
          </a:bodyPr>
          <a:lstStyle/>
          <a:p>
            <a:r>
              <a:rPr lang="en-US" dirty="0"/>
              <a:t>View of a scholarly work</a:t>
            </a:r>
          </a:p>
        </p:txBody>
      </p:sp>
      <p:pic>
        <p:nvPicPr>
          <p:cNvPr id="41" name="Picture 4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94083" y="3110056"/>
            <a:ext cx="792895" cy="1011531"/>
          </a:xfrm>
          <a:prstGeom prst="rect">
            <a:avLst/>
          </a:prstGeom>
        </p:spPr>
      </p:pic>
      <p:pic>
        <p:nvPicPr>
          <p:cNvPr id="42" name="Picture 4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9249485" y="1074217"/>
            <a:ext cx="796594" cy="1115252"/>
          </a:xfrm>
          <a:prstGeom prst="rect">
            <a:avLst/>
          </a:prstGeom>
        </p:spPr>
      </p:pic>
      <p:pic>
        <p:nvPicPr>
          <p:cNvPr id="43" name="Picture 4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28502" y="3265889"/>
            <a:ext cx="795006" cy="940835"/>
          </a:xfrm>
          <a:prstGeom prst="rect">
            <a:avLst/>
          </a:prstGeom>
        </p:spPr>
      </p:pic>
      <p:pic>
        <p:nvPicPr>
          <p:cNvPr id="44" name="Picture 4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42417" y="1327618"/>
            <a:ext cx="1221296" cy="949956"/>
          </a:xfrm>
          <a:prstGeom prst="rect">
            <a:avLst/>
          </a:prstGeom>
        </p:spPr>
      </p:pic>
      <p:grpSp>
        <p:nvGrpSpPr>
          <p:cNvPr id="46" name="Group 45"/>
          <p:cNvGrpSpPr/>
          <p:nvPr/>
        </p:nvGrpSpPr>
        <p:grpSpPr>
          <a:xfrm>
            <a:off x="1025025" y="1463672"/>
            <a:ext cx="961561" cy="1079991"/>
            <a:chOff x="800856" y="4470525"/>
            <a:chExt cx="1103598" cy="1209596"/>
          </a:xfrm>
        </p:grpSpPr>
        <p:pic>
          <p:nvPicPr>
            <p:cNvPr id="47" name="Picture 4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0856" y="4470525"/>
              <a:ext cx="899659" cy="1135377"/>
            </a:xfrm>
            <a:prstGeom prst="rect">
              <a:avLst/>
            </a:prstGeom>
          </p:spPr>
        </p:pic>
        <p:pic>
          <p:nvPicPr>
            <p:cNvPr id="48" name="Picture 4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4795" y="4544744"/>
              <a:ext cx="899659" cy="1135377"/>
            </a:xfrm>
            <a:prstGeom prst="rect">
              <a:avLst/>
            </a:prstGeom>
            <a:effectLst>
              <a:glow rad="50800">
                <a:schemeClr val="bg1">
                  <a:alpha val="23000"/>
                </a:schemeClr>
              </a:glow>
            </a:effectLst>
          </p:spPr>
        </p:pic>
      </p:grpSp>
      <p:pic>
        <p:nvPicPr>
          <p:cNvPr id="49" name="Picture 4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88363" y="3395839"/>
            <a:ext cx="740870" cy="940776"/>
          </a:xfrm>
          <a:prstGeom prst="rect">
            <a:avLst/>
          </a:prstGeom>
        </p:spPr>
      </p:pic>
      <p:cxnSp>
        <p:nvCxnSpPr>
          <p:cNvPr id="53" name="Straight Arrow Connector 52"/>
          <p:cNvCxnSpPr/>
          <p:nvPr/>
        </p:nvCxnSpPr>
        <p:spPr>
          <a:xfrm flipH="1" flipV="1">
            <a:off x="2154038" y="2411438"/>
            <a:ext cx="1026081" cy="940012"/>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6187607" y="2389189"/>
            <a:ext cx="891405" cy="962261"/>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V="1">
            <a:off x="6592693" y="1804300"/>
            <a:ext cx="2315536" cy="7603"/>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V="1">
            <a:off x="4012707" y="2411438"/>
            <a:ext cx="965632" cy="940012"/>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9892988" y="2404577"/>
            <a:ext cx="784501" cy="1003522"/>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rot="2507875">
            <a:off x="2608581" y="2614825"/>
            <a:ext cx="840155" cy="523220"/>
          </a:xfrm>
          <a:prstGeom prst="rect">
            <a:avLst/>
          </a:prstGeom>
          <a:noFill/>
        </p:spPr>
        <p:txBody>
          <a:bodyPr wrap="square" rtlCol="0">
            <a:spAutoFit/>
          </a:bodyPr>
          <a:lstStyle/>
          <a:p>
            <a:r>
              <a:rPr lang="en-US" sz="2800" dirty="0"/>
              <a:t>by</a:t>
            </a:r>
          </a:p>
        </p:txBody>
      </p:sp>
      <p:sp>
        <p:nvSpPr>
          <p:cNvPr id="63" name="TextBox 62"/>
          <p:cNvSpPr txBox="1"/>
          <p:nvPr/>
        </p:nvSpPr>
        <p:spPr>
          <a:xfrm rot="18978076">
            <a:off x="3823443" y="2474650"/>
            <a:ext cx="984013" cy="523220"/>
          </a:xfrm>
          <a:prstGeom prst="rect">
            <a:avLst/>
          </a:prstGeom>
          <a:noFill/>
        </p:spPr>
        <p:txBody>
          <a:bodyPr wrap="square" rtlCol="0">
            <a:spAutoFit/>
          </a:bodyPr>
          <a:lstStyle/>
          <a:p>
            <a:r>
              <a:rPr lang="en-US" sz="2800" dirty="0"/>
              <a:t>used</a:t>
            </a:r>
          </a:p>
        </p:txBody>
      </p:sp>
      <p:sp>
        <p:nvSpPr>
          <p:cNvPr id="64" name="TextBox 63"/>
          <p:cNvSpPr txBox="1"/>
          <p:nvPr/>
        </p:nvSpPr>
        <p:spPr>
          <a:xfrm rot="2816314">
            <a:off x="6398575" y="2436126"/>
            <a:ext cx="937146" cy="523220"/>
          </a:xfrm>
          <a:prstGeom prst="rect">
            <a:avLst/>
          </a:prstGeom>
          <a:noFill/>
        </p:spPr>
        <p:txBody>
          <a:bodyPr wrap="square" rtlCol="0">
            <a:spAutoFit/>
          </a:bodyPr>
          <a:lstStyle/>
          <a:p>
            <a:r>
              <a:rPr lang="en-US" sz="2800" dirty="0"/>
              <a:t>from</a:t>
            </a:r>
          </a:p>
        </p:txBody>
      </p:sp>
      <p:sp>
        <p:nvSpPr>
          <p:cNvPr id="65" name="TextBox 64"/>
          <p:cNvSpPr txBox="1"/>
          <p:nvPr/>
        </p:nvSpPr>
        <p:spPr>
          <a:xfrm>
            <a:off x="6969638" y="1257825"/>
            <a:ext cx="1561646" cy="523220"/>
          </a:xfrm>
          <a:prstGeom prst="rect">
            <a:avLst/>
          </a:prstGeom>
          <a:noFill/>
        </p:spPr>
        <p:txBody>
          <a:bodyPr wrap="none" rtlCol="0">
            <a:spAutoFit/>
          </a:bodyPr>
          <a:lstStyle/>
          <a:p>
            <a:r>
              <a:rPr lang="en-US" sz="2800" dirty="0"/>
              <a:t>output of</a:t>
            </a:r>
          </a:p>
        </p:txBody>
      </p:sp>
      <p:sp>
        <p:nvSpPr>
          <p:cNvPr id="66" name="TextBox 65"/>
          <p:cNvSpPr txBox="1"/>
          <p:nvPr/>
        </p:nvSpPr>
        <p:spPr>
          <a:xfrm rot="3230645">
            <a:off x="10162837" y="2412828"/>
            <a:ext cx="636356" cy="523220"/>
          </a:xfrm>
          <a:prstGeom prst="rect">
            <a:avLst/>
          </a:prstGeom>
          <a:noFill/>
        </p:spPr>
        <p:txBody>
          <a:bodyPr wrap="square" rtlCol="0">
            <a:spAutoFit/>
          </a:bodyPr>
          <a:lstStyle/>
          <a:p>
            <a:r>
              <a:rPr lang="en-US" sz="2800" dirty="0"/>
              <a:t>by</a:t>
            </a:r>
          </a:p>
        </p:txBody>
      </p:sp>
      <p:pic>
        <p:nvPicPr>
          <p:cNvPr id="69" name="Picture 68"/>
          <p:cNvPicPr>
            <a:picLocks noChangeAspect="1"/>
          </p:cNvPicPr>
          <p:nvPr/>
        </p:nvPicPr>
        <p:blipFill>
          <a:blip r:embed="rId8"/>
          <a:stretch>
            <a:fillRect/>
          </a:stretch>
        </p:blipFill>
        <p:spPr>
          <a:xfrm>
            <a:off x="9073390" y="5279044"/>
            <a:ext cx="959994" cy="1099968"/>
          </a:xfrm>
          <a:prstGeom prst="rect">
            <a:avLst/>
          </a:prstGeom>
        </p:spPr>
      </p:pic>
      <p:sp>
        <p:nvSpPr>
          <p:cNvPr id="71" name="TextBox 70"/>
          <p:cNvSpPr txBox="1"/>
          <p:nvPr/>
        </p:nvSpPr>
        <p:spPr>
          <a:xfrm rot="2918930">
            <a:off x="8335939" y="4336015"/>
            <a:ext cx="701083" cy="523220"/>
          </a:xfrm>
          <a:prstGeom prst="rect">
            <a:avLst/>
          </a:prstGeom>
          <a:noFill/>
        </p:spPr>
        <p:txBody>
          <a:bodyPr wrap="square" rtlCol="0">
            <a:spAutoFit/>
          </a:bodyPr>
          <a:lstStyle/>
          <a:p>
            <a:pPr algn="ctr"/>
            <a:r>
              <a:rPr lang="en-US" sz="2800" dirty="0"/>
              <a:t>by</a:t>
            </a:r>
          </a:p>
        </p:txBody>
      </p:sp>
      <p:sp>
        <p:nvSpPr>
          <p:cNvPr id="72" name="TextBox 71"/>
          <p:cNvSpPr txBox="1"/>
          <p:nvPr/>
        </p:nvSpPr>
        <p:spPr>
          <a:xfrm rot="19357988">
            <a:off x="1812432" y="4245785"/>
            <a:ext cx="991883" cy="523220"/>
          </a:xfrm>
          <a:prstGeom prst="rect">
            <a:avLst/>
          </a:prstGeom>
          <a:noFill/>
        </p:spPr>
        <p:txBody>
          <a:bodyPr wrap="square" rtlCol="0">
            <a:spAutoFit/>
          </a:bodyPr>
          <a:lstStyle/>
          <a:p>
            <a:pPr algn="ctr"/>
            <a:r>
              <a:rPr lang="en-US" sz="2800" dirty="0"/>
              <a:t>cites</a:t>
            </a:r>
          </a:p>
        </p:txBody>
      </p:sp>
      <p:cxnSp>
        <p:nvCxnSpPr>
          <p:cNvPr id="73" name="Straight Arrow Connector 72"/>
          <p:cNvCxnSpPr/>
          <p:nvPr/>
        </p:nvCxnSpPr>
        <p:spPr>
          <a:xfrm>
            <a:off x="8112980" y="4329913"/>
            <a:ext cx="891327" cy="1093929"/>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5076149" y="2189134"/>
            <a:ext cx="1111458" cy="400110"/>
          </a:xfrm>
          <a:prstGeom prst="rect">
            <a:avLst/>
          </a:prstGeom>
          <a:noFill/>
        </p:spPr>
        <p:txBody>
          <a:bodyPr wrap="none" rtlCol="0">
            <a:spAutoFit/>
          </a:bodyPr>
          <a:lstStyle/>
          <a:p>
            <a:pPr algn="ctr"/>
            <a:r>
              <a:rPr lang="en-US" sz="2000" b="1" dirty="0"/>
              <a:t>DATASET</a:t>
            </a:r>
          </a:p>
        </p:txBody>
      </p:sp>
      <p:sp>
        <p:nvSpPr>
          <p:cNvPr id="79" name="TextBox 78"/>
          <p:cNvSpPr txBox="1"/>
          <p:nvPr/>
        </p:nvSpPr>
        <p:spPr>
          <a:xfrm>
            <a:off x="7080327" y="4206724"/>
            <a:ext cx="1111458" cy="707886"/>
          </a:xfrm>
          <a:prstGeom prst="rect">
            <a:avLst/>
          </a:prstGeom>
          <a:noFill/>
        </p:spPr>
        <p:txBody>
          <a:bodyPr wrap="none" rtlCol="0">
            <a:spAutoFit/>
          </a:bodyPr>
          <a:lstStyle/>
          <a:p>
            <a:pPr algn="ctr"/>
            <a:r>
              <a:rPr lang="en-US" sz="2000" b="1" dirty="0"/>
              <a:t>BIG</a:t>
            </a:r>
          </a:p>
          <a:p>
            <a:pPr algn="ctr"/>
            <a:r>
              <a:rPr lang="en-US" sz="2000" b="1" dirty="0"/>
              <a:t>DATASET</a:t>
            </a:r>
          </a:p>
        </p:txBody>
      </p:sp>
      <p:sp>
        <p:nvSpPr>
          <p:cNvPr id="83" name="TextBox 82"/>
          <p:cNvSpPr txBox="1"/>
          <p:nvPr/>
        </p:nvSpPr>
        <p:spPr>
          <a:xfrm>
            <a:off x="9266768" y="1934021"/>
            <a:ext cx="779124" cy="400110"/>
          </a:xfrm>
          <a:prstGeom prst="rect">
            <a:avLst/>
          </a:prstGeom>
          <a:noFill/>
        </p:spPr>
        <p:txBody>
          <a:bodyPr wrap="none" rtlCol="0">
            <a:spAutoFit/>
          </a:bodyPr>
          <a:lstStyle/>
          <a:p>
            <a:pPr algn="ctr"/>
            <a:r>
              <a:rPr lang="en-US" sz="2000" b="1" dirty="0"/>
              <a:t>CODE</a:t>
            </a:r>
          </a:p>
        </p:txBody>
      </p:sp>
      <p:sp>
        <p:nvSpPr>
          <p:cNvPr id="85" name="TextBox 84"/>
          <p:cNvSpPr txBox="1"/>
          <p:nvPr/>
        </p:nvSpPr>
        <p:spPr>
          <a:xfrm>
            <a:off x="10407071" y="4170327"/>
            <a:ext cx="1432122" cy="400110"/>
          </a:xfrm>
          <a:prstGeom prst="rect">
            <a:avLst/>
          </a:prstGeom>
          <a:noFill/>
        </p:spPr>
        <p:txBody>
          <a:bodyPr wrap="none" rtlCol="0">
            <a:spAutoFit/>
          </a:bodyPr>
          <a:lstStyle/>
          <a:p>
            <a:pPr algn="ctr"/>
            <a:r>
              <a:rPr lang="en-US" sz="2000" b="1" dirty="0"/>
              <a:t>DEVELOPER</a:t>
            </a:r>
          </a:p>
        </p:txBody>
      </p:sp>
      <p:sp>
        <p:nvSpPr>
          <p:cNvPr id="86" name="TextBox 85"/>
          <p:cNvSpPr txBox="1"/>
          <p:nvPr/>
        </p:nvSpPr>
        <p:spPr>
          <a:xfrm>
            <a:off x="900340" y="2543663"/>
            <a:ext cx="1227772" cy="400110"/>
          </a:xfrm>
          <a:prstGeom prst="rect">
            <a:avLst/>
          </a:prstGeom>
          <a:noFill/>
        </p:spPr>
        <p:txBody>
          <a:bodyPr wrap="none" rtlCol="0">
            <a:spAutoFit/>
          </a:bodyPr>
          <a:lstStyle/>
          <a:p>
            <a:pPr algn="ctr"/>
            <a:r>
              <a:rPr lang="en-US" sz="2000" b="1" dirty="0"/>
              <a:t>AUTHORS</a:t>
            </a:r>
          </a:p>
        </p:txBody>
      </p:sp>
      <p:sp>
        <p:nvSpPr>
          <p:cNvPr id="87" name="TextBox 86"/>
          <p:cNvSpPr txBox="1"/>
          <p:nvPr/>
        </p:nvSpPr>
        <p:spPr>
          <a:xfrm>
            <a:off x="9229408" y="6353012"/>
            <a:ext cx="663580" cy="400110"/>
          </a:xfrm>
          <a:prstGeom prst="rect">
            <a:avLst/>
          </a:prstGeom>
          <a:noFill/>
        </p:spPr>
        <p:txBody>
          <a:bodyPr wrap="none" rtlCol="0">
            <a:spAutoFit/>
          </a:bodyPr>
          <a:lstStyle/>
          <a:p>
            <a:pPr algn="ctr"/>
            <a:r>
              <a:rPr lang="en-US" sz="2000" b="1" dirty="0"/>
              <a:t>ORG</a:t>
            </a:r>
          </a:p>
        </p:txBody>
      </p:sp>
      <p:sp>
        <p:nvSpPr>
          <p:cNvPr id="54" name="TextBox 53"/>
          <p:cNvSpPr txBox="1"/>
          <p:nvPr/>
        </p:nvSpPr>
        <p:spPr>
          <a:xfrm rot="2652938">
            <a:off x="4279075" y="4332639"/>
            <a:ext cx="991883" cy="523220"/>
          </a:xfrm>
          <a:prstGeom prst="rect">
            <a:avLst/>
          </a:prstGeom>
          <a:noFill/>
        </p:spPr>
        <p:txBody>
          <a:bodyPr wrap="square" rtlCol="0">
            <a:spAutoFit/>
          </a:bodyPr>
          <a:lstStyle/>
          <a:p>
            <a:pPr algn="ctr"/>
            <a:r>
              <a:rPr lang="en-US" sz="2800" dirty="0"/>
              <a:t>cites</a:t>
            </a:r>
          </a:p>
        </p:txBody>
      </p:sp>
      <p:sp>
        <p:nvSpPr>
          <p:cNvPr id="84" name="TextBox 83"/>
          <p:cNvSpPr txBox="1"/>
          <p:nvPr/>
        </p:nvSpPr>
        <p:spPr>
          <a:xfrm>
            <a:off x="3061081" y="4267088"/>
            <a:ext cx="1047787" cy="400110"/>
          </a:xfrm>
          <a:prstGeom prst="rect">
            <a:avLst/>
          </a:prstGeom>
          <a:noFill/>
        </p:spPr>
        <p:txBody>
          <a:bodyPr wrap="none" rtlCol="0">
            <a:spAutoFit/>
          </a:bodyPr>
          <a:lstStyle/>
          <a:p>
            <a:pPr algn="ctr"/>
            <a:r>
              <a:rPr lang="en-US" sz="2000" b="1" dirty="0"/>
              <a:t>ARTICLE</a:t>
            </a:r>
          </a:p>
        </p:txBody>
      </p:sp>
      <p:grpSp>
        <p:nvGrpSpPr>
          <p:cNvPr id="88" name="Group 87"/>
          <p:cNvGrpSpPr/>
          <p:nvPr/>
        </p:nvGrpSpPr>
        <p:grpSpPr>
          <a:xfrm>
            <a:off x="976396" y="4746078"/>
            <a:ext cx="861097" cy="966347"/>
            <a:chOff x="5423774" y="1429232"/>
            <a:chExt cx="938646" cy="1001108"/>
          </a:xfrm>
        </p:grpSpPr>
        <p:pic>
          <p:nvPicPr>
            <p:cNvPr id="90" name="Picture 8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23774" y="1429232"/>
              <a:ext cx="711723" cy="899967"/>
            </a:xfrm>
            <a:prstGeom prst="rect">
              <a:avLst/>
            </a:prstGeom>
            <a:solidFill>
              <a:schemeClr val="bg1"/>
            </a:solidFill>
          </p:spPr>
        </p:pic>
        <p:pic>
          <p:nvPicPr>
            <p:cNvPr id="91" name="Picture 9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50697" y="1530373"/>
              <a:ext cx="711723" cy="899967"/>
            </a:xfrm>
            <a:prstGeom prst="rect">
              <a:avLst/>
            </a:prstGeom>
            <a:solidFill>
              <a:schemeClr val="bg1"/>
            </a:solidFill>
          </p:spPr>
        </p:pic>
      </p:grpSp>
      <p:cxnSp>
        <p:nvCxnSpPr>
          <p:cNvPr id="92" name="Straight Arrow Connector 91"/>
          <p:cNvCxnSpPr/>
          <p:nvPr/>
        </p:nvCxnSpPr>
        <p:spPr>
          <a:xfrm flipH="1">
            <a:off x="1951944" y="4336615"/>
            <a:ext cx="1047090" cy="802670"/>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sp>
        <p:nvSpPr>
          <p:cNvPr id="93" name="TextBox 92"/>
          <p:cNvSpPr txBox="1"/>
          <p:nvPr/>
        </p:nvSpPr>
        <p:spPr>
          <a:xfrm>
            <a:off x="859681" y="5696458"/>
            <a:ext cx="1167114" cy="400110"/>
          </a:xfrm>
          <a:prstGeom prst="rect">
            <a:avLst/>
          </a:prstGeom>
          <a:noFill/>
        </p:spPr>
        <p:txBody>
          <a:bodyPr wrap="none" rtlCol="0">
            <a:spAutoFit/>
          </a:bodyPr>
          <a:lstStyle/>
          <a:p>
            <a:pPr algn="ctr"/>
            <a:r>
              <a:rPr lang="en-US" sz="2000" b="1" dirty="0"/>
              <a:t>ARTICLES</a:t>
            </a:r>
          </a:p>
        </p:txBody>
      </p:sp>
      <p:cxnSp>
        <p:nvCxnSpPr>
          <p:cNvPr id="94" name="Straight Arrow Connector 93"/>
          <p:cNvCxnSpPr/>
          <p:nvPr/>
        </p:nvCxnSpPr>
        <p:spPr>
          <a:xfrm>
            <a:off x="4141477" y="4303351"/>
            <a:ext cx="1004303" cy="975693"/>
          </a:xfrm>
          <a:prstGeom prst="straightConnector1">
            <a:avLst/>
          </a:prstGeom>
          <a:ln w="66675" cmpd="sng">
            <a:solidFill>
              <a:schemeClr val="tx1">
                <a:lumMod val="65000"/>
                <a:lumOff val="35000"/>
              </a:schemeClr>
            </a:solidFill>
            <a:round/>
            <a:headEnd w="lg" len="med"/>
            <a:tailEnd type="triangle" w="lg" len="med"/>
          </a:ln>
        </p:spPr>
        <p:style>
          <a:lnRef idx="1">
            <a:schemeClr val="accent1"/>
          </a:lnRef>
          <a:fillRef idx="0">
            <a:schemeClr val="accent1"/>
          </a:fillRef>
          <a:effectRef idx="0">
            <a:schemeClr val="accent1"/>
          </a:effectRef>
          <a:fontRef idx="minor">
            <a:schemeClr val="tx1"/>
          </a:fontRef>
        </p:style>
      </p:cxnSp>
      <p:grpSp>
        <p:nvGrpSpPr>
          <p:cNvPr id="95" name="Group 94"/>
          <p:cNvGrpSpPr/>
          <p:nvPr/>
        </p:nvGrpSpPr>
        <p:grpSpPr>
          <a:xfrm>
            <a:off x="5303018" y="4746078"/>
            <a:ext cx="861097" cy="966347"/>
            <a:chOff x="5423774" y="1429232"/>
            <a:chExt cx="938646" cy="1001108"/>
          </a:xfrm>
        </p:grpSpPr>
        <p:pic>
          <p:nvPicPr>
            <p:cNvPr id="96" name="Picture 9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23774" y="1429232"/>
              <a:ext cx="711723" cy="899967"/>
            </a:xfrm>
            <a:prstGeom prst="rect">
              <a:avLst/>
            </a:prstGeom>
            <a:solidFill>
              <a:schemeClr val="bg1"/>
            </a:solidFill>
          </p:spPr>
        </p:pic>
        <p:pic>
          <p:nvPicPr>
            <p:cNvPr id="97" name="Picture 9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50697" y="1530373"/>
              <a:ext cx="711723" cy="899967"/>
            </a:xfrm>
            <a:prstGeom prst="rect">
              <a:avLst/>
            </a:prstGeom>
            <a:solidFill>
              <a:schemeClr val="bg1"/>
            </a:solidFill>
          </p:spPr>
        </p:pic>
      </p:grpSp>
      <p:sp>
        <p:nvSpPr>
          <p:cNvPr id="98" name="TextBox 97"/>
          <p:cNvSpPr txBox="1"/>
          <p:nvPr/>
        </p:nvSpPr>
        <p:spPr>
          <a:xfrm>
            <a:off x="5087112" y="5696458"/>
            <a:ext cx="1365503" cy="400110"/>
          </a:xfrm>
          <a:prstGeom prst="rect">
            <a:avLst/>
          </a:prstGeom>
          <a:noFill/>
        </p:spPr>
        <p:txBody>
          <a:bodyPr wrap="none" rtlCol="0">
            <a:spAutoFit/>
          </a:bodyPr>
          <a:lstStyle/>
          <a:p>
            <a:pPr algn="ctr"/>
            <a:r>
              <a:rPr lang="en-US" sz="2000" b="1" dirty="0"/>
              <a:t>WEBPAGES</a:t>
            </a:r>
          </a:p>
        </p:txBody>
      </p:sp>
    </p:spTree>
    <p:extLst>
      <p:ext uri="{BB962C8B-B14F-4D97-AF65-F5344CB8AC3E}">
        <p14:creationId xmlns:p14="http://schemas.microsoft.com/office/powerpoint/2010/main" val="10960798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430921" y="618791"/>
            <a:ext cx="7056120" cy="5996205"/>
          </a:xfrm>
          <a:prstGeom prst="rect">
            <a:avLst/>
          </a:prstGeom>
        </p:spPr>
      </p:pic>
      <p:sp>
        <p:nvSpPr>
          <p:cNvPr id="2" name="Title 1"/>
          <p:cNvSpPr>
            <a:spLocks noGrp="1"/>
          </p:cNvSpPr>
          <p:nvPr>
            <p:ph type="title"/>
          </p:nvPr>
        </p:nvSpPr>
        <p:spPr/>
        <p:txBody>
          <a:bodyPr/>
          <a:lstStyle/>
          <a:p>
            <a:r>
              <a:rPr lang="en-US"/>
              <a:t>Scholarly works continually evolve</a:t>
            </a:r>
            <a:endParaRPr lang="en-US" dirty="0"/>
          </a:p>
        </p:txBody>
      </p:sp>
      <p:sp>
        <p:nvSpPr>
          <p:cNvPr id="7" name="Rectangle 6"/>
          <p:cNvSpPr/>
          <p:nvPr/>
        </p:nvSpPr>
        <p:spPr>
          <a:xfrm>
            <a:off x="1353004" y="6211669"/>
            <a:ext cx="11518084" cy="646331"/>
          </a:xfrm>
          <a:prstGeom prst="rect">
            <a:avLst/>
          </a:prstGeom>
        </p:spPr>
        <p:txBody>
          <a:bodyPr wrap="square">
            <a:spAutoFit/>
          </a:bodyPr>
          <a:lstStyle/>
          <a:p>
            <a:pPr>
              <a:defRPr/>
            </a:pPr>
            <a:r>
              <a:rPr lang="en-US" altLang="en-US" dirty="0">
                <a:ea typeface="ＭＳ Ｐゴシック" panose="020B0600070205080204" pitchFamily="34" charset="-128"/>
              </a:rPr>
              <a:t>Lavoie, Brian et al. 2014. The Evolving Scholarly Record. Dublin, Ohio: OCLC Research. </a:t>
            </a:r>
            <a:r>
              <a:rPr lang="en-US" dirty="0">
                <a:hlinkClick r:id="rId4"/>
              </a:rPr>
              <a:t>http://www.oclc.org/research/publications/library/2014/oclcresearch-evolving-scholarly-record-2014.pdf</a:t>
            </a:r>
            <a:r>
              <a:rPr lang="en-US" dirty="0"/>
              <a:t> </a:t>
            </a:r>
          </a:p>
        </p:txBody>
      </p:sp>
    </p:spTree>
    <p:extLst>
      <p:ext uri="{BB962C8B-B14F-4D97-AF65-F5344CB8AC3E}">
        <p14:creationId xmlns:p14="http://schemas.microsoft.com/office/powerpoint/2010/main" val="1774595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7279" y="180667"/>
            <a:ext cx="6377269" cy="1495552"/>
          </a:xfrm>
        </p:spPr>
        <p:txBody>
          <a:bodyPr>
            <a:normAutofit/>
          </a:bodyPr>
          <a:lstStyle/>
          <a:p>
            <a:r>
              <a:rPr lang="en-US" dirty="0"/>
              <a:t>Article authors and citation lists</a:t>
            </a:r>
          </a:p>
        </p:txBody>
      </p:sp>
      <p:sp>
        <p:nvSpPr>
          <p:cNvPr id="3" name="Content Placeholder 2"/>
          <p:cNvSpPr>
            <a:spLocks noGrp="1"/>
          </p:cNvSpPr>
          <p:nvPr>
            <p:ph idx="1"/>
          </p:nvPr>
        </p:nvSpPr>
        <p:spPr>
          <a:xfrm>
            <a:off x="352339" y="1288734"/>
            <a:ext cx="6394825" cy="4910733"/>
          </a:xfrm>
        </p:spPr>
        <p:txBody>
          <a:bodyPr/>
          <a:lstStyle/>
          <a:p>
            <a:endParaRPr lang="en-US" dirty="0"/>
          </a:p>
          <a:p>
            <a:pPr marL="0" indent="0">
              <a:buNone/>
            </a:pPr>
            <a:endParaRPr lang="en-US" dirty="0"/>
          </a:p>
          <a:p>
            <a:endParaRPr lang="en-US" dirty="0"/>
          </a:p>
        </p:txBody>
      </p:sp>
      <p:pic>
        <p:nvPicPr>
          <p:cNvPr id="24" name="Picture 23"/>
          <p:cNvPicPr>
            <a:picLocks noChangeAspect="1"/>
          </p:cNvPicPr>
          <p:nvPr/>
        </p:nvPicPr>
        <p:blipFill rotWithShape="1">
          <a:blip r:embed="rId3"/>
          <a:srcRect t="11122"/>
          <a:stretch/>
        </p:blipFill>
        <p:spPr>
          <a:xfrm>
            <a:off x="6644548" y="323362"/>
            <a:ext cx="4902410" cy="4782067"/>
          </a:xfrm>
          <a:prstGeom prst="rect">
            <a:avLst/>
          </a:prstGeom>
          <a:ln>
            <a:solidFill>
              <a:schemeClr val="tx1">
                <a:lumMod val="65000"/>
                <a:lumOff val="35000"/>
              </a:schemeClr>
            </a:solidFill>
          </a:ln>
        </p:spPr>
      </p:pic>
      <p:pic>
        <p:nvPicPr>
          <p:cNvPr id="4" name="Picture 3"/>
          <p:cNvPicPr>
            <a:picLocks noChangeAspect="1"/>
          </p:cNvPicPr>
          <p:nvPr/>
        </p:nvPicPr>
        <p:blipFill>
          <a:blip r:embed="rId4"/>
          <a:stretch>
            <a:fillRect/>
          </a:stretch>
        </p:blipFill>
        <p:spPr>
          <a:xfrm>
            <a:off x="267279" y="4570677"/>
            <a:ext cx="9853716" cy="1854114"/>
          </a:xfrm>
          <a:prstGeom prst="rect">
            <a:avLst/>
          </a:prstGeom>
          <a:ln>
            <a:solidFill>
              <a:schemeClr val="accent1"/>
            </a:solidFill>
          </a:ln>
          <a:effectLst>
            <a:outerShdw blurRad="50800" dist="38100" dir="2700000" algn="tl" rotWithShape="0">
              <a:prstClr val="black">
                <a:alpha val="40000"/>
              </a:prstClr>
            </a:outerShdw>
          </a:effectLst>
        </p:spPr>
      </p:pic>
      <p:sp>
        <p:nvSpPr>
          <p:cNvPr id="5" name="Rectangle 4"/>
          <p:cNvSpPr/>
          <p:nvPr/>
        </p:nvSpPr>
        <p:spPr>
          <a:xfrm>
            <a:off x="829465" y="5640182"/>
            <a:ext cx="6421940" cy="563526"/>
          </a:xfrm>
          <a:prstGeom prst="rect">
            <a:avLst/>
          </a:prstGeom>
          <a:solidFill>
            <a:srgbClr val="FFFF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7256189" y="5640182"/>
            <a:ext cx="2608514" cy="271521"/>
          </a:xfrm>
          <a:prstGeom prst="rect">
            <a:avLst/>
          </a:prstGeom>
          <a:solidFill>
            <a:srgbClr val="FFFF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82334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4"/>
          <p:cNvSpPr txBox="1">
            <a:spLocks/>
          </p:cNvSpPr>
          <p:nvPr/>
        </p:nvSpPr>
        <p:spPr>
          <a:xfrm>
            <a:off x="1845617" y="2427951"/>
            <a:ext cx="8442960" cy="1860017"/>
          </a:xfrm>
          <a:prstGeom prst="rect">
            <a:avLst/>
          </a:prstGeom>
        </p:spPr>
        <p:txBody>
          <a:bodyPr vert="horz" lIns="91440" tIns="45720" rIns="91440" bIns="45720" rtlCol="0" anchor="ctr">
            <a:normAutofit/>
          </a:bodyPr>
          <a:lstStyle>
            <a:lvl1pPr algn="l" defTabSz="914377" rtl="0" eaLnBrk="1" latinLnBrk="0" hangingPunct="1">
              <a:lnSpc>
                <a:spcPct val="90000"/>
              </a:lnSpc>
              <a:spcBef>
                <a:spcPct val="0"/>
              </a:spcBef>
              <a:buNone/>
              <a:defRPr sz="4800" b="1" kern="1200">
                <a:solidFill>
                  <a:schemeClr val="tx1"/>
                </a:solidFill>
                <a:latin typeface="+mj-lt"/>
                <a:ea typeface="+mj-ea"/>
                <a:cs typeface="+mj-cs"/>
              </a:defRPr>
            </a:lvl1pPr>
          </a:lstStyle>
          <a:p>
            <a:pPr algn="ctr"/>
            <a:r>
              <a:rPr lang="en-US" dirty="0"/>
              <a:t>How can we capture detailed context of a scholarly work?</a:t>
            </a:r>
            <a:endParaRPr lang="en-US" i="1"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7492" y="550785"/>
            <a:ext cx="2381655" cy="1185886"/>
          </a:xfrm>
          <a:prstGeom prst="rect">
            <a:avLst/>
          </a:prstGeom>
        </p:spPr>
      </p:pic>
    </p:spTree>
    <p:extLst>
      <p:ext uri="{BB962C8B-B14F-4D97-AF65-F5344CB8AC3E}">
        <p14:creationId xmlns:p14="http://schemas.microsoft.com/office/powerpoint/2010/main" val="10400807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17668</TotalTime>
  <Words>2448</Words>
  <Application>Microsoft Office PowerPoint</Application>
  <PresentationFormat>Widescreen</PresentationFormat>
  <Paragraphs>425</Paragraphs>
  <Slides>53</Slides>
  <Notes>48</Notes>
  <HiddenSlides>2</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53</vt:i4>
      </vt:variant>
    </vt:vector>
  </HeadingPairs>
  <TitlesOfParts>
    <vt:vector size="60" baseType="lpstr">
      <vt:lpstr>ＭＳ Ｐゴシック</vt:lpstr>
      <vt:lpstr>Arial</vt:lpstr>
      <vt:lpstr>Calibri</vt:lpstr>
      <vt:lpstr>Calibri Light</vt:lpstr>
      <vt:lpstr>Consolas</vt:lpstr>
      <vt:lpstr>Open Sans</vt:lpstr>
      <vt:lpstr>Office Theme</vt:lpstr>
      <vt:lpstr>PowerPoint Presentation</vt:lpstr>
      <vt:lpstr>Agenda</vt:lpstr>
      <vt:lpstr>Thank you</vt:lpstr>
      <vt:lpstr>Agenda</vt:lpstr>
      <vt:lpstr>View of a scholarly work</vt:lpstr>
      <vt:lpstr>View of a scholarly work</vt:lpstr>
      <vt:lpstr>Scholarly works continually evolve</vt:lpstr>
      <vt:lpstr>Article authors and citation lists</vt:lpstr>
      <vt:lpstr>PowerPoint Presentation</vt:lpstr>
      <vt:lpstr>Map of resources</vt:lpstr>
      <vt:lpstr>RMap captures and preserves maps of works</vt:lpstr>
      <vt:lpstr>PowerPoint Presentation</vt:lpstr>
      <vt:lpstr>Describes an aggregation of 1 or more scholarly resources</vt:lpstr>
      <vt:lpstr>Aggregated resource plus context</vt:lpstr>
      <vt:lpstr>RMap DiSCO persistent identifier for retrieval</vt:lpstr>
      <vt:lpstr>RMap DiSCOs are version-able, have status</vt:lpstr>
      <vt:lpstr>RMap in a nutshell</vt:lpstr>
      <vt:lpstr>API Features</vt:lpstr>
      <vt:lpstr>Example API paths</vt:lpstr>
      <vt:lpstr>API Features</vt:lpstr>
      <vt:lpstr>PowerPoint Presentation</vt:lpstr>
      <vt:lpstr>The ideal DiSCO</vt:lpstr>
      <vt:lpstr>The typical DiSCOs</vt:lpstr>
      <vt:lpstr>DiSCOs connect through shared identifiers</vt:lpstr>
      <vt:lpstr>DiSCOs connect through shared identifiers</vt:lpstr>
      <vt:lpstr>Combined view</vt:lpstr>
      <vt:lpstr>View map from perspective or a single resource</vt:lpstr>
      <vt:lpstr>PowerPoint Presentation</vt:lpstr>
      <vt:lpstr>Mind the gaps</vt:lpstr>
      <vt:lpstr>Fill in some gaps by broadening harvest sources</vt:lpstr>
      <vt:lpstr>PowerPoint Presentation</vt:lpstr>
      <vt:lpstr>Filling in gaps: RO2SHARE</vt:lpstr>
      <vt:lpstr>Filling in gaps using OSF</vt:lpstr>
      <vt:lpstr>Combined view</vt:lpstr>
      <vt:lpstr>Combined view</vt:lpstr>
      <vt:lpstr>OSF can be used through the entire research lifecycle</vt:lpstr>
      <vt:lpstr>Agenda</vt:lpstr>
      <vt:lpstr>Agenda</vt:lpstr>
      <vt:lpstr>OSF Integration: demo</vt:lpstr>
      <vt:lpstr>Link to follow along, complete survey</vt:lpstr>
      <vt:lpstr>OSF Integration: Social link</vt:lpstr>
      <vt:lpstr>OSF Integration: Walkthrough, survey</vt:lpstr>
      <vt:lpstr>OSF Integration: Frequent Collaborators</vt:lpstr>
      <vt:lpstr>OSF Integration: Walkthrough, survey</vt:lpstr>
      <vt:lpstr>OSF Integration: Connected Resources</vt:lpstr>
      <vt:lpstr>PowerPoint Presentation</vt:lpstr>
      <vt:lpstr>Status</vt:lpstr>
      <vt:lpstr>Come to our other session!</vt:lpstr>
      <vt:lpstr>PowerPoint Presentation</vt:lpstr>
      <vt:lpstr>PowerPoint Presentation</vt:lpstr>
      <vt:lpstr>Acknowledgements</vt:lpstr>
      <vt:lpstr>Combined view</vt:lpstr>
      <vt:lpstr>Combined view</vt:lpstr>
    </vt:vector>
  </TitlesOfParts>
  <Company>Ithaka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RMap Demo</dc:title>
  <dc:creator>Karen Hanson</dc:creator>
  <cp:lastModifiedBy>Karen Hanson</cp:lastModifiedBy>
  <cp:revision>608</cp:revision>
  <dcterms:created xsi:type="dcterms:W3CDTF">2015-08-12T20:18:45Z</dcterms:created>
  <dcterms:modified xsi:type="dcterms:W3CDTF">2017-07-26T04:53:06Z</dcterms:modified>
</cp:coreProperties>
</file>